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6" r:id="rId3"/>
    <p:sldId id="277" r:id="rId4"/>
    <p:sldId id="316" r:id="rId5"/>
    <p:sldId id="257" r:id="rId6"/>
    <p:sldId id="318" r:id="rId7"/>
    <p:sldId id="310" r:id="rId8"/>
    <p:sldId id="305" r:id="rId9"/>
    <p:sldId id="311" r:id="rId10"/>
    <p:sldId id="304" r:id="rId11"/>
    <p:sldId id="312" r:id="rId12"/>
    <p:sldId id="306" r:id="rId13"/>
    <p:sldId id="313" r:id="rId14"/>
    <p:sldId id="307" r:id="rId15"/>
    <p:sldId id="314" r:id="rId16"/>
    <p:sldId id="308" r:id="rId17"/>
    <p:sldId id="265" r:id="rId18"/>
    <p:sldId id="297" r:id="rId19"/>
    <p:sldId id="319" r:id="rId20"/>
    <p:sldId id="279" r:id="rId21"/>
    <p:sldId id="278" r:id="rId22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1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68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42D0A0-D0A5-4B5D-889C-F50722E5FEE5}" type="datetimeFigureOut">
              <a:rPr lang="zh-CN" altLang="en-US" smtClean="0"/>
              <a:t>2017/12/26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A1A15F-C1A7-45C2-8241-1CA8D69F6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52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454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24471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27811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05896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13093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12382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71278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1178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6774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81454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5386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8388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9891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511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939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0042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9993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4071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95757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31929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1088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3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8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9.png"/><Relationship Id="rId9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9.png"/><Relationship Id="rId9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9.pn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7.png"/><Relationship Id="rId9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7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 txBox="1">
            <a:spLocks noChangeArrowheads="1"/>
          </p:cNvSpPr>
          <p:nvPr/>
        </p:nvSpPr>
        <p:spPr bwMode="auto">
          <a:xfrm>
            <a:off x="4175956" y="3746763"/>
            <a:ext cx="792088" cy="387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19" tIns="45709" rIns="91419" bIns="45709" anchor="ctr"/>
          <a:lstStyle>
            <a:lvl1pPr marL="342900" indent="-3429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b="1" i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朱华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82" b="12201"/>
          <a:stretch/>
        </p:blipFill>
        <p:spPr>
          <a:xfrm>
            <a:off x="7020272" y="0"/>
            <a:ext cx="2122373" cy="451596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0" r="79933"/>
          <a:stretch/>
        </p:blipFill>
        <p:spPr>
          <a:xfrm>
            <a:off x="1355" y="2643758"/>
            <a:ext cx="1834342" cy="249974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976C95C-617D-4953-BA18-3AC5AD3200F8}"/>
              </a:ext>
            </a:extLst>
          </p:cNvPr>
          <p:cNvSpPr/>
          <p:nvPr/>
        </p:nvSpPr>
        <p:spPr>
          <a:xfrm>
            <a:off x="1349002" y="1452624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文言文翻译方法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7E25DF-DA30-419A-8F04-BA23B5558139}"/>
              </a:ext>
            </a:extLst>
          </p:cNvPr>
          <p:cNvSpPr txBox="1"/>
          <p:nvPr/>
        </p:nvSpPr>
        <p:spPr>
          <a:xfrm>
            <a:off x="3599892" y="3075806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南城东晖学校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6191AF8-CA75-45EF-9F77-53A780819E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48730"/>
            <a:ext cx="3507854" cy="3363838"/>
          </a:xfrm>
          <a:prstGeom prst="rect">
            <a:avLst/>
          </a:prstGeom>
        </p:spPr>
      </p:pic>
      <p:pic>
        <p:nvPicPr>
          <p:cNvPr id="3" name="于秋璇 - 汉宫秋月">
            <a:hlinkClick r:id="" action="ppaction://media"/>
            <a:extLst>
              <a:ext uri="{FF2B5EF4-FFF2-40B4-BE49-F238E27FC236}">
                <a16:creationId xmlns:a16="http://schemas.microsoft.com/office/drawing/2014/main" id="{84F59E86-AD9D-4790-B22D-E2ED1DB9B0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020272" y="39403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87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1212"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4" grpId="0" bldLvl="0" autoUpdateAnimBg="0"/>
      <p:bldP spid="14" grpId="1" bldLvl="0" autoUpdateAnimBg="0"/>
      <p:bldP spid="14" grpId="2" bldLvl="0" autoUpdateAnimBg="0"/>
      <p:bldP spid="14" grpId="3" bldLvl="0" autoUpdateAnimBg="0"/>
      <p:bldP spid="14" grpId="4"/>
      <p:bldP spid="4" grpId="0"/>
      <p:bldP spid="5" grpId="0"/>
    </p:bldLst>
  </p:timing>
  <p:extLst mod="1">
    <p:ext uri="{E180D4A7-C9FB-4DFB-919C-405C955672EB}">
      <p14:showEvtLst xmlns:p14="http://schemas.microsoft.com/office/powerpoint/2010/main">
        <p14:playEvt time="4537" objId="2"/>
        <p14:pauseEvt time="21776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426" y="2571749"/>
            <a:ext cx="2014511" cy="2571749"/>
          </a:xfrm>
          <a:prstGeom prst="rect">
            <a:avLst/>
          </a:prstGeom>
        </p:spPr>
      </p:pic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520" y="987574"/>
            <a:ext cx="6449015" cy="93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3278521" y="160492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029522" y="1192499"/>
            <a:ext cx="3498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例：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兄子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胡儿曰</a:t>
            </a: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……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 </a:t>
            </a:r>
          </a:p>
        </p:txBody>
      </p:sp>
      <p:pic>
        <p:nvPicPr>
          <p:cNvPr id="16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710" y="2524094"/>
            <a:ext cx="6958547" cy="86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png\2015009_0000_图层-0-拷贝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100792" y="1601836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854642" y="2668351"/>
            <a:ext cx="2446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例：友人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惭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 </a:t>
            </a:r>
          </a:p>
        </p:txBody>
      </p:sp>
      <p:pic>
        <p:nvPicPr>
          <p:cNvPr id="19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95089"/>
            <a:ext cx="6958548" cy="89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D:\png\2015009_0000_图层-0-拷贝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771379" y="2982902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602475" y="4135872"/>
            <a:ext cx="38363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例：君与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家君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期日中。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 </a:t>
            </a: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58363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706124" y="600668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换</a:t>
            </a:r>
          </a:p>
        </p:txBody>
      </p:sp>
    </p:spTree>
    <p:extLst>
      <p:ext uri="{BB962C8B-B14F-4D97-AF65-F5344CB8AC3E}">
        <p14:creationId xmlns:p14="http://schemas.microsoft.com/office/powerpoint/2010/main" val="57855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3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34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3" presetClass="path" presetSubtype="0" accel="48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50" dur="1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3" presetClass="path" presetSubtype="0" accel="48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66" dur="1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19" y="0"/>
            <a:ext cx="8496961" cy="51435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187624" y="925164"/>
            <a:ext cx="1537130" cy="1416469"/>
            <a:chOff x="6785783" y="758299"/>
            <a:chExt cx="1537130" cy="1573854"/>
          </a:xfrm>
        </p:grpSpPr>
        <p:pic>
          <p:nvPicPr>
            <p:cNvPr id="9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7165731" y="1187740"/>
              <a:ext cx="697627" cy="786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补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3061994" y="1851670"/>
            <a:ext cx="4982590" cy="11812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2567" tIns="36283" rIns="72567" bIns="36283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补出省略或隐含的内容，特别是对省略句。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12" name="Picture 2" descr="C:\Users\Administrator\Desktop\未标题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763" y="1258760"/>
            <a:ext cx="305231" cy="37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1979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2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32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426" y="2571749"/>
            <a:ext cx="2014511" cy="2571749"/>
          </a:xfrm>
          <a:prstGeom prst="rect">
            <a:avLst/>
          </a:prstGeom>
        </p:spPr>
      </p:pic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313" y="540154"/>
            <a:ext cx="6174772" cy="81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3601967" y="-261313"/>
            <a:ext cx="1128942" cy="1465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294644" y="687314"/>
            <a:ext cx="34996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例：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（）</a:t>
            </a: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即公大兄无奕女</a:t>
            </a:r>
            <a:r>
              <a:rPr lang="en-US" altLang="zh-CN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……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16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698" y="1624560"/>
            <a:ext cx="6174773" cy="92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077135" y="1891618"/>
            <a:ext cx="43652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谢道韫就是谢太傅兄长谢无奕的女儿 </a:t>
            </a:r>
          </a:p>
        </p:txBody>
      </p:sp>
      <p:pic>
        <p:nvPicPr>
          <p:cNvPr id="19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51190"/>
            <a:ext cx="6264696" cy="829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226021" y="2040999"/>
            <a:ext cx="1113306" cy="144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798841" y="3028513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例：太丘舍去，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（）</a:t>
            </a: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去后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（）</a:t>
            </a: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乃至。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22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988" y="3921985"/>
            <a:ext cx="6840760" cy="81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120698" y="4142722"/>
            <a:ext cx="5647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太丘不再等候就离开了，太丘离开后，友人才到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 </a:t>
            </a: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58363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706124" y="600668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spc="3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补</a:t>
            </a:r>
            <a:endParaRPr kumimoji="0" lang="zh-CN" altLang="en-US" sz="5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184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34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3" presetClass="path" presetSubtype="0" accel="48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58" dur="1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19" y="0"/>
            <a:ext cx="8496961" cy="51435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187624" y="925164"/>
            <a:ext cx="1537130" cy="1416469"/>
            <a:chOff x="6785783" y="758299"/>
            <a:chExt cx="1537130" cy="1573854"/>
          </a:xfrm>
        </p:grpSpPr>
        <p:pic>
          <p:nvPicPr>
            <p:cNvPr id="9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7165731" y="1187740"/>
              <a:ext cx="697627" cy="786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调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829770" y="1783651"/>
            <a:ext cx="5414637" cy="2223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2567" tIns="36283" rIns="72567" bIns="36283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把文言句中特殊句式（判断句、被动句、宾语前置、定语后置和状语后置）按现代汉语要求调整过来。</a:t>
            </a:r>
          </a:p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12" name="Picture 2" descr="C:\Users\Administrator\Desktop\未标题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763" y="1258760"/>
            <a:ext cx="305231" cy="37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3523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2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32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426" y="2571749"/>
            <a:ext cx="2014511" cy="2571749"/>
          </a:xfrm>
          <a:prstGeom prst="rect">
            <a:avLst/>
          </a:prstGeom>
        </p:spPr>
      </p:pic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414"/>
            <a:ext cx="6192688" cy="803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3554044" y="-167392"/>
            <a:ext cx="1064560" cy="138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265625" y="710787"/>
            <a:ext cx="33538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例：白雪纷纷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何</a:t>
            </a: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所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似</a:t>
            </a: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？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 </a:t>
            </a:r>
          </a:p>
        </p:txBody>
      </p:sp>
      <p:pic>
        <p:nvPicPr>
          <p:cNvPr id="16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952" y="1704207"/>
            <a:ext cx="6382527" cy="76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926243" y="1087995"/>
            <a:ext cx="923091" cy="119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174603" y="183651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何：什么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 </a:t>
            </a:r>
          </a:p>
        </p:txBody>
      </p:sp>
      <p:pic>
        <p:nvPicPr>
          <p:cNvPr id="19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67061"/>
            <a:ext cx="6153541" cy="76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D:\png\2015009_0000_图层-0-拷贝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182065" y="2235737"/>
            <a:ext cx="928847" cy="120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353275" y="304229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似：像</a:t>
            </a:r>
          </a:p>
        </p:txBody>
      </p:sp>
      <p:pic>
        <p:nvPicPr>
          <p:cNvPr id="22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8" y="4016315"/>
            <a:ext cx="6552728" cy="78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D:\png\2015009_0000_图层-0-拷贝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1266960" y="3399557"/>
            <a:ext cx="950182" cy="123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2051866" y="4147863"/>
            <a:ext cx="36615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白雪纷纷扬扬像什么呢？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 </a:t>
            </a: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58363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706124" y="600668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spc="3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调</a:t>
            </a:r>
            <a:endParaRPr kumimoji="0" lang="zh-CN" altLang="en-US" sz="5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847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36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3" presetClass="path" presetSubtype="0" accel="48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50" dur="1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3" presetClass="path" presetSubtype="0" accel="48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68" dur="1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3" presetClass="path" presetSubtype="0" accel="4800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82" dur="1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19" y="0"/>
            <a:ext cx="8496961" cy="51435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187624" y="925164"/>
            <a:ext cx="1537130" cy="1416469"/>
            <a:chOff x="6785783" y="758299"/>
            <a:chExt cx="1537130" cy="1573854"/>
          </a:xfrm>
        </p:grpSpPr>
        <p:pic>
          <p:nvPicPr>
            <p:cNvPr id="9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7165731" y="1187740"/>
              <a:ext cx="697627" cy="786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贯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829770" y="1783651"/>
            <a:ext cx="5414637" cy="2223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2567" tIns="36283" rIns="72567" bIns="36283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指要根据上下文语境，灵活贯通地翻译。这往往指前五种方法都用上了还不能解决问题时。</a:t>
            </a:r>
          </a:p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12" name="Picture 2" descr="C:\Users\Administrator\Desktop\未标题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763" y="1258760"/>
            <a:ext cx="305231" cy="37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882092"/>
      </p:ext>
    </p:extLst>
  </p:cSld>
  <p:clrMapOvr>
    <a:masterClrMapping/>
  </p:clrMapOvr>
  <p:transition spd="slow" advClick="0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7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32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426" y="2571749"/>
            <a:ext cx="2014511" cy="2571749"/>
          </a:xfrm>
          <a:prstGeom prst="rect">
            <a:avLst/>
          </a:prstGeom>
        </p:spPr>
      </p:pic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110" y="507460"/>
            <a:ext cx="6118043" cy="77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3524754" y="-151187"/>
            <a:ext cx="1049823" cy="1362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169562" y="699474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例：即公大兄无奕女。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16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404" y="1732750"/>
            <a:ext cx="6118044" cy="79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744676" y="1072101"/>
            <a:ext cx="1035518" cy="1344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638597" y="1888839"/>
            <a:ext cx="3594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即：就是       公：谢太傅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19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604" y="2907644"/>
            <a:ext cx="6483788" cy="72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D:\png\2015009_0000_图层-0-拷贝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1980474" y="2227657"/>
            <a:ext cx="970153" cy="125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463303" y="3041527"/>
            <a:ext cx="5064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兄：兄长   奕：谢无奕   女：女儿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 </a:t>
            </a:r>
          </a:p>
        </p:txBody>
      </p:sp>
      <p:pic>
        <p:nvPicPr>
          <p:cNvPr id="22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83918"/>
            <a:ext cx="7086442" cy="72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D:\png\2015009_0000_图层-0-拷贝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1318808" y="3349250"/>
            <a:ext cx="997172" cy="129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817394" y="4202032"/>
            <a:ext cx="52004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谢道韫就是谢太傅兄长谢无奕的女儿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58363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706124" y="600668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spc="3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贯</a:t>
            </a:r>
            <a:endParaRPr kumimoji="0" lang="zh-CN" altLang="en-US" sz="5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149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34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3" presetClass="path" presetSubtype="0" accel="48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50" dur="1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3" presetClass="path" presetSubtype="0" accel="48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66" dur="1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3" presetClass="path" presetSubtype="0" accel="4800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82" dur="1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0" y="127665"/>
            <a:ext cx="1476201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技巧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3_图层-9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8"/>
          <a:stretch/>
        </p:blipFill>
        <p:spPr bwMode="auto">
          <a:xfrm>
            <a:off x="2287321" y="2071109"/>
            <a:ext cx="6749172" cy="12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509836" y="2434715"/>
            <a:ext cx="3057247" cy="651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字字落实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留删换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14955" y="1635646"/>
            <a:ext cx="2328850" cy="2012287"/>
            <a:chOff x="467544" y="1975897"/>
            <a:chExt cx="1880669" cy="1672036"/>
          </a:xfrm>
        </p:grpSpPr>
        <p:pic>
          <p:nvPicPr>
            <p:cNvPr id="20" name="Picture 3" descr="C:\Users\Thinkpad\Desktop\PNG\1_0010_imag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975897"/>
              <a:ext cx="1880669" cy="1672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964536" y="2292896"/>
              <a:ext cx="149180" cy="4833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</a:pP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22" name="Picture 4" descr="F:\360安全浏览器下载\水墨\1402\10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3801" y="2833665"/>
              <a:ext cx="833815" cy="44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846D2121-C4B8-4261-8A55-65280AF50C32}"/>
              </a:ext>
            </a:extLst>
          </p:cNvPr>
          <p:cNvSpPr/>
          <p:nvPr/>
        </p:nvSpPr>
        <p:spPr>
          <a:xfrm>
            <a:off x="1040050" y="2071109"/>
            <a:ext cx="1468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留删换</a:t>
            </a:r>
            <a:r>
              <a:rPr lang="zh-CN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0223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1" y="127665"/>
            <a:ext cx="1476200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技巧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3_图层-9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8"/>
          <a:stretch/>
        </p:blipFill>
        <p:spPr bwMode="auto">
          <a:xfrm>
            <a:off x="2287321" y="2071109"/>
            <a:ext cx="6749172" cy="12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481597" y="2386131"/>
            <a:ext cx="3057247" cy="651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文从字顺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调补贯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14955" y="1635646"/>
            <a:ext cx="2328850" cy="2012287"/>
            <a:chOff x="467544" y="1975897"/>
            <a:chExt cx="1880669" cy="1672036"/>
          </a:xfrm>
        </p:grpSpPr>
        <p:pic>
          <p:nvPicPr>
            <p:cNvPr id="20" name="Picture 3" descr="C:\Users\Thinkpad\Desktop\PNG\1_0010_imag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975897"/>
              <a:ext cx="1880669" cy="1672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836223" y="2292198"/>
              <a:ext cx="1143310" cy="5414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调补贯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pic>
          <p:nvPicPr>
            <p:cNvPr id="22" name="Picture 4" descr="F:\360安全浏览器下载\水墨\1402\10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3801" y="2833665"/>
              <a:ext cx="833815" cy="44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2820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426" y="2571749"/>
            <a:ext cx="2014511" cy="2571749"/>
          </a:xfrm>
          <a:prstGeom prst="rect">
            <a:avLst/>
          </a:prstGeom>
        </p:spPr>
      </p:pic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110" y="507460"/>
            <a:ext cx="6433442" cy="77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3524754" y="-151187"/>
            <a:ext cx="1049823" cy="1362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923174" y="640548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庆历四年春，滕子京谪守巴陵郡。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16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404" y="1732750"/>
            <a:ext cx="6118044" cy="79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744676" y="1072101"/>
            <a:ext cx="1035518" cy="1344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638597" y="188883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投以骨。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19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604" y="2907644"/>
            <a:ext cx="6483788" cy="72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D:\png\2015009_0000_图层-0-拷贝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1980474" y="2227657"/>
            <a:ext cx="970153" cy="125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463303" y="3041527"/>
            <a:ext cx="5064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竖子，不足与谋。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 </a:t>
            </a:r>
          </a:p>
        </p:txBody>
      </p:sp>
      <p:pic>
        <p:nvPicPr>
          <p:cNvPr id="22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83918"/>
            <a:ext cx="7086442" cy="72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D:\png\2015009_0000_图层-0-拷贝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1318808" y="3349250"/>
            <a:ext cx="997172" cy="129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987365" y="4243605"/>
            <a:ext cx="24304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无丝竹之乱耳。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58363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706124" y="600668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spc="3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练</a:t>
            </a:r>
            <a:endParaRPr kumimoji="0" lang="zh-CN" altLang="en-US" sz="5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562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34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3" presetClass="path" presetSubtype="0" accel="48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50" dur="1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3" presetClass="path" presetSubtype="0" accel="48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66" dur="1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4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3" presetClass="path" presetSubtype="0" accel="4800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82" dur="1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6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48690" y="147351"/>
            <a:ext cx="44783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 algn="ctr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文言文翻译标准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70091" y="2322712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13502" y="2322712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05512" y="1980739"/>
            <a:ext cx="1273511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425319" y="1157209"/>
            <a:ext cx="15121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字字落实力求准确</a:t>
            </a:r>
          </a:p>
        </p:txBody>
      </p:sp>
      <p:sp>
        <p:nvSpPr>
          <p:cNvPr id="10" name="矩形 9"/>
          <p:cNvSpPr/>
          <p:nvPr/>
        </p:nvSpPr>
        <p:spPr>
          <a:xfrm>
            <a:off x="3657112" y="867652"/>
            <a:ext cx="1618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文从句顺力求通顺</a:t>
            </a:r>
          </a:p>
        </p:txBody>
      </p:sp>
      <p:sp>
        <p:nvSpPr>
          <p:cNvPr id="11" name="矩形 10"/>
          <p:cNvSpPr/>
          <p:nvPr/>
        </p:nvSpPr>
        <p:spPr>
          <a:xfrm>
            <a:off x="6189580" y="1283150"/>
            <a:ext cx="15121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生动形象讲究文采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15616" y="2844484"/>
            <a:ext cx="1970712" cy="1669743"/>
            <a:chOff x="1115616" y="2844482"/>
            <a:chExt cx="1970712" cy="1669743"/>
          </a:xfrm>
        </p:grpSpPr>
        <p:pic>
          <p:nvPicPr>
            <p:cNvPr id="16" name="Picture 5" descr="D:\png\画面与情绪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652230" y="3294632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信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75856" y="2570011"/>
            <a:ext cx="2232248" cy="1891337"/>
            <a:chOff x="3275856" y="2570009"/>
            <a:chExt cx="2232248" cy="1891337"/>
          </a:xfrm>
        </p:grpSpPr>
        <p:pic>
          <p:nvPicPr>
            <p:cNvPr id="19" name="Picture 5" descr="D:\png\画面与情绪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570009"/>
              <a:ext cx="2232248" cy="1891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953384" y="3283555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达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68144" y="2844484"/>
            <a:ext cx="1970712" cy="1669743"/>
            <a:chOff x="5868144" y="2844482"/>
            <a:chExt cx="1970712" cy="1669743"/>
          </a:xfrm>
        </p:grpSpPr>
        <p:pic>
          <p:nvPicPr>
            <p:cNvPr id="22" name="Picture 5" descr="D:\png\画面与情绪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6444209" y="3294632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雅</a:t>
              </a:r>
            </a:p>
          </p:txBody>
        </p:sp>
      </p:grpSp>
      <p:pic>
        <p:nvPicPr>
          <p:cNvPr id="24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1632936" y="-604683"/>
            <a:ext cx="1061772" cy="12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6249161" y="-615285"/>
            <a:ext cx="1061772" cy="14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3705511" y="-904305"/>
            <a:ext cx="1273516" cy="16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D:\png\12-03_0011_图层-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1" y="4052998"/>
            <a:ext cx="561976" cy="68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D:\png\12-03_0011_图层-5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775844" y="4319561"/>
            <a:ext cx="724566" cy="88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D:\png\12-03_0011_图层-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016766" y="4439859"/>
            <a:ext cx="362283" cy="44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6" descr="C:\Users\liujicai01\Desktop\png\_0003_素材中国-sccnn.com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686" y="4458415"/>
            <a:ext cx="1308885" cy="56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02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:dissolve/>
      </p:transition>
    </mc:Choice>
    <mc:Fallback xmlns="">
      <p:transition spd="slow" advClick="0" advTm="4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16038" y="65927"/>
            <a:ext cx="1376685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53206" y="81338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口诀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061" y="-281976"/>
            <a:ext cx="3547124" cy="1845613"/>
          </a:xfrm>
          <a:prstGeom prst="rect">
            <a:avLst/>
          </a:prstGeom>
        </p:spPr>
      </p:pic>
      <p:pic>
        <p:nvPicPr>
          <p:cNvPr id="6" name="Picture 7" descr="C:\Users\Administrator\Desktop\png\素材CNN-sccnn.com_201406210812-恢复的.psd_0002_图层-3-拷贝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2695" y="1131590"/>
            <a:ext cx="7415029" cy="345638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580" y="712241"/>
            <a:ext cx="502262" cy="427443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71" y="708810"/>
            <a:ext cx="502263" cy="4274447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Administrator\Desktop\png\素材CNN-sccnn.com_201406210812-恢复的.psd_0000_矢量智能对象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26" y="2906065"/>
            <a:ext cx="1119491" cy="123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665257" y="2398233"/>
            <a:ext cx="738664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口诀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8524" y="1624772"/>
            <a:ext cx="5509200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文言翻译重直译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把握大意斟词句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人名地名不必译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古义现代词语替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倒装成分位置移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被动省略译规律</a:t>
            </a:r>
          </a:p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碰见虚词因句译</a:t>
            </a:r>
          </a:p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领会语气重流利</a:t>
            </a: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61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3.88889E-6 -3.33333E-6 L 0.76268 -3.33333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25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5.55556E-7 -4.19753E-6 L 0.75538 0.0049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60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8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7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920882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650022" y="2136300"/>
            <a:ext cx="2492990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谢谢！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389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6" t="22001"/>
          <a:stretch/>
        </p:blipFill>
        <p:spPr>
          <a:xfrm flipH="1">
            <a:off x="-13271" y="1131590"/>
            <a:ext cx="5074701" cy="4011910"/>
          </a:xfrm>
          <a:prstGeom prst="rect">
            <a:avLst/>
          </a:prstGeom>
        </p:spPr>
      </p:pic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3830265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4" y="149226"/>
            <a:ext cx="37543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文言文翻译方法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2" descr="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101692"/>
            <a:ext cx="3309938" cy="208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5377948" y="2981739"/>
            <a:ext cx="620130" cy="697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</a:t>
            </a:r>
          </a:p>
        </p:txBody>
      </p:sp>
      <p:pic>
        <p:nvPicPr>
          <p:cNvPr id="8" name="Picture 4" descr="6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05" y="1145860"/>
            <a:ext cx="2054225" cy="165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6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998947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6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713" y="2943225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463698" y="1625704"/>
            <a:ext cx="925363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换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706384" y="3482982"/>
            <a:ext cx="521179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留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7058223" y="3461827"/>
            <a:ext cx="6477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删</a:t>
            </a:r>
          </a:p>
        </p:txBody>
      </p:sp>
      <p:pic>
        <p:nvPicPr>
          <p:cNvPr id="18" name="Picture 8" descr="4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15808">
            <a:off x="4152108" y="2458720"/>
            <a:ext cx="1171575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 descr="4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07313">
            <a:off x="5118100" y="3640457"/>
            <a:ext cx="1303338" cy="762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4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40783">
            <a:off x="6147043" y="2423559"/>
            <a:ext cx="1075849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17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:checker/>
      </p:transition>
    </mc:Choice>
    <mc:Fallback xmlns="">
      <p:transition spd="slow" advClick="0" advTm="4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7" grpId="0"/>
      <p:bldP spid="12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6" t="22001"/>
          <a:stretch/>
        </p:blipFill>
        <p:spPr>
          <a:xfrm flipH="1">
            <a:off x="-13271" y="1131590"/>
            <a:ext cx="5074701" cy="4011910"/>
          </a:xfrm>
          <a:prstGeom prst="rect">
            <a:avLst/>
          </a:prstGeom>
        </p:spPr>
      </p:pic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3830265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4" y="149226"/>
            <a:ext cx="37543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文言文翻译方法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2" descr="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101692"/>
            <a:ext cx="3309938" cy="208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5377948" y="2981739"/>
            <a:ext cx="620130" cy="697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句</a:t>
            </a:r>
          </a:p>
        </p:txBody>
      </p:sp>
      <p:pic>
        <p:nvPicPr>
          <p:cNvPr id="8" name="Picture 4" descr="6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05" y="1145860"/>
            <a:ext cx="2054225" cy="165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6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998947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6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713" y="2943225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463698" y="1625704"/>
            <a:ext cx="925363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贯</a:t>
            </a:r>
            <a:endParaRPr kumimoji="0" lang="zh-CN" altLang="en-US" sz="36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706384" y="3482982"/>
            <a:ext cx="704178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调</a:t>
            </a:r>
            <a:endParaRPr kumimoji="0" lang="zh-CN" altLang="en-US" sz="36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7058223" y="3461827"/>
            <a:ext cx="6477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补</a:t>
            </a:r>
            <a:endParaRPr kumimoji="0" lang="zh-CN" altLang="en-US" sz="36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18" name="Picture 8" descr="4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15808">
            <a:off x="4152108" y="2458720"/>
            <a:ext cx="1171575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 descr="4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07313">
            <a:off x="5118100" y="3640457"/>
            <a:ext cx="1303338" cy="762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4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40783">
            <a:off x="6147043" y="2423559"/>
            <a:ext cx="1075849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274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7" grpId="0"/>
      <p:bldP spid="12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19" y="0"/>
            <a:ext cx="8496961" cy="51435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187624" y="925164"/>
            <a:ext cx="1537130" cy="1416469"/>
            <a:chOff x="6785783" y="758299"/>
            <a:chExt cx="1537130" cy="1573854"/>
          </a:xfrm>
        </p:grpSpPr>
        <p:pic>
          <p:nvPicPr>
            <p:cNvPr id="9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7165731" y="1187740"/>
              <a:ext cx="697627" cy="786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留</a:t>
              </a:r>
            </a:p>
          </p:txBody>
        </p:sp>
      </p:grp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829770" y="1783651"/>
            <a:ext cx="5414637" cy="22892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2567" tIns="36283" rIns="72567" bIns="36283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古今意义相同的字、词及人名、地名、物名、书名、国名、官职、年号、谥号、度量衡单位等古代专用名词可照录不译。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2" name="Picture 2" descr="C:\Users\Administrator\Desktop\未标题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763" y="1258760"/>
            <a:ext cx="305231" cy="37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32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426" y="2571749"/>
            <a:ext cx="2014511" cy="2571749"/>
          </a:xfrm>
          <a:prstGeom prst="rect">
            <a:avLst/>
          </a:prstGeom>
        </p:spPr>
      </p:pic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520" y="987574"/>
            <a:ext cx="6449015" cy="93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3278521" y="160492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029522" y="1192499"/>
            <a:ext cx="42418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例：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谢太傅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寒雪日内集。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 </a:t>
            </a:r>
          </a:p>
        </p:txBody>
      </p:sp>
      <p:pic>
        <p:nvPicPr>
          <p:cNvPr id="19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29" y="2863785"/>
            <a:ext cx="6958548" cy="89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D:\png\2015009_0000_图层-0-拷贝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1320396" y="1996355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664596" y="3050313"/>
            <a:ext cx="53248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例：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陈胜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者，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阳城人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也，字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涉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。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 </a:t>
            </a: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58363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706124" y="600668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spc="3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留</a:t>
            </a:r>
            <a:endParaRPr kumimoji="0" lang="zh-CN" altLang="en-US" sz="5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957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decel="3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accel="48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46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3" presetClass="path" presetSubtype="0" accel="48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44444E-6 L 0.56493 -4.44444E-6 " pathEditMode="relative" rAng="0" ptsTypes="AA">
                                      <p:cBhvr>
                                        <p:cTn id="70" dur="1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19" y="0"/>
            <a:ext cx="8496961" cy="51435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187624" y="925164"/>
            <a:ext cx="1537130" cy="1416469"/>
            <a:chOff x="6785783" y="758299"/>
            <a:chExt cx="1537130" cy="1573854"/>
          </a:xfrm>
        </p:grpSpPr>
        <p:pic>
          <p:nvPicPr>
            <p:cNvPr id="9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7165731" y="1187740"/>
              <a:ext cx="697627" cy="786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删</a:t>
              </a:r>
            </a:p>
          </p:txBody>
        </p:sp>
      </p:grp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829770" y="1783651"/>
            <a:ext cx="5414637" cy="17352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2567" tIns="36283" rIns="72567" bIns="36283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把无意义或没必要译出的衬词、虚词删去。</a:t>
            </a:r>
          </a:p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12" name="Picture 2" descr="C:\Users\Administrator\Desktop\未标题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763" y="1258760"/>
            <a:ext cx="305231" cy="37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43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4000">
        <p14:ripple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426" y="2571749"/>
            <a:ext cx="2014511" cy="2571749"/>
          </a:xfrm>
          <a:prstGeom prst="rect">
            <a:avLst/>
          </a:prstGeom>
        </p:spPr>
      </p:pic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521" y="986323"/>
            <a:ext cx="5842624" cy="74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3147219" y="59203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995936" y="1114884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例：左将军王凝之妻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也</a:t>
            </a: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16" name="Picture 2" descr="D:\png\2015007_0000_图层-1-拷贝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427" y="2571749"/>
            <a:ext cx="6264696" cy="74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203848" y="2715505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左将军王凝之的妻子。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58363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706124" y="600668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删</a:t>
            </a:r>
          </a:p>
        </p:txBody>
      </p:sp>
    </p:spTree>
    <p:extLst>
      <p:ext uri="{BB962C8B-B14F-4D97-AF65-F5344CB8AC3E}">
        <p14:creationId xmlns:p14="http://schemas.microsoft.com/office/powerpoint/2010/main" val="42753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34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19" y="0"/>
            <a:ext cx="8496961" cy="51435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043608" y="925164"/>
            <a:ext cx="1537130" cy="1416469"/>
            <a:chOff x="6785783" y="758299"/>
            <a:chExt cx="1537130" cy="1573854"/>
          </a:xfrm>
        </p:grpSpPr>
        <p:pic>
          <p:nvPicPr>
            <p:cNvPr id="9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7165731" y="1187740"/>
              <a:ext cx="697627" cy="786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换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3001284" y="987574"/>
            <a:ext cx="5414637" cy="3397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2567" tIns="36283" rIns="72567" bIns="36283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将古代单音词换成现代汉语双音词，将词类活用词换成活用后的词，将通假字换成本字，或词的结构古今相同意义却不同的词语，翻译时都要换成现在通俗的词语，使译文通达明快。</a:t>
            </a:r>
          </a:p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12" name="Picture 2" descr="C:\Users\Administrator\Desktop\未标题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147" y="1258760"/>
            <a:ext cx="305231" cy="37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71406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6B7FCF7-CBFA-401C-963A-9C360AB9659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NOodE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TqHRJ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NOodEm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06h0S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06h0SW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06h0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06h0SZ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06h0Sb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1Kh0Sd92xIjVDAAA2h0AABcAAAB1bml2ZXJzYWwvdW5pdmVyc2FsLnBuZ+2Za1QTV7vHB21fKypITxGUm8JapVVuXrgjqFw9PQIiFwEBeRFQkQSEcAsBW1uwCqQUD7FqSFEqhEsCAolOIEGpib4UkBISJASQNEQmEsA4CbmRM9i+53x41/lw1jof+TC/mdkzs/fzPLOf/37W2t+HhwZvM9xlCADAtuMhAREAsJEMABuUn/wNaTnvsPEKcjLIiQg+BlCGLOeRm4/Sj544CgAd+C3a5I+R+81ZIbE5AGDUv3YYcNBN5wDACn084GhkQeKC8ETLQVjHWZbuVwFqYNIw4Sbq14QvF5odv/iCdi3v5KX63Y4h0n/cC7lhYVLv1DV+7IntMRMyqufrb0A5xVGltNCzWlgZFLRsyPMF7LnsumTr+dNP/5H2490/iD/dzUlx3UYqUc9Dvcqp+F75kHcGmqn6HLHoDHnk7hhprF6edTDCb2Xmal4a0ujxABrZ32oHi/B+KPuPAODKqSanhGDILKl4JBR5DDRG4oruVxnIgjYAQN+XUaSpAmkbfaIaeZL172ON7qDJ2pX9tUjk9Pd1rnOd61znOte5znWuc53rXOc617nO/19OrrztHI5Grn440rABALb7/x8pOlatfmFPak0seP3d2L+F+XQUvR8JjvFTj+BnuQvNghh6JwpNtwaAvgu/bRvpLWU5QQrCtH5VuQkTdCJeXqFiSJlIk01np1EV19hPmwW/9DfudneLEk6BQqEasYsDyxiLbNkkWAFVxNFRxHTXQUxGE46LA4fVNtBMCE493yiwuEVB5dN9CfBkznAbRlRrXTDz9Zj3Yk+OQFyqHiVFs7RiZ36JRjA95VYnKhRVuqNQGrOk4uXabLkuYnRQlIYhVc6vqoZLpw6gzjAXdeD8/sumA+OuwhT8YRrmsHPG6vv3exMbLB0NAL7/goMX54hVifzOdJf0cMsFsHD4qJAe0+u/NBPSSyEB3AUZT3IAGlxNyBd2l4imK5PARaYGxWjdQHei7t6bP41TqnM9rTgnBczZLppKydLr7tTH7fGQ3Xg3iC7JEW3a6ppE5PW4Cs1j8DcMWbvch4bleSDneZRDiiC3m4LRwacpy/LiGPF48FkuxjtuA/COu+kF3m+1QKPGhYIYEkZ+twbEUy83PnlSPSFskt6LJ91ododNt2Di0GrGhTRTj4Qj3LpOz60QqHjs60SlaSyLu806nnYNOftTfH9o0jQP8TdtEflaVHs/aOH0j3cmjrgvwlq2O3OkTNaORGYkletVIRc8aMFY4yUpgdCXVX0evJFPgb5nYyZhQqni8TwPxxvMQUFMGU9nGwB9XNlvq6z8x/W7nofcOuzhXMg3dirfNAcDapd+HsL33jX90e7TfQr2oVQf670AARsolWQqFx5wngcSTkqk2WAGaNIiT41Z+Cz4rKXo/GZgZhZiXBdmKDwhXumHYXrHo3B+UQ2Jv39ShppsVUQOYh96mQaloK04fGG+XQThSbSEUB/Dft//aAilTjB5hLjwKvWtt5AiyN8plC+bg6kbgcaY8pI6uTKcAGa6SOc8gzHjaPpq+adkwqFv6i3c44Oetj5tYG/hjkIyhvdOshA2qwZZqFdA3zxRbmMI5QrOIpZQoOm3uYKZ7bbwj0EuuaIyr29zRg+ZNsEJfTLGNcsYq4fepS4upfbdTjbl72tV3uTO2yWWTvFsZaD0YXZCP22xAYWtOJO3UxNqH2FwpWVpIoPaTR2VtAqMOlF1OQq1lEoXJCflO0QQ+pkip/vxpIEJ+4h9R9x1GXhD0vKmjLJUnyzLbuI+Hht3Svnsk5HrfWAS5P/t8tGn13heVvvdh0/xD3KSvnvtM3zgs3SGtZ1ZbNBhJ+PHjheq1b9/5dxNQGuILx0tAA9iij5QHymk3UImUufAquTj6qLjcFlpj2r6XGGT2MVInjCBwZ0hTvAwHpk7T3qxo8yrsruVl8/46l83mLSngCqmxdFYAn+eBrRqehk9Z3J3Yoh2xcrHjoJjqoegRPQ5/NWCjX6Fw5asPhj4in4JmMl1ki+mQRuhXxrriqC5lSLqATx2VSWJYanHqNF+etVwfmJY4dxP6ajEYCJJ8iUmwZUSShDlzdOetd5JJ4CO3VXyVJEbr4g73G0N5zSy+YoWuTzPAdOLKexdvC2JBZ/TzJ3kushqQ8sEZfFbrvPTMD/dez1JRdcn3grzFj40uDLatGibRx3WTByqCG9Rbr5T5j5dnCOBueUzriU9/NOyZZxep+QT8IBPAP1wmtCHUZFs9MyQo3q4/KTEnbtiuLLrIpGjjm7nudA4tPramNEz3EAWaW/E1/eldfh+WrKnsHhivnYbYDm9pn6KbtV214qsvaaN8lS7CElW88/aFREe6f5RazKz7hfWKkyVXpjrvemK3mbaLO/SQLQXa57u56orB9wCIfPpnXJuUUxTVUgSe2WcKaAJA7kp9wWfC65FzrxBItyeaS5ijIauhXaFMktV8dq3NnTkdw7lV8clFor/ExbbTV4c3xGXsjhr2WB3jdF/RTmSWRPrPuwkd+GpbKvj2HmWo870ZM/oBt7/1i3IF/uPhe+P6ogMKubVsXb5BUcGRseGHqQ0Wsy5WGCTOMrY4F8djQ2mYugn1sLFDZfG0dt4VEUx6jpX3L510GTO9TdsWjrnOvf3zJrMAGgHmqVTQHzEdbXB/paBi2fcjbMYMpXHJQv2iqxrdG1iMmUYVfidsuXg0qCAyr7W+tk2Jj5ucUQiJQ/so6XJE383oWPi5Lzw8v6q5fK/QrYLysPDFHjyM7K8qDaOqgLn+osztD6o7WR9t6XCChEAde7eI9In6t5FHBoeJa3mwjeStLM78D7vnkPe06qhol0dhgzMMCdZ4MLObySu5fzyYfWb+wsZ8j0XbykbqrZbINYcvmc3Xns0up/y8rb+55ce3HyVWZbxX0F1rYDNp++3kTLMBWlan2E+ua8t+aNVLW4y+dJ0SxW36FKu4JxFNbg0EmzTVrJ01abVv8u66Y6P6o8a6YWLE7cbGU4z+4Ty7HE3h8Y7f05WEVYlJgj4c/7cdscfapH/lQwOsGSMsPOD2HPuVhsYVNSd38DCPHJyK6fHvqvM37ZbsZsfPjqU7WuEsa4yJcPjb2gv3Gwx9YqbU6V6XeatvP8Zp+Ogr4lVvw9K6xP6Z2IUzH5vP8GX4MaQscAQq3KI5/K0rUyWNS3G4A83uToo2dbNAmtEohIu3kLndHPMa6u9qKJwkzhBIy2QLHcdPr1oqM0Wis2r4/Dfo7BvbSPs0T3LbLXLVOo12bsFdCkWLvfTJsN0lq4yY+5VOinBhjeYBm+hYJmW97C+qAjWbo79d8KVEwTCWvAvFL97YW+22u//y+z5eAce9sfbaSqzgn0g9M6EiimpKWRep2WrPnl0A6JxPohDwsDCyXIdT5zifL7SRtoeOcp1I8sH+rEcOHKgYoCt6L3UbgyfbuIgaZ1nQq5RXw2Brbip3/KIGqiFShlTiVdI2j/sW8ptSh5V7n6HSWa3gZKBPUg2uMFftZUczxPRdKFvkMS+OxSlZXGlTYIda2qt/KDWf7dB1HrxWxQubVony+djs+eAtjCr2pOnCIOjXNRbNE4aTz/BgV8G7qRDdc7lb+rwnA8K3GaWWFCPI/qmC/M+iHAjqQQUGmk+JddokGKodsUhgXtTnKuczAnztlKBX4iihXLx9v9eyZSIlNCpY5Jmwd/WTIkqHVTeK1cZ2WJsI1h1//r263KbREhD5p+gb0MSVQIJ86cz6U/2BEAN3pN05lWw4rZYGWElw/ZiTv7pe+iybdTAmsuTO2HirzJXjSVG6re2ZlJ7FXGMtUWzRh1zQGgTqhbZ6AsOnoe0l4t1rxvUMYdyVrJwuX/1AmE3C3Pe7U1QMIyBvjHvZ9grHwnBYbBwaDCKaebtEUGVojQ4xUMtUpQlsvYkBb1xUk5hF6F8libB4sg5zUDS6uX4H7JbbFaXyhcQfzi+fzRSGLUjSPgedTpp9KdGx/JdGHDd2CFhj2T2nt4YU3PVDgZLdj1Ev1rbtmsJti5sqBwJRYrQXP7H2jCc32tz5wgMMWZZuAmY8RjSaciaXLbn4klf9tA3yJdevs+NXmUt9iqn1Ayy3+oyXvCFVR0yFeFDrpmDowlmALA0Vj4mMW/W5LEflxW1je7P22FpSRafxgZUvbbFxu71kmrImFspRKeNcLqf5pXa5fku+3AD4Cxdyt2u8eg6yJRJS69tCYT4zwacWT1Fbzs4PP3ttGjC2CMUUj4DTqH/WnqzJaTSqSpgbbux2bd3WUxIotkZAMDMzeYwtFbip78Q/M/txtO6/HZ3U+RFbzLYVYZp4C1RS3UtxO3It1Xkotyt7nbdZaV6zXSLM3PlHnEz0kyJgNMxb/RlY5AemLye3lSMgy+v7WQeDwwNoBw7+81/AVBLAwQUAAIACADUqHRJcD84SUoAAABqAAAAGwAAAHVuaXZlcnNhbC91bml2ZXJzYWwucG5nLnhtbLOxr8jNUShLLSrOzM+zVTLUM1Cyt+PlsikoSi3LTC1XqACKGekZQICSQiUqtzwzpSTDVsnS0BghlpGamZ5RYqtkZmEKF9QHGgkAUEsBAgAAFAACAAgA06h0SRUOrShkBAAABxEAAB0AAAAAAAAAAQAAAAAAAAAAAHVuaXZlcnNhbC9jb21tb25fbWVzc2FnZXMubG5nUEsBAgAAFAACAAgA06h0SQh+CyMpAwAAhgwAACcAAAAAAAAAAQAAAAAAnwQAAHVuaXZlcnNhbC9mbGFzaF9wdWJsaXNoaW5nX3NldHRpbmdzLnhtbFBLAQIAABQAAgAIANOodEm1/AlkugIAAFUKAAAhAAAAAAAAAAEAAAAAAA0IAAB1bml2ZXJzYWwvZmxhc2hfc2tpbl9zZXR0aW5ncy54bWxQSwECAAAUAAIACADTqHRJKpYPZ/4CAACXCwAAJgAAAAAAAAABAAAAAAAGCwAAdW5pdmVyc2FsL2h0bWxfcHVibGlzaGluZ19zZXR0aW5ncy54bWxQSwECAAAUAAIACADTqHRJaHFSkZoBAAAfBgAAHwAAAAAAAAABAAAAAABIDgAAdW5pdmVyc2FsL2h0bWxfc2tpbl9zZXR0aW5ncy5qc1BLAQIAABQAAgAIANOodEk9PC/RwQAAAOUBAAAaAAAAAAAAAAEAAAAAAB8QAAB1bml2ZXJzYWwvaTE4bl9wcmVzZXRzLnhtbFBLAQIAABQAAgAIANOodEma+ZZkawAAAGsAAAAcAAAAAAAAAAEAAAAAABgRAAB1bml2ZXJzYWwvbG9jYWxfc2V0dGluZ3MueG1sUEsBAgAAFAACAAgARJRXRyO0Tvv7AgAAsAgAABQAAAAAAAAAAQAAAAAAvREAAHVuaXZlcnNhbC9wbGF5ZXIueG1sUEsBAgAAFAACAAgA06h0SbCHI/RsAQAA9wIAACkAAAAAAAAAAQAAAAAA6hQAAHVuaXZlcnNhbC9za2luX2N1c3RvbWl6YXRpb25fc2V0dGluZ3MueG1sUEsBAgAAFAACAAgA1Kh0Sd92xIjVDAAA2h0AABcAAAAAAAAAAAAAAAAAnRYAAHVuaXZlcnNhbC91bml2ZXJzYWwucG5nUEsBAgAAFAACAAgA1Kh0SXA/OElKAAAAagAAABsAAAAAAAAAAQAAAAAApyMAAHVuaXZlcnNhbC91bml2ZXJzYWwucG5nLnhtbFBLBQYAAAAACwALAEkDAAAqJAAAAAA="/>
  <p:tag name="ISPRING_PRESENTATION_TITLE" val="1220-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</TotalTime>
  <Words>496</Words>
  <Application>Microsoft Office PowerPoint</Application>
  <PresentationFormat>全屏显示(16:9)</PresentationFormat>
  <Paragraphs>103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1220-11</dc:title>
  <dc:creator>wen</dc:creator>
  <cp:lastModifiedBy>cherry</cp:lastModifiedBy>
  <cp:revision>79</cp:revision>
  <dcterms:created xsi:type="dcterms:W3CDTF">2015-12-27T04:39:39Z</dcterms:created>
  <dcterms:modified xsi:type="dcterms:W3CDTF">2017-12-26T14:30:56Z</dcterms:modified>
</cp:coreProperties>
</file>