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jpg" ContentType="image/jpeg"/>
  <Default Extension="png" ContentType="image/png"/>
  <Default Extension="rels" ContentType="application/vnd.openxmlformats-package.relationships+xml"/>
  <Default Extension="vml" ContentType="application/vnd.openxmlformats-officedocument.vmlDrawing"/>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98"/>
  </p:notesMasterIdLst>
  <p:sldIdLst>
    <p:sldId id="261" r:id="rId2"/>
    <p:sldId id="1440" r:id="rId3"/>
    <p:sldId id="1439" r:id="rId4"/>
    <p:sldId id="323" r:id="rId5"/>
    <p:sldId id="1430" r:id="rId6"/>
    <p:sldId id="1499" r:id="rId7"/>
    <p:sldId id="1500" r:id="rId8"/>
    <p:sldId id="1501" r:id="rId9"/>
    <p:sldId id="1502" r:id="rId10"/>
    <p:sldId id="1506" r:id="rId11"/>
    <p:sldId id="1482" r:id="rId12"/>
    <p:sldId id="1483" r:id="rId13"/>
    <p:sldId id="1484" r:id="rId14"/>
    <p:sldId id="1485" r:id="rId15"/>
    <p:sldId id="1503" r:id="rId16"/>
    <p:sldId id="1486" r:id="rId17"/>
    <p:sldId id="1504" r:id="rId18"/>
    <p:sldId id="270" r:id="rId19"/>
    <p:sldId id="1488" r:id="rId20"/>
    <p:sldId id="1487" r:id="rId21"/>
    <p:sldId id="1491" r:id="rId22"/>
    <p:sldId id="1492" r:id="rId23"/>
    <p:sldId id="1493" r:id="rId24"/>
    <p:sldId id="1494" r:id="rId25"/>
    <p:sldId id="1495" r:id="rId26"/>
    <p:sldId id="1496" r:id="rId27"/>
    <p:sldId id="1497" r:id="rId28"/>
    <p:sldId id="1498" r:id="rId29"/>
    <p:sldId id="314" r:id="rId30"/>
    <p:sldId id="315" r:id="rId31"/>
    <p:sldId id="325" r:id="rId32"/>
    <p:sldId id="1442" r:id="rId33"/>
    <p:sldId id="1507" r:id="rId34"/>
    <p:sldId id="1508" r:id="rId35"/>
    <p:sldId id="1509" r:id="rId36"/>
    <p:sldId id="1510" r:id="rId37"/>
    <p:sldId id="1489" r:id="rId38"/>
    <p:sldId id="288" r:id="rId39"/>
    <p:sldId id="1446" r:id="rId40"/>
    <p:sldId id="1511" r:id="rId41"/>
    <p:sldId id="1455" r:id="rId42"/>
    <p:sldId id="1459" r:id="rId43"/>
    <p:sldId id="1512" r:id="rId44"/>
    <p:sldId id="269" r:id="rId45"/>
    <p:sldId id="285" r:id="rId46"/>
    <p:sldId id="267" r:id="rId47"/>
    <p:sldId id="271" r:id="rId48"/>
    <p:sldId id="1462" r:id="rId49"/>
    <p:sldId id="272" r:id="rId50"/>
    <p:sldId id="1463" r:id="rId51"/>
    <p:sldId id="2086" r:id="rId52"/>
    <p:sldId id="283" r:id="rId53"/>
    <p:sldId id="278" r:id="rId54"/>
    <p:sldId id="281" r:id="rId55"/>
    <p:sldId id="279" r:id="rId56"/>
    <p:sldId id="280" r:id="rId57"/>
    <p:sldId id="277" r:id="rId58"/>
    <p:sldId id="275" r:id="rId59"/>
    <p:sldId id="286" r:id="rId60"/>
    <p:sldId id="1464" r:id="rId61"/>
    <p:sldId id="287" r:id="rId62"/>
    <p:sldId id="293" r:id="rId63"/>
    <p:sldId id="289" r:id="rId64"/>
    <p:sldId id="290" r:id="rId65"/>
    <p:sldId id="1466" r:id="rId66"/>
    <p:sldId id="1467" r:id="rId67"/>
    <p:sldId id="1468" r:id="rId68"/>
    <p:sldId id="1469" r:id="rId69"/>
    <p:sldId id="1470" r:id="rId70"/>
    <p:sldId id="1471" r:id="rId71"/>
    <p:sldId id="1472" r:id="rId72"/>
    <p:sldId id="1473" r:id="rId73"/>
    <p:sldId id="1474" r:id="rId74"/>
    <p:sldId id="1475" r:id="rId75"/>
    <p:sldId id="1476" r:id="rId76"/>
    <p:sldId id="1478" r:id="rId77"/>
    <p:sldId id="1479" r:id="rId78"/>
    <p:sldId id="1480" r:id="rId79"/>
    <p:sldId id="1443" r:id="rId80"/>
    <p:sldId id="1444" r:id="rId81"/>
    <p:sldId id="1445" r:id="rId82"/>
    <p:sldId id="2160" r:id="rId83"/>
    <p:sldId id="2161" r:id="rId84"/>
    <p:sldId id="2162" r:id="rId85"/>
    <p:sldId id="2163" r:id="rId86"/>
    <p:sldId id="2164" r:id="rId87"/>
    <p:sldId id="2138" r:id="rId88"/>
    <p:sldId id="2139" r:id="rId89"/>
    <p:sldId id="2093" r:id="rId90"/>
    <p:sldId id="2166" r:id="rId91"/>
    <p:sldId id="2167" r:id="rId92"/>
    <p:sldId id="2168" r:id="rId93"/>
    <p:sldId id="2171" r:id="rId94"/>
    <p:sldId id="2172" r:id="rId95"/>
    <p:sldId id="2096" r:id="rId96"/>
    <p:sldId id="2177" r:id="rId97"/>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66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68" d="100"/>
          <a:sy n="68" d="100"/>
        </p:scale>
        <p:origin x="592" y="6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tableStyles" Target="tableStyles.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80" Type="http://schemas.openxmlformats.org/officeDocument/2006/relationships/slide" Target="slides/slide79.xml"/><Relationship Id="rId85" Type="http://schemas.openxmlformats.org/officeDocument/2006/relationships/slide" Target="slides/slide84.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presProps" Target="presProps.xml"/><Relationship Id="rId10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notesMaster" Target="notesMasters/notesMaster1.xml"/><Relationship Id="rId3" Type="http://schemas.openxmlformats.org/officeDocument/2006/relationships/slide" Target="slides/slide2.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10.vml.rels><?xml version="1.0" encoding="UTF-8" standalone="yes"?>
<Relationships xmlns="http://schemas.openxmlformats.org/package/2006/relationships"><Relationship Id="rId2" Type="http://schemas.openxmlformats.org/officeDocument/2006/relationships/image" Target="../media/image15.emf"/><Relationship Id="rId1" Type="http://schemas.openxmlformats.org/officeDocument/2006/relationships/image" Target="../media/image14.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6.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7.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0.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11.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12.e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13.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0CC3E29-3F47-4ACA-89D4-04E5CC6F685B}" type="datetimeFigureOut">
              <a:rPr lang="zh-CN" altLang="en-US" smtClean="0"/>
              <a:t>2020/3/8</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4E03DD9-5908-4D4C-8F88-DD51A0A4840B}" type="slidenum">
              <a:rPr lang="zh-CN" altLang="en-US" smtClean="0"/>
              <a:t>‹#›</a:t>
            </a:fld>
            <a:endParaRPr lang="zh-CN" altLang="en-US"/>
          </a:p>
        </p:txBody>
      </p:sp>
    </p:spTree>
    <p:extLst>
      <p:ext uri="{BB962C8B-B14F-4D97-AF65-F5344CB8AC3E}">
        <p14:creationId xmlns:p14="http://schemas.microsoft.com/office/powerpoint/2010/main" val="319719970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幻灯片图像占位符 1">
            <a:extLst>
              <a:ext uri="{FF2B5EF4-FFF2-40B4-BE49-F238E27FC236}">
                <a16:creationId xmlns:a16="http://schemas.microsoft.com/office/drawing/2014/main" id="{1649C3AB-56B0-4811-BDED-A918B19ECEBB}"/>
              </a:ext>
            </a:extLst>
          </p:cNvPr>
          <p:cNvSpPr>
            <a:spLocks noGrp="1" noRot="1" noChangeAspect="1" noChangeArrowheads="1" noTextEdit="1"/>
          </p:cNvSpPr>
          <p:nvPr>
            <p:ph type="sldImg" idx="4294967295"/>
          </p:nvPr>
        </p:nvSpPr>
        <p:spPr>
          <a:ln>
            <a:miter lim="800000"/>
          </a:ln>
        </p:spPr>
      </p:sp>
      <p:sp>
        <p:nvSpPr>
          <p:cNvPr id="18435" name="文本占位符 2">
            <a:extLst>
              <a:ext uri="{FF2B5EF4-FFF2-40B4-BE49-F238E27FC236}">
                <a16:creationId xmlns:a16="http://schemas.microsoft.com/office/drawing/2014/main" id="{24096591-6B11-483C-81B4-A90E15AC923D}"/>
              </a:ext>
            </a:extLst>
          </p:cNvPr>
          <p:cNvSpPr>
            <a:spLocks noGrp="1" noChangeArrowheads="1"/>
          </p:cNvSpPr>
          <p:nvPr>
            <p:ph type="body" idx="4294967295"/>
          </p:nvPr>
        </p:nvSpPr>
        <p:spPr/>
        <p:txBody>
          <a:bodyPr>
            <a:prstTxWarp prst="textNoShape">
              <a:avLst/>
            </a:prstTxWarp>
          </a:bodyPr>
          <a:lstStyle/>
          <a:p>
            <a:endParaRPr lang="zh-CN" altLang="en-US"/>
          </a:p>
        </p:txBody>
      </p:sp>
    </p:spTree>
    <p:extLst>
      <p:ext uri="{BB962C8B-B14F-4D97-AF65-F5344CB8AC3E}">
        <p14:creationId xmlns:p14="http://schemas.microsoft.com/office/powerpoint/2010/main" val="171115412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17C59919-4346-45CE-9134-B7EEA1C86EE8}" type="slidenum">
              <a:rPr lang="zh-CN" altLang="en-US" smtClean="0"/>
              <a:pPr/>
              <a:t>34</a:t>
            </a:fld>
            <a:endParaRPr lang="zh-CN" altLang="en-US"/>
          </a:p>
        </p:txBody>
      </p:sp>
    </p:spTree>
    <p:extLst>
      <p:ext uri="{BB962C8B-B14F-4D97-AF65-F5344CB8AC3E}">
        <p14:creationId xmlns:p14="http://schemas.microsoft.com/office/powerpoint/2010/main" val="46475759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幻灯片图像占位符 1">
            <a:extLst>
              <a:ext uri="{FF2B5EF4-FFF2-40B4-BE49-F238E27FC236}">
                <a16:creationId xmlns:a16="http://schemas.microsoft.com/office/drawing/2014/main" id="{D4C8F98A-CB43-4D5A-A2D3-5421E78F2BED}"/>
              </a:ext>
            </a:extLst>
          </p:cNvPr>
          <p:cNvSpPr>
            <a:spLocks noGrp="1" noRot="1" noChangeAspect="1" noChangeArrowheads="1" noTextEdit="1"/>
          </p:cNvSpPr>
          <p:nvPr>
            <p:ph type="sldImg" idx="4294967295"/>
          </p:nvPr>
        </p:nvSpPr>
        <p:spPr>
          <a:ln>
            <a:miter lim="800000"/>
          </a:ln>
        </p:spPr>
      </p:sp>
      <p:sp>
        <p:nvSpPr>
          <p:cNvPr id="29699" name="备注占位符 2">
            <a:extLst>
              <a:ext uri="{FF2B5EF4-FFF2-40B4-BE49-F238E27FC236}">
                <a16:creationId xmlns:a16="http://schemas.microsoft.com/office/drawing/2014/main" id="{AECE056E-9C29-4C9D-9312-62BCC3AD9F0D}"/>
              </a:ext>
            </a:extLst>
          </p:cNvPr>
          <p:cNvSpPr>
            <a:spLocks noGrp="1" noChangeArrowheads="1"/>
          </p:cNvSpPr>
          <p:nvPr>
            <p:ph type="body" idx="4294967295"/>
          </p:nvPr>
        </p:nvSpPr>
        <p:spPr/>
        <p:txBody>
          <a:bodyPr>
            <a:prstTxWarp prst="textNoShape">
              <a:avLst/>
            </a:prstTxWarp>
          </a:bodyPr>
          <a:lstStyle/>
          <a:p>
            <a:pPr eaLnBrk="1" hangingPunct="1"/>
            <a:endParaRPr lang="zh-CN" altLang="en-US"/>
          </a:p>
        </p:txBody>
      </p:sp>
      <p:sp>
        <p:nvSpPr>
          <p:cNvPr id="2" name="灯片编号占位符 3">
            <a:extLst>
              <a:ext uri="{FF2B5EF4-FFF2-40B4-BE49-F238E27FC236}">
                <a16:creationId xmlns:a16="http://schemas.microsoft.com/office/drawing/2014/main" id="{3E70D3D0-825C-48CC-ACFE-7EA896A8E24A}"/>
              </a:ext>
            </a:extLst>
          </p:cNvPr>
          <p:cNvSpPr>
            <a:spLocks noGrp="1" noChangeArrowheads="1"/>
          </p:cNvSpPr>
          <p:nvPr>
            <p:ph type="sldNum" sz="quarter" idx="5"/>
          </p:nvPr>
        </p:nvSpPr>
        <p:spPr bwMode="auto"/>
        <p:txBody>
          <a:bodyPr wrap="square" numCol="1" anchorCtr="0" compatLnSpc="1">
            <a:prstTxWarp prst="textNoShape">
              <a:avLst/>
            </a:prstTxWarp>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Char char="•"/>
              <a:tabLst/>
              <a:defRPr/>
            </a:pPr>
            <a:fld id="{5CDDBA42-B6D6-4824-8880-ADE7711269E8}" type="slidenum">
              <a:rPr kumimoji="0" altLang="en-US" sz="1200" b="0" i="0" u="none" strike="noStrike" kern="1200" cap="none" spc="0" normalizeH="0" baseline="0" noProof="1" smtClean="0">
                <a:ln>
                  <a:noFill/>
                </a:ln>
                <a:solidFill>
                  <a:prstClr val="black"/>
                </a:solidFill>
                <a:effectLst/>
                <a:uLnTx/>
                <a:uFillTx/>
                <a:latin typeface="Calibri"/>
                <a:ea typeface="黑体" panose="02010609060101010101" pitchFamily="49" charset="-122"/>
                <a:cs typeface="+mn-cs"/>
              </a:rPr>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Char char="•"/>
                <a:tabLst/>
                <a:defRPr/>
              </a:pPr>
              <a:t>79</a:t>
            </a:fld>
            <a:endParaRPr kumimoji="0" lang="zh-CN" altLang="en-US" sz="1200" b="0" i="0" u="none" strike="noStrike" kern="1200" cap="none" spc="0" normalizeH="0" baseline="0" noProof="1">
              <a:ln>
                <a:noFill/>
              </a:ln>
              <a:solidFill>
                <a:prstClr val="black"/>
              </a:solidFill>
              <a:effectLst/>
              <a:uLnTx/>
              <a:uFillTx/>
              <a:latin typeface="Calibri"/>
              <a:ea typeface="黑体" panose="02010609060101010101" pitchFamily="49" charset="-122"/>
              <a:cs typeface="+mn-cs"/>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9F53805-FBF9-407A-BFE9-7F50612DE60D}"/>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id="{6CC12DF8-B6C7-418E-8D7D-15CA971AE89E}"/>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id="{4E98E5A2-27B0-42BD-9054-956969AEB900}"/>
              </a:ext>
            </a:extLst>
          </p:cNvPr>
          <p:cNvSpPr>
            <a:spLocks noGrp="1"/>
          </p:cNvSpPr>
          <p:nvPr>
            <p:ph type="dt" sz="half" idx="10"/>
          </p:nvPr>
        </p:nvSpPr>
        <p:spPr/>
        <p:txBody>
          <a:bodyPr/>
          <a:lstStyle/>
          <a:p>
            <a:fld id="{8ED42F3A-8421-439D-B3ED-C9D5933DF797}" type="datetimeFigureOut">
              <a:rPr lang="zh-CN" altLang="en-US" smtClean="0"/>
              <a:t>2020/3/8</a:t>
            </a:fld>
            <a:endParaRPr lang="zh-CN" altLang="en-US"/>
          </a:p>
        </p:txBody>
      </p:sp>
      <p:sp>
        <p:nvSpPr>
          <p:cNvPr id="5" name="页脚占位符 4">
            <a:extLst>
              <a:ext uri="{FF2B5EF4-FFF2-40B4-BE49-F238E27FC236}">
                <a16:creationId xmlns:a16="http://schemas.microsoft.com/office/drawing/2014/main" id="{67E0A4DA-A89D-4E2D-B446-0436956C092A}"/>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59F7B972-F564-40E2-958B-BFA3CC0CD3BB}"/>
              </a:ext>
            </a:extLst>
          </p:cNvPr>
          <p:cNvSpPr>
            <a:spLocks noGrp="1"/>
          </p:cNvSpPr>
          <p:nvPr>
            <p:ph type="sldNum" sz="quarter" idx="12"/>
          </p:nvPr>
        </p:nvSpPr>
        <p:spPr/>
        <p:txBody>
          <a:bodyPr/>
          <a:lstStyle/>
          <a:p>
            <a:fld id="{2FC53C36-2E4A-48ED-8C58-35457997AAB0}" type="slidenum">
              <a:rPr lang="zh-CN" altLang="en-US" smtClean="0"/>
              <a:t>‹#›</a:t>
            </a:fld>
            <a:endParaRPr lang="zh-CN" altLang="en-US"/>
          </a:p>
        </p:txBody>
      </p:sp>
    </p:spTree>
    <p:extLst>
      <p:ext uri="{BB962C8B-B14F-4D97-AF65-F5344CB8AC3E}">
        <p14:creationId xmlns:p14="http://schemas.microsoft.com/office/powerpoint/2010/main" val="38695704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BFD6B81-463B-4291-BDD1-2367647F2F1C}"/>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id="{78D3A37F-3946-4025-A310-9262EA7E714E}"/>
              </a:ext>
            </a:extLst>
          </p:cNvPr>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EE6A33C2-B990-4946-A3DF-6B01836DDBF1}"/>
              </a:ext>
            </a:extLst>
          </p:cNvPr>
          <p:cNvSpPr>
            <a:spLocks noGrp="1"/>
          </p:cNvSpPr>
          <p:nvPr>
            <p:ph type="dt" sz="half" idx="10"/>
          </p:nvPr>
        </p:nvSpPr>
        <p:spPr/>
        <p:txBody>
          <a:bodyPr/>
          <a:lstStyle/>
          <a:p>
            <a:fld id="{8ED42F3A-8421-439D-B3ED-C9D5933DF797}" type="datetimeFigureOut">
              <a:rPr lang="zh-CN" altLang="en-US" smtClean="0"/>
              <a:t>2020/3/8</a:t>
            </a:fld>
            <a:endParaRPr lang="zh-CN" altLang="en-US"/>
          </a:p>
        </p:txBody>
      </p:sp>
      <p:sp>
        <p:nvSpPr>
          <p:cNvPr id="5" name="页脚占位符 4">
            <a:extLst>
              <a:ext uri="{FF2B5EF4-FFF2-40B4-BE49-F238E27FC236}">
                <a16:creationId xmlns:a16="http://schemas.microsoft.com/office/drawing/2014/main" id="{8FAA3BE0-F51C-49CC-ACED-3DF7832DBAEF}"/>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BD3865A1-49B3-4953-88CA-52C8491A0959}"/>
              </a:ext>
            </a:extLst>
          </p:cNvPr>
          <p:cNvSpPr>
            <a:spLocks noGrp="1"/>
          </p:cNvSpPr>
          <p:nvPr>
            <p:ph type="sldNum" sz="quarter" idx="12"/>
          </p:nvPr>
        </p:nvSpPr>
        <p:spPr/>
        <p:txBody>
          <a:bodyPr/>
          <a:lstStyle/>
          <a:p>
            <a:fld id="{2FC53C36-2E4A-48ED-8C58-35457997AAB0}" type="slidenum">
              <a:rPr lang="zh-CN" altLang="en-US" smtClean="0"/>
              <a:t>‹#›</a:t>
            </a:fld>
            <a:endParaRPr lang="zh-CN" altLang="en-US"/>
          </a:p>
        </p:txBody>
      </p:sp>
    </p:spTree>
    <p:extLst>
      <p:ext uri="{BB962C8B-B14F-4D97-AF65-F5344CB8AC3E}">
        <p14:creationId xmlns:p14="http://schemas.microsoft.com/office/powerpoint/2010/main" val="62658740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B4622D96-79E0-4C86-A573-2BDD0C920E4D}"/>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id="{7644505A-3EB6-4109-9B9A-0C0202D5811E}"/>
              </a:ext>
            </a:extLst>
          </p:cNvPr>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A7FF15B2-1DE4-4EE6-A288-4D7BA92EB005}"/>
              </a:ext>
            </a:extLst>
          </p:cNvPr>
          <p:cNvSpPr>
            <a:spLocks noGrp="1"/>
          </p:cNvSpPr>
          <p:nvPr>
            <p:ph type="dt" sz="half" idx="10"/>
          </p:nvPr>
        </p:nvSpPr>
        <p:spPr/>
        <p:txBody>
          <a:bodyPr/>
          <a:lstStyle/>
          <a:p>
            <a:fld id="{8ED42F3A-8421-439D-B3ED-C9D5933DF797}" type="datetimeFigureOut">
              <a:rPr lang="zh-CN" altLang="en-US" smtClean="0"/>
              <a:t>2020/3/8</a:t>
            </a:fld>
            <a:endParaRPr lang="zh-CN" altLang="en-US"/>
          </a:p>
        </p:txBody>
      </p:sp>
      <p:sp>
        <p:nvSpPr>
          <p:cNvPr id="5" name="页脚占位符 4">
            <a:extLst>
              <a:ext uri="{FF2B5EF4-FFF2-40B4-BE49-F238E27FC236}">
                <a16:creationId xmlns:a16="http://schemas.microsoft.com/office/drawing/2014/main" id="{1FA33713-AEE5-4530-9181-3E5931D1154D}"/>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1D3CBA76-B079-4874-ADFC-95A344BB66FB}"/>
              </a:ext>
            </a:extLst>
          </p:cNvPr>
          <p:cNvSpPr>
            <a:spLocks noGrp="1"/>
          </p:cNvSpPr>
          <p:nvPr>
            <p:ph type="sldNum" sz="quarter" idx="12"/>
          </p:nvPr>
        </p:nvSpPr>
        <p:spPr/>
        <p:txBody>
          <a:bodyPr/>
          <a:lstStyle/>
          <a:p>
            <a:fld id="{2FC53C36-2E4A-48ED-8C58-35457997AAB0}" type="slidenum">
              <a:rPr lang="zh-CN" altLang="en-US" smtClean="0"/>
              <a:t>‹#›</a:t>
            </a:fld>
            <a:endParaRPr lang="zh-CN" altLang="en-US"/>
          </a:p>
        </p:txBody>
      </p:sp>
    </p:spTree>
    <p:extLst>
      <p:ext uri="{BB962C8B-B14F-4D97-AF65-F5344CB8AC3E}">
        <p14:creationId xmlns:p14="http://schemas.microsoft.com/office/powerpoint/2010/main" val="408477652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cSld name="1_标题和内容">
    <p:spTree>
      <p:nvGrpSpPr>
        <p:cNvPr id="1" name=""/>
        <p:cNvGrpSpPr/>
        <p:nvPr/>
      </p:nvGrpSpPr>
      <p:grpSpPr>
        <a:xfrm>
          <a:off x="0" y="0"/>
          <a:ext cx="0" cy="0"/>
          <a:chOff x="0" y="0"/>
          <a:chExt cx="0" cy="0"/>
        </a:xfrm>
      </p:grpSpPr>
      <p:pic>
        <p:nvPicPr>
          <p:cNvPr id="3" name="Picture 2"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p:txBody>
          <a:bodyPr/>
          <a:lstStyle/>
          <a:p>
            <a:r>
              <a:rPr lang="zh-CN" altLang="en-US"/>
              <a:t>单击此处编辑母版标题样式</a:t>
            </a:r>
            <a:endParaRPr lang="en-US" dirty="0"/>
          </a:p>
        </p:txBody>
      </p:sp>
      <p:sp>
        <p:nvSpPr>
          <p:cNvPr id="12" name="Content Placeholder 2"/>
          <p:cNvSpPr>
            <a:spLocks noGrp="1"/>
          </p:cNvSpPr>
          <p:nvPr>
            <p:ph sz="quarter" idx="13"/>
          </p:nvPr>
        </p:nvSpPr>
        <p:spPr>
          <a:xfrm>
            <a:off x="913774" y="2367092"/>
            <a:ext cx="10363826" cy="3424107"/>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3/8/2020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74422456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两栏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294324893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574015A-69FC-4340-BC1B-71533A3B0D98}"/>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F7B65F62-BD8E-48D6-8318-1A763B70FAC1}"/>
              </a:ext>
            </a:extLst>
          </p:cNvPr>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935A03AE-828C-4A69-82D8-DE0DBBE1340F}"/>
              </a:ext>
            </a:extLst>
          </p:cNvPr>
          <p:cNvSpPr>
            <a:spLocks noGrp="1"/>
          </p:cNvSpPr>
          <p:nvPr>
            <p:ph type="dt" sz="half" idx="10"/>
          </p:nvPr>
        </p:nvSpPr>
        <p:spPr/>
        <p:txBody>
          <a:bodyPr/>
          <a:lstStyle/>
          <a:p>
            <a:fld id="{8ED42F3A-8421-439D-B3ED-C9D5933DF797}" type="datetimeFigureOut">
              <a:rPr lang="zh-CN" altLang="en-US" smtClean="0"/>
              <a:t>2020/3/8</a:t>
            </a:fld>
            <a:endParaRPr lang="zh-CN" altLang="en-US"/>
          </a:p>
        </p:txBody>
      </p:sp>
      <p:sp>
        <p:nvSpPr>
          <p:cNvPr id="5" name="页脚占位符 4">
            <a:extLst>
              <a:ext uri="{FF2B5EF4-FFF2-40B4-BE49-F238E27FC236}">
                <a16:creationId xmlns:a16="http://schemas.microsoft.com/office/drawing/2014/main" id="{DDBE7E73-CE48-4A48-BF82-CD3707BB2365}"/>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F913711D-7296-47ED-9978-141BF88316EA}"/>
              </a:ext>
            </a:extLst>
          </p:cNvPr>
          <p:cNvSpPr>
            <a:spLocks noGrp="1"/>
          </p:cNvSpPr>
          <p:nvPr>
            <p:ph type="sldNum" sz="quarter" idx="12"/>
          </p:nvPr>
        </p:nvSpPr>
        <p:spPr/>
        <p:txBody>
          <a:bodyPr/>
          <a:lstStyle/>
          <a:p>
            <a:fld id="{2FC53C36-2E4A-48ED-8C58-35457997AAB0}" type="slidenum">
              <a:rPr lang="zh-CN" altLang="en-US" smtClean="0"/>
              <a:t>‹#›</a:t>
            </a:fld>
            <a:endParaRPr lang="zh-CN" altLang="en-US"/>
          </a:p>
        </p:txBody>
      </p:sp>
    </p:spTree>
    <p:extLst>
      <p:ext uri="{BB962C8B-B14F-4D97-AF65-F5344CB8AC3E}">
        <p14:creationId xmlns:p14="http://schemas.microsoft.com/office/powerpoint/2010/main" val="316950458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A236E8A-C51B-435C-9F9A-0CEA3BC89CE1}"/>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id="{42B45F39-C24E-4CF8-915C-A171C640F371}"/>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a:extLst>
              <a:ext uri="{FF2B5EF4-FFF2-40B4-BE49-F238E27FC236}">
                <a16:creationId xmlns:a16="http://schemas.microsoft.com/office/drawing/2014/main" id="{67FC378E-DA86-4D1D-9388-73B9F8783339}"/>
              </a:ext>
            </a:extLst>
          </p:cNvPr>
          <p:cNvSpPr>
            <a:spLocks noGrp="1"/>
          </p:cNvSpPr>
          <p:nvPr>
            <p:ph type="dt" sz="half" idx="10"/>
          </p:nvPr>
        </p:nvSpPr>
        <p:spPr/>
        <p:txBody>
          <a:bodyPr/>
          <a:lstStyle/>
          <a:p>
            <a:fld id="{8ED42F3A-8421-439D-B3ED-C9D5933DF797}" type="datetimeFigureOut">
              <a:rPr lang="zh-CN" altLang="en-US" smtClean="0"/>
              <a:t>2020/3/8</a:t>
            </a:fld>
            <a:endParaRPr lang="zh-CN" altLang="en-US"/>
          </a:p>
        </p:txBody>
      </p:sp>
      <p:sp>
        <p:nvSpPr>
          <p:cNvPr id="5" name="页脚占位符 4">
            <a:extLst>
              <a:ext uri="{FF2B5EF4-FFF2-40B4-BE49-F238E27FC236}">
                <a16:creationId xmlns:a16="http://schemas.microsoft.com/office/drawing/2014/main" id="{3BFFD62C-A457-4588-8A7F-C131A6CDB8CF}"/>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81C0CFBE-1316-454F-BA68-B8A40557479A}"/>
              </a:ext>
            </a:extLst>
          </p:cNvPr>
          <p:cNvSpPr>
            <a:spLocks noGrp="1"/>
          </p:cNvSpPr>
          <p:nvPr>
            <p:ph type="sldNum" sz="quarter" idx="12"/>
          </p:nvPr>
        </p:nvSpPr>
        <p:spPr/>
        <p:txBody>
          <a:bodyPr/>
          <a:lstStyle/>
          <a:p>
            <a:fld id="{2FC53C36-2E4A-48ED-8C58-35457997AAB0}" type="slidenum">
              <a:rPr lang="zh-CN" altLang="en-US" smtClean="0"/>
              <a:t>‹#›</a:t>
            </a:fld>
            <a:endParaRPr lang="zh-CN" altLang="en-US"/>
          </a:p>
        </p:txBody>
      </p:sp>
    </p:spTree>
    <p:extLst>
      <p:ext uri="{BB962C8B-B14F-4D97-AF65-F5344CB8AC3E}">
        <p14:creationId xmlns:p14="http://schemas.microsoft.com/office/powerpoint/2010/main" val="128585451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866152D-A9FC-496E-BCD3-206FBD14DA54}"/>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3979A4E4-9636-48E1-8D39-C93A1CD336C3}"/>
              </a:ext>
            </a:extLst>
          </p:cNvPr>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a:extLst>
              <a:ext uri="{FF2B5EF4-FFF2-40B4-BE49-F238E27FC236}">
                <a16:creationId xmlns:a16="http://schemas.microsoft.com/office/drawing/2014/main" id="{E3F5C6E6-2B95-4473-BF7F-132010EC2AF7}"/>
              </a:ext>
            </a:extLst>
          </p:cNvPr>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a:extLst>
              <a:ext uri="{FF2B5EF4-FFF2-40B4-BE49-F238E27FC236}">
                <a16:creationId xmlns:a16="http://schemas.microsoft.com/office/drawing/2014/main" id="{03A9242B-521C-4E3A-AF24-EF4ABD649AC1}"/>
              </a:ext>
            </a:extLst>
          </p:cNvPr>
          <p:cNvSpPr>
            <a:spLocks noGrp="1"/>
          </p:cNvSpPr>
          <p:nvPr>
            <p:ph type="dt" sz="half" idx="10"/>
          </p:nvPr>
        </p:nvSpPr>
        <p:spPr/>
        <p:txBody>
          <a:bodyPr/>
          <a:lstStyle/>
          <a:p>
            <a:fld id="{8ED42F3A-8421-439D-B3ED-C9D5933DF797}" type="datetimeFigureOut">
              <a:rPr lang="zh-CN" altLang="en-US" smtClean="0"/>
              <a:t>2020/3/8</a:t>
            </a:fld>
            <a:endParaRPr lang="zh-CN" altLang="en-US"/>
          </a:p>
        </p:txBody>
      </p:sp>
      <p:sp>
        <p:nvSpPr>
          <p:cNvPr id="6" name="页脚占位符 5">
            <a:extLst>
              <a:ext uri="{FF2B5EF4-FFF2-40B4-BE49-F238E27FC236}">
                <a16:creationId xmlns:a16="http://schemas.microsoft.com/office/drawing/2014/main" id="{6C34E074-52A6-4AD7-8822-61103A320E46}"/>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73404DE5-6688-4F88-B1B6-0B96D0B2E7DB}"/>
              </a:ext>
            </a:extLst>
          </p:cNvPr>
          <p:cNvSpPr>
            <a:spLocks noGrp="1"/>
          </p:cNvSpPr>
          <p:nvPr>
            <p:ph type="sldNum" sz="quarter" idx="12"/>
          </p:nvPr>
        </p:nvSpPr>
        <p:spPr/>
        <p:txBody>
          <a:bodyPr/>
          <a:lstStyle/>
          <a:p>
            <a:fld id="{2FC53C36-2E4A-48ED-8C58-35457997AAB0}" type="slidenum">
              <a:rPr lang="zh-CN" altLang="en-US" smtClean="0"/>
              <a:t>‹#›</a:t>
            </a:fld>
            <a:endParaRPr lang="zh-CN" altLang="en-US"/>
          </a:p>
        </p:txBody>
      </p:sp>
    </p:spTree>
    <p:extLst>
      <p:ext uri="{BB962C8B-B14F-4D97-AF65-F5344CB8AC3E}">
        <p14:creationId xmlns:p14="http://schemas.microsoft.com/office/powerpoint/2010/main" val="293486715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40E1213-6005-467A-BFD5-5D8B77795445}"/>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id="{6030C0B2-7DD0-4CF7-9997-1B72EE89C241}"/>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a:extLst>
              <a:ext uri="{FF2B5EF4-FFF2-40B4-BE49-F238E27FC236}">
                <a16:creationId xmlns:a16="http://schemas.microsoft.com/office/drawing/2014/main" id="{6471811A-D847-435D-9798-A0AD85C65EE6}"/>
              </a:ext>
            </a:extLst>
          </p:cNvPr>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a:extLst>
              <a:ext uri="{FF2B5EF4-FFF2-40B4-BE49-F238E27FC236}">
                <a16:creationId xmlns:a16="http://schemas.microsoft.com/office/drawing/2014/main" id="{5565810C-1116-4F00-AFA7-440EDB305F4F}"/>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a:extLst>
              <a:ext uri="{FF2B5EF4-FFF2-40B4-BE49-F238E27FC236}">
                <a16:creationId xmlns:a16="http://schemas.microsoft.com/office/drawing/2014/main" id="{0A6AA4DC-F72D-4D3E-8C08-BF4409018B97}"/>
              </a:ext>
            </a:extLst>
          </p:cNvPr>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a:extLst>
              <a:ext uri="{FF2B5EF4-FFF2-40B4-BE49-F238E27FC236}">
                <a16:creationId xmlns:a16="http://schemas.microsoft.com/office/drawing/2014/main" id="{B6B91F05-8671-49E4-95DB-3AF4030E3798}"/>
              </a:ext>
            </a:extLst>
          </p:cNvPr>
          <p:cNvSpPr>
            <a:spLocks noGrp="1"/>
          </p:cNvSpPr>
          <p:nvPr>
            <p:ph type="dt" sz="half" idx="10"/>
          </p:nvPr>
        </p:nvSpPr>
        <p:spPr/>
        <p:txBody>
          <a:bodyPr/>
          <a:lstStyle/>
          <a:p>
            <a:fld id="{8ED42F3A-8421-439D-B3ED-C9D5933DF797}" type="datetimeFigureOut">
              <a:rPr lang="zh-CN" altLang="en-US" smtClean="0"/>
              <a:t>2020/3/8</a:t>
            </a:fld>
            <a:endParaRPr lang="zh-CN" altLang="en-US"/>
          </a:p>
        </p:txBody>
      </p:sp>
      <p:sp>
        <p:nvSpPr>
          <p:cNvPr id="8" name="页脚占位符 7">
            <a:extLst>
              <a:ext uri="{FF2B5EF4-FFF2-40B4-BE49-F238E27FC236}">
                <a16:creationId xmlns:a16="http://schemas.microsoft.com/office/drawing/2014/main" id="{FA3641B8-AFDF-4A08-8BF2-AAE5359BA469}"/>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id="{DD5B068C-F521-44BB-BE4D-CB5D798CC45A}"/>
              </a:ext>
            </a:extLst>
          </p:cNvPr>
          <p:cNvSpPr>
            <a:spLocks noGrp="1"/>
          </p:cNvSpPr>
          <p:nvPr>
            <p:ph type="sldNum" sz="quarter" idx="12"/>
          </p:nvPr>
        </p:nvSpPr>
        <p:spPr/>
        <p:txBody>
          <a:bodyPr/>
          <a:lstStyle/>
          <a:p>
            <a:fld id="{2FC53C36-2E4A-48ED-8C58-35457997AAB0}" type="slidenum">
              <a:rPr lang="zh-CN" altLang="en-US" smtClean="0"/>
              <a:t>‹#›</a:t>
            </a:fld>
            <a:endParaRPr lang="zh-CN" altLang="en-US"/>
          </a:p>
        </p:txBody>
      </p:sp>
    </p:spTree>
    <p:extLst>
      <p:ext uri="{BB962C8B-B14F-4D97-AF65-F5344CB8AC3E}">
        <p14:creationId xmlns:p14="http://schemas.microsoft.com/office/powerpoint/2010/main" val="88731536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61A13A1-48BE-4433-B1C3-70C9EB8EE77F}"/>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id="{CEE575F5-52D0-42FE-8D3C-B33964E1FBBC}"/>
              </a:ext>
            </a:extLst>
          </p:cNvPr>
          <p:cNvSpPr>
            <a:spLocks noGrp="1"/>
          </p:cNvSpPr>
          <p:nvPr>
            <p:ph type="dt" sz="half" idx="10"/>
          </p:nvPr>
        </p:nvSpPr>
        <p:spPr/>
        <p:txBody>
          <a:bodyPr/>
          <a:lstStyle/>
          <a:p>
            <a:fld id="{8ED42F3A-8421-439D-B3ED-C9D5933DF797}" type="datetimeFigureOut">
              <a:rPr lang="zh-CN" altLang="en-US" smtClean="0"/>
              <a:t>2020/3/8</a:t>
            </a:fld>
            <a:endParaRPr lang="zh-CN" altLang="en-US"/>
          </a:p>
        </p:txBody>
      </p:sp>
      <p:sp>
        <p:nvSpPr>
          <p:cNvPr id="4" name="页脚占位符 3">
            <a:extLst>
              <a:ext uri="{FF2B5EF4-FFF2-40B4-BE49-F238E27FC236}">
                <a16:creationId xmlns:a16="http://schemas.microsoft.com/office/drawing/2014/main" id="{08C7F986-6CC1-4CE4-981D-6B8EA5BD28EB}"/>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820E3F76-BB0C-409C-8334-99B822446C5E}"/>
              </a:ext>
            </a:extLst>
          </p:cNvPr>
          <p:cNvSpPr>
            <a:spLocks noGrp="1"/>
          </p:cNvSpPr>
          <p:nvPr>
            <p:ph type="sldNum" sz="quarter" idx="12"/>
          </p:nvPr>
        </p:nvSpPr>
        <p:spPr/>
        <p:txBody>
          <a:bodyPr/>
          <a:lstStyle/>
          <a:p>
            <a:fld id="{2FC53C36-2E4A-48ED-8C58-35457997AAB0}" type="slidenum">
              <a:rPr lang="zh-CN" altLang="en-US" smtClean="0"/>
              <a:t>‹#›</a:t>
            </a:fld>
            <a:endParaRPr lang="zh-CN" altLang="en-US"/>
          </a:p>
        </p:txBody>
      </p:sp>
    </p:spTree>
    <p:extLst>
      <p:ext uri="{BB962C8B-B14F-4D97-AF65-F5344CB8AC3E}">
        <p14:creationId xmlns:p14="http://schemas.microsoft.com/office/powerpoint/2010/main" val="158756144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736E4F7E-7691-4580-B93D-EBD147EA987A}"/>
              </a:ext>
            </a:extLst>
          </p:cNvPr>
          <p:cNvSpPr>
            <a:spLocks noGrp="1"/>
          </p:cNvSpPr>
          <p:nvPr>
            <p:ph type="dt" sz="half" idx="10"/>
          </p:nvPr>
        </p:nvSpPr>
        <p:spPr/>
        <p:txBody>
          <a:bodyPr/>
          <a:lstStyle/>
          <a:p>
            <a:fld id="{8ED42F3A-8421-439D-B3ED-C9D5933DF797}" type="datetimeFigureOut">
              <a:rPr lang="zh-CN" altLang="en-US" smtClean="0"/>
              <a:t>2020/3/8</a:t>
            </a:fld>
            <a:endParaRPr lang="zh-CN" altLang="en-US"/>
          </a:p>
        </p:txBody>
      </p:sp>
      <p:sp>
        <p:nvSpPr>
          <p:cNvPr id="3" name="页脚占位符 2">
            <a:extLst>
              <a:ext uri="{FF2B5EF4-FFF2-40B4-BE49-F238E27FC236}">
                <a16:creationId xmlns:a16="http://schemas.microsoft.com/office/drawing/2014/main" id="{FE23DF83-200D-4A42-90A5-88F2B7198643}"/>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A85969BF-7050-4A0B-915D-06AF4868A08E}"/>
              </a:ext>
            </a:extLst>
          </p:cNvPr>
          <p:cNvSpPr>
            <a:spLocks noGrp="1"/>
          </p:cNvSpPr>
          <p:nvPr>
            <p:ph type="sldNum" sz="quarter" idx="12"/>
          </p:nvPr>
        </p:nvSpPr>
        <p:spPr/>
        <p:txBody>
          <a:bodyPr/>
          <a:lstStyle/>
          <a:p>
            <a:fld id="{2FC53C36-2E4A-48ED-8C58-35457997AAB0}" type="slidenum">
              <a:rPr lang="zh-CN" altLang="en-US" smtClean="0"/>
              <a:t>‹#›</a:t>
            </a:fld>
            <a:endParaRPr lang="zh-CN" altLang="en-US"/>
          </a:p>
        </p:txBody>
      </p:sp>
    </p:spTree>
    <p:extLst>
      <p:ext uri="{BB962C8B-B14F-4D97-AF65-F5344CB8AC3E}">
        <p14:creationId xmlns:p14="http://schemas.microsoft.com/office/powerpoint/2010/main" val="146241819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A72A2CA-36FC-4882-9023-941FD9163682}"/>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id="{3B442E9E-1639-4F6E-86DF-6092D26F20A5}"/>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a:extLst>
              <a:ext uri="{FF2B5EF4-FFF2-40B4-BE49-F238E27FC236}">
                <a16:creationId xmlns:a16="http://schemas.microsoft.com/office/drawing/2014/main" id="{2D42C8FA-CCFE-4E9A-938A-3B47501E669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4FA56CBF-473C-4361-8DF2-51BF7A3D9026}"/>
              </a:ext>
            </a:extLst>
          </p:cNvPr>
          <p:cNvSpPr>
            <a:spLocks noGrp="1"/>
          </p:cNvSpPr>
          <p:nvPr>
            <p:ph type="dt" sz="half" idx="10"/>
          </p:nvPr>
        </p:nvSpPr>
        <p:spPr/>
        <p:txBody>
          <a:bodyPr/>
          <a:lstStyle/>
          <a:p>
            <a:fld id="{8ED42F3A-8421-439D-B3ED-C9D5933DF797}" type="datetimeFigureOut">
              <a:rPr lang="zh-CN" altLang="en-US" smtClean="0"/>
              <a:t>2020/3/8</a:t>
            </a:fld>
            <a:endParaRPr lang="zh-CN" altLang="en-US"/>
          </a:p>
        </p:txBody>
      </p:sp>
      <p:sp>
        <p:nvSpPr>
          <p:cNvPr id="6" name="页脚占位符 5">
            <a:extLst>
              <a:ext uri="{FF2B5EF4-FFF2-40B4-BE49-F238E27FC236}">
                <a16:creationId xmlns:a16="http://schemas.microsoft.com/office/drawing/2014/main" id="{AA187C26-890B-43B3-A6E0-DFD741A59F2A}"/>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DAA4F8E3-E8E4-485C-9544-D209BCB13F19}"/>
              </a:ext>
            </a:extLst>
          </p:cNvPr>
          <p:cNvSpPr>
            <a:spLocks noGrp="1"/>
          </p:cNvSpPr>
          <p:nvPr>
            <p:ph type="sldNum" sz="quarter" idx="12"/>
          </p:nvPr>
        </p:nvSpPr>
        <p:spPr/>
        <p:txBody>
          <a:bodyPr/>
          <a:lstStyle/>
          <a:p>
            <a:fld id="{2FC53C36-2E4A-48ED-8C58-35457997AAB0}" type="slidenum">
              <a:rPr lang="zh-CN" altLang="en-US" smtClean="0"/>
              <a:t>‹#›</a:t>
            </a:fld>
            <a:endParaRPr lang="zh-CN" altLang="en-US"/>
          </a:p>
        </p:txBody>
      </p:sp>
    </p:spTree>
    <p:extLst>
      <p:ext uri="{BB962C8B-B14F-4D97-AF65-F5344CB8AC3E}">
        <p14:creationId xmlns:p14="http://schemas.microsoft.com/office/powerpoint/2010/main" val="302489814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E0F73AC-2536-4FA7-9C23-2F510A09C091}"/>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id="{A00963B2-07A6-4DD1-B781-F1720DA3A9F1}"/>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id="{9F006B15-F460-4F61-88A7-F5227A4998C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22030592-659F-4AD2-ADD2-443A764CE738}"/>
              </a:ext>
            </a:extLst>
          </p:cNvPr>
          <p:cNvSpPr>
            <a:spLocks noGrp="1"/>
          </p:cNvSpPr>
          <p:nvPr>
            <p:ph type="dt" sz="half" idx="10"/>
          </p:nvPr>
        </p:nvSpPr>
        <p:spPr/>
        <p:txBody>
          <a:bodyPr/>
          <a:lstStyle/>
          <a:p>
            <a:fld id="{8ED42F3A-8421-439D-B3ED-C9D5933DF797}" type="datetimeFigureOut">
              <a:rPr lang="zh-CN" altLang="en-US" smtClean="0"/>
              <a:t>2020/3/8</a:t>
            </a:fld>
            <a:endParaRPr lang="zh-CN" altLang="en-US"/>
          </a:p>
        </p:txBody>
      </p:sp>
      <p:sp>
        <p:nvSpPr>
          <p:cNvPr id="6" name="页脚占位符 5">
            <a:extLst>
              <a:ext uri="{FF2B5EF4-FFF2-40B4-BE49-F238E27FC236}">
                <a16:creationId xmlns:a16="http://schemas.microsoft.com/office/drawing/2014/main" id="{68EBE96E-E58E-48C3-9D60-BD8FBB69790A}"/>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43331C44-9CB3-4547-9AAA-E16F2AD3DAA7}"/>
              </a:ext>
            </a:extLst>
          </p:cNvPr>
          <p:cNvSpPr>
            <a:spLocks noGrp="1"/>
          </p:cNvSpPr>
          <p:nvPr>
            <p:ph type="sldNum" sz="quarter" idx="12"/>
          </p:nvPr>
        </p:nvSpPr>
        <p:spPr/>
        <p:txBody>
          <a:bodyPr/>
          <a:lstStyle/>
          <a:p>
            <a:fld id="{2FC53C36-2E4A-48ED-8C58-35457997AAB0}" type="slidenum">
              <a:rPr lang="zh-CN" altLang="en-US" smtClean="0"/>
              <a:t>‹#›</a:t>
            </a:fld>
            <a:endParaRPr lang="zh-CN" altLang="en-US"/>
          </a:p>
        </p:txBody>
      </p:sp>
    </p:spTree>
    <p:extLst>
      <p:ext uri="{BB962C8B-B14F-4D97-AF65-F5344CB8AC3E}">
        <p14:creationId xmlns:p14="http://schemas.microsoft.com/office/powerpoint/2010/main" val="142549263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232D2048-817A-4C6B-8682-723AC1F8503F}"/>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7594F48F-FE97-4490-896C-355752DDDF2F}"/>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0E603B52-5EE9-493E-AF5A-A14F4A68A783}"/>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ED42F3A-8421-439D-B3ED-C9D5933DF797}" type="datetimeFigureOut">
              <a:rPr lang="zh-CN" altLang="en-US" smtClean="0"/>
              <a:t>2020/3/8</a:t>
            </a:fld>
            <a:endParaRPr lang="zh-CN" altLang="en-US"/>
          </a:p>
        </p:txBody>
      </p:sp>
      <p:sp>
        <p:nvSpPr>
          <p:cNvPr id="5" name="页脚占位符 4">
            <a:extLst>
              <a:ext uri="{FF2B5EF4-FFF2-40B4-BE49-F238E27FC236}">
                <a16:creationId xmlns:a16="http://schemas.microsoft.com/office/drawing/2014/main" id="{45DB60A0-29C5-47D3-8EDE-F79529FCE43B}"/>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A538D199-9285-43F3-9215-9CD8AEF97F9E}"/>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FC53C36-2E4A-48ED-8C58-35457997AAB0}" type="slidenum">
              <a:rPr lang="zh-CN" altLang="en-US" smtClean="0"/>
              <a:t>‹#›</a:t>
            </a:fld>
            <a:endParaRPr lang="zh-CN" altLang="en-US"/>
          </a:p>
        </p:txBody>
      </p:sp>
    </p:spTree>
    <p:extLst>
      <p:ext uri="{BB962C8B-B14F-4D97-AF65-F5344CB8AC3E}">
        <p14:creationId xmlns:p14="http://schemas.microsoft.com/office/powerpoint/2010/main" val="145010200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4.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tags" Target="../tags/tag3.xml"/><Relationship Id="rId2" Type="http://schemas.openxmlformats.org/officeDocument/2006/relationships/tags" Target="../tags/tag2.xml"/><Relationship Id="rId1" Type="http://schemas.openxmlformats.org/officeDocument/2006/relationships/tags" Target="../tags/tag1.xml"/><Relationship Id="rId4"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7.xml"/><Relationship Id="rId1" Type="http://schemas.openxmlformats.org/officeDocument/2006/relationships/vmlDrawing" Target="../drawings/vmlDrawing1.vml"/><Relationship Id="rId5" Type="http://schemas.openxmlformats.org/officeDocument/2006/relationships/image" Target="../media/image5.png"/><Relationship Id="rId4" Type="http://schemas.openxmlformats.org/officeDocument/2006/relationships/image" Target="../media/image4.emf"/></Relationships>
</file>

<file path=ppt/slides/_rels/slide22.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7.xml"/><Relationship Id="rId1" Type="http://schemas.openxmlformats.org/officeDocument/2006/relationships/vmlDrawing" Target="../drawings/vmlDrawing2.vml"/><Relationship Id="rId4" Type="http://schemas.openxmlformats.org/officeDocument/2006/relationships/image" Target="../media/image6.emf"/></Relationships>
</file>

<file path=ppt/slides/_rels/slide23.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Layout" Target="../slideLayouts/slideLayout7.xml"/><Relationship Id="rId1" Type="http://schemas.openxmlformats.org/officeDocument/2006/relationships/vmlDrawing" Target="../drawings/vmlDrawing3.vml"/><Relationship Id="rId4" Type="http://schemas.openxmlformats.org/officeDocument/2006/relationships/image" Target="../media/image7.emf"/></Relationships>
</file>

<file path=ppt/slides/_rels/slide24.xml.rels><?xml version="1.0" encoding="UTF-8" standalone="yes"?>
<Relationships xmlns="http://schemas.openxmlformats.org/package/2006/relationships"><Relationship Id="rId3" Type="http://schemas.openxmlformats.org/officeDocument/2006/relationships/oleObject" Target="../embeddings/oleObject4.bin"/><Relationship Id="rId2" Type="http://schemas.openxmlformats.org/officeDocument/2006/relationships/slideLayout" Target="../slideLayouts/slideLayout7.xml"/><Relationship Id="rId1" Type="http://schemas.openxmlformats.org/officeDocument/2006/relationships/vmlDrawing" Target="../drawings/vmlDrawing4.vml"/><Relationship Id="rId4" Type="http://schemas.openxmlformats.org/officeDocument/2006/relationships/image" Target="../media/image8.emf"/></Relationships>
</file>

<file path=ppt/slides/_rels/slide25.xml.rels><?xml version="1.0" encoding="UTF-8" standalone="yes"?>
<Relationships xmlns="http://schemas.openxmlformats.org/package/2006/relationships"><Relationship Id="rId3" Type="http://schemas.openxmlformats.org/officeDocument/2006/relationships/oleObject" Target="../embeddings/oleObject5.bin"/><Relationship Id="rId2" Type="http://schemas.openxmlformats.org/officeDocument/2006/relationships/slideLayout" Target="../slideLayouts/slideLayout7.xml"/><Relationship Id="rId1" Type="http://schemas.openxmlformats.org/officeDocument/2006/relationships/vmlDrawing" Target="../drawings/vmlDrawing5.vml"/><Relationship Id="rId4" Type="http://schemas.openxmlformats.org/officeDocument/2006/relationships/image" Target="../media/image9.emf"/></Relationships>
</file>

<file path=ppt/slides/_rels/slide26.xml.rels><?xml version="1.0" encoding="UTF-8" standalone="yes"?>
<Relationships xmlns="http://schemas.openxmlformats.org/package/2006/relationships"><Relationship Id="rId3" Type="http://schemas.openxmlformats.org/officeDocument/2006/relationships/oleObject" Target="../embeddings/oleObject6.bin"/><Relationship Id="rId2" Type="http://schemas.openxmlformats.org/officeDocument/2006/relationships/slideLayout" Target="../slideLayouts/slideLayout7.xml"/><Relationship Id="rId1" Type="http://schemas.openxmlformats.org/officeDocument/2006/relationships/vmlDrawing" Target="../drawings/vmlDrawing6.vml"/><Relationship Id="rId4" Type="http://schemas.openxmlformats.org/officeDocument/2006/relationships/image" Target="../media/image10.emf"/></Relationships>
</file>

<file path=ppt/slides/_rels/slide27.xml.rels><?xml version="1.0" encoding="UTF-8" standalone="yes"?>
<Relationships xmlns="http://schemas.openxmlformats.org/package/2006/relationships"><Relationship Id="rId3" Type="http://schemas.openxmlformats.org/officeDocument/2006/relationships/oleObject" Target="../embeddings/oleObject7.bin"/><Relationship Id="rId2" Type="http://schemas.openxmlformats.org/officeDocument/2006/relationships/slideLayout" Target="../slideLayouts/slideLayout7.xml"/><Relationship Id="rId1" Type="http://schemas.openxmlformats.org/officeDocument/2006/relationships/vmlDrawing" Target="../drawings/vmlDrawing7.vml"/><Relationship Id="rId4" Type="http://schemas.openxmlformats.org/officeDocument/2006/relationships/image" Target="../media/image11.emf"/></Relationships>
</file>

<file path=ppt/slides/_rels/slide28.xml.rels><?xml version="1.0" encoding="UTF-8" standalone="yes"?>
<Relationships xmlns="http://schemas.openxmlformats.org/package/2006/relationships"><Relationship Id="rId3" Type="http://schemas.openxmlformats.org/officeDocument/2006/relationships/oleObject" Target="../embeddings/oleObject8.bin"/><Relationship Id="rId2" Type="http://schemas.openxmlformats.org/officeDocument/2006/relationships/slideLayout" Target="../slideLayouts/slideLayout7.xml"/><Relationship Id="rId1" Type="http://schemas.openxmlformats.org/officeDocument/2006/relationships/vmlDrawing" Target="../drawings/vmlDrawing8.vml"/><Relationship Id="rId4" Type="http://schemas.openxmlformats.org/officeDocument/2006/relationships/image" Target="../media/image12.emf"/></Relationships>
</file>

<file path=ppt/slides/_rels/slide29.xml.rels><?xml version="1.0" encoding="UTF-8" standalone="yes"?>
<Relationships xmlns="http://schemas.openxmlformats.org/package/2006/relationships"><Relationship Id="rId3" Type="http://schemas.openxmlformats.org/officeDocument/2006/relationships/oleObject" Target="../embeddings/oleObject9.bin"/><Relationship Id="rId2" Type="http://schemas.openxmlformats.org/officeDocument/2006/relationships/slideLayout" Target="../slideLayouts/slideLayout7.xml"/><Relationship Id="rId1" Type="http://schemas.openxmlformats.org/officeDocument/2006/relationships/vmlDrawing" Target="../drawings/vmlDrawing9.vml"/><Relationship Id="rId4" Type="http://schemas.openxmlformats.org/officeDocument/2006/relationships/image" Target="../media/image13.emf"/></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oleObject" Target="../embeddings/oleObject10.bin"/><Relationship Id="rId2" Type="http://schemas.openxmlformats.org/officeDocument/2006/relationships/slideLayout" Target="../slideLayouts/slideLayout7.xml"/><Relationship Id="rId1" Type="http://schemas.openxmlformats.org/officeDocument/2006/relationships/vmlDrawing" Target="../drawings/vmlDrawing10.vml"/><Relationship Id="rId6" Type="http://schemas.openxmlformats.org/officeDocument/2006/relationships/image" Target="../media/image15.emf"/><Relationship Id="rId5" Type="http://schemas.openxmlformats.org/officeDocument/2006/relationships/oleObject" Target="../embeddings/oleObject11.bin"/><Relationship Id="rId4" Type="http://schemas.openxmlformats.org/officeDocument/2006/relationships/image" Target="../media/image14.emf"/></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8" Type="http://schemas.openxmlformats.org/officeDocument/2006/relationships/tags" Target="../tags/tag12.xml"/><Relationship Id="rId3" Type="http://schemas.openxmlformats.org/officeDocument/2006/relationships/tags" Target="../tags/tag7.xml"/><Relationship Id="rId7" Type="http://schemas.openxmlformats.org/officeDocument/2006/relationships/tags" Target="../tags/tag11.xml"/><Relationship Id="rId12" Type="http://schemas.openxmlformats.org/officeDocument/2006/relationships/notesSlide" Target="../notesSlides/notesSlide3.xml"/><Relationship Id="rId2" Type="http://schemas.openxmlformats.org/officeDocument/2006/relationships/tags" Target="../tags/tag6.xml"/><Relationship Id="rId1" Type="http://schemas.openxmlformats.org/officeDocument/2006/relationships/tags" Target="../tags/tag5.xml"/><Relationship Id="rId6" Type="http://schemas.openxmlformats.org/officeDocument/2006/relationships/tags" Target="../tags/tag10.xml"/><Relationship Id="rId11" Type="http://schemas.openxmlformats.org/officeDocument/2006/relationships/slideLayout" Target="../slideLayouts/slideLayout7.xml"/><Relationship Id="rId5" Type="http://schemas.openxmlformats.org/officeDocument/2006/relationships/tags" Target="../tags/tag9.xml"/><Relationship Id="rId10" Type="http://schemas.openxmlformats.org/officeDocument/2006/relationships/tags" Target="../tags/tag14.xml"/><Relationship Id="rId4" Type="http://schemas.openxmlformats.org/officeDocument/2006/relationships/tags" Target="../tags/tag8.xml"/><Relationship Id="rId9" Type="http://schemas.openxmlformats.org/officeDocument/2006/relationships/tags" Target="../tags/tag1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13121" y="1272618"/>
            <a:ext cx="11726945" cy="3960502"/>
          </a:xfrm>
        </p:spPr>
        <p:txBody>
          <a:bodyPr>
            <a:noAutofit/>
          </a:bodyPr>
          <a:lstStyle/>
          <a:p>
            <a:pPr marL="0" indent="0" algn="just">
              <a:lnSpc>
                <a:spcPct val="100000"/>
              </a:lnSpc>
              <a:spcAft>
                <a:spcPts val="0"/>
              </a:spcAft>
              <a:buNone/>
            </a:pPr>
            <a:r>
              <a:rPr lang="en-US" altLang="zh-CN" sz="2800" kern="100" dirty="0">
                <a:latin typeface="Calibri" panose="020F0502020204030204" pitchFamily="34" charset="0"/>
                <a:cs typeface="Times New Roman" panose="02020603050405020304" pitchFamily="18" charset="0"/>
              </a:rPr>
              <a:t>8</a:t>
            </a:r>
            <a:r>
              <a:rPr lang="en-US" altLang="zh-CN" sz="2800" b="1" kern="100" dirty="0">
                <a:latin typeface="Calibri" panose="020F0502020204030204" pitchFamily="34" charset="0"/>
                <a:cs typeface="Times New Roman" panose="02020603050405020304" pitchFamily="18" charset="0"/>
              </a:rPr>
              <a:t>.</a:t>
            </a:r>
            <a:r>
              <a:rPr lang="zh-CN" altLang="en-US" sz="2800" b="1" kern="100" dirty="0">
                <a:latin typeface="Calibri" panose="020F0502020204030204" pitchFamily="34" charset="0"/>
                <a:cs typeface="Times New Roman" panose="02020603050405020304" pitchFamily="18" charset="0"/>
              </a:rPr>
              <a:t> </a:t>
            </a:r>
            <a:r>
              <a:rPr lang="en-US" altLang="zh-CN" sz="2800" b="1" kern="100" dirty="0">
                <a:latin typeface="Calibri" panose="020F0502020204030204" pitchFamily="34" charset="0"/>
                <a:cs typeface="Times New Roman" panose="02020603050405020304" pitchFamily="18" charset="0"/>
              </a:rPr>
              <a:t>①</a:t>
            </a:r>
            <a:r>
              <a:rPr lang="zh-CN" altLang="zh-CN" sz="2800" b="1" kern="100" dirty="0">
                <a:latin typeface="Calibri" panose="020F0502020204030204" pitchFamily="34" charset="0"/>
                <a:cs typeface="Times New Roman" panose="02020603050405020304" pitchFamily="18" charset="0"/>
              </a:rPr>
              <a:t>采用</a:t>
            </a:r>
            <a:r>
              <a:rPr lang="zh-CN" altLang="zh-CN" sz="2800" b="1" kern="100" dirty="0">
                <a:solidFill>
                  <a:srgbClr val="FF0000"/>
                </a:solidFill>
                <a:latin typeface="Calibri" panose="020F0502020204030204" pitchFamily="34" charset="0"/>
                <a:cs typeface="Times New Roman" panose="02020603050405020304" pitchFamily="18" charset="0"/>
              </a:rPr>
              <a:t>顺叙</a:t>
            </a:r>
            <a:r>
              <a:rPr lang="zh-CN" altLang="zh-CN" sz="2800" b="1" kern="100" dirty="0">
                <a:latin typeface="Calibri" panose="020F0502020204030204" pitchFamily="34" charset="0"/>
                <a:cs typeface="Times New Roman" panose="02020603050405020304" pitchFamily="18" charset="0"/>
              </a:rPr>
              <a:t>，按照</a:t>
            </a:r>
            <a:r>
              <a:rPr lang="en-US" altLang="zh-CN" sz="2800" b="1" kern="100" dirty="0">
                <a:latin typeface="Calibri" panose="020F0502020204030204" pitchFamily="34" charset="0"/>
                <a:cs typeface="Times New Roman" panose="02020603050405020304" pitchFamily="18" charset="0"/>
              </a:rPr>
              <a:t>“</a:t>
            </a:r>
            <a:r>
              <a:rPr lang="zh-CN" altLang="zh-CN" sz="2800" b="1" kern="100" dirty="0">
                <a:latin typeface="Calibri" panose="020F0502020204030204" pitchFamily="34" charset="0"/>
                <a:cs typeface="Times New Roman" panose="02020603050405020304" pitchFamily="18" charset="0"/>
              </a:rPr>
              <a:t>麦穗</a:t>
            </a:r>
            <a:r>
              <a:rPr lang="en-US" altLang="zh-CN" sz="2800" b="1" kern="100" dirty="0">
                <a:latin typeface="Calibri" panose="020F0502020204030204" pitchFamily="34" charset="0"/>
                <a:cs typeface="Times New Roman" panose="02020603050405020304" pitchFamily="18" charset="0"/>
              </a:rPr>
              <a:t>”</a:t>
            </a:r>
            <a:r>
              <a:rPr lang="zh-CN" altLang="zh-CN" sz="2800" b="1" kern="100" dirty="0">
                <a:latin typeface="Calibri" panose="020F0502020204030204" pitchFamily="34" charset="0"/>
                <a:cs typeface="Times New Roman" panose="02020603050405020304" pitchFamily="18" charset="0"/>
              </a:rPr>
              <a:t>成长的时间顺序自然展开，以</a:t>
            </a:r>
            <a:r>
              <a:rPr lang="en-US" altLang="zh-CN" sz="2800" b="1" kern="100" dirty="0">
                <a:latin typeface="Calibri" panose="020F0502020204030204" pitchFamily="34" charset="0"/>
                <a:cs typeface="Times New Roman" panose="02020603050405020304" pitchFamily="18" charset="0"/>
              </a:rPr>
              <a:t>“</a:t>
            </a:r>
            <a:r>
              <a:rPr lang="zh-CN" altLang="zh-CN" sz="2800" b="1" kern="100" dirty="0">
                <a:latin typeface="Calibri" panose="020F0502020204030204" pitchFamily="34" charset="0"/>
                <a:cs typeface="Times New Roman" panose="02020603050405020304" pitchFamily="18" charset="0"/>
              </a:rPr>
              <a:t>麦子梦</a:t>
            </a:r>
            <a:r>
              <a:rPr lang="en-US" altLang="zh-CN" sz="2800" b="1" kern="100" dirty="0">
                <a:latin typeface="Calibri" panose="020F0502020204030204" pitchFamily="34" charset="0"/>
                <a:cs typeface="Times New Roman" panose="02020603050405020304" pitchFamily="18" charset="0"/>
              </a:rPr>
              <a:t>”</a:t>
            </a:r>
            <a:r>
              <a:rPr lang="zh-CN" altLang="zh-CN" sz="2800" b="1" kern="100" dirty="0">
                <a:latin typeface="Calibri" panose="020F0502020204030204" pitchFamily="34" charset="0"/>
                <a:cs typeface="Times New Roman" panose="02020603050405020304" pitchFamily="18" charset="0"/>
              </a:rPr>
              <a:t>为线索，虚实结合不蔓不枝，清晰地展现了主人公由一个普通的山村娃成长为一个优秀戍边战士的过程。</a:t>
            </a:r>
            <a:endParaRPr lang="zh-CN" altLang="zh-CN" sz="2800" b="1" kern="100" dirty="0">
              <a:latin typeface="等线" panose="02010600030101010101" pitchFamily="2" charset="-122"/>
              <a:ea typeface="等线" panose="02010600030101010101" pitchFamily="2" charset="-122"/>
              <a:cs typeface="Times New Roman" panose="02020603050405020304" pitchFamily="18" charset="0"/>
            </a:endParaRPr>
          </a:p>
          <a:p>
            <a:pPr marL="0" indent="0" algn="just">
              <a:lnSpc>
                <a:spcPct val="100000"/>
              </a:lnSpc>
              <a:spcAft>
                <a:spcPts val="0"/>
              </a:spcAft>
              <a:buNone/>
            </a:pPr>
            <a:r>
              <a:rPr lang="en-US" altLang="zh-CN" sz="2800" b="1" kern="100" dirty="0">
                <a:latin typeface="Calibri" panose="020F0502020204030204" pitchFamily="34" charset="0"/>
                <a:cs typeface="Times New Roman" panose="02020603050405020304" pitchFamily="18" charset="0"/>
              </a:rPr>
              <a:t>②</a:t>
            </a:r>
            <a:r>
              <a:rPr lang="zh-CN" altLang="zh-CN" sz="2800" b="1" kern="100" dirty="0">
                <a:latin typeface="Calibri" panose="020F0502020204030204" pitchFamily="34" charset="0"/>
                <a:cs typeface="Times New Roman" panose="02020603050405020304" pitchFamily="18" charset="0"/>
              </a:rPr>
              <a:t>采取</a:t>
            </a:r>
            <a:r>
              <a:rPr lang="zh-CN" altLang="zh-CN" sz="2800" b="1" kern="100" dirty="0">
                <a:solidFill>
                  <a:srgbClr val="FF0000"/>
                </a:solidFill>
                <a:latin typeface="Calibri" panose="020F0502020204030204" pitchFamily="34" charset="0"/>
                <a:cs typeface="Times New Roman" panose="02020603050405020304" pitchFamily="18" charset="0"/>
              </a:rPr>
              <a:t>全知视角</a:t>
            </a:r>
            <a:r>
              <a:rPr lang="zh-CN" altLang="zh-CN" sz="2800" b="1" kern="100" dirty="0">
                <a:latin typeface="Calibri" panose="020F0502020204030204" pitchFamily="34" charset="0"/>
                <a:cs typeface="Times New Roman" panose="02020603050405020304" pitchFamily="18" charset="0"/>
              </a:rPr>
              <a:t>，采用第三人称，以旁观者身份来讲述</a:t>
            </a:r>
            <a:r>
              <a:rPr lang="en-US" altLang="zh-CN" sz="2800" b="1" kern="100" dirty="0">
                <a:latin typeface="Calibri" panose="020F0502020204030204" pitchFamily="34" charset="0"/>
                <a:cs typeface="Times New Roman" panose="02020603050405020304" pitchFamily="18" charset="0"/>
              </a:rPr>
              <a:t>“</a:t>
            </a:r>
            <a:r>
              <a:rPr lang="zh-CN" altLang="zh-CN" sz="2800" b="1" kern="100" dirty="0">
                <a:latin typeface="Calibri" panose="020F0502020204030204" pitchFamily="34" charset="0"/>
                <a:cs typeface="Times New Roman" panose="02020603050405020304" pitchFamily="18" charset="0"/>
              </a:rPr>
              <a:t>麦穗</a:t>
            </a:r>
            <a:r>
              <a:rPr lang="en-US" altLang="zh-CN" sz="2800" b="1" kern="100" dirty="0">
                <a:latin typeface="Calibri" panose="020F0502020204030204" pitchFamily="34" charset="0"/>
                <a:cs typeface="Times New Roman" panose="02020603050405020304" pitchFamily="18" charset="0"/>
              </a:rPr>
              <a:t>”</a:t>
            </a:r>
            <a:r>
              <a:rPr lang="zh-CN" altLang="zh-CN" sz="2800" b="1" kern="100" dirty="0">
                <a:latin typeface="Calibri" panose="020F0502020204030204" pitchFamily="34" charset="0"/>
                <a:cs typeface="Times New Roman" panose="02020603050405020304" pitchFamily="18" charset="0"/>
              </a:rPr>
              <a:t>的故事，不受时空限制，叙述自由灵活，显得客观冷静；</a:t>
            </a:r>
            <a:endParaRPr lang="zh-CN" altLang="zh-CN" sz="2800" b="1" kern="100" dirty="0">
              <a:latin typeface="等线" panose="02010600030101010101" pitchFamily="2" charset="-122"/>
              <a:ea typeface="等线" panose="02010600030101010101" pitchFamily="2" charset="-122"/>
              <a:cs typeface="Times New Roman" panose="02020603050405020304" pitchFamily="18" charset="0"/>
            </a:endParaRPr>
          </a:p>
          <a:p>
            <a:pPr marL="0" indent="0" algn="just">
              <a:lnSpc>
                <a:spcPct val="100000"/>
              </a:lnSpc>
              <a:spcAft>
                <a:spcPts val="0"/>
              </a:spcAft>
              <a:buNone/>
            </a:pPr>
            <a:r>
              <a:rPr lang="en-US" altLang="zh-CN" sz="2800" b="1" kern="100" dirty="0">
                <a:latin typeface="Calibri" panose="020F0502020204030204" pitchFamily="34" charset="0"/>
                <a:cs typeface="Times New Roman" panose="02020603050405020304" pitchFamily="18" charset="0"/>
              </a:rPr>
              <a:t>③</a:t>
            </a:r>
            <a:r>
              <a:rPr lang="zh-CN" altLang="zh-CN" sz="2800" b="1" kern="100" dirty="0">
                <a:latin typeface="Calibri" panose="020F0502020204030204" pitchFamily="34" charset="0"/>
                <a:cs typeface="Times New Roman" panose="02020603050405020304" pitchFamily="18" charset="0"/>
              </a:rPr>
              <a:t>巧妙采用</a:t>
            </a:r>
            <a:r>
              <a:rPr lang="zh-CN" altLang="zh-CN" sz="2800" b="1" kern="100" dirty="0">
                <a:solidFill>
                  <a:srgbClr val="FF0000"/>
                </a:solidFill>
                <a:latin typeface="Calibri" panose="020F0502020204030204" pitchFamily="34" charset="0"/>
                <a:cs typeface="Times New Roman" panose="02020603050405020304" pitchFamily="18" charset="0"/>
              </a:rPr>
              <a:t>片断组合手法</a:t>
            </a:r>
            <a:r>
              <a:rPr lang="zh-CN" altLang="zh-CN" sz="2800" b="1" kern="100" dirty="0">
                <a:latin typeface="Calibri" panose="020F0502020204030204" pitchFamily="34" charset="0"/>
                <a:cs typeface="Times New Roman" panose="02020603050405020304" pitchFamily="18" charset="0"/>
              </a:rPr>
              <a:t>（或蒙太奇手法），将出生起名、人武部报名、长跑唱歌哭泣、梦境等情景描写与叙事相结合，叙事简洁明快，集中紧凑。</a:t>
            </a:r>
            <a:endParaRPr lang="zh-CN" altLang="zh-CN" sz="2800" b="1" kern="100" dirty="0">
              <a:latin typeface="等线" panose="02010600030101010101" pitchFamily="2" charset="-122"/>
              <a:ea typeface="等线" panose="02010600030101010101" pitchFamily="2" charset="-122"/>
              <a:cs typeface="Times New Roman" panose="02020603050405020304" pitchFamily="18" charset="0"/>
            </a:endParaRPr>
          </a:p>
          <a:p>
            <a:pPr marL="0" indent="0" algn="just">
              <a:lnSpc>
                <a:spcPct val="100000"/>
              </a:lnSpc>
              <a:spcAft>
                <a:spcPts val="0"/>
              </a:spcAft>
              <a:buNone/>
            </a:pPr>
            <a:r>
              <a:rPr lang="en-US" altLang="zh-CN" sz="2800" b="1" kern="100" dirty="0">
                <a:latin typeface="Calibri" panose="020F0502020204030204" pitchFamily="34" charset="0"/>
                <a:cs typeface="Times New Roman" panose="02020603050405020304" pitchFamily="18" charset="0"/>
              </a:rPr>
              <a:t>④</a:t>
            </a:r>
            <a:r>
              <a:rPr lang="zh-CN" altLang="zh-CN" sz="2800" b="1" kern="100" dirty="0">
                <a:latin typeface="Calibri" panose="020F0502020204030204" pitchFamily="34" charset="0"/>
                <a:cs typeface="Times New Roman" panose="02020603050405020304" pitchFamily="18" charset="0"/>
              </a:rPr>
              <a:t>采用</a:t>
            </a:r>
            <a:r>
              <a:rPr lang="zh-CN" altLang="zh-CN" sz="2800" b="1" kern="100" dirty="0">
                <a:solidFill>
                  <a:srgbClr val="FF0000"/>
                </a:solidFill>
                <a:latin typeface="Calibri" panose="020F0502020204030204" pitchFamily="34" charset="0"/>
                <a:cs typeface="Times New Roman" panose="02020603050405020304" pitchFamily="18" charset="0"/>
              </a:rPr>
              <a:t>多种表现手法</a:t>
            </a:r>
            <a:r>
              <a:rPr lang="zh-CN" altLang="zh-CN" sz="2800" b="1" kern="100" dirty="0">
                <a:latin typeface="Calibri" panose="020F0502020204030204" pitchFamily="34" charset="0"/>
                <a:cs typeface="Times New Roman" panose="02020603050405020304" pitchFamily="18" charset="0"/>
              </a:rPr>
              <a:t>，叙事中运用动作描写、心理描写等手法多角度塑造</a:t>
            </a:r>
            <a:r>
              <a:rPr lang="en-US" altLang="zh-CN" sz="2800" b="1" kern="100" dirty="0">
                <a:latin typeface="Calibri" panose="020F0502020204030204" pitchFamily="34" charset="0"/>
                <a:cs typeface="Times New Roman" panose="02020603050405020304" pitchFamily="18" charset="0"/>
              </a:rPr>
              <a:t>“</a:t>
            </a:r>
            <a:r>
              <a:rPr lang="zh-CN" altLang="zh-CN" sz="2800" b="1" kern="100" dirty="0">
                <a:latin typeface="Calibri" panose="020F0502020204030204" pitchFamily="34" charset="0"/>
                <a:cs typeface="Times New Roman" panose="02020603050405020304" pitchFamily="18" charset="0"/>
              </a:rPr>
              <a:t>麦穗</a:t>
            </a:r>
            <a:r>
              <a:rPr lang="en-US" altLang="zh-CN" sz="2800" b="1" kern="100" dirty="0">
                <a:latin typeface="Calibri" panose="020F0502020204030204" pitchFamily="34" charset="0"/>
                <a:cs typeface="Times New Roman" panose="02020603050405020304" pitchFamily="18" charset="0"/>
              </a:rPr>
              <a:t>”</a:t>
            </a:r>
            <a:r>
              <a:rPr lang="zh-CN" altLang="zh-CN" sz="2800" b="1" kern="100" dirty="0">
                <a:latin typeface="Calibri" panose="020F0502020204030204" pitchFamily="34" charset="0"/>
                <a:cs typeface="Times New Roman" panose="02020603050405020304" pitchFamily="18" charset="0"/>
              </a:rPr>
              <a:t>积极进取、富有责任感的形象。</a:t>
            </a:r>
            <a:endParaRPr lang="zh-CN" altLang="zh-CN" sz="2800" b="1" kern="100" dirty="0">
              <a:latin typeface="等线" panose="02010600030101010101" pitchFamily="2" charset="-122"/>
              <a:ea typeface="等线" panose="02010600030101010101" pitchFamily="2" charset="-122"/>
              <a:cs typeface="Times New Roman" panose="02020603050405020304" pitchFamily="18" charset="0"/>
            </a:endParaRPr>
          </a:p>
          <a:p>
            <a:pPr marL="0" indent="0" algn="just">
              <a:lnSpc>
                <a:spcPct val="100000"/>
              </a:lnSpc>
              <a:spcAft>
                <a:spcPts val="0"/>
              </a:spcAft>
              <a:buNone/>
            </a:pPr>
            <a:r>
              <a:rPr lang="zh-CN" altLang="zh-CN" sz="2800" b="1" kern="100" dirty="0">
                <a:latin typeface="Calibri" panose="020F0502020204030204" pitchFamily="34" charset="0"/>
                <a:cs typeface="Times New Roman" panose="02020603050405020304" pitchFamily="18" charset="0"/>
              </a:rPr>
              <a:t>（每点</a:t>
            </a:r>
            <a:r>
              <a:rPr lang="en-US" altLang="zh-CN" sz="2800" b="1" kern="100" dirty="0">
                <a:latin typeface="Calibri" panose="020F0502020204030204" pitchFamily="34" charset="0"/>
                <a:cs typeface="Times New Roman" panose="02020603050405020304" pitchFamily="18" charset="0"/>
              </a:rPr>
              <a:t>2</a:t>
            </a:r>
            <a:r>
              <a:rPr lang="zh-CN" altLang="zh-CN" sz="2800" b="1" kern="100" dirty="0">
                <a:latin typeface="Calibri" panose="020F0502020204030204" pitchFamily="34" charset="0"/>
                <a:cs typeface="Times New Roman" panose="02020603050405020304" pitchFamily="18" charset="0"/>
              </a:rPr>
              <a:t>分，答对任意三点得满分。大意相同即可）</a:t>
            </a:r>
            <a:endParaRPr lang="zh-CN" altLang="zh-CN" sz="2800" b="1" kern="100" dirty="0">
              <a:latin typeface="等线" panose="02010600030101010101" pitchFamily="2" charset="-122"/>
              <a:ea typeface="等线" panose="02010600030101010101" pitchFamily="2" charset="-122"/>
              <a:cs typeface="Times New Roman" panose="02020603050405020304" pitchFamily="18" charset="0"/>
            </a:endParaRPr>
          </a:p>
        </p:txBody>
      </p:sp>
      <p:sp>
        <p:nvSpPr>
          <p:cNvPr id="4" name="星形: 五角 3">
            <a:extLst>
              <a:ext uri="{FF2B5EF4-FFF2-40B4-BE49-F238E27FC236}">
                <a16:creationId xmlns:a16="http://schemas.microsoft.com/office/drawing/2014/main" id="{A41DD1DD-3A04-49CD-8009-4E149249C5E6}"/>
              </a:ext>
            </a:extLst>
          </p:cNvPr>
          <p:cNvSpPr/>
          <p:nvPr/>
        </p:nvSpPr>
        <p:spPr>
          <a:xfrm>
            <a:off x="0" y="-131975"/>
            <a:ext cx="914400" cy="914400"/>
          </a:xfrm>
          <a:prstGeom prst="star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Tw Cen MT"/>
              <a:ea typeface="宋体" panose="02010600030101010101" pitchFamily="2" charset="-122"/>
              <a:cs typeface="+mn-cs"/>
            </a:endParaRPr>
          </a:p>
        </p:txBody>
      </p:sp>
      <p:sp>
        <p:nvSpPr>
          <p:cNvPr id="2" name="矩形 1">
            <a:extLst>
              <a:ext uri="{FF2B5EF4-FFF2-40B4-BE49-F238E27FC236}">
                <a16:creationId xmlns:a16="http://schemas.microsoft.com/office/drawing/2014/main" id="{0C16EE2D-40A0-4F78-A3E7-386FD9D62FE8}"/>
              </a:ext>
            </a:extLst>
          </p:cNvPr>
          <p:cNvSpPr/>
          <p:nvPr/>
        </p:nvSpPr>
        <p:spPr>
          <a:xfrm>
            <a:off x="552364" y="259205"/>
            <a:ext cx="10483960" cy="584775"/>
          </a:xfrm>
          <a:prstGeom prst="rect">
            <a:avLst/>
          </a:prstGeom>
        </p:spPr>
        <p:txBody>
          <a:bodyPr wrap="none">
            <a:spAutoFit/>
          </a:bodyPr>
          <a:lstStyle/>
          <a:p>
            <a:pPr algn="just">
              <a:spcAft>
                <a:spcPts val="0"/>
              </a:spcAft>
            </a:pPr>
            <a:r>
              <a:rPr lang="en-US" altLang="zh-CN" sz="3200" b="1" kern="100" dirty="0">
                <a:latin typeface="Calibri" panose="020F0502020204030204" pitchFamily="34" charset="0"/>
                <a:cs typeface="Times New Roman" panose="02020603050405020304" pitchFamily="18" charset="0"/>
              </a:rPr>
              <a:t>《</a:t>
            </a:r>
            <a:r>
              <a:rPr lang="zh-CN" altLang="en-US" sz="3200" b="1" kern="100" dirty="0">
                <a:latin typeface="Calibri" panose="020F0502020204030204" pitchFamily="34" charset="0"/>
                <a:cs typeface="Times New Roman" panose="02020603050405020304" pitchFamily="18" charset="0"/>
              </a:rPr>
              <a:t>麦穗的故事</a:t>
            </a:r>
            <a:r>
              <a:rPr lang="en-US" altLang="zh-CN" sz="3200" b="1" kern="100" dirty="0">
                <a:latin typeface="Calibri" panose="020F0502020204030204" pitchFamily="34" charset="0"/>
                <a:cs typeface="Times New Roman" panose="02020603050405020304" pitchFamily="18" charset="0"/>
              </a:rPr>
              <a:t>》</a:t>
            </a:r>
            <a:r>
              <a:rPr lang="zh-CN" altLang="en-US" sz="3200" b="1" kern="100" dirty="0">
                <a:latin typeface="Calibri" panose="020F0502020204030204" pitchFamily="34" charset="0"/>
                <a:cs typeface="Times New Roman" panose="02020603050405020304" pitchFamily="18" charset="0"/>
              </a:rPr>
              <a:t>在叙事上有哪些特点？请结合文本分析。</a:t>
            </a:r>
            <a:endParaRPr lang="en-US" altLang="zh-CN" sz="3200" b="1" kern="100" dirty="0">
              <a:latin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11820035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id="{45180E0E-DBE7-40C6-9D6C-26BE2D707191}"/>
              </a:ext>
            </a:extLst>
          </p:cNvPr>
          <p:cNvSpPr>
            <a:spLocks noGrp="1"/>
          </p:cNvSpPr>
          <p:nvPr>
            <p:ph sz="quarter" idx="13"/>
          </p:nvPr>
        </p:nvSpPr>
        <p:spPr>
          <a:xfrm>
            <a:off x="131975" y="990779"/>
            <a:ext cx="11792932" cy="5400594"/>
          </a:xfrm>
        </p:spPr>
        <p:style>
          <a:lnRef idx="2">
            <a:schemeClr val="accent5"/>
          </a:lnRef>
          <a:fillRef idx="1">
            <a:schemeClr val="lt1"/>
          </a:fillRef>
          <a:effectRef idx="0">
            <a:schemeClr val="accent5"/>
          </a:effectRef>
          <a:fontRef idx="minor">
            <a:schemeClr val="dk1"/>
          </a:fontRef>
        </p:style>
        <p:txBody>
          <a:bodyPr>
            <a:normAutofit/>
          </a:bodyPr>
          <a:lstStyle/>
          <a:p>
            <a:pPr marL="0" indent="0">
              <a:buNone/>
            </a:pPr>
            <a:r>
              <a:rPr lang="zh-CN" altLang="zh-CN" sz="3600" b="1" dirty="0">
                <a:solidFill>
                  <a:srgbClr val="FF0000"/>
                </a:solidFill>
              </a:rPr>
              <a:t>补叙：</a:t>
            </a:r>
            <a:r>
              <a:rPr lang="zh-CN" altLang="zh-CN" sz="3600" b="1" dirty="0"/>
              <a:t>也叫追叙，在行文中用两三句话或一小段话对前边说的人或事作一些补充的交代，补充另一与之有关的事件，使事件的整个过程更加清晰完整。是对上文的内容作补充交代，有助于更好地表达主题，使文章结构完整，行文跌宕起伏，收到出人意料的效果。若无补叙，就会影响故事的完整性。</a:t>
            </a:r>
          </a:p>
          <a:p>
            <a:pPr marL="0" indent="0">
              <a:buNone/>
            </a:pPr>
            <a:r>
              <a:rPr lang="zh-CN" altLang="zh-CN" sz="3600" b="1" dirty="0">
                <a:solidFill>
                  <a:srgbClr val="FF0000"/>
                </a:solidFill>
              </a:rPr>
              <a:t>平叙：</a:t>
            </a:r>
            <a:r>
              <a:rPr lang="zh-CN" altLang="zh-CN" sz="3600" b="1" dirty="0"/>
              <a:t>就是平行叙述，即叙述同一时间内不同地点所发生的两件或两件以上的事。通常是先叙一件，再叙一件，常称为</a:t>
            </a:r>
            <a:r>
              <a:rPr lang="en-US" altLang="zh-CN" sz="3600" b="1" dirty="0"/>
              <a:t>“</a:t>
            </a:r>
            <a:r>
              <a:rPr lang="zh-CN" altLang="zh-CN" sz="3600" b="1" dirty="0"/>
              <a:t>花开两朵，各表一枝</a:t>
            </a:r>
            <a:r>
              <a:rPr lang="en-US" altLang="zh-CN" sz="3600" b="1" dirty="0"/>
              <a:t>”</a:t>
            </a:r>
            <a:r>
              <a:rPr lang="zh-CN" altLang="zh-CN" sz="3600" b="1" dirty="0"/>
              <a:t>，因此又叫做分叙。特点是条理清楚，便于了解事情的来龙去脉</a:t>
            </a:r>
          </a:p>
          <a:p>
            <a:endParaRPr lang="zh-CN" altLang="en-US" sz="3600" b="1" dirty="0"/>
          </a:p>
        </p:txBody>
      </p:sp>
    </p:spTree>
    <p:extLst>
      <p:ext uri="{BB962C8B-B14F-4D97-AF65-F5344CB8AC3E}">
        <p14:creationId xmlns:p14="http://schemas.microsoft.com/office/powerpoint/2010/main" val="218248376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a:extLst>
              <a:ext uri="{FF2B5EF4-FFF2-40B4-BE49-F238E27FC236}">
                <a16:creationId xmlns:a16="http://schemas.microsoft.com/office/drawing/2014/main" id="{EFCA9D9E-3D5E-4DF9-972B-35253F1340AC}"/>
              </a:ext>
            </a:extLst>
          </p:cNvPr>
          <p:cNvSpPr>
            <a:spLocks noGrp="1"/>
          </p:cNvSpPr>
          <p:nvPr>
            <p:ph type="title"/>
          </p:nvPr>
        </p:nvSpPr>
        <p:spPr/>
        <p:txBody>
          <a:bodyPr/>
          <a:lstStyle/>
          <a:p>
            <a:pPr algn="ctr"/>
            <a:r>
              <a:rPr lang="zh-CN" altLang="en-US" b="1" dirty="0"/>
              <a:t>补叙和插叙</a:t>
            </a:r>
          </a:p>
        </p:txBody>
      </p:sp>
      <p:sp>
        <p:nvSpPr>
          <p:cNvPr id="6" name="内容占位符 5">
            <a:extLst>
              <a:ext uri="{FF2B5EF4-FFF2-40B4-BE49-F238E27FC236}">
                <a16:creationId xmlns:a16="http://schemas.microsoft.com/office/drawing/2014/main" id="{9804F37C-990C-4EC2-AA31-AAD348EE2029}"/>
              </a:ext>
            </a:extLst>
          </p:cNvPr>
          <p:cNvSpPr>
            <a:spLocks noGrp="1"/>
          </p:cNvSpPr>
          <p:nvPr>
            <p:ph idx="1"/>
          </p:nvPr>
        </p:nvSpPr>
        <p:spPr>
          <a:xfrm>
            <a:off x="715652" y="1948174"/>
            <a:ext cx="11030146" cy="4351338"/>
          </a:xfrm>
        </p:spPr>
        <p:txBody>
          <a:bodyPr/>
          <a:lstStyle/>
          <a:p>
            <a:pPr marL="0" indent="0">
              <a:lnSpc>
                <a:spcPct val="150000"/>
              </a:lnSpc>
              <a:buNone/>
            </a:pPr>
            <a:r>
              <a:rPr lang="zh-CN" altLang="en-US" sz="3600" dirty="0"/>
              <a:t>      </a:t>
            </a:r>
            <a:r>
              <a:rPr lang="zh-CN" altLang="en-US" sz="3600" dirty="0">
                <a:solidFill>
                  <a:srgbClr val="FF0000"/>
                </a:solidFill>
              </a:rPr>
              <a:t>补叙和插叙</a:t>
            </a:r>
            <a:r>
              <a:rPr lang="zh-CN" altLang="en-US" sz="3600" dirty="0"/>
              <a:t>虽然都是对主要情节的补充和交待，但它们也有不同。</a:t>
            </a:r>
            <a:r>
              <a:rPr lang="zh-CN" altLang="en-US" sz="3600" dirty="0">
                <a:solidFill>
                  <a:srgbClr val="FF0000"/>
                </a:solidFill>
              </a:rPr>
              <a:t>补叙</a:t>
            </a:r>
            <a:r>
              <a:rPr lang="zh-CN" altLang="en-US" sz="3600" dirty="0"/>
              <a:t>大都无情节，前后不必有什么过渡的话。</a:t>
            </a:r>
            <a:r>
              <a:rPr lang="zh-CN" altLang="en-US" sz="3600" dirty="0">
                <a:solidFill>
                  <a:srgbClr val="FF0000"/>
                </a:solidFill>
              </a:rPr>
              <a:t>插叙</a:t>
            </a:r>
            <a:r>
              <a:rPr lang="zh-CN" altLang="en-US" sz="3600" dirty="0"/>
              <a:t>是在叙述中心事件的过程中，为了帮助展开情节或刻画人物，暂时中断叙述的线索，插入一段与主要情节相关的回忆或故事的叙述方法。</a:t>
            </a:r>
          </a:p>
        </p:txBody>
      </p:sp>
      <p:sp>
        <p:nvSpPr>
          <p:cNvPr id="2" name="星形: 五角 1">
            <a:extLst>
              <a:ext uri="{FF2B5EF4-FFF2-40B4-BE49-F238E27FC236}">
                <a16:creationId xmlns:a16="http://schemas.microsoft.com/office/drawing/2014/main" id="{27B3D52F-80AB-4375-8093-FF3945C34CAE}"/>
              </a:ext>
            </a:extLst>
          </p:cNvPr>
          <p:cNvSpPr/>
          <p:nvPr/>
        </p:nvSpPr>
        <p:spPr>
          <a:xfrm>
            <a:off x="3205114" y="558488"/>
            <a:ext cx="914400" cy="914400"/>
          </a:xfrm>
          <a:prstGeom prst="star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69374421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23FA62B-E7E2-453C-9CE7-BC7F4F11D75B}"/>
              </a:ext>
            </a:extLst>
          </p:cNvPr>
          <p:cNvSpPr>
            <a:spLocks noGrp="1"/>
          </p:cNvSpPr>
          <p:nvPr>
            <p:ph type="title"/>
          </p:nvPr>
        </p:nvSpPr>
        <p:spPr/>
        <p:txBody>
          <a:bodyPr/>
          <a:lstStyle/>
          <a:p>
            <a:pPr algn="ctr"/>
            <a:r>
              <a:rPr lang="zh-CN" altLang="en-US" b="1" dirty="0"/>
              <a:t>补叙与插叙的根本区别</a:t>
            </a:r>
          </a:p>
        </p:txBody>
      </p:sp>
      <p:sp>
        <p:nvSpPr>
          <p:cNvPr id="3" name="内容占位符 2">
            <a:extLst>
              <a:ext uri="{FF2B5EF4-FFF2-40B4-BE49-F238E27FC236}">
                <a16:creationId xmlns:a16="http://schemas.microsoft.com/office/drawing/2014/main" id="{2EA63E23-BF28-47FF-AE69-8A51F7CDD8F5}"/>
              </a:ext>
            </a:extLst>
          </p:cNvPr>
          <p:cNvSpPr>
            <a:spLocks noGrp="1"/>
          </p:cNvSpPr>
          <p:nvPr>
            <p:ph idx="1"/>
          </p:nvPr>
        </p:nvSpPr>
        <p:spPr>
          <a:xfrm>
            <a:off x="838199" y="1825625"/>
            <a:ext cx="10709635" cy="4351338"/>
          </a:xfrm>
        </p:spPr>
        <p:txBody>
          <a:bodyPr/>
          <a:lstStyle/>
          <a:p>
            <a:pPr marL="0" indent="0">
              <a:buNone/>
            </a:pPr>
            <a:r>
              <a:rPr lang="zh-CN" altLang="en-US" sz="3600" b="1" dirty="0"/>
              <a:t>       补叙与插叙的根本区别在于：</a:t>
            </a:r>
            <a:r>
              <a:rPr lang="zh-CN" altLang="en-US" sz="3600" b="1" dirty="0">
                <a:solidFill>
                  <a:srgbClr val="0000FF"/>
                </a:solidFill>
              </a:rPr>
              <a:t>补叙</a:t>
            </a:r>
            <a:r>
              <a:rPr lang="zh-CN" altLang="en-US" sz="3600" b="1" dirty="0"/>
              <a:t>补入的则是基本事件发展之中的有机环节，去掉它会影响事件本身的完整性。</a:t>
            </a:r>
            <a:r>
              <a:rPr lang="zh-CN" altLang="en-US" sz="3600" b="1" dirty="0">
                <a:solidFill>
                  <a:srgbClr val="0000FF"/>
                </a:solidFill>
              </a:rPr>
              <a:t>插叙</a:t>
            </a:r>
            <a:r>
              <a:rPr lang="zh-CN" altLang="en-US" sz="3600" b="1" dirty="0"/>
              <a:t>插入的是基本事件之外的有关情况，去掉它并不影响事件本身的完整性</a:t>
            </a:r>
            <a:r>
              <a:rPr lang="en-US" altLang="zh-CN" sz="3600" b="1" dirty="0"/>
              <a:t>;</a:t>
            </a:r>
            <a:r>
              <a:rPr lang="en-US" altLang="zh-CN" sz="3600" b="1" dirty="0">
                <a:solidFill>
                  <a:srgbClr val="FF0000"/>
                </a:solidFill>
              </a:rPr>
              <a:t>//</a:t>
            </a:r>
            <a:r>
              <a:rPr lang="zh-CN" altLang="en-US" sz="3600" b="1" dirty="0"/>
              <a:t>此外，</a:t>
            </a:r>
            <a:r>
              <a:rPr lang="zh-CN" altLang="en-US" sz="3600" b="1" dirty="0">
                <a:solidFill>
                  <a:srgbClr val="FF0000"/>
                </a:solidFill>
              </a:rPr>
              <a:t>补叙</a:t>
            </a:r>
            <a:r>
              <a:rPr lang="zh-CN" altLang="en-US" sz="3600" b="1" dirty="0"/>
              <a:t>可以在篇中，也可以在篇末，而</a:t>
            </a:r>
            <a:r>
              <a:rPr lang="zh-CN" altLang="en-US" sz="3600" b="1" dirty="0">
                <a:solidFill>
                  <a:srgbClr val="FF0000"/>
                </a:solidFill>
              </a:rPr>
              <a:t>插叙</a:t>
            </a:r>
            <a:r>
              <a:rPr lang="zh-CN" altLang="en-US" sz="3600" b="1" dirty="0"/>
              <a:t>只能在篇中，不能在篇末。</a:t>
            </a:r>
          </a:p>
        </p:txBody>
      </p:sp>
    </p:spTree>
    <p:extLst>
      <p:ext uri="{BB962C8B-B14F-4D97-AF65-F5344CB8AC3E}">
        <p14:creationId xmlns:p14="http://schemas.microsoft.com/office/powerpoint/2010/main" val="234556433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B1CBF1A-6742-43D8-841A-48F887250FF3}"/>
              </a:ext>
            </a:extLst>
          </p:cNvPr>
          <p:cNvSpPr>
            <a:spLocks noGrp="1"/>
          </p:cNvSpPr>
          <p:nvPr>
            <p:ph type="title"/>
          </p:nvPr>
        </p:nvSpPr>
        <p:spPr>
          <a:xfrm>
            <a:off x="762786" y="25761"/>
            <a:ext cx="10515600" cy="1325563"/>
          </a:xfrm>
        </p:spPr>
        <p:txBody>
          <a:bodyPr/>
          <a:lstStyle/>
          <a:p>
            <a:pPr algn="ctr"/>
            <a:r>
              <a:rPr lang="zh-CN" altLang="en-US" b="1" dirty="0"/>
              <a:t>补叙</a:t>
            </a:r>
          </a:p>
        </p:txBody>
      </p:sp>
      <p:sp>
        <p:nvSpPr>
          <p:cNvPr id="3" name="内容占位符 2">
            <a:extLst>
              <a:ext uri="{FF2B5EF4-FFF2-40B4-BE49-F238E27FC236}">
                <a16:creationId xmlns:a16="http://schemas.microsoft.com/office/drawing/2014/main" id="{4CDDBA34-F171-41C3-9C0A-A0D4FBCA8287}"/>
              </a:ext>
            </a:extLst>
          </p:cNvPr>
          <p:cNvSpPr>
            <a:spLocks noGrp="1"/>
          </p:cNvSpPr>
          <p:nvPr>
            <p:ph idx="1"/>
          </p:nvPr>
        </p:nvSpPr>
        <p:spPr>
          <a:xfrm>
            <a:off x="348792" y="1219347"/>
            <a:ext cx="11491273" cy="5445404"/>
          </a:xfrm>
        </p:spPr>
        <p:txBody>
          <a:bodyPr>
            <a:normAutofit lnSpcReduction="10000"/>
          </a:bodyPr>
          <a:lstStyle/>
          <a:p>
            <a:pPr marL="0" indent="0">
              <a:buNone/>
            </a:pPr>
            <a:r>
              <a:rPr lang="zh-CN" altLang="en-US" sz="3200" b="1" dirty="0">
                <a:solidFill>
                  <a:srgbClr val="FF0000"/>
                </a:solidFill>
              </a:rPr>
              <a:t>       补叙</a:t>
            </a:r>
            <a:r>
              <a:rPr lang="zh-CN" altLang="en-US" sz="3200" b="1" dirty="0"/>
              <a:t>，也叫追叙，是行文中用三两句话或一小段话对前边说的人或事作一些简单的补充交代。补叙通常是中心事件的有机组成部分，文章的关键之处。没有补叙，故事情节上就可能出现漏洞，令人不解。</a:t>
            </a:r>
            <a:endParaRPr lang="en-US" altLang="zh-CN" sz="3200" b="1" dirty="0"/>
          </a:p>
          <a:p>
            <a:pPr marL="0" indent="0">
              <a:buNone/>
            </a:pPr>
            <a:r>
              <a:rPr lang="en-US" altLang="zh-CN" sz="3200" b="1" dirty="0"/>
              <a:t>      </a:t>
            </a:r>
            <a:r>
              <a:rPr lang="zh-CN" altLang="en-US" sz="3200" b="1" dirty="0"/>
              <a:t>举例：</a:t>
            </a:r>
            <a:r>
              <a:rPr lang="en-US" altLang="zh-CN" sz="3200" b="1" dirty="0"/>
              <a:t>《</a:t>
            </a:r>
            <a:r>
              <a:rPr lang="zh-CN" altLang="en-US" sz="3200" b="1" dirty="0"/>
              <a:t>第二次考试</a:t>
            </a:r>
            <a:r>
              <a:rPr lang="en-US" altLang="zh-CN" sz="3200" b="1" dirty="0"/>
              <a:t>》</a:t>
            </a:r>
            <a:r>
              <a:rPr lang="zh-CN" altLang="en-US" sz="3200" b="1" dirty="0"/>
              <a:t>，苏林教授深入弄堂调查，通过孩子之口介绍了陈伊玲救灾经过：两三天前，这里因为台风造成电线走火，烧毁了不少房子。陈伊玲协助里弄干部安置灾民，忙得整夜没睡，影响了嗓子。第二天刚好是复试的日子，她说了声“糟糕</a:t>
            </a:r>
            <a:r>
              <a:rPr lang="en-US" altLang="zh-CN" sz="3200" b="1" dirty="0"/>
              <a:t>!”</a:t>
            </a:r>
            <a:r>
              <a:rPr lang="zh-CN" altLang="en-US" sz="3200" b="1" dirty="0"/>
              <a:t>还是去参加考试了。</a:t>
            </a:r>
            <a:endParaRPr lang="en-US" altLang="zh-CN" sz="3200" b="1" dirty="0"/>
          </a:p>
          <a:p>
            <a:pPr marL="0" indent="0">
              <a:buNone/>
            </a:pPr>
            <a:r>
              <a:rPr lang="zh-CN" altLang="en-US" sz="3200" b="1" dirty="0">
                <a:solidFill>
                  <a:srgbClr val="0000FF"/>
                </a:solidFill>
              </a:rPr>
              <a:t>      作用：</a:t>
            </a:r>
            <a:r>
              <a:rPr lang="zh-CN" altLang="en-US" sz="3200" b="1" dirty="0"/>
              <a:t>运用补叙，有助于更好地表达主题，使文章结构完整，行文跌宕起伏，起到出人意料的效果。具体问题具体分析，若补叙中有对人物进行描写则有更加突出人物形象的作用。</a:t>
            </a:r>
          </a:p>
        </p:txBody>
      </p:sp>
    </p:spTree>
    <p:extLst>
      <p:ext uri="{BB962C8B-B14F-4D97-AF65-F5344CB8AC3E}">
        <p14:creationId xmlns:p14="http://schemas.microsoft.com/office/powerpoint/2010/main" val="296594351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4DD4BBD-AB6E-4A61-BE72-08CF863D20F8}"/>
              </a:ext>
            </a:extLst>
          </p:cNvPr>
          <p:cNvSpPr>
            <a:spLocks noGrp="1"/>
          </p:cNvSpPr>
          <p:nvPr>
            <p:ph type="title"/>
          </p:nvPr>
        </p:nvSpPr>
        <p:spPr/>
        <p:txBody>
          <a:bodyPr/>
          <a:lstStyle/>
          <a:p>
            <a:pPr algn="ctr"/>
            <a:r>
              <a:rPr lang="zh-CN" altLang="en-US" b="1" dirty="0"/>
              <a:t>插叙</a:t>
            </a:r>
          </a:p>
        </p:txBody>
      </p:sp>
      <p:sp>
        <p:nvSpPr>
          <p:cNvPr id="3" name="内容占位符 2">
            <a:extLst>
              <a:ext uri="{FF2B5EF4-FFF2-40B4-BE49-F238E27FC236}">
                <a16:creationId xmlns:a16="http://schemas.microsoft.com/office/drawing/2014/main" id="{9D1D1971-1352-48DA-AFC3-F19586E50F00}"/>
              </a:ext>
            </a:extLst>
          </p:cNvPr>
          <p:cNvSpPr>
            <a:spLocks noGrp="1"/>
          </p:cNvSpPr>
          <p:nvPr>
            <p:ph idx="1"/>
          </p:nvPr>
        </p:nvSpPr>
        <p:spPr>
          <a:xfrm>
            <a:off x="461913" y="1690688"/>
            <a:ext cx="11538409" cy="4351338"/>
          </a:xfrm>
        </p:spPr>
        <p:txBody>
          <a:bodyPr>
            <a:normAutofit/>
          </a:bodyPr>
          <a:lstStyle/>
          <a:p>
            <a:pPr marL="0" indent="0">
              <a:buNone/>
            </a:pPr>
            <a:r>
              <a:rPr lang="zh-CN" altLang="en-US" sz="3200" b="1" dirty="0"/>
              <a:t>       </a:t>
            </a:r>
            <a:r>
              <a:rPr lang="zh-CN" altLang="en-US" sz="3200" b="1" dirty="0">
                <a:solidFill>
                  <a:srgbClr val="FF0000"/>
                </a:solidFill>
              </a:rPr>
              <a:t>插叙：</a:t>
            </a:r>
            <a:r>
              <a:rPr lang="zh-CN" altLang="en-US" sz="3200" b="1" dirty="0"/>
              <a:t>在写作的过程中，由于表达情感的需要，暂时中断叙述，在不改变全文中心的情况下，插入另一个或几个与中心事件有关的情节或事件，这样的的叙述方式叫作插叙。它是记叙文常用的一种叙述方式。</a:t>
            </a:r>
          </a:p>
          <a:p>
            <a:pPr marL="0" indent="0">
              <a:buNone/>
            </a:pPr>
            <a:r>
              <a:rPr lang="zh-CN" altLang="en-US" sz="3200" b="1" dirty="0"/>
              <a:t>     举例：</a:t>
            </a:r>
            <a:r>
              <a:rPr lang="en-US" altLang="zh-CN" sz="3200" b="1" dirty="0"/>
              <a:t>《</a:t>
            </a:r>
            <a:r>
              <a:rPr lang="zh-CN" altLang="en-US" sz="3200" b="1" dirty="0"/>
              <a:t>水底的微光</a:t>
            </a:r>
            <a:r>
              <a:rPr lang="en-US" altLang="zh-CN" sz="3200" b="1" dirty="0"/>
              <a:t>》;《</a:t>
            </a:r>
            <a:r>
              <a:rPr lang="zh-CN" altLang="en-US" sz="3200" b="1" dirty="0"/>
              <a:t>孔乙己</a:t>
            </a:r>
            <a:r>
              <a:rPr lang="en-US" altLang="zh-CN" sz="3200" b="1" dirty="0"/>
              <a:t>》</a:t>
            </a:r>
            <a:r>
              <a:rPr lang="zh-CN" altLang="en-US" sz="3200" b="1" dirty="0"/>
              <a:t>中傍午傍晚散了工，每每画四文铜钱买一碗酒</a:t>
            </a:r>
            <a:r>
              <a:rPr lang="en-US" altLang="zh-CN" sz="3200" b="1" dirty="0"/>
              <a:t>——</a:t>
            </a:r>
            <a:r>
              <a:rPr lang="zh-CN" altLang="en-US" sz="3200" b="1" dirty="0">
                <a:solidFill>
                  <a:srgbClr val="FF0000"/>
                </a:solidFill>
              </a:rPr>
              <a:t>这是二十多年前的事，现在每碗要涨到十文</a:t>
            </a:r>
            <a:r>
              <a:rPr lang="en-US" altLang="zh-CN" sz="3200" b="1" dirty="0"/>
              <a:t>——</a:t>
            </a:r>
            <a:r>
              <a:rPr lang="zh-CN" altLang="en-US" sz="3200" b="1" dirty="0"/>
              <a:t>靠外柜站着，热热地喝了休息。</a:t>
            </a:r>
          </a:p>
          <a:p>
            <a:pPr marL="0" indent="0">
              <a:buNone/>
            </a:pPr>
            <a:r>
              <a:rPr lang="zh-CN" altLang="en-US" sz="3200" b="1" dirty="0"/>
              <a:t>     </a:t>
            </a:r>
            <a:r>
              <a:rPr lang="zh-CN" altLang="en-US" sz="3200" b="1" dirty="0">
                <a:solidFill>
                  <a:srgbClr val="0000FF"/>
                </a:solidFill>
              </a:rPr>
              <a:t>作用：</a:t>
            </a:r>
            <a:r>
              <a:rPr lang="zh-CN" altLang="en-US" sz="3200" b="1" dirty="0"/>
              <a:t>此处插叙对所提及的事情或情况做某些解释，表明今昔情况的变化。</a:t>
            </a:r>
          </a:p>
          <a:p>
            <a:pPr marL="0" indent="0">
              <a:buNone/>
            </a:pPr>
            <a:endParaRPr lang="zh-CN" altLang="en-US" sz="3200" b="1" dirty="0"/>
          </a:p>
        </p:txBody>
      </p:sp>
    </p:spTree>
    <p:extLst>
      <p:ext uri="{BB962C8B-B14F-4D97-AF65-F5344CB8AC3E}">
        <p14:creationId xmlns:p14="http://schemas.microsoft.com/office/powerpoint/2010/main" val="189555814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652123F-FFBF-4523-BF30-3B2CD6C237C5}"/>
              </a:ext>
            </a:extLst>
          </p:cNvPr>
          <p:cNvSpPr>
            <a:spLocks noGrp="1"/>
          </p:cNvSpPr>
          <p:nvPr>
            <p:ph type="title"/>
          </p:nvPr>
        </p:nvSpPr>
        <p:spPr>
          <a:xfrm>
            <a:off x="-93482" y="363972"/>
            <a:ext cx="12198284" cy="1325563"/>
          </a:xfrm>
        </p:spPr>
        <p:txBody>
          <a:bodyPr>
            <a:normAutofit fontScale="90000"/>
          </a:bodyPr>
          <a:lstStyle/>
          <a:p>
            <a:r>
              <a:rPr lang="en-US" altLang="zh-CN" sz="4000" b="1" dirty="0">
                <a:latin typeface="+mn-ea"/>
                <a:ea typeface="+mn-ea"/>
              </a:rPr>
              <a:t>《</a:t>
            </a:r>
            <a:r>
              <a:rPr lang="zh-CN" altLang="en-US" sz="4000" b="1" dirty="0">
                <a:latin typeface="+mn-ea"/>
                <a:ea typeface="+mn-ea"/>
              </a:rPr>
              <a:t>水底的微光</a:t>
            </a:r>
            <a:r>
              <a:rPr lang="en-US" altLang="zh-CN" sz="4000" b="1" dirty="0">
                <a:latin typeface="+mn-ea"/>
                <a:ea typeface="+mn-ea"/>
              </a:rPr>
              <a:t>》</a:t>
            </a:r>
            <a:r>
              <a:rPr lang="zh-CN" altLang="zh-CN" sz="4000" b="1" u="wavy" dirty="0">
                <a:latin typeface="+mn-ea"/>
                <a:ea typeface="+mn-ea"/>
              </a:rPr>
              <a:t>小说在</a:t>
            </a:r>
            <a:r>
              <a:rPr lang="zh-CN" altLang="zh-CN" sz="4000" b="1" u="wavy" dirty="0">
                <a:solidFill>
                  <a:srgbClr val="0066FF"/>
                </a:solidFill>
                <a:latin typeface="+mn-ea"/>
                <a:ea typeface="+mn-ea"/>
              </a:rPr>
              <a:t>叙事谋篇</a:t>
            </a:r>
            <a:r>
              <a:rPr lang="zh-CN" altLang="zh-CN" sz="4000" b="1" u="wavy" dirty="0">
                <a:latin typeface="+mn-ea"/>
                <a:ea typeface="+mn-ea"/>
              </a:rPr>
              <a:t>方面很有特点，请简要说明</a:t>
            </a:r>
            <a:r>
              <a:rPr lang="zh-CN" altLang="zh-CN" sz="3600" b="1" u="wavy" dirty="0"/>
              <a:t>。</a:t>
            </a:r>
            <a:br>
              <a:rPr lang="zh-CN" altLang="zh-CN" b="1" dirty="0"/>
            </a:br>
            <a:endParaRPr lang="zh-CN" altLang="en-US" b="1" dirty="0"/>
          </a:p>
        </p:txBody>
      </p:sp>
      <p:sp>
        <p:nvSpPr>
          <p:cNvPr id="3" name="内容占位符 2">
            <a:extLst>
              <a:ext uri="{FF2B5EF4-FFF2-40B4-BE49-F238E27FC236}">
                <a16:creationId xmlns:a16="http://schemas.microsoft.com/office/drawing/2014/main" id="{EE511AA9-C685-4C78-9D89-86F63EB82120}"/>
              </a:ext>
            </a:extLst>
          </p:cNvPr>
          <p:cNvSpPr>
            <a:spLocks noGrp="1"/>
          </p:cNvSpPr>
          <p:nvPr>
            <p:ph idx="1"/>
          </p:nvPr>
        </p:nvSpPr>
        <p:spPr>
          <a:xfrm>
            <a:off x="217603" y="1249550"/>
            <a:ext cx="11576115" cy="5367027"/>
          </a:xfrm>
        </p:spPr>
        <p:txBody>
          <a:bodyPr>
            <a:normAutofit/>
          </a:bodyPr>
          <a:lstStyle/>
          <a:p>
            <a:pPr marL="0" indent="0">
              <a:buNone/>
            </a:pPr>
            <a:r>
              <a:rPr lang="zh-CN" altLang="zh-CN" sz="3600" b="1" dirty="0">
                <a:solidFill>
                  <a:srgbClr val="FF0000"/>
                </a:solidFill>
              </a:rPr>
              <a:t>①运用插叙手法</a:t>
            </a:r>
            <a:r>
              <a:rPr lang="zh-CN" altLang="zh-CN" sz="3600" b="1" dirty="0"/>
              <a:t>，插入主人公读书、讨薪等内容，交代事件的起因、人物的遭际（使情节的发生发展更合理）。</a:t>
            </a:r>
            <a:r>
              <a:rPr lang="zh-CN" altLang="zh-CN" sz="3600" b="1" dirty="0">
                <a:solidFill>
                  <a:srgbClr val="FF0000"/>
                </a:solidFill>
              </a:rPr>
              <a:t>②现实与回忆交织，</a:t>
            </a:r>
            <a:r>
              <a:rPr lang="zh-CN" altLang="zh-CN" sz="3600" b="1" dirty="0"/>
              <a:t>把主人公在泳池里真实的感受与对故乡、大海、社区图书馆的回忆巧妙融合（巧妙推进故事情节，有利于展现人物心理，突出人物形象）。</a:t>
            </a:r>
            <a:r>
              <a:rPr lang="zh-CN" altLang="zh-CN" sz="3600" b="1" dirty="0">
                <a:solidFill>
                  <a:srgbClr val="FF0000"/>
                </a:solidFill>
              </a:rPr>
              <a:t>③时空集中，</a:t>
            </a:r>
            <a:r>
              <a:rPr lang="zh-CN" altLang="zh-CN" sz="3600" b="1" dirty="0"/>
              <a:t>故事发生在</a:t>
            </a:r>
            <a:r>
              <a:rPr lang="en-US" altLang="zh-CN" sz="3600" b="1" dirty="0"/>
              <a:t>“</a:t>
            </a:r>
            <a:r>
              <a:rPr lang="zh-CN" altLang="zh-CN" sz="3600" b="1" dirty="0"/>
              <a:t>泳池</a:t>
            </a:r>
            <a:r>
              <a:rPr lang="en-US" altLang="zh-CN" sz="3600" b="1" dirty="0"/>
              <a:t>”</a:t>
            </a:r>
            <a:r>
              <a:rPr lang="zh-CN" altLang="zh-CN" sz="3600" b="1" dirty="0"/>
              <a:t>这一地点，</a:t>
            </a:r>
            <a:r>
              <a:rPr lang="en-US" altLang="zh-CN" sz="3600" b="1" dirty="0"/>
              <a:t>“</a:t>
            </a:r>
            <a:r>
              <a:rPr lang="zh-CN" altLang="zh-CN" sz="3600" b="1" dirty="0"/>
              <a:t>他</a:t>
            </a:r>
            <a:r>
              <a:rPr lang="en-US" altLang="zh-CN" sz="3600" b="1" dirty="0"/>
              <a:t>”</a:t>
            </a:r>
            <a:r>
              <a:rPr lang="zh-CN" altLang="zh-CN" sz="3600" b="1" dirty="0"/>
              <a:t>准备轻生到被工友救起这一时间段（情节紧凑）。</a:t>
            </a:r>
            <a:r>
              <a:rPr lang="zh-CN" altLang="zh-CN" sz="3600" b="1" dirty="0">
                <a:solidFill>
                  <a:srgbClr val="FF0000"/>
                </a:solidFill>
              </a:rPr>
              <a:t>④前后照应</a:t>
            </a:r>
            <a:r>
              <a:rPr lang="zh-CN" altLang="zh-CN" sz="3600" b="1" dirty="0"/>
              <a:t>，如开头结尾都有对浅水区孩子们的描述，之前只能听见他们的说笑，后来看到了他们</a:t>
            </a:r>
            <a:r>
              <a:rPr lang="en-US" altLang="zh-CN" sz="3600" b="1" dirty="0"/>
              <a:t>“</a:t>
            </a:r>
            <a:r>
              <a:rPr lang="zh-CN" altLang="zh-CN" sz="3600" b="1" dirty="0"/>
              <a:t>明亮的面孔</a:t>
            </a:r>
            <a:r>
              <a:rPr lang="en-US" altLang="zh-CN" sz="3600" b="1" dirty="0"/>
              <a:t>”</a:t>
            </a:r>
            <a:r>
              <a:rPr lang="zh-CN" altLang="zh-CN" sz="3600" b="1" dirty="0"/>
              <a:t>。</a:t>
            </a:r>
            <a:r>
              <a:rPr lang="en-US" altLang="zh-CN" sz="3600" b="1" dirty="0"/>
              <a:t> </a:t>
            </a:r>
            <a:endParaRPr lang="zh-CN" altLang="zh-CN" sz="3600" b="1" dirty="0"/>
          </a:p>
          <a:p>
            <a:pPr marL="0" indent="0">
              <a:buNone/>
            </a:pPr>
            <a:endParaRPr lang="zh-CN" altLang="en-US" sz="3600" b="1" dirty="0"/>
          </a:p>
        </p:txBody>
      </p:sp>
    </p:spTree>
    <p:extLst>
      <p:ext uri="{BB962C8B-B14F-4D97-AF65-F5344CB8AC3E}">
        <p14:creationId xmlns:p14="http://schemas.microsoft.com/office/powerpoint/2010/main" val="238631195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id="{0C39A948-7F1B-4ABD-8048-280B9450E9E8}"/>
              </a:ext>
            </a:extLst>
          </p:cNvPr>
          <p:cNvSpPr>
            <a:spLocks noGrp="1"/>
          </p:cNvSpPr>
          <p:nvPr>
            <p:ph idx="1"/>
          </p:nvPr>
        </p:nvSpPr>
        <p:spPr/>
        <p:txBody>
          <a:bodyPr/>
          <a:lstStyle/>
          <a:p>
            <a:pPr marL="0" indent="0" algn="ctr">
              <a:buNone/>
            </a:pPr>
            <a:r>
              <a:rPr lang="zh-CN" altLang="en-US" sz="7200" dirty="0"/>
              <a:t>三、叙述人称</a:t>
            </a:r>
          </a:p>
        </p:txBody>
      </p:sp>
    </p:spTree>
    <p:extLst>
      <p:ext uri="{BB962C8B-B14F-4D97-AF65-F5344CB8AC3E}">
        <p14:creationId xmlns:p14="http://schemas.microsoft.com/office/powerpoint/2010/main" val="136699461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id="{63D6EE24-5EAA-4A80-85A8-A5894EC05318}"/>
              </a:ext>
            </a:extLst>
          </p:cNvPr>
          <p:cNvSpPr>
            <a:spLocks noGrp="1"/>
          </p:cNvSpPr>
          <p:nvPr>
            <p:ph idx="1"/>
          </p:nvPr>
        </p:nvSpPr>
        <p:spPr>
          <a:xfrm>
            <a:off x="415958" y="392752"/>
            <a:ext cx="11360084" cy="6399260"/>
          </a:xfrm>
        </p:spPr>
        <p:txBody>
          <a:bodyPr>
            <a:normAutofit/>
          </a:bodyPr>
          <a:lstStyle/>
          <a:p>
            <a:pPr marL="0" indent="0">
              <a:buNone/>
            </a:pPr>
            <a:r>
              <a:rPr lang="zh-CN" altLang="zh-CN" sz="3200" b="1" dirty="0"/>
              <a:t>根据作者与所叙述对象的关系，小说中叙述的人称主要有第一人称和第三人称两种。</a:t>
            </a:r>
            <a:endParaRPr lang="zh-CN" altLang="zh-CN" sz="3200" dirty="0"/>
          </a:p>
          <a:p>
            <a:pPr marL="0" indent="0">
              <a:buNone/>
            </a:pPr>
            <a:r>
              <a:rPr lang="zh-CN" altLang="zh-CN" sz="3600" b="1" dirty="0">
                <a:solidFill>
                  <a:srgbClr val="FF0000"/>
                </a:solidFill>
              </a:rPr>
              <a:t>第一人称：</a:t>
            </a:r>
            <a:r>
              <a:rPr lang="zh-CN" altLang="zh-CN" sz="3600" b="1" dirty="0"/>
              <a:t>优点是真实亲切，拉近与读者的距离；便于抒发感情。缺点是与</a:t>
            </a:r>
            <a:r>
              <a:rPr lang="en-US" altLang="zh-CN" sz="3600" b="1" dirty="0"/>
              <a:t>“</a:t>
            </a:r>
            <a:r>
              <a:rPr lang="zh-CN" altLang="zh-CN" sz="3600" b="1" dirty="0"/>
              <a:t>有限视角</a:t>
            </a:r>
            <a:r>
              <a:rPr lang="en-US" altLang="zh-CN" sz="3600" b="1" dirty="0"/>
              <a:t>”</a:t>
            </a:r>
            <a:r>
              <a:rPr lang="zh-CN" altLang="zh-CN" sz="3600" b="1" dirty="0"/>
              <a:t>类似，局限于叙述人的所见所闻。</a:t>
            </a:r>
            <a:r>
              <a:rPr lang="zh-CN" altLang="zh-CN" sz="3600" b="1" dirty="0">
                <a:solidFill>
                  <a:srgbClr val="0000FF"/>
                </a:solidFill>
              </a:rPr>
              <a:t>注意小说中的</a:t>
            </a:r>
            <a:r>
              <a:rPr lang="en-US" altLang="zh-CN" sz="3600" b="1" dirty="0">
                <a:solidFill>
                  <a:srgbClr val="0000FF"/>
                </a:solidFill>
              </a:rPr>
              <a:t>“</a:t>
            </a:r>
            <a:r>
              <a:rPr lang="zh-CN" altLang="zh-CN" sz="3600" b="1" dirty="0">
                <a:solidFill>
                  <a:srgbClr val="0000FF"/>
                </a:solidFill>
              </a:rPr>
              <a:t>我</a:t>
            </a:r>
            <a:r>
              <a:rPr lang="en-US" altLang="zh-CN" sz="3600" b="1" dirty="0">
                <a:solidFill>
                  <a:srgbClr val="0000FF"/>
                </a:solidFill>
              </a:rPr>
              <a:t>”</a:t>
            </a:r>
            <a:r>
              <a:rPr lang="zh-CN" altLang="zh-CN" sz="3600" b="1" dirty="0">
                <a:solidFill>
                  <a:srgbClr val="0000FF"/>
                </a:solidFill>
              </a:rPr>
              <a:t>并不是作者本人，而只是一个角色，这个角色有时指作品中国的主人公，有时指所叙述事件的见证人。</a:t>
            </a:r>
          </a:p>
          <a:p>
            <a:pPr marL="0" indent="0">
              <a:buNone/>
            </a:pPr>
            <a:r>
              <a:rPr lang="zh-CN" altLang="zh-CN" sz="3600" b="1" dirty="0">
                <a:solidFill>
                  <a:srgbClr val="FF0000"/>
                </a:solidFill>
              </a:rPr>
              <a:t>第二人称：</a:t>
            </a:r>
            <a:r>
              <a:rPr lang="zh-CN" altLang="zh-CN" sz="3600" b="1" dirty="0"/>
              <a:t>增强文章的抒情性和亲切感，便于感情交流。</a:t>
            </a:r>
          </a:p>
          <a:p>
            <a:pPr marL="0" indent="0">
              <a:buNone/>
            </a:pPr>
            <a:r>
              <a:rPr lang="zh-CN" altLang="zh-CN" sz="3600" b="1" dirty="0">
                <a:solidFill>
                  <a:srgbClr val="FF0000"/>
                </a:solidFill>
              </a:rPr>
              <a:t>第三人称：</a:t>
            </a:r>
            <a:r>
              <a:rPr lang="zh-CN" altLang="zh-CN" sz="3600" b="1" dirty="0"/>
              <a:t>能比较直接、客观地展现丰富多彩的生活，不受时间和空间的限制，比较灵活自由。</a:t>
            </a:r>
          </a:p>
          <a:p>
            <a:pPr marL="0" indent="0">
              <a:buNone/>
            </a:pPr>
            <a:endParaRPr lang="zh-CN" altLang="en-US" sz="3200" dirty="0"/>
          </a:p>
        </p:txBody>
      </p:sp>
    </p:spTree>
    <p:extLst>
      <p:ext uri="{BB962C8B-B14F-4D97-AF65-F5344CB8AC3E}">
        <p14:creationId xmlns:p14="http://schemas.microsoft.com/office/powerpoint/2010/main" val="11914418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anim calcmode="lin" valueType="num">
                                      <p:cBhvr additive="base">
                                        <p:cTn id="11"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2" end="2"/>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anim calcmode="lin" valueType="num">
                                      <p:cBhvr additive="base">
                                        <p:cTn id="1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文本框 1">
            <a:extLst>
              <a:ext uri="{FF2B5EF4-FFF2-40B4-BE49-F238E27FC236}">
                <a16:creationId xmlns:a16="http://schemas.microsoft.com/office/drawing/2014/main" id="{ADE2FF06-70E4-4738-8C52-50EF6D506857}"/>
              </a:ext>
            </a:extLst>
          </p:cNvPr>
          <p:cNvSpPr txBox="1">
            <a:spLocks noChangeArrowheads="1"/>
          </p:cNvSpPr>
          <p:nvPr/>
        </p:nvSpPr>
        <p:spPr bwMode="auto">
          <a:xfrm>
            <a:off x="274319" y="104775"/>
            <a:ext cx="11642725" cy="7600950"/>
          </a:xfrm>
          <a:prstGeom prst="rect">
            <a:avLst/>
          </a:prstGeom>
          <a:noFill/>
          <a:ln>
            <a:noFill/>
          </a:ln>
        </p:spPr>
        <p:txBody>
          <a:bodyPr>
            <a:spAutoFit/>
          </a:bodyPr>
          <a:lstStyle>
            <a:lvl1pPr>
              <a:lnSpc>
                <a:spcPct val="120000"/>
              </a:lnSpc>
              <a:spcBef>
                <a:spcPts val="1000"/>
              </a:spcBef>
              <a:buFont typeface="Arial" panose="020B0604020202020204" pitchFamily="34" charset="0"/>
              <a:buChar char="•"/>
              <a:defRPr sz="2400">
                <a:solidFill>
                  <a:srgbClr val="404040"/>
                </a:solidFill>
                <a:latin typeface="Arial" panose="020B0604020202020204" pitchFamily="34" charset="0"/>
                <a:ea typeface="黑体" panose="02010609060101010101" pitchFamily="49" charset="-122"/>
              </a:defRPr>
            </a:lvl1pPr>
            <a:lvl2pPr marL="742950" indent="-285750">
              <a:lnSpc>
                <a:spcPct val="120000"/>
              </a:lnSpc>
              <a:spcBef>
                <a:spcPts val="500"/>
              </a:spcBef>
              <a:buFont typeface="Arial" panose="020B0604020202020204" pitchFamily="34" charset="0"/>
              <a:buChar char="•"/>
              <a:defRPr sz="2000">
                <a:solidFill>
                  <a:srgbClr val="404040"/>
                </a:solidFill>
                <a:latin typeface="Arial" panose="020B0604020202020204" pitchFamily="34" charset="0"/>
                <a:ea typeface="黑体" panose="02010609060101010101" pitchFamily="49" charset="-122"/>
              </a:defRPr>
            </a:lvl2pPr>
            <a:lvl3pPr marL="1143000" indent="-228600">
              <a:lnSpc>
                <a:spcPct val="120000"/>
              </a:lnSpc>
              <a:spcBef>
                <a:spcPts val="500"/>
              </a:spcBef>
              <a:buFont typeface="Arial" panose="020B0604020202020204" pitchFamily="34" charset="0"/>
              <a:buChar char="•"/>
              <a:defRPr>
                <a:solidFill>
                  <a:srgbClr val="404040"/>
                </a:solidFill>
                <a:latin typeface="Arial" panose="020B0604020202020204" pitchFamily="34" charset="0"/>
                <a:ea typeface="黑体" panose="02010609060101010101" pitchFamily="49" charset="-122"/>
              </a:defRPr>
            </a:lvl3pPr>
            <a:lvl4pPr marL="1600200" indent="-228600">
              <a:lnSpc>
                <a:spcPct val="120000"/>
              </a:lnSpc>
              <a:spcBef>
                <a:spcPts val="500"/>
              </a:spcBef>
              <a:buFont typeface="Arial" panose="020B0604020202020204" pitchFamily="34" charset="0"/>
              <a:buChar char="•"/>
              <a:defRPr>
                <a:solidFill>
                  <a:srgbClr val="404040"/>
                </a:solidFill>
                <a:latin typeface="Arial" panose="020B0604020202020204" pitchFamily="34" charset="0"/>
                <a:ea typeface="黑体" panose="02010609060101010101" pitchFamily="49" charset="-122"/>
              </a:defRPr>
            </a:lvl4pPr>
            <a:lvl5pPr marL="2057400" indent="-228600">
              <a:lnSpc>
                <a:spcPct val="120000"/>
              </a:lnSpc>
              <a:spcBef>
                <a:spcPts val="500"/>
              </a:spcBef>
              <a:buFont typeface="Arial" panose="020B0604020202020204" pitchFamily="34" charset="0"/>
              <a:buChar char="•"/>
              <a:defRPr>
                <a:solidFill>
                  <a:srgbClr val="404040"/>
                </a:solidFill>
                <a:latin typeface="Arial" panose="020B0604020202020204" pitchFamily="34" charset="0"/>
                <a:ea typeface="黑体" panose="02010609060101010101" pitchFamily="49" charset="-122"/>
              </a:defRPr>
            </a:lvl5pPr>
            <a:lvl6pPr marL="2514600" indent="-228600" eaLnBrk="0" fontAlgn="base" hangingPunct="0">
              <a:lnSpc>
                <a:spcPct val="120000"/>
              </a:lnSpc>
              <a:spcBef>
                <a:spcPts val="500"/>
              </a:spcBef>
              <a:spcAft>
                <a:spcPct val="0"/>
              </a:spcAft>
              <a:buFont typeface="Arial" panose="020B0604020202020204" pitchFamily="34" charset="0"/>
              <a:buChar char="•"/>
              <a:defRPr>
                <a:solidFill>
                  <a:srgbClr val="404040"/>
                </a:solidFill>
                <a:latin typeface="Arial" panose="020B0604020202020204" pitchFamily="34" charset="0"/>
                <a:ea typeface="黑体" panose="02010609060101010101" pitchFamily="49" charset="-122"/>
              </a:defRPr>
            </a:lvl6pPr>
            <a:lvl7pPr marL="2971800" indent="-228600" eaLnBrk="0" fontAlgn="base" hangingPunct="0">
              <a:lnSpc>
                <a:spcPct val="120000"/>
              </a:lnSpc>
              <a:spcBef>
                <a:spcPts val="500"/>
              </a:spcBef>
              <a:spcAft>
                <a:spcPct val="0"/>
              </a:spcAft>
              <a:buFont typeface="Arial" panose="020B0604020202020204" pitchFamily="34" charset="0"/>
              <a:buChar char="•"/>
              <a:defRPr>
                <a:solidFill>
                  <a:srgbClr val="404040"/>
                </a:solidFill>
                <a:latin typeface="Arial" panose="020B0604020202020204" pitchFamily="34" charset="0"/>
                <a:ea typeface="黑体" panose="02010609060101010101" pitchFamily="49" charset="-122"/>
              </a:defRPr>
            </a:lvl7pPr>
            <a:lvl8pPr marL="3429000" indent="-228600" eaLnBrk="0" fontAlgn="base" hangingPunct="0">
              <a:lnSpc>
                <a:spcPct val="120000"/>
              </a:lnSpc>
              <a:spcBef>
                <a:spcPts val="500"/>
              </a:spcBef>
              <a:spcAft>
                <a:spcPct val="0"/>
              </a:spcAft>
              <a:buFont typeface="Arial" panose="020B0604020202020204" pitchFamily="34" charset="0"/>
              <a:buChar char="•"/>
              <a:defRPr>
                <a:solidFill>
                  <a:srgbClr val="404040"/>
                </a:solidFill>
                <a:latin typeface="Arial" panose="020B0604020202020204" pitchFamily="34" charset="0"/>
                <a:ea typeface="黑体" panose="02010609060101010101" pitchFamily="49" charset="-122"/>
              </a:defRPr>
            </a:lvl8pPr>
            <a:lvl9pPr marL="3886200" indent="-228600" eaLnBrk="0" fontAlgn="base" hangingPunct="0">
              <a:lnSpc>
                <a:spcPct val="120000"/>
              </a:lnSpc>
              <a:spcBef>
                <a:spcPts val="500"/>
              </a:spcBef>
              <a:spcAft>
                <a:spcPct val="0"/>
              </a:spcAft>
              <a:buFont typeface="Arial" panose="020B0604020202020204" pitchFamily="34" charset="0"/>
              <a:buChar char="•"/>
              <a:defRPr>
                <a:solidFill>
                  <a:srgbClr val="404040"/>
                </a:solidFill>
                <a:latin typeface="Arial" panose="020B0604020202020204" pitchFamily="34" charset="0"/>
                <a:ea typeface="黑体" panose="02010609060101010101" pitchFamily="49"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en-US" altLang="zh-CN" sz="4000" b="1"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黑体" panose="02010609060101010101" pitchFamily="49" charset="-122"/>
                <a:sym typeface="+mn-ea"/>
              </a:rPr>
              <a:t>  </a:t>
            </a:r>
            <a:r>
              <a:rPr kumimoji="0" lang="zh-CN" altLang="en-US" sz="32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黑体" panose="02010609060101010101" pitchFamily="49" charset="-122"/>
                <a:sym typeface="+mn-ea"/>
              </a:rPr>
              <a:t>  </a:t>
            </a:r>
            <a:endParaRPr kumimoji="0" lang="en-US" altLang="zh-CN" sz="32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黑体" panose="02010609060101010101" pitchFamily="49" charset="-122"/>
              <a:sym typeface="+mn-ea"/>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3200" b="0" i="0" u="none" strike="noStrike" kern="1200" cap="none" spc="0" normalizeH="0" baseline="0" noProof="0" dirty="0">
              <a:ln>
                <a:noFill/>
              </a:ln>
              <a:solidFill>
                <a:srgbClr val="FF0000"/>
              </a:solidFill>
              <a:effectLst/>
              <a:uLnTx/>
              <a:uFillTx/>
              <a:latin typeface="黑体" panose="02010609060101010101" pitchFamily="49" charset="-122"/>
              <a:ea typeface="黑体" panose="02010609060101010101" pitchFamily="49" charset="-122"/>
              <a:cs typeface="黑体" panose="02010609060101010101" pitchFamily="49" charset="-122"/>
              <a:sym typeface="+mn-ea"/>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3200" b="0" i="0" u="none" strike="noStrike" kern="1200" cap="none" spc="0" normalizeH="0" baseline="0" noProof="0" dirty="0">
              <a:ln>
                <a:noFill/>
              </a:ln>
              <a:solidFill>
                <a:srgbClr val="FF0000"/>
              </a:solidFill>
              <a:effectLst/>
              <a:uLnTx/>
              <a:uFillTx/>
              <a:latin typeface="黑体" panose="02010609060101010101" pitchFamily="49" charset="-122"/>
              <a:ea typeface="黑体" panose="02010609060101010101" pitchFamily="49" charset="-122"/>
              <a:cs typeface="黑体" panose="02010609060101010101" pitchFamily="49" charset="-122"/>
              <a:sym typeface="+mn-ea"/>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zh-CN" altLang="en-US" sz="3200" b="0" i="0" u="none" strike="noStrike" kern="1200" cap="none" spc="0" normalizeH="0" baseline="0" noProof="0" dirty="0">
                <a:ln>
                  <a:noFill/>
                </a:ln>
                <a:solidFill>
                  <a:srgbClr val="FF0000"/>
                </a:solidFill>
                <a:effectLst/>
                <a:uLnTx/>
                <a:uFillTx/>
                <a:latin typeface="黑体" panose="02010609060101010101" pitchFamily="49" charset="-122"/>
                <a:ea typeface="黑体" panose="02010609060101010101" pitchFamily="49" charset="-122"/>
                <a:cs typeface="黑体" panose="02010609060101010101" pitchFamily="49" charset="-122"/>
                <a:sym typeface="+mn-ea"/>
              </a:rPr>
              <a:t>旁观者：</a:t>
            </a:r>
            <a:r>
              <a:rPr kumimoji="0" lang="zh-CN" altLang="en-US" sz="3200" b="1" i="0" u="none" strike="noStrike" kern="1200" cap="none" spc="0" normalizeH="0" baseline="0" noProof="0" dirty="0">
                <a:ln>
                  <a:noFill/>
                </a:ln>
                <a:gradFill>
                  <a:gsLst>
                    <a:gs pos="0">
                      <a:srgbClr val="012D86"/>
                    </a:gs>
                    <a:gs pos="100000">
                      <a:srgbClr val="0E2557"/>
                    </a:gs>
                  </a:gsLst>
                  <a:lin scaled="0"/>
                </a:gradFill>
                <a:effectLst/>
                <a:uLnTx/>
                <a:uFillTx/>
                <a:latin typeface="黑体" panose="02010609060101010101" pitchFamily="49" charset="-122"/>
                <a:ea typeface="黑体" panose="02010609060101010101" pitchFamily="49" charset="-122"/>
                <a:cs typeface="黑体" panose="02010609060101010101" pitchFamily="49" charset="-122"/>
                <a:sym typeface="+mn-ea"/>
              </a:rPr>
              <a:t>旁观者置身在事件之外，</a:t>
            </a:r>
            <a:r>
              <a:rPr kumimoji="0" lang="zh-CN" altLang="en-US" sz="3200" b="1" i="0" u="sng" strike="noStrike" kern="1200" cap="none" spc="0" normalizeH="0" baseline="0" noProof="0" dirty="0">
                <a:ln>
                  <a:noFill/>
                </a:ln>
                <a:solidFill>
                  <a:srgbClr val="FF0000"/>
                </a:solidFill>
                <a:effectLst/>
                <a:uLnTx/>
                <a:uFillTx/>
                <a:latin typeface="黑体" panose="02010609060101010101" pitchFamily="49" charset="-122"/>
                <a:ea typeface="黑体" panose="02010609060101010101" pitchFamily="49" charset="-122"/>
                <a:cs typeface="黑体" panose="02010609060101010101" pitchFamily="49" charset="-122"/>
                <a:sym typeface="+mn-ea"/>
              </a:rPr>
              <a:t>真实客观</a:t>
            </a:r>
            <a:r>
              <a:rPr kumimoji="0" lang="zh-CN" altLang="en-US" sz="3200" b="1" i="0" u="sng" strike="noStrike" kern="1200" cap="none" spc="0" normalizeH="0" baseline="0" noProof="0" dirty="0">
                <a:ln>
                  <a:noFill/>
                </a:ln>
                <a:gradFill>
                  <a:gsLst>
                    <a:gs pos="0">
                      <a:srgbClr val="012D86"/>
                    </a:gs>
                    <a:gs pos="100000">
                      <a:srgbClr val="0E2557"/>
                    </a:gs>
                  </a:gsLst>
                  <a:lin scaled="0"/>
                </a:gradFill>
                <a:effectLst/>
                <a:uLnTx/>
                <a:uFillTx/>
                <a:latin typeface="黑体" panose="02010609060101010101" pitchFamily="49" charset="-122"/>
                <a:ea typeface="黑体" panose="02010609060101010101" pitchFamily="49" charset="-122"/>
                <a:cs typeface="黑体" panose="02010609060101010101" pitchFamily="49" charset="-122"/>
                <a:sym typeface="+mn-ea"/>
              </a:rPr>
              <a:t>地</a:t>
            </a:r>
            <a:r>
              <a:rPr kumimoji="0" lang="zh-CN" altLang="en-US" sz="3200" b="1" i="0" u="none" strike="noStrike" kern="1200" cap="none" spc="0" normalizeH="0" baseline="0" noProof="0" dirty="0">
                <a:ln>
                  <a:noFill/>
                </a:ln>
                <a:gradFill>
                  <a:gsLst>
                    <a:gs pos="0">
                      <a:srgbClr val="012D86"/>
                    </a:gs>
                    <a:gs pos="100000">
                      <a:srgbClr val="0E2557"/>
                    </a:gs>
                  </a:gsLst>
                  <a:lin scaled="0"/>
                </a:gradFill>
                <a:effectLst/>
                <a:uLnTx/>
                <a:uFillTx/>
                <a:latin typeface="黑体" panose="02010609060101010101" pitchFamily="49" charset="-122"/>
                <a:ea typeface="黑体" panose="02010609060101010101" pitchFamily="49" charset="-122"/>
                <a:cs typeface="黑体" panose="02010609060101010101" pitchFamily="49" charset="-122"/>
                <a:sym typeface="+mn-ea"/>
              </a:rPr>
              <a:t>呈现故事。</a:t>
            </a:r>
            <a:endParaRPr kumimoji="0" lang="en-US" altLang="zh-CN" sz="3200" b="1" i="0" u="none" strike="noStrike" kern="1200" cap="none" spc="0" normalizeH="0" baseline="0" noProof="0" dirty="0">
              <a:ln>
                <a:noFill/>
              </a:ln>
              <a:gradFill>
                <a:gsLst>
                  <a:gs pos="0">
                    <a:srgbClr val="012D86"/>
                  </a:gs>
                  <a:gs pos="100000">
                    <a:srgbClr val="0E2557"/>
                  </a:gs>
                </a:gsLst>
                <a:lin scaled="0"/>
              </a:gradFill>
              <a:effectLst/>
              <a:uLnTx/>
              <a:uFillTx/>
              <a:latin typeface="黑体" panose="02010609060101010101" pitchFamily="49" charset="-122"/>
              <a:ea typeface="黑体" panose="02010609060101010101" pitchFamily="49" charset="-122"/>
              <a:cs typeface="黑体" panose="02010609060101010101" pitchFamily="49" charset="-122"/>
              <a:sym typeface="+mn-ea"/>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zh-CN" altLang="en-US" sz="3200" b="1" i="0" u="none" strike="noStrike" kern="1200" cap="none" spc="0" normalizeH="0" baseline="0" noProof="0" dirty="0">
                <a:ln>
                  <a:noFill/>
                </a:ln>
                <a:gradFill>
                  <a:gsLst>
                    <a:gs pos="0">
                      <a:srgbClr val="012D86"/>
                    </a:gs>
                    <a:gs pos="100000">
                      <a:srgbClr val="0E2557"/>
                    </a:gs>
                  </a:gsLst>
                  <a:lin scaled="0"/>
                </a:gradFill>
                <a:effectLst/>
                <a:uLnTx/>
                <a:uFillTx/>
                <a:latin typeface="黑体" panose="02010609060101010101" pitchFamily="49" charset="-122"/>
                <a:ea typeface="黑体" panose="02010609060101010101" pitchFamily="49" charset="-122"/>
                <a:cs typeface="黑体" panose="02010609060101010101" pitchFamily="49" charset="-122"/>
                <a:sym typeface="+mn-ea"/>
              </a:rPr>
              <a:t>        可以</a:t>
            </a:r>
            <a:r>
              <a:rPr kumimoji="0" lang="zh-CN" altLang="en-US" sz="3200" b="1" i="0" u="sng" strike="noStrike" kern="1200" cap="none" spc="0" normalizeH="0" baseline="0" noProof="0" dirty="0">
                <a:ln>
                  <a:noFill/>
                </a:ln>
                <a:gradFill>
                  <a:gsLst>
                    <a:gs pos="0">
                      <a:srgbClr val="012D86"/>
                    </a:gs>
                    <a:gs pos="100000">
                      <a:srgbClr val="0E2557"/>
                    </a:gs>
                  </a:gsLst>
                  <a:lin scaled="0"/>
                </a:gradFill>
                <a:effectLst/>
                <a:uLnTx/>
                <a:uFill>
                  <a:solidFill>
                    <a:srgbClr val="0070C0"/>
                  </a:solidFill>
                </a:uFill>
                <a:latin typeface="黑体" panose="02010609060101010101" pitchFamily="49" charset="-122"/>
                <a:ea typeface="黑体" panose="02010609060101010101" pitchFamily="49" charset="-122"/>
                <a:cs typeface="黑体" panose="02010609060101010101" pitchFamily="49" charset="-122"/>
                <a:sym typeface="+mn-ea"/>
              </a:rPr>
              <a:t>观察、点</a:t>
            </a:r>
            <a:r>
              <a:rPr kumimoji="0" lang="zh-CN" altLang="en-US" sz="3200" b="1" i="0" u="sng" strike="noStrike" kern="1200" cap="none" spc="0" normalizeH="0" baseline="0" noProof="0" dirty="0">
                <a:ln>
                  <a:noFill/>
                </a:ln>
                <a:gradFill>
                  <a:gsLst>
                    <a:gs pos="0">
                      <a:srgbClr val="012D86"/>
                    </a:gs>
                    <a:gs pos="100000">
                      <a:srgbClr val="0E2557"/>
                    </a:gs>
                  </a:gsLst>
                  <a:lin scaled="0"/>
                </a:gradFill>
                <a:effectLst/>
                <a:uLnTx/>
                <a:uFillTx/>
                <a:latin typeface="黑体" panose="02010609060101010101" pitchFamily="49" charset="-122"/>
                <a:ea typeface="黑体" panose="02010609060101010101" pitchFamily="49" charset="-122"/>
                <a:cs typeface="黑体" panose="02010609060101010101" pitchFamily="49" charset="-122"/>
                <a:sym typeface="+mn-ea"/>
              </a:rPr>
              <a:t>评</a:t>
            </a:r>
            <a:r>
              <a:rPr kumimoji="0" lang="zh-CN" altLang="en-US" sz="3200" b="1" i="0" u="none" strike="noStrike" kern="1200" cap="none" spc="0" normalizeH="0" baseline="0" noProof="0" dirty="0">
                <a:ln>
                  <a:noFill/>
                </a:ln>
                <a:gradFill>
                  <a:gsLst>
                    <a:gs pos="0">
                      <a:srgbClr val="012D86"/>
                    </a:gs>
                    <a:gs pos="100000">
                      <a:srgbClr val="0E2557"/>
                    </a:gs>
                  </a:gsLst>
                  <a:lin scaled="0"/>
                </a:gradFill>
                <a:effectLst/>
                <a:uLnTx/>
                <a:uFillTx/>
                <a:latin typeface="黑体" panose="02010609060101010101" pitchFamily="49" charset="-122"/>
                <a:ea typeface="黑体" panose="02010609060101010101" pitchFamily="49" charset="-122"/>
                <a:cs typeface="黑体" panose="02010609060101010101" pitchFamily="49" charset="-122"/>
                <a:sym typeface="+mn-ea"/>
              </a:rPr>
              <a:t>故事里的各种各样的人物，</a:t>
            </a:r>
            <a:endParaRPr kumimoji="0" lang="en-US" altLang="zh-CN" sz="3200" b="1" i="0" u="none" strike="noStrike" kern="1200" cap="none" spc="0" normalizeH="0" baseline="0" noProof="0" dirty="0">
              <a:ln>
                <a:noFill/>
              </a:ln>
              <a:gradFill>
                <a:gsLst>
                  <a:gs pos="0">
                    <a:srgbClr val="012D86"/>
                  </a:gs>
                  <a:gs pos="100000">
                    <a:srgbClr val="0E2557"/>
                  </a:gs>
                </a:gsLst>
                <a:lin scaled="0"/>
              </a:gradFill>
              <a:effectLst/>
              <a:uLnTx/>
              <a:uFillTx/>
              <a:latin typeface="黑体" panose="02010609060101010101" pitchFamily="49" charset="-122"/>
              <a:ea typeface="黑体" panose="02010609060101010101" pitchFamily="49" charset="-122"/>
              <a:cs typeface="黑体" panose="02010609060101010101" pitchFamily="49" charset="-122"/>
              <a:sym typeface="+mn-ea"/>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en-US" altLang="zh-CN" sz="3200" b="1" i="0" u="none" strike="noStrike" kern="1200" cap="none" spc="0" normalizeH="0" baseline="0" noProof="0" dirty="0">
                <a:ln>
                  <a:noFill/>
                </a:ln>
                <a:gradFill>
                  <a:gsLst>
                    <a:gs pos="0">
                      <a:srgbClr val="012D86"/>
                    </a:gs>
                    <a:gs pos="100000">
                      <a:srgbClr val="0E2557"/>
                    </a:gs>
                  </a:gsLst>
                  <a:lin scaled="0"/>
                </a:gradFill>
                <a:effectLst/>
                <a:uLnTx/>
                <a:uFillTx/>
                <a:latin typeface="黑体" panose="02010609060101010101" pitchFamily="49" charset="-122"/>
                <a:ea typeface="黑体" panose="02010609060101010101" pitchFamily="49" charset="-122"/>
                <a:cs typeface="黑体" panose="02010609060101010101" pitchFamily="49" charset="-122"/>
                <a:sym typeface="+mn-ea"/>
              </a:rPr>
              <a:t>        </a:t>
            </a:r>
            <a:r>
              <a:rPr kumimoji="0" lang="zh-CN" altLang="en-US" sz="3200" b="1" i="0" u="none" strike="noStrike" kern="1200" cap="none" spc="0" normalizeH="0" baseline="0" noProof="0" dirty="0">
                <a:ln>
                  <a:noFill/>
                </a:ln>
                <a:gradFill>
                  <a:gsLst>
                    <a:gs pos="0">
                      <a:srgbClr val="012D86"/>
                    </a:gs>
                    <a:gs pos="100000">
                      <a:srgbClr val="0E2557"/>
                    </a:gs>
                  </a:gsLst>
                  <a:lin scaled="0"/>
                </a:gradFill>
                <a:effectLst/>
                <a:uLnTx/>
                <a:uFillTx/>
                <a:latin typeface="黑体" panose="02010609060101010101" pitchFamily="49" charset="-122"/>
                <a:ea typeface="黑体" panose="02010609060101010101" pitchFamily="49" charset="-122"/>
                <a:cs typeface="黑体" panose="02010609060101010101" pitchFamily="49" charset="-122"/>
                <a:sym typeface="+mn-ea"/>
              </a:rPr>
              <a:t>可以坦白自己的不明白之处，</a:t>
            </a:r>
            <a:r>
              <a:rPr kumimoji="0" lang="zh-CN" altLang="en-US" sz="3200" b="1" i="0" u="sng" strike="noStrike" kern="1200" cap="none" spc="0" normalizeH="0" baseline="0" noProof="0" dirty="0">
                <a:ln>
                  <a:noFill/>
                </a:ln>
                <a:gradFill>
                  <a:gsLst>
                    <a:gs pos="0">
                      <a:srgbClr val="012D86"/>
                    </a:gs>
                    <a:gs pos="100000">
                      <a:srgbClr val="0E2557"/>
                    </a:gs>
                  </a:gsLst>
                  <a:lin scaled="0"/>
                </a:gradFill>
                <a:effectLst/>
                <a:uLnTx/>
                <a:uFillTx/>
                <a:latin typeface="黑体" panose="02010609060101010101" pitchFamily="49" charset="-122"/>
                <a:ea typeface="黑体" panose="02010609060101010101" pitchFamily="49" charset="-122"/>
                <a:cs typeface="黑体" panose="02010609060101010101" pitchFamily="49" charset="-122"/>
                <a:sym typeface="+mn-ea"/>
              </a:rPr>
              <a:t>让读者去想象思考</a:t>
            </a:r>
            <a:r>
              <a:rPr kumimoji="0" lang="zh-CN" altLang="en-US" sz="3200" b="1" i="0" u="none" strike="noStrike" kern="1200" cap="none" spc="0" normalizeH="0" baseline="0" noProof="0" dirty="0">
                <a:ln>
                  <a:noFill/>
                </a:ln>
                <a:gradFill>
                  <a:gsLst>
                    <a:gs pos="0">
                      <a:srgbClr val="012D86"/>
                    </a:gs>
                    <a:gs pos="100000">
                      <a:srgbClr val="0E2557"/>
                    </a:gs>
                  </a:gsLst>
                  <a:lin scaled="0"/>
                </a:gradFill>
                <a:effectLst/>
                <a:uLnTx/>
                <a:uFillTx/>
                <a:latin typeface="黑体" panose="02010609060101010101" pitchFamily="49" charset="-122"/>
                <a:ea typeface="黑体" panose="02010609060101010101" pitchFamily="49" charset="-122"/>
                <a:cs typeface="黑体" panose="02010609060101010101" pitchFamily="49" charset="-122"/>
                <a:sym typeface="+mn-ea"/>
              </a:rPr>
              <a:t>。</a:t>
            </a:r>
            <a:endParaRPr kumimoji="0" lang="en-US" altLang="zh-CN" sz="3200" b="0" i="0" u="none" strike="noStrike" kern="1200" cap="none" spc="0" normalizeH="0" baseline="0" noProof="0" dirty="0">
              <a:ln>
                <a:noFill/>
              </a:ln>
              <a:solidFill>
                <a:srgbClr val="0070C0"/>
              </a:solidFill>
              <a:effectLst/>
              <a:uLnTx/>
              <a:uFillTx/>
              <a:latin typeface="黑体" panose="02010609060101010101" pitchFamily="49" charset="-122"/>
              <a:ea typeface="黑体" panose="02010609060101010101" pitchFamily="49" charset="-122"/>
              <a:cs typeface="黑体" panose="02010609060101010101" pitchFamily="49" charset="-122"/>
              <a:sym typeface="+mn-ea"/>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3200" b="0" i="0" u="none" strike="noStrike" kern="1200" cap="none" spc="0" normalizeH="0" baseline="0" noProof="0" dirty="0">
              <a:ln>
                <a:noFill/>
              </a:ln>
              <a:solidFill>
                <a:srgbClr val="FF0000"/>
              </a:solidFill>
              <a:effectLst/>
              <a:uLnTx/>
              <a:uFillTx/>
              <a:latin typeface="黑体" panose="02010609060101010101" pitchFamily="49" charset="-122"/>
              <a:ea typeface="黑体" panose="02010609060101010101" pitchFamily="49" charset="-122"/>
              <a:cs typeface="黑体" panose="02010609060101010101" pitchFamily="49" charset="-122"/>
              <a:sym typeface="+mn-ea"/>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zh-CN" altLang="en-US" sz="3200" b="0" i="0" u="none" strike="noStrike" kern="1200" cap="none" spc="0" normalizeH="0" baseline="0" noProof="0" dirty="0">
                <a:ln>
                  <a:noFill/>
                </a:ln>
                <a:solidFill>
                  <a:srgbClr val="FF0000"/>
                </a:solidFill>
                <a:effectLst/>
                <a:uLnTx/>
                <a:uFillTx/>
                <a:latin typeface="黑体" panose="02010609060101010101" pitchFamily="49" charset="-122"/>
                <a:ea typeface="黑体" panose="02010609060101010101" pitchFamily="49" charset="-122"/>
                <a:cs typeface="黑体" panose="02010609060101010101" pitchFamily="49" charset="-122"/>
                <a:sym typeface="+mn-ea"/>
              </a:rPr>
              <a:t>参与者：</a:t>
            </a:r>
            <a:r>
              <a:rPr kumimoji="0" lang="zh-CN" altLang="en-US" sz="3200" b="1" i="0" u="none" strike="noStrike" kern="1200" cap="none" spc="0" normalizeH="0" baseline="0" noProof="0" dirty="0">
                <a:ln>
                  <a:noFill/>
                </a:ln>
                <a:gradFill>
                  <a:gsLst>
                    <a:gs pos="0">
                      <a:srgbClr val="007BD3"/>
                    </a:gs>
                    <a:gs pos="100000">
                      <a:srgbClr val="034373"/>
                    </a:gs>
                  </a:gsLst>
                  <a:lin scaled="0"/>
                </a:gradFill>
                <a:effectLst/>
                <a:uLnTx/>
                <a:uFillTx/>
                <a:latin typeface="黑体" panose="02010609060101010101" pitchFamily="49" charset="-122"/>
                <a:ea typeface="黑体" panose="02010609060101010101" pitchFamily="49" charset="-122"/>
                <a:cs typeface="黑体" panose="02010609060101010101" pitchFamily="49" charset="-122"/>
                <a:sym typeface="+mn-ea"/>
              </a:rPr>
              <a:t>参与事件中，可以与主人公直接对话，</a:t>
            </a:r>
            <a:r>
              <a:rPr kumimoji="0" lang="zh-CN" altLang="en-US" sz="3200" b="1" i="0" u="sng" strike="noStrike" kern="1200" cap="none" spc="0" normalizeH="0" baseline="0" noProof="0" dirty="0">
                <a:ln>
                  <a:noFill/>
                </a:ln>
                <a:solidFill>
                  <a:srgbClr val="FF0000"/>
                </a:solidFill>
                <a:effectLst/>
                <a:uLnTx/>
                <a:uFillTx/>
                <a:latin typeface="黑体" panose="02010609060101010101" pitchFamily="49" charset="-122"/>
                <a:ea typeface="黑体" panose="02010609060101010101" pitchFamily="49" charset="-122"/>
                <a:cs typeface="黑体" panose="02010609060101010101" pitchFamily="49" charset="-122"/>
                <a:sym typeface="+mn-ea"/>
              </a:rPr>
              <a:t>真实可信</a:t>
            </a:r>
            <a:r>
              <a:rPr kumimoji="0" lang="zh-CN" altLang="en-US" sz="3200" b="1" i="0" u="sng" strike="noStrike" kern="1200" cap="none" spc="0" normalizeH="0" baseline="0" noProof="0" dirty="0">
                <a:ln>
                  <a:noFill/>
                </a:ln>
                <a:gradFill>
                  <a:gsLst>
                    <a:gs pos="0">
                      <a:srgbClr val="007BD3"/>
                    </a:gs>
                    <a:gs pos="100000">
                      <a:srgbClr val="034373"/>
                    </a:gs>
                  </a:gsLst>
                  <a:lin scaled="0"/>
                </a:gradFill>
                <a:effectLst/>
                <a:uLnTx/>
                <a:uFillTx/>
                <a:latin typeface="黑体" panose="02010609060101010101" pitchFamily="49" charset="-122"/>
                <a:ea typeface="黑体" panose="02010609060101010101" pitchFamily="49" charset="-122"/>
                <a:cs typeface="黑体" panose="02010609060101010101" pitchFamily="49" charset="-122"/>
                <a:sym typeface="+mn-ea"/>
              </a:rPr>
              <a:t>。</a:t>
            </a: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zh-CN" altLang="en-US" sz="3200" b="1" i="0" u="none" strike="noStrike" kern="1200" cap="none" spc="0" normalizeH="0" baseline="0" noProof="0" dirty="0">
                <a:ln>
                  <a:noFill/>
                </a:ln>
                <a:gradFill>
                  <a:gsLst>
                    <a:gs pos="0">
                      <a:srgbClr val="007BD3"/>
                    </a:gs>
                    <a:gs pos="100000">
                      <a:srgbClr val="034373"/>
                    </a:gs>
                  </a:gsLst>
                  <a:lin scaled="0"/>
                </a:gradFill>
                <a:effectLst/>
                <a:uLnTx/>
                <a:uFill>
                  <a:solidFill>
                    <a:srgbClr val="FF0000"/>
                  </a:solidFill>
                </a:uFill>
                <a:latin typeface="黑体" panose="02010609060101010101" pitchFamily="49" charset="-122"/>
                <a:ea typeface="黑体" panose="02010609060101010101" pitchFamily="49" charset="-122"/>
                <a:cs typeface="黑体" panose="02010609060101010101" pitchFamily="49" charset="-122"/>
                <a:sym typeface="+mn-ea"/>
              </a:rPr>
              <a:t>        可以</a:t>
            </a:r>
            <a:r>
              <a:rPr kumimoji="0" lang="zh-CN" altLang="en-US" sz="3200" b="1" i="0" u="none" strike="noStrike" kern="1200" cap="none" spc="0" normalizeH="0" baseline="0" noProof="0" dirty="0">
                <a:ln>
                  <a:noFill/>
                </a:ln>
                <a:gradFill>
                  <a:gsLst>
                    <a:gs pos="0">
                      <a:srgbClr val="007BD3"/>
                    </a:gs>
                    <a:gs pos="100000">
                      <a:srgbClr val="034373"/>
                    </a:gs>
                  </a:gsLst>
                  <a:lin scaled="0"/>
                </a:gradFill>
                <a:effectLst/>
                <a:uLnTx/>
                <a:uFillTx/>
                <a:latin typeface="黑体" panose="02010609060101010101" pitchFamily="49" charset="-122"/>
                <a:ea typeface="黑体" panose="02010609060101010101" pitchFamily="49" charset="-122"/>
                <a:cs typeface="黑体" panose="02010609060101010101" pitchFamily="49" charset="-122"/>
                <a:sym typeface="+mn-ea"/>
              </a:rPr>
              <a:t>衬托主人公，</a:t>
            </a:r>
            <a:r>
              <a:rPr kumimoji="0" lang="zh-CN" altLang="en-US" sz="3200" b="1" i="0" u="sng" strike="noStrike" kern="1200" cap="none" spc="0" normalizeH="0" baseline="0" noProof="0" dirty="0">
                <a:ln>
                  <a:noFill/>
                </a:ln>
                <a:gradFill>
                  <a:gsLst>
                    <a:gs pos="0">
                      <a:srgbClr val="007BD3"/>
                    </a:gs>
                    <a:gs pos="100000">
                      <a:srgbClr val="034373"/>
                    </a:gs>
                  </a:gsLst>
                  <a:lin scaled="0"/>
                </a:gradFill>
                <a:effectLst/>
                <a:uLnTx/>
                <a:uFillTx/>
                <a:latin typeface="黑体" panose="02010609060101010101" pitchFamily="49" charset="-122"/>
                <a:ea typeface="黑体" panose="02010609060101010101" pitchFamily="49" charset="-122"/>
                <a:cs typeface="黑体" panose="02010609060101010101" pitchFamily="49" charset="-122"/>
                <a:sym typeface="+mn-ea"/>
              </a:rPr>
              <a:t>使主人公性格更加鲜明</a:t>
            </a:r>
            <a:r>
              <a:rPr kumimoji="0" lang="zh-CN" altLang="en-US" sz="3200" b="1" i="0" u="none" strike="noStrike" kern="1200" cap="none" spc="0" normalizeH="0" baseline="0" noProof="0" dirty="0">
                <a:ln>
                  <a:noFill/>
                </a:ln>
                <a:gradFill>
                  <a:gsLst>
                    <a:gs pos="0">
                      <a:srgbClr val="007BD3"/>
                    </a:gs>
                    <a:gs pos="100000">
                      <a:srgbClr val="034373"/>
                    </a:gs>
                  </a:gsLst>
                  <a:lin scaled="0"/>
                </a:gradFill>
                <a:effectLst/>
                <a:uLnTx/>
                <a:uFillTx/>
                <a:latin typeface="黑体" panose="02010609060101010101" pitchFamily="49" charset="-122"/>
                <a:ea typeface="黑体" panose="02010609060101010101" pitchFamily="49" charset="-122"/>
                <a:cs typeface="黑体" panose="02010609060101010101" pitchFamily="49" charset="-122"/>
                <a:sym typeface="+mn-ea"/>
              </a:rPr>
              <a:t>。</a:t>
            </a: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zh-CN" altLang="en-US" sz="3200" b="1" i="0" u="none" strike="noStrike" kern="1200" cap="none" spc="0" normalizeH="0" baseline="0" noProof="0" dirty="0">
                <a:ln>
                  <a:noFill/>
                </a:ln>
                <a:gradFill>
                  <a:gsLst>
                    <a:gs pos="0">
                      <a:srgbClr val="007BD3"/>
                    </a:gs>
                    <a:gs pos="100000">
                      <a:srgbClr val="034373"/>
                    </a:gs>
                  </a:gsLst>
                  <a:lin scaled="0"/>
                </a:gradFill>
                <a:effectLst/>
                <a:uLnTx/>
                <a:uFillTx/>
                <a:latin typeface="黑体" panose="02010609060101010101" pitchFamily="49" charset="-122"/>
                <a:ea typeface="黑体" panose="02010609060101010101" pitchFamily="49" charset="-122"/>
                <a:cs typeface="黑体" panose="02010609060101010101" pitchFamily="49" charset="-122"/>
                <a:sym typeface="+mn-ea"/>
              </a:rPr>
              <a:t>        可以</a:t>
            </a:r>
            <a:r>
              <a:rPr kumimoji="0" lang="zh-CN" altLang="en-US" sz="3200" b="1" i="0" u="sng" strike="noStrike" kern="1200" cap="none" spc="0" normalizeH="0" baseline="0" noProof="0" dirty="0">
                <a:ln>
                  <a:noFill/>
                </a:ln>
                <a:gradFill>
                  <a:gsLst>
                    <a:gs pos="0">
                      <a:srgbClr val="007BD3"/>
                    </a:gs>
                    <a:gs pos="100000">
                      <a:srgbClr val="034373"/>
                    </a:gs>
                  </a:gsLst>
                  <a:lin scaled="0"/>
                </a:gradFill>
                <a:effectLst/>
                <a:uLnTx/>
                <a:uFillTx/>
                <a:latin typeface="黑体" panose="02010609060101010101" pitchFamily="49" charset="-122"/>
                <a:ea typeface="黑体" panose="02010609060101010101" pitchFamily="49" charset="-122"/>
                <a:cs typeface="黑体" panose="02010609060101010101" pitchFamily="49" charset="-122"/>
                <a:sym typeface="+mn-ea"/>
              </a:rPr>
              <a:t>推动情节发展</a:t>
            </a:r>
            <a:r>
              <a:rPr kumimoji="0" lang="zh-CN" altLang="en-US" sz="3200" b="1" i="0" u="none" strike="noStrike" kern="1200" cap="none" spc="0" normalizeH="0" baseline="0" noProof="0" dirty="0">
                <a:ln>
                  <a:noFill/>
                </a:ln>
                <a:gradFill>
                  <a:gsLst>
                    <a:gs pos="0">
                      <a:srgbClr val="007BD3"/>
                    </a:gs>
                    <a:gs pos="100000">
                      <a:srgbClr val="034373"/>
                    </a:gs>
                  </a:gsLst>
                  <a:lin scaled="0"/>
                </a:gradFill>
                <a:effectLst/>
                <a:uLnTx/>
                <a:uFillTx/>
                <a:latin typeface="黑体" panose="02010609060101010101" pitchFamily="49" charset="-122"/>
                <a:ea typeface="黑体" panose="02010609060101010101" pitchFamily="49" charset="-122"/>
                <a:cs typeface="黑体" panose="02010609060101010101" pitchFamily="49" charset="-122"/>
                <a:sym typeface="+mn-ea"/>
              </a:rPr>
              <a:t>等。</a:t>
            </a:r>
            <a:endParaRPr kumimoji="0" lang="zh-CN" altLang="en-US" sz="3200" b="0" i="0" u="none" strike="noStrike" kern="1200" cap="none" spc="0" normalizeH="0" baseline="0" noProof="0" dirty="0">
              <a:ln>
                <a:noFill/>
              </a:ln>
              <a:solidFill>
                <a:srgbClr val="FF0000"/>
              </a:solidFill>
              <a:effectLst/>
              <a:uLnTx/>
              <a:uFillTx/>
              <a:latin typeface="黑体" panose="02010609060101010101" pitchFamily="49" charset="-122"/>
              <a:ea typeface="黑体" panose="02010609060101010101" pitchFamily="49" charset="-122"/>
              <a:cs typeface="黑体" panose="02010609060101010101" pitchFamily="49" charset="-122"/>
              <a:sym typeface="+mn-ea"/>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en-US" altLang="zh-CN" sz="3200" b="0" i="0" u="none" strike="noStrike" kern="1200" cap="none" spc="0" normalizeH="0" baseline="0" noProof="0" dirty="0">
              <a:ln>
                <a:noFill/>
              </a:ln>
              <a:solidFill>
                <a:srgbClr val="EC6412"/>
              </a:solidFill>
              <a:effectLst/>
              <a:uLnTx/>
              <a:uFillTx/>
              <a:latin typeface="黑体" panose="02010609060101010101" pitchFamily="49" charset="-122"/>
              <a:ea typeface="黑体" panose="02010609060101010101" pitchFamily="49" charset="-122"/>
              <a:cs typeface="黑体" panose="02010609060101010101" pitchFamily="49" charset="-122"/>
              <a:sym typeface="+mn-ea"/>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en-US" altLang="zh-CN" sz="3200" b="0" i="0" u="none" strike="noStrike" kern="1200" cap="none" spc="0" normalizeH="0" baseline="0" noProof="0" dirty="0">
                <a:ln>
                  <a:noFill/>
                </a:ln>
                <a:solidFill>
                  <a:srgbClr val="FF0000"/>
                </a:solidFill>
                <a:effectLst/>
                <a:uLnTx/>
                <a:uFillTx/>
                <a:latin typeface="黑体" panose="02010609060101010101" pitchFamily="49" charset="-122"/>
                <a:ea typeface="黑体" panose="02010609060101010101" pitchFamily="49" charset="-122"/>
                <a:cs typeface="黑体" panose="02010609060101010101" pitchFamily="49" charset="-122"/>
                <a:sym typeface="+mn-ea"/>
              </a:rPr>
              <a:t>主人公</a:t>
            </a:r>
            <a:r>
              <a:rPr kumimoji="0" lang="zh-CN" altLang="en-US" sz="3200" b="0" i="0" u="none" strike="noStrike" kern="1200" cap="none" spc="0" normalizeH="0" baseline="0" noProof="0" dirty="0">
                <a:ln>
                  <a:noFill/>
                </a:ln>
                <a:solidFill>
                  <a:srgbClr val="FF0000"/>
                </a:solidFill>
                <a:effectLst/>
                <a:uLnTx/>
                <a:uFillTx/>
                <a:latin typeface="黑体" panose="02010609060101010101" pitchFamily="49" charset="-122"/>
                <a:ea typeface="黑体" panose="02010609060101010101" pitchFamily="49" charset="-122"/>
                <a:cs typeface="黑体" panose="02010609060101010101" pitchFamily="49" charset="-122"/>
                <a:sym typeface="+mn-ea"/>
              </a:rPr>
              <a:t>：</a:t>
            </a:r>
            <a:r>
              <a:rPr kumimoji="0" lang="zh-CN" altLang="zh-CN" sz="3200" b="0" i="0" u="none" strike="noStrike" kern="1200" cap="none" spc="0" normalizeH="0" baseline="0" noProof="0" dirty="0">
                <a:ln>
                  <a:noFill/>
                </a:ln>
                <a:solidFill>
                  <a:srgbClr val="ED7D31">
                    <a:lumMod val="75000"/>
                  </a:srgbClr>
                </a:solidFill>
                <a:effectLst/>
                <a:uLnTx/>
                <a:uFillTx/>
                <a:latin typeface="黑体" panose="02010609060101010101" pitchFamily="49" charset="-122"/>
                <a:ea typeface="黑体" panose="02010609060101010101" pitchFamily="49" charset="-122"/>
                <a:cs typeface="黑体" panose="02010609060101010101" pitchFamily="49" charset="-122"/>
                <a:sym typeface="+mn-ea"/>
              </a:rPr>
              <a:t>直接展现人物内心世界，</a:t>
            </a:r>
            <a:r>
              <a:rPr kumimoji="0" lang="en-US" altLang="zh-CN" sz="3200" b="1" i="0" u="sng" strike="noStrike" kern="1200" cap="none" spc="0" normalizeH="0" baseline="0" noProof="0" dirty="0">
                <a:ln>
                  <a:noFill/>
                </a:ln>
                <a:solidFill>
                  <a:srgbClr val="ED7D31">
                    <a:lumMod val="75000"/>
                  </a:srgbClr>
                </a:solidFill>
                <a:effectLst/>
                <a:uLnTx/>
                <a:uFillTx/>
                <a:latin typeface="黑体" panose="02010609060101010101" pitchFamily="49" charset="-122"/>
                <a:ea typeface="黑体" panose="02010609060101010101" pitchFamily="49" charset="-122"/>
                <a:cs typeface="黑体" panose="02010609060101010101" pitchFamily="49" charset="-122"/>
                <a:sym typeface="+mn-ea"/>
              </a:rPr>
              <a:t>带有浓郁的抒情色彩</a:t>
            </a:r>
            <a:r>
              <a:rPr kumimoji="0" lang="en-US" altLang="zh-CN" sz="3200" b="1" i="0" u="none" strike="noStrike" kern="1200" cap="none" spc="0" normalizeH="0" baseline="0" noProof="0" dirty="0">
                <a:ln>
                  <a:noFill/>
                </a:ln>
                <a:solidFill>
                  <a:srgbClr val="ED7D31">
                    <a:lumMod val="75000"/>
                  </a:srgbClr>
                </a:solidFill>
                <a:effectLst/>
                <a:uLnTx/>
                <a:uFillTx/>
                <a:latin typeface="黑体" panose="02010609060101010101" pitchFamily="49" charset="-122"/>
                <a:ea typeface="黑体" panose="02010609060101010101" pitchFamily="49" charset="-122"/>
                <a:cs typeface="黑体" panose="02010609060101010101" pitchFamily="49" charset="-122"/>
                <a:sym typeface="+mn-ea"/>
              </a:rPr>
              <a:t>，拉近      </a:t>
            </a: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en-US" altLang="zh-CN" sz="3200" b="1" i="0" u="none" strike="noStrike" kern="1200" cap="none" spc="0" normalizeH="0" baseline="0" noProof="0" dirty="0">
                <a:ln>
                  <a:noFill/>
                </a:ln>
                <a:solidFill>
                  <a:srgbClr val="ED7D31">
                    <a:lumMod val="75000"/>
                  </a:srgbClr>
                </a:solidFill>
                <a:effectLst/>
                <a:uLnTx/>
                <a:uFillTx/>
                <a:latin typeface="黑体" panose="02010609060101010101" pitchFamily="49" charset="-122"/>
                <a:ea typeface="黑体" panose="02010609060101010101" pitchFamily="49" charset="-122"/>
                <a:cs typeface="黑体" panose="02010609060101010101" pitchFamily="49" charset="-122"/>
                <a:sym typeface="+mn-ea"/>
              </a:rPr>
              <a:t>        </a:t>
            </a:r>
            <a:r>
              <a:rPr kumimoji="0" lang="zh-CN" altLang="en-US" sz="3200" b="1" i="0" u="none" strike="noStrike" kern="1200" cap="none" spc="0" normalizeH="0" baseline="0" noProof="0" dirty="0">
                <a:ln>
                  <a:noFill/>
                </a:ln>
                <a:solidFill>
                  <a:srgbClr val="ED7D31">
                    <a:lumMod val="75000"/>
                  </a:srgbClr>
                </a:solidFill>
                <a:effectLst/>
                <a:uLnTx/>
                <a:uFillTx/>
                <a:latin typeface="黑体" panose="02010609060101010101" pitchFamily="49" charset="-122"/>
                <a:ea typeface="黑体" panose="02010609060101010101" pitchFamily="49" charset="-122"/>
                <a:cs typeface="黑体" panose="02010609060101010101" pitchFamily="49" charset="-122"/>
                <a:sym typeface="+mn-ea"/>
              </a:rPr>
              <a:t>读者</a:t>
            </a:r>
            <a:r>
              <a:rPr kumimoji="0" lang="en-US" altLang="zh-CN" sz="3200" b="1" i="0" u="none" strike="noStrike" kern="1200" cap="none" spc="0" normalizeH="0" baseline="0" noProof="0" dirty="0">
                <a:ln>
                  <a:noFill/>
                </a:ln>
                <a:solidFill>
                  <a:srgbClr val="ED7D31">
                    <a:lumMod val="75000"/>
                  </a:srgbClr>
                </a:solidFill>
                <a:effectLst/>
                <a:uLnTx/>
                <a:uFillTx/>
                <a:latin typeface="黑体" panose="02010609060101010101" pitchFamily="49" charset="-122"/>
                <a:ea typeface="黑体" panose="02010609060101010101" pitchFamily="49" charset="-122"/>
                <a:cs typeface="黑体" panose="02010609060101010101" pitchFamily="49" charset="-122"/>
                <a:sym typeface="+mn-ea"/>
              </a:rPr>
              <a:t>与“我”的距离，</a:t>
            </a:r>
            <a:r>
              <a:rPr kumimoji="0" lang="en-US" altLang="zh-CN" sz="3200" b="1" i="0" u="sng" strike="noStrike" kern="1200" cap="none" spc="0" normalizeH="0" baseline="0" noProof="0" dirty="0">
                <a:ln>
                  <a:noFill/>
                </a:ln>
                <a:solidFill>
                  <a:srgbClr val="FF0000"/>
                </a:solidFill>
                <a:effectLst/>
                <a:uLnTx/>
                <a:uFillTx/>
                <a:latin typeface="黑体" panose="02010609060101010101" pitchFamily="49" charset="-122"/>
                <a:ea typeface="黑体" panose="02010609060101010101" pitchFamily="49" charset="-122"/>
                <a:cs typeface="黑体" panose="02010609060101010101" pitchFamily="49" charset="-122"/>
                <a:sym typeface="+mn-ea"/>
              </a:rPr>
              <a:t>真实亲切。</a:t>
            </a:r>
            <a:endParaRPr kumimoji="0" lang="en-US" altLang="zh-CN" sz="3200" b="1" i="0" u="none" strike="noStrike" kern="1200" cap="none" spc="0" normalizeH="0" baseline="0" noProof="0" dirty="0">
              <a:ln>
                <a:noFill/>
              </a:ln>
              <a:gradFill>
                <a:gsLst>
                  <a:gs pos="0">
                    <a:srgbClr val="FE4444"/>
                  </a:gs>
                  <a:gs pos="100000">
                    <a:srgbClr val="832B2B"/>
                  </a:gs>
                </a:gsLst>
                <a:lin scaled="0"/>
              </a:gradFill>
              <a:effectLst/>
              <a:uLnTx/>
              <a:uFillTx/>
              <a:latin typeface="黑体" panose="02010609060101010101" pitchFamily="49" charset="-122"/>
              <a:ea typeface="黑体" panose="02010609060101010101" pitchFamily="49" charset="-122"/>
              <a:cs typeface="黑体" panose="02010609060101010101" pitchFamily="49" charset="-122"/>
              <a:sym typeface="+mn-ea"/>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en-US" altLang="zh-CN" sz="32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黑体" panose="02010609060101010101" pitchFamily="49" charset="-122"/>
              <a:sym typeface="+mn-ea"/>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en-US" altLang="zh-CN" sz="32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16387" name="文本框 1">
            <a:extLst>
              <a:ext uri="{FF2B5EF4-FFF2-40B4-BE49-F238E27FC236}">
                <a16:creationId xmlns:a16="http://schemas.microsoft.com/office/drawing/2014/main" id="{AA7FCBF1-EB35-42EE-8663-77E336D812A3}"/>
              </a:ext>
            </a:extLst>
          </p:cNvPr>
          <p:cNvSpPr txBox="1">
            <a:spLocks noChangeArrowheads="1"/>
          </p:cNvSpPr>
          <p:nvPr/>
        </p:nvSpPr>
        <p:spPr bwMode="auto">
          <a:xfrm>
            <a:off x="2952063" y="625164"/>
            <a:ext cx="6362639"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黑体" panose="02010609060101010101" pitchFamily="49" charset="-122"/>
              </a:defRPr>
            </a:lvl1pPr>
            <a:lvl2pPr marL="742950" indent="-285750">
              <a:defRPr>
                <a:solidFill>
                  <a:schemeClr val="tx1"/>
                </a:solidFill>
                <a:latin typeface="Arial" panose="020B0604020202020204" pitchFamily="34" charset="0"/>
                <a:ea typeface="黑体" panose="02010609060101010101" pitchFamily="49" charset="-122"/>
              </a:defRPr>
            </a:lvl2pPr>
            <a:lvl3pPr marL="1143000" indent="-228600">
              <a:defRPr>
                <a:solidFill>
                  <a:schemeClr val="tx1"/>
                </a:solidFill>
                <a:latin typeface="Arial" panose="020B0604020202020204" pitchFamily="34" charset="0"/>
                <a:ea typeface="黑体" panose="02010609060101010101" pitchFamily="49" charset="-122"/>
              </a:defRPr>
            </a:lvl3pPr>
            <a:lvl4pPr marL="1600200" indent="-228600">
              <a:defRPr>
                <a:solidFill>
                  <a:schemeClr val="tx1"/>
                </a:solidFill>
                <a:latin typeface="Arial" panose="020B0604020202020204" pitchFamily="34" charset="0"/>
                <a:ea typeface="黑体" panose="02010609060101010101" pitchFamily="49" charset="-122"/>
              </a:defRPr>
            </a:lvl4pPr>
            <a:lvl5pPr marL="2057400" indent="-228600">
              <a:defRPr>
                <a:solidFill>
                  <a:schemeClr val="tx1"/>
                </a:solidFill>
                <a:latin typeface="Arial" panose="020B0604020202020204" pitchFamily="34" charset="0"/>
                <a:ea typeface="黑体" panose="02010609060101010101" pitchFamily="49"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49"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49"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49"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49"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4000" b="1"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黑体" panose="02010609060101010101" pitchFamily="49" charset="-122"/>
              </a:rPr>
              <a:t> 1.</a:t>
            </a:r>
            <a:r>
              <a:rPr kumimoji="0" lang="zh-CN" altLang="en-US" sz="4000" b="1"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黑体" panose="02010609060101010101" pitchFamily="49" charset="-122"/>
              </a:rPr>
              <a:t>第一人称有限视角叙事 </a:t>
            </a:r>
            <a:endParaRPr kumimoji="0" lang="en-US" altLang="zh-CN" sz="32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黑体" panose="02010609060101010101" pitchFamily="49" charset="-122"/>
            </a:endParaRPr>
          </a:p>
        </p:txBody>
      </p:sp>
    </p:spTree>
    <p:custDataLst>
      <p:tags r:id="rId1"/>
    </p:custDataLst>
    <p:extLst>
      <p:ext uri="{BB962C8B-B14F-4D97-AF65-F5344CB8AC3E}">
        <p14:creationId xmlns:p14="http://schemas.microsoft.com/office/powerpoint/2010/main" val="259151674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标题 1">
            <a:extLst>
              <a:ext uri="{FF2B5EF4-FFF2-40B4-BE49-F238E27FC236}">
                <a16:creationId xmlns:a16="http://schemas.microsoft.com/office/drawing/2014/main" id="{83E97052-2458-49F5-8234-9BFF631E15D7}"/>
              </a:ext>
            </a:extLst>
          </p:cNvPr>
          <p:cNvSpPr>
            <a:spLocks noGrp="1" noChangeArrowheads="1"/>
          </p:cNvSpPr>
          <p:nvPr>
            <p:ph type="title"/>
          </p:nvPr>
        </p:nvSpPr>
        <p:spPr/>
        <p:txBody>
          <a:bodyPr/>
          <a:lstStyle/>
          <a:p>
            <a:r>
              <a:rPr lang="zh-CN" altLang="en-US" b="1" dirty="0"/>
              <a:t>2019·浙江卷《呼兰河传》(节选)</a:t>
            </a:r>
          </a:p>
        </p:txBody>
      </p:sp>
      <p:sp>
        <p:nvSpPr>
          <p:cNvPr id="15362" name="内容占位符 2">
            <a:extLst>
              <a:ext uri="{FF2B5EF4-FFF2-40B4-BE49-F238E27FC236}">
                <a16:creationId xmlns:a16="http://schemas.microsoft.com/office/drawing/2014/main" id="{52A768C7-890D-4C6C-BF89-C29AEF18A03B}"/>
              </a:ext>
            </a:extLst>
          </p:cNvPr>
          <p:cNvSpPr>
            <a:spLocks noGrp="1" noChangeArrowheads="1"/>
          </p:cNvSpPr>
          <p:nvPr>
            <p:ph idx="1"/>
          </p:nvPr>
        </p:nvSpPr>
        <p:spPr>
          <a:xfrm>
            <a:off x="519112" y="1589955"/>
            <a:ext cx="11153775" cy="4351338"/>
          </a:xfrm>
        </p:spPr>
        <p:txBody>
          <a:bodyPr>
            <a:noAutofit/>
          </a:bodyPr>
          <a:lstStyle/>
          <a:p>
            <a:pPr marL="0" indent="0">
              <a:lnSpc>
                <a:spcPct val="100000"/>
              </a:lnSpc>
              <a:spcBef>
                <a:spcPct val="0"/>
              </a:spcBef>
              <a:buNone/>
            </a:pPr>
            <a:r>
              <a:rPr lang="zh-CN" altLang="en-US" sz="3600" dirty="0"/>
              <a:t>12.分析本文</a:t>
            </a:r>
            <a:r>
              <a:rPr lang="zh-CN" altLang="en-US" sz="3600" dirty="0">
                <a:solidFill>
                  <a:srgbClr val="FF0000"/>
                </a:solidFill>
              </a:rPr>
              <a:t>叙述上</a:t>
            </a:r>
            <a:r>
              <a:rPr lang="zh-CN" altLang="en-US" sz="3600" dirty="0"/>
              <a:t>的特征。(6分)</a:t>
            </a:r>
          </a:p>
          <a:p>
            <a:pPr marL="0" indent="0">
              <a:lnSpc>
                <a:spcPct val="100000"/>
              </a:lnSpc>
              <a:spcBef>
                <a:spcPct val="0"/>
              </a:spcBef>
              <a:buNone/>
            </a:pPr>
            <a:endParaRPr lang="zh-CN" altLang="en-US" sz="3600" dirty="0"/>
          </a:p>
          <a:p>
            <a:pPr marL="0" indent="0">
              <a:lnSpc>
                <a:spcPct val="100000"/>
              </a:lnSpc>
              <a:spcBef>
                <a:spcPct val="0"/>
              </a:spcBef>
              <a:buNone/>
            </a:pPr>
            <a:r>
              <a:rPr lang="zh-CN" altLang="en-US" sz="3600" b="1" dirty="0"/>
              <a:t>①</a:t>
            </a:r>
            <a:r>
              <a:rPr lang="zh-CN" altLang="en-US" sz="3600" b="1" dirty="0">
                <a:solidFill>
                  <a:srgbClr val="FF0000"/>
                </a:solidFill>
              </a:rPr>
              <a:t>用第一人称</a:t>
            </a:r>
            <a:r>
              <a:rPr lang="zh-CN" altLang="en-US" sz="3600" b="1" dirty="0"/>
              <a:t>,显得真实、可信。</a:t>
            </a:r>
          </a:p>
          <a:p>
            <a:pPr marL="0" indent="0">
              <a:lnSpc>
                <a:spcPct val="100000"/>
              </a:lnSpc>
              <a:spcBef>
                <a:spcPct val="0"/>
              </a:spcBef>
              <a:buNone/>
            </a:pPr>
            <a:r>
              <a:rPr lang="zh-CN" altLang="en-US" sz="3600" b="1" dirty="0"/>
              <a:t>②</a:t>
            </a:r>
            <a:r>
              <a:rPr lang="zh-CN" altLang="en-US" sz="3600" b="1" dirty="0">
                <a:solidFill>
                  <a:srgbClr val="FF0000"/>
                </a:solidFill>
              </a:rPr>
              <a:t>通过孩子的视角</a:t>
            </a:r>
            <a:r>
              <a:rPr lang="zh-CN" altLang="en-US" sz="3600" b="1" dirty="0"/>
              <a:t>,呈现天真有趣、温暖美好的一面。</a:t>
            </a:r>
          </a:p>
          <a:p>
            <a:pPr marL="0" indent="0">
              <a:lnSpc>
                <a:spcPct val="100000"/>
              </a:lnSpc>
              <a:spcBef>
                <a:spcPct val="0"/>
              </a:spcBef>
              <a:buNone/>
            </a:pPr>
            <a:r>
              <a:rPr lang="zh-CN" altLang="en-US" sz="3600" b="1" dirty="0"/>
              <a:t>③</a:t>
            </a:r>
            <a:r>
              <a:rPr lang="zh-CN" altLang="en-US" sz="3600" b="1" dirty="0">
                <a:solidFill>
                  <a:srgbClr val="FF0000"/>
                </a:solidFill>
              </a:rPr>
              <a:t>以时间为线索</a:t>
            </a:r>
            <a:r>
              <a:rPr lang="zh-CN" altLang="en-US" sz="3600" b="1" dirty="0"/>
              <a:t>展开情节,叙事脉络清晰、结构紧凑。</a:t>
            </a:r>
          </a:p>
          <a:p>
            <a:pPr marL="0" indent="0">
              <a:lnSpc>
                <a:spcPct val="100000"/>
              </a:lnSpc>
              <a:spcBef>
                <a:spcPct val="0"/>
              </a:spcBef>
              <a:buNone/>
            </a:pPr>
            <a:r>
              <a:rPr lang="zh-CN" altLang="en-US" sz="3600" b="1" dirty="0"/>
              <a:t>④</a:t>
            </a:r>
            <a:r>
              <a:rPr lang="zh-CN" altLang="en-US" sz="3600" b="1" dirty="0">
                <a:solidFill>
                  <a:srgbClr val="FF0000"/>
                </a:solidFill>
              </a:rPr>
              <a:t>叙事与景物描写相结合</a:t>
            </a:r>
            <a:r>
              <a:rPr lang="zh-CN" altLang="en-US" sz="3600" b="1" dirty="0"/>
              <a:t>,细腻、生动、传神，叙述散文化,节奏舒缓。</a:t>
            </a:r>
          </a:p>
        </p:txBody>
      </p:sp>
    </p:spTree>
    <p:extLst>
      <p:ext uri="{BB962C8B-B14F-4D97-AF65-F5344CB8AC3E}">
        <p14:creationId xmlns:p14="http://schemas.microsoft.com/office/powerpoint/2010/main" val="835236334"/>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362">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2" presetClass="entr" presetSubtype="4" fill="hold" grpId="0" nodeType="clickEffect">
                                  <p:stCondLst>
                                    <p:cond delay="0"/>
                                  </p:stCondLst>
                                  <p:childTnLst>
                                    <p:set>
                                      <p:cBhvr>
                                        <p:cTn id="10" dur="1" fill="hold">
                                          <p:stCondLst>
                                            <p:cond delay="0"/>
                                          </p:stCondLst>
                                        </p:cTn>
                                        <p:tgtEl>
                                          <p:spTgt spid="15362">
                                            <p:txEl>
                                              <p:pRg st="2" end="2"/>
                                            </p:txEl>
                                          </p:spTgt>
                                        </p:tgtEl>
                                        <p:attrNameLst>
                                          <p:attrName>style.visibility</p:attrName>
                                        </p:attrNameLst>
                                      </p:cBhvr>
                                      <p:to>
                                        <p:strVal val="visible"/>
                                      </p:to>
                                    </p:set>
                                    <p:anim calcmode="lin" valueType="num">
                                      <p:cBhvr additive="base">
                                        <p:cTn id="11" dur="500" fill="hold"/>
                                        <p:tgtEl>
                                          <p:spTgt spid="15362">
                                            <p:txEl>
                                              <p:pRg st="2" end="2"/>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15362">
                                            <p:txEl>
                                              <p:pRg st="2" end="2"/>
                                            </p:txEl>
                                          </p:spTgt>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15362">
                                            <p:txEl>
                                              <p:pRg st="3" end="3"/>
                                            </p:txEl>
                                          </p:spTgt>
                                        </p:tgtEl>
                                        <p:attrNameLst>
                                          <p:attrName>style.visibility</p:attrName>
                                        </p:attrNameLst>
                                      </p:cBhvr>
                                      <p:to>
                                        <p:strVal val="visible"/>
                                      </p:to>
                                    </p:set>
                                    <p:anim calcmode="lin" valueType="num">
                                      <p:cBhvr additive="base">
                                        <p:cTn id="15" dur="500" fill="hold"/>
                                        <p:tgtEl>
                                          <p:spTgt spid="15362">
                                            <p:txEl>
                                              <p:pRg st="3" end="3"/>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15362">
                                            <p:txEl>
                                              <p:pRg st="3" end="3"/>
                                            </p:txEl>
                                          </p:spTgt>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15362">
                                            <p:txEl>
                                              <p:pRg st="4" end="4"/>
                                            </p:txEl>
                                          </p:spTgt>
                                        </p:tgtEl>
                                        <p:attrNameLst>
                                          <p:attrName>style.visibility</p:attrName>
                                        </p:attrNameLst>
                                      </p:cBhvr>
                                      <p:to>
                                        <p:strVal val="visible"/>
                                      </p:to>
                                    </p:set>
                                    <p:anim calcmode="lin" valueType="num">
                                      <p:cBhvr additive="base">
                                        <p:cTn id="19" dur="500" fill="hold"/>
                                        <p:tgtEl>
                                          <p:spTgt spid="15362">
                                            <p:txEl>
                                              <p:pRg st="4" end="4"/>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5362">
                                            <p:txEl>
                                              <p:pRg st="4" end="4"/>
                                            </p:txEl>
                                          </p:spTgt>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15362">
                                            <p:txEl>
                                              <p:pRg st="5" end="5"/>
                                            </p:txEl>
                                          </p:spTgt>
                                        </p:tgtEl>
                                        <p:attrNameLst>
                                          <p:attrName>style.visibility</p:attrName>
                                        </p:attrNameLst>
                                      </p:cBhvr>
                                      <p:to>
                                        <p:strVal val="visible"/>
                                      </p:to>
                                    </p:set>
                                    <p:anim calcmode="lin" valueType="num">
                                      <p:cBhvr additive="base">
                                        <p:cTn id="23" dur="500" fill="hold"/>
                                        <p:tgtEl>
                                          <p:spTgt spid="15362">
                                            <p:txEl>
                                              <p:pRg st="5" end="5"/>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15362">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2" grpId="0"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7323B359-E51B-43DD-B7C8-E98D5CF60FD0}"/>
              </a:ext>
            </a:extLst>
          </p:cNvPr>
          <p:cNvSpPr/>
          <p:nvPr/>
        </p:nvSpPr>
        <p:spPr>
          <a:xfrm>
            <a:off x="1930400" y="1972379"/>
            <a:ext cx="8461375" cy="1635125"/>
          </a:xfrm>
          <a:prstGeom prst="rect">
            <a:avLst/>
          </a:prstGeom>
        </p:spPr>
        <p:style>
          <a:lnRef idx="1">
            <a:schemeClr val="accent1"/>
          </a:lnRef>
          <a:fillRef idx="2">
            <a:schemeClr val="accent1"/>
          </a:fillRef>
          <a:effectRef idx="1">
            <a:schemeClr val="accent1"/>
          </a:effectRef>
          <a:fontRef idx="minor">
            <a:schemeClr val="dk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zh-CN" altLang="en-US" sz="1800" b="1" i="0" u="none" strike="noStrike" kern="1200" cap="none" spc="0" normalizeH="0" baseline="0" noProof="0" dirty="0">
              <a:ln>
                <a:noFill/>
              </a:ln>
              <a:solidFill>
                <a:srgbClr val="000000"/>
              </a:solidFill>
              <a:effectLst/>
              <a:uLnTx/>
              <a:uFillTx/>
              <a:latin typeface="Arial"/>
              <a:ea typeface="黑体" panose="02010609060101010101" pitchFamily="49" charset="-122"/>
              <a:cs typeface="+mn-cs"/>
            </a:endParaRPr>
          </a:p>
        </p:txBody>
      </p:sp>
      <p:sp>
        <p:nvSpPr>
          <p:cNvPr id="8" name="标题 7">
            <a:extLst>
              <a:ext uri="{FF2B5EF4-FFF2-40B4-BE49-F238E27FC236}">
                <a16:creationId xmlns:a16="http://schemas.microsoft.com/office/drawing/2014/main" id="{5EE70C59-6F63-466B-8EDA-CDCA1588C9A2}"/>
              </a:ext>
            </a:extLst>
          </p:cNvPr>
          <p:cNvSpPr>
            <a:spLocks noGrp="1"/>
          </p:cNvSpPr>
          <p:nvPr>
            <p:ph type="ctrTitle"/>
            <p:custDataLst>
              <p:tags r:id="rId2"/>
            </p:custDataLst>
          </p:nvPr>
        </p:nvSpPr>
        <p:spPr>
          <a:xfrm>
            <a:off x="1524001" y="1887538"/>
            <a:ext cx="9144000" cy="1447800"/>
          </a:xfrm>
        </p:spPr>
        <p:txBody>
          <a:bodyPr>
            <a:normAutofit fontScale="90000"/>
          </a:bodyPr>
          <a:lstStyle/>
          <a:p>
            <a:pPr>
              <a:defRPr/>
            </a:pPr>
            <a:r>
              <a:rPr lang="zh-CN" altLang="en-US" b="1" dirty="0"/>
              <a:t>高考小说叙事特点考点突破</a:t>
            </a:r>
          </a:p>
        </p:txBody>
      </p:sp>
      <p:sp>
        <p:nvSpPr>
          <p:cNvPr id="11268" name="副标题 8">
            <a:extLst>
              <a:ext uri="{FF2B5EF4-FFF2-40B4-BE49-F238E27FC236}">
                <a16:creationId xmlns:a16="http://schemas.microsoft.com/office/drawing/2014/main" id="{67883FDB-FDCF-497B-B48B-91D0DC12461A}"/>
              </a:ext>
            </a:extLst>
          </p:cNvPr>
          <p:cNvSpPr>
            <a:spLocks noGrp="1" noChangeArrowheads="1"/>
          </p:cNvSpPr>
          <p:nvPr>
            <p:ph type="subTitle" idx="1"/>
            <p:custDataLst>
              <p:tags r:id="rId3"/>
            </p:custDataLst>
          </p:nvPr>
        </p:nvSpPr>
        <p:spPr>
          <a:xfrm>
            <a:off x="1800225" y="3486150"/>
            <a:ext cx="9002713" cy="1449388"/>
          </a:xfrm>
        </p:spPr>
        <p:txBody>
          <a:bodyPr/>
          <a:lstStyle/>
          <a:p>
            <a:r>
              <a:rPr lang="zh-CN" altLang="en-US"/>
              <a:t> </a:t>
            </a:r>
            <a:endParaRPr lang="en-US" altLang="zh-CN"/>
          </a:p>
          <a:p>
            <a:endParaRPr lang="zh-CN" altLang="en-US"/>
          </a:p>
        </p:txBody>
      </p:sp>
    </p:spTree>
    <p:custDataLst>
      <p:tags r:id="rId1"/>
    </p:custDataLst>
    <p:extLst>
      <p:ext uri="{BB962C8B-B14F-4D97-AF65-F5344CB8AC3E}">
        <p14:creationId xmlns:p14="http://schemas.microsoft.com/office/powerpoint/2010/main" val="348639452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标题 1">
            <a:extLst>
              <a:ext uri="{FF2B5EF4-FFF2-40B4-BE49-F238E27FC236}">
                <a16:creationId xmlns:a16="http://schemas.microsoft.com/office/drawing/2014/main" id="{F82B4B34-3008-4164-BFC0-3509DE857204}"/>
              </a:ext>
            </a:extLst>
          </p:cNvPr>
          <p:cNvSpPr>
            <a:spLocks noGrp="1" noChangeArrowheads="1"/>
          </p:cNvSpPr>
          <p:nvPr>
            <p:ph type="title"/>
          </p:nvPr>
        </p:nvSpPr>
        <p:spPr/>
        <p:txBody>
          <a:bodyPr/>
          <a:lstStyle/>
          <a:p>
            <a:r>
              <a:rPr lang="zh-CN" altLang="en-US"/>
              <a:t>2014年全国卷   《古渡头》</a:t>
            </a:r>
          </a:p>
        </p:txBody>
      </p:sp>
      <p:sp>
        <p:nvSpPr>
          <p:cNvPr id="14338" name="内容占位符 2">
            <a:extLst>
              <a:ext uri="{FF2B5EF4-FFF2-40B4-BE49-F238E27FC236}">
                <a16:creationId xmlns:a16="http://schemas.microsoft.com/office/drawing/2014/main" id="{D32F14C1-F2BF-4E39-9E43-F291A5A2C12A}"/>
              </a:ext>
            </a:extLst>
          </p:cNvPr>
          <p:cNvSpPr>
            <a:spLocks noGrp="1" noChangeArrowheads="1"/>
          </p:cNvSpPr>
          <p:nvPr>
            <p:ph idx="1"/>
          </p:nvPr>
        </p:nvSpPr>
        <p:spPr>
          <a:xfrm>
            <a:off x="120650" y="1690688"/>
            <a:ext cx="11642725" cy="4486275"/>
          </a:xfrm>
        </p:spPr>
        <p:txBody>
          <a:bodyPr>
            <a:normAutofit fontScale="92500"/>
          </a:bodyPr>
          <a:lstStyle/>
          <a:p>
            <a:pPr>
              <a:lnSpc>
                <a:spcPct val="100000"/>
              </a:lnSpc>
              <a:spcBef>
                <a:spcPct val="0"/>
              </a:spcBef>
            </a:pPr>
            <a:r>
              <a:rPr lang="zh-CN" altLang="en-US" sz="3600" b="1" dirty="0">
                <a:solidFill>
                  <a:schemeClr val="tx2"/>
                </a:solidFill>
              </a:rPr>
              <a:t>作品是</a:t>
            </a:r>
            <a:r>
              <a:rPr lang="zh-CN" altLang="en-US" sz="3600" b="1" dirty="0">
                <a:solidFill>
                  <a:srgbClr val="FF0000"/>
                </a:solidFill>
              </a:rPr>
              <a:t>怎样叙述</a:t>
            </a:r>
            <a:r>
              <a:rPr lang="zh-CN" altLang="en-US" sz="3600" b="1" dirty="0">
                <a:solidFill>
                  <a:schemeClr val="tx2"/>
                </a:solidFill>
              </a:rPr>
              <a:t>渡夫的故事的？这样写有什么好处？请简要分析。（6分）</a:t>
            </a:r>
          </a:p>
          <a:p>
            <a:pPr>
              <a:lnSpc>
                <a:spcPct val="100000"/>
              </a:lnSpc>
              <a:spcBef>
                <a:spcPct val="0"/>
              </a:spcBef>
            </a:pPr>
            <a:r>
              <a:rPr lang="zh-CN" altLang="en-US" sz="3600" b="1" dirty="0">
                <a:solidFill>
                  <a:schemeClr val="tx2"/>
                </a:solidFill>
              </a:rPr>
              <a:t>①</a:t>
            </a:r>
            <a:r>
              <a:rPr lang="zh-CN" altLang="en-US" sz="3600" b="1" dirty="0">
                <a:solidFill>
                  <a:srgbClr val="FF0000"/>
                </a:solidFill>
              </a:rPr>
              <a:t>以“我”的视角来叙事</a:t>
            </a:r>
            <a:r>
              <a:rPr lang="zh-CN" altLang="en-US" sz="3600" b="1" dirty="0">
                <a:solidFill>
                  <a:schemeClr val="tx2"/>
                </a:solidFill>
              </a:rPr>
              <a:t>，使事件显得真实可信；</a:t>
            </a:r>
          </a:p>
          <a:p>
            <a:pPr>
              <a:lnSpc>
                <a:spcPct val="100000"/>
              </a:lnSpc>
              <a:spcBef>
                <a:spcPct val="0"/>
              </a:spcBef>
            </a:pPr>
            <a:r>
              <a:rPr lang="zh-CN" altLang="en-US" sz="3600" b="1" dirty="0">
                <a:solidFill>
                  <a:schemeClr val="tx2"/>
                </a:solidFill>
              </a:rPr>
              <a:t>②</a:t>
            </a:r>
            <a:r>
              <a:rPr lang="zh-CN" altLang="en-US" sz="3600" b="1" dirty="0">
                <a:solidFill>
                  <a:srgbClr val="FF0000"/>
                </a:solidFill>
              </a:rPr>
              <a:t>以“钱”为话题，引入渡夫的故事，</a:t>
            </a:r>
            <a:r>
              <a:rPr lang="zh-CN" altLang="en-US" sz="3600" b="1" dirty="0">
                <a:solidFill>
                  <a:schemeClr val="tx2"/>
                </a:solidFill>
              </a:rPr>
              <a:t>唤起读者的阅读兴趣；</a:t>
            </a:r>
          </a:p>
          <a:p>
            <a:pPr>
              <a:lnSpc>
                <a:spcPct val="100000"/>
              </a:lnSpc>
              <a:spcBef>
                <a:spcPct val="0"/>
              </a:spcBef>
            </a:pPr>
            <a:r>
              <a:rPr lang="zh-CN" altLang="en-US" sz="3600" b="1" dirty="0">
                <a:solidFill>
                  <a:schemeClr val="tx2"/>
                </a:solidFill>
              </a:rPr>
              <a:t>③</a:t>
            </a:r>
            <a:r>
              <a:rPr lang="zh-CN" altLang="en-US" sz="3600" b="1" dirty="0">
                <a:solidFill>
                  <a:srgbClr val="FF0000"/>
                </a:solidFill>
              </a:rPr>
              <a:t>多用对话形式</a:t>
            </a:r>
            <a:r>
              <a:rPr lang="zh-CN" altLang="en-US" sz="3600" b="1" dirty="0">
                <a:solidFill>
                  <a:schemeClr val="tx2"/>
                </a:solidFill>
              </a:rPr>
              <a:t>，以渡夫之口自述他的经历，使叙事更加集中；</a:t>
            </a:r>
          </a:p>
          <a:p>
            <a:pPr>
              <a:lnSpc>
                <a:spcPct val="100000"/>
              </a:lnSpc>
              <a:spcBef>
                <a:spcPct val="0"/>
              </a:spcBef>
            </a:pPr>
            <a:r>
              <a:rPr lang="zh-CN" altLang="en-US" sz="3600" b="1" dirty="0">
                <a:solidFill>
                  <a:schemeClr val="tx2"/>
                </a:solidFill>
              </a:rPr>
              <a:t>④</a:t>
            </a:r>
            <a:r>
              <a:rPr lang="zh-CN" altLang="en-US" sz="3600" b="1" dirty="0">
                <a:solidFill>
                  <a:srgbClr val="FF0000"/>
                </a:solidFill>
              </a:rPr>
              <a:t>情景描写与渡夫讲述相结合</a:t>
            </a:r>
            <a:r>
              <a:rPr lang="zh-CN" altLang="en-US" sz="3600" b="1" dirty="0">
                <a:solidFill>
                  <a:schemeClr val="tx2"/>
                </a:solidFill>
              </a:rPr>
              <a:t>，赋予渡夫的故事哀而不伤的诗意美。（每答一点给2分，给满6分为止）</a:t>
            </a:r>
          </a:p>
        </p:txBody>
      </p:sp>
    </p:spTree>
    <p:extLst>
      <p:ext uri="{BB962C8B-B14F-4D97-AF65-F5344CB8AC3E}">
        <p14:creationId xmlns:p14="http://schemas.microsoft.com/office/powerpoint/2010/main" val="3129683981"/>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4338">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4338">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4338">
                                            <p:txEl>
                                              <p:pRg st="2" end="2"/>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4338">
                                            <p:txEl>
                                              <p:pRg st="3" end="3"/>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4338">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38" grpId="0" build="p"/>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146" name="Object 12">
            <a:extLst>
              <a:ext uri="{FF2B5EF4-FFF2-40B4-BE49-F238E27FC236}">
                <a16:creationId xmlns:a16="http://schemas.microsoft.com/office/drawing/2014/main" id="{2DCE4309-366C-4858-A116-E26D80A9EC5A}"/>
              </a:ext>
            </a:extLst>
          </p:cNvPr>
          <p:cNvGraphicFramePr>
            <a:graphicFrameLocks noChangeAspect="1"/>
          </p:cNvGraphicFramePr>
          <p:nvPr/>
        </p:nvGraphicFramePr>
        <p:xfrm>
          <a:off x="510619" y="1680969"/>
          <a:ext cx="11170762" cy="4983782"/>
        </p:xfrm>
        <a:graphic>
          <a:graphicData uri="http://schemas.openxmlformats.org/presentationml/2006/ole">
            <mc:AlternateContent xmlns:mc="http://schemas.openxmlformats.org/markup-compatibility/2006">
              <mc:Choice xmlns:v="urn:schemas-microsoft-com:vml" Requires="v">
                <p:oleObj spid="_x0000_s1036" name="文档" r:id="rId3" imgW="8098634" imgH="4323705" progId="Word.Document.8">
                  <p:embed/>
                </p:oleObj>
              </mc:Choice>
              <mc:Fallback>
                <p:oleObj name="文档" r:id="rId3" imgW="8098634" imgH="4323705" progId="Word.Document.8">
                  <p:embed/>
                  <p:pic>
                    <p:nvPicPr>
                      <p:cNvPr id="6146" name="Object 12">
                        <a:extLst>
                          <a:ext uri="{FF2B5EF4-FFF2-40B4-BE49-F238E27FC236}">
                            <a16:creationId xmlns:a16="http://schemas.microsoft.com/office/drawing/2014/main" id="{2DCE4309-366C-4858-A116-E26D80A9EC5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10619" y="1680969"/>
                        <a:ext cx="11170762" cy="4983782"/>
                      </a:xfrm>
                      <a:prstGeom prst="rect">
                        <a:avLst/>
                      </a:prstGeom>
                      <a:noFill/>
                      <a:ln>
                        <a:noFill/>
                      </a:ln>
                      <a:effectLst/>
                    </p:spPr>
                  </p:pic>
                </p:oleObj>
              </mc:Fallback>
            </mc:AlternateContent>
          </a:graphicData>
        </a:graphic>
      </p:graphicFrame>
      <p:pic>
        <p:nvPicPr>
          <p:cNvPr id="6147" name="Picture 14" descr="考题印证.TIF">
            <a:extLst>
              <a:ext uri="{FF2B5EF4-FFF2-40B4-BE49-F238E27FC236}">
                <a16:creationId xmlns:a16="http://schemas.microsoft.com/office/drawing/2014/main" id="{525C67F1-645F-4B1A-A830-4BEC67CEE97E}"/>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676526" y="844551"/>
            <a:ext cx="2087563" cy="695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469870355"/>
      </p:ext>
    </p:extLst>
  </p:cSld>
  <p:clrMapOvr>
    <a:masterClrMapping/>
  </p:clrMapOv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170" name="Object 9">
            <a:extLst>
              <a:ext uri="{FF2B5EF4-FFF2-40B4-BE49-F238E27FC236}">
                <a16:creationId xmlns:a16="http://schemas.microsoft.com/office/drawing/2014/main" id="{270FA957-978F-4DA1-99A2-B5DC09B37D91}"/>
              </a:ext>
            </a:extLst>
          </p:cNvPr>
          <p:cNvGraphicFramePr>
            <a:graphicFrameLocks noChangeAspect="1"/>
          </p:cNvGraphicFramePr>
          <p:nvPr>
            <p:extLst>
              <p:ext uri="{D42A27DB-BD31-4B8C-83A1-F6EECF244321}">
                <p14:modId xmlns:p14="http://schemas.microsoft.com/office/powerpoint/2010/main" val="4273411240"/>
              </p:ext>
            </p:extLst>
          </p:nvPr>
        </p:nvGraphicFramePr>
        <p:xfrm>
          <a:off x="1368457" y="518474"/>
          <a:ext cx="9455085" cy="6773159"/>
        </p:xfrm>
        <a:graphic>
          <a:graphicData uri="http://schemas.openxmlformats.org/presentationml/2006/ole">
            <mc:AlternateContent xmlns:mc="http://schemas.openxmlformats.org/markup-compatibility/2006">
              <mc:Choice xmlns:v="urn:schemas-microsoft-com:vml" Requires="v">
                <p:oleObj spid="_x0000_s2061" name="文档" r:id="rId3" imgW="8229669" imgH="5377450" progId="Word.Document.8">
                  <p:embed/>
                </p:oleObj>
              </mc:Choice>
              <mc:Fallback>
                <p:oleObj name="文档" r:id="rId3" imgW="8229669" imgH="5377450" progId="Word.Document.8">
                  <p:embed/>
                  <p:pic>
                    <p:nvPicPr>
                      <p:cNvPr id="7170" name="Object 9">
                        <a:extLst>
                          <a:ext uri="{FF2B5EF4-FFF2-40B4-BE49-F238E27FC236}">
                            <a16:creationId xmlns:a16="http://schemas.microsoft.com/office/drawing/2014/main" id="{270FA957-978F-4DA1-99A2-B5DC09B37D9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368457" y="518474"/>
                        <a:ext cx="9455085" cy="6773159"/>
                      </a:xfrm>
                      <a:prstGeom prst="rect">
                        <a:avLst/>
                      </a:prstGeom>
                      <a:noFill/>
                      <a:ln>
                        <a:noFill/>
                      </a:ln>
                      <a:effectLst/>
                    </p:spPr>
                  </p:pic>
                </p:oleObj>
              </mc:Fallback>
            </mc:AlternateContent>
          </a:graphicData>
        </a:graphic>
      </p:graphicFrame>
    </p:spTree>
    <p:extLst>
      <p:ext uri="{BB962C8B-B14F-4D97-AF65-F5344CB8AC3E}">
        <p14:creationId xmlns:p14="http://schemas.microsoft.com/office/powerpoint/2010/main" val="2508537904"/>
      </p:ext>
    </p:extLst>
  </p:cSld>
  <p:clrMapOvr>
    <a:masterClrMapping/>
  </p:clrMapOv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194" name="Object 10">
            <a:extLst>
              <a:ext uri="{FF2B5EF4-FFF2-40B4-BE49-F238E27FC236}">
                <a16:creationId xmlns:a16="http://schemas.microsoft.com/office/drawing/2014/main" id="{129A267C-9C03-4F23-86B3-643E2E0FE79E}"/>
              </a:ext>
            </a:extLst>
          </p:cNvPr>
          <p:cNvGraphicFramePr>
            <a:graphicFrameLocks noChangeAspect="1"/>
          </p:cNvGraphicFramePr>
          <p:nvPr>
            <p:extLst>
              <p:ext uri="{D42A27DB-BD31-4B8C-83A1-F6EECF244321}">
                <p14:modId xmlns:p14="http://schemas.microsoft.com/office/powerpoint/2010/main" val="605305036"/>
              </p:ext>
            </p:extLst>
          </p:nvPr>
        </p:nvGraphicFramePr>
        <p:xfrm>
          <a:off x="1508290" y="197962"/>
          <a:ext cx="9436230" cy="6660037"/>
        </p:xfrm>
        <a:graphic>
          <a:graphicData uri="http://schemas.openxmlformats.org/presentationml/2006/ole">
            <mc:AlternateContent xmlns:mc="http://schemas.openxmlformats.org/markup-compatibility/2006">
              <mc:Choice xmlns:v="urn:schemas-microsoft-com:vml" Requires="v">
                <p:oleObj spid="_x0000_s3085" name="文档" r:id="rId3" imgW="8427662" imgH="4821237" progId="Word.Document.8">
                  <p:embed/>
                </p:oleObj>
              </mc:Choice>
              <mc:Fallback>
                <p:oleObj name="文档" r:id="rId3" imgW="8427662" imgH="4821237" progId="Word.Document.8">
                  <p:embed/>
                  <p:pic>
                    <p:nvPicPr>
                      <p:cNvPr id="8194" name="Object 10">
                        <a:extLst>
                          <a:ext uri="{FF2B5EF4-FFF2-40B4-BE49-F238E27FC236}">
                            <a16:creationId xmlns:a16="http://schemas.microsoft.com/office/drawing/2014/main" id="{129A267C-9C03-4F23-86B3-643E2E0FE79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08290" y="197962"/>
                        <a:ext cx="9436230" cy="6660037"/>
                      </a:xfrm>
                      <a:prstGeom prst="rect">
                        <a:avLst/>
                      </a:prstGeom>
                      <a:noFill/>
                      <a:ln>
                        <a:noFill/>
                      </a:ln>
                      <a:effectLst/>
                    </p:spPr>
                  </p:pic>
                </p:oleObj>
              </mc:Fallback>
            </mc:AlternateContent>
          </a:graphicData>
        </a:graphic>
      </p:graphicFrame>
    </p:spTree>
    <p:extLst>
      <p:ext uri="{BB962C8B-B14F-4D97-AF65-F5344CB8AC3E}">
        <p14:creationId xmlns:p14="http://schemas.microsoft.com/office/powerpoint/2010/main" val="2364953190"/>
      </p:ext>
    </p:extLst>
  </p:cSld>
  <p:clrMapOvr>
    <a:masterClrMapping/>
  </p:clrMapOv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218" name="Object 9">
            <a:extLst>
              <a:ext uri="{FF2B5EF4-FFF2-40B4-BE49-F238E27FC236}">
                <a16:creationId xmlns:a16="http://schemas.microsoft.com/office/drawing/2014/main" id="{CB20E8B2-26E8-40EA-BC82-A9B50147F83A}"/>
              </a:ext>
            </a:extLst>
          </p:cNvPr>
          <p:cNvGraphicFramePr>
            <a:graphicFrameLocks noChangeAspect="1"/>
          </p:cNvGraphicFramePr>
          <p:nvPr>
            <p:extLst>
              <p:ext uri="{D42A27DB-BD31-4B8C-83A1-F6EECF244321}">
                <p14:modId xmlns:p14="http://schemas.microsoft.com/office/powerpoint/2010/main" val="1603808037"/>
              </p:ext>
            </p:extLst>
          </p:nvPr>
        </p:nvGraphicFramePr>
        <p:xfrm>
          <a:off x="1564850" y="229680"/>
          <a:ext cx="8731594" cy="6628320"/>
        </p:xfrm>
        <a:graphic>
          <a:graphicData uri="http://schemas.openxmlformats.org/presentationml/2006/ole">
            <mc:AlternateContent xmlns:mc="http://schemas.openxmlformats.org/markup-compatibility/2006">
              <mc:Choice xmlns:v="urn:schemas-microsoft-com:vml" Requires="v">
                <p:oleObj spid="_x0000_s4109" name="文档" r:id="rId3" imgW="8092514" imgH="5928984" progId="Word.Document.8">
                  <p:embed/>
                </p:oleObj>
              </mc:Choice>
              <mc:Fallback>
                <p:oleObj name="文档" r:id="rId3" imgW="8092514" imgH="5928984" progId="Word.Document.8">
                  <p:embed/>
                  <p:pic>
                    <p:nvPicPr>
                      <p:cNvPr id="9218" name="Object 9">
                        <a:extLst>
                          <a:ext uri="{FF2B5EF4-FFF2-40B4-BE49-F238E27FC236}">
                            <a16:creationId xmlns:a16="http://schemas.microsoft.com/office/drawing/2014/main" id="{CB20E8B2-26E8-40EA-BC82-A9B50147F83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64850" y="229680"/>
                        <a:ext cx="8731594" cy="6628320"/>
                      </a:xfrm>
                      <a:prstGeom prst="rect">
                        <a:avLst/>
                      </a:prstGeom>
                      <a:noFill/>
                      <a:ln>
                        <a:noFill/>
                      </a:ln>
                      <a:effectLst/>
                    </p:spPr>
                  </p:pic>
                </p:oleObj>
              </mc:Fallback>
            </mc:AlternateContent>
          </a:graphicData>
        </a:graphic>
      </p:graphicFrame>
    </p:spTree>
    <p:extLst>
      <p:ext uri="{BB962C8B-B14F-4D97-AF65-F5344CB8AC3E}">
        <p14:creationId xmlns:p14="http://schemas.microsoft.com/office/powerpoint/2010/main" val="3382801584"/>
      </p:ext>
    </p:extLst>
  </p:cSld>
  <p:clrMapOvr>
    <a:masterClrMapping/>
  </p:clrMapOv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242" name="Object 9">
            <a:extLst>
              <a:ext uri="{FF2B5EF4-FFF2-40B4-BE49-F238E27FC236}">
                <a16:creationId xmlns:a16="http://schemas.microsoft.com/office/drawing/2014/main" id="{0172DDD9-88B2-4D2B-BF11-323EEC5E7B88}"/>
              </a:ext>
            </a:extLst>
          </p:cNvPr>
          <p:cNvGraphicFramePr>
            <a:graphicFrameLocks noChangeAspect="1"/>
          </p:cNvGraphicFramePr>
          <p:nvPr>
            <p:extLst>
              <p:ext uri="{D42A27DB-BD31-4B8C-83A1-F6EECF244321}">
                <p14:modId xmlns:p14="http://schemas.microsoft.com/office/powerpoint/2010/main" val="767567175"/>
              </p:ext>
            </p:extLst>
          </p:nvPr>
        </p:nvGraphicFramePr>
        <p:xfrm>
          <a:off x="2027239" y="141402"/>
          <a:ext cx="8180387" cy="6240348"/>
        </p:xfrm>
        <a:graphic>
          <a:graphicData uri="http://schemas.openxmlformats.org/presentationml/2006/ole">
            <mc:AlternateContent xmlns:mc="http://schemas.openxmlformats.org/markup-compatibility/2006">
              <mc:Choice xmlns:v="urn:schemas-microsoft-com:vml" Requires="v">
                <p:oleObj spid="_x0000_s5133" name="文档" r:id="rId3" imgW="8259908" imgH="5463852" progId="Word.Document.8">
                  <p:embed/>
                </p:oleObj>
              </mc:Choice>
              <mc:Fallback>
                <p:oleObj name="文档" r:id="rId3" imgW="8259908" imgH="5463852" progId="Word.Document.8">
                  <p:embed/>
                  <p:pic>
                    <p:nvPicPr>
                      <p:cNvPr id="10242" name="Object 9">
                        <a:extLst>
                          <a:ext uri="{FF2B5EF4-FFF2-40B4-BE49-F238E27FC236}">
                            <a16:creationId xmlns:a16="http://schemas.microsoft.com/office/drawing/2014/main" id="{0172DDD9-88B2-4D2B-BF11-323EEC5E7B8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027239" y="141402"/>
                        <a:ext cx="8180387" cy="6240348"/>
                      </a:xfrm>
                      <a:prstGeom prst="rect">
                        <a:avLst/>
                      </a:prstGeom>
                      <a:noFill/>
                      <a:ln>
                        <a:noFill/>
                      </a:ln>
                      <a:effectLst/>
                    </p:spPr>
                  </p:pic>
                </p:oleObj>
              </mc:Fallback>
            </mc:AlternateContent>
          </a:graphicData>
        </a:graphic>
      </p:graphicFrame>
    </p:spTree>
    <p:extLst>
      <p:ext uri="{BB962C8B-B14F-4D97-AF65-F5344CB8AC3E}">
        <p14:creationId xmlns:p14="http://schemas.microsoft.com/office/powerpoint/2010/main" val="3855690376"/>
      </p:ext>
    </p:extLst>
  </p:cSld>
  <p:clrMapOvr>
    <a:masterClrMapping/>
  </p:clrMapOv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1266" name="Object 11">
            <a:extLst>
              <a:ext uri="{FF2B5EF4-FFF2-40B4-BE49-F238E27FC236}">
                <a16:creationId xmlns:a16="http://schemas.microsoft.com/office/drawing/2014/main" id="{F054E300-43E9-4535-826C-10385446DC8D}"/>
              </a:ext>
            </a:extLst>
          </p:cNvPr>
          <p:cNvGraphicFramePr>
            <a:graphicFrameLocks noChangeAspect="1"/>
          </p:cNvGraphicFramePr>
          <p:nvPr>
            <p:extLst>
              <p:ext uri="{D42A27DB-BD31-4B8C-83A1-F6EECF244321}">
                <p14:modId xmlns:p14="http://schemas.microsoft.com/office/powerpoint/2010/main" val="4294669532"/>
              </p:ext>
            </p:extLst>
          </p:nvPr>
        </p:nvGraphicFramePr>
        <p:xfrm>
          <a:off x="1734532" y="188536"/>
          <a:ext cx="8538181" cy="6048752"/>
        </p:xfrm>
        <a:graphic>
          <a:graphicData uri="http://schemas.openxmlformats.org/presentationml/2006/ole">
            <mc:AlternateContent xmlns:mc="http://schemas.openxmlformats.org/markup-compatibility/2006">
              <mc:Choice xmlns:v="urn:schemas-microsoft-com:vml" Requires="v">
                <p:oleObj spid="_x0000_s6157" name="文档" r:id="rId3" imgW="8138232" imgH="5336049" progId="Word.Document.8">
                  <p:embed/>
                </p:oleObj>
              </mc:Choice>
              <mc:Fallback>
                <p:oleObj name="文档" r:id="rId3" imgW="8138232" imgH="5336049" progId="Word.Document.8">
                  <p:embed/>
                  <p:pic>
                    <p:nvPicPr>
                      <p:cNvPr id="11266" name="Object 11">
                        <a:extLst>
                          <a:ext uri="{FF2B5EF4-FFF2-40B4-BE49-F238E27FC236}">
                            <a16:creationId xmlns:a16="http://schemas.microsoft.com/office/drawing/2014/main" id="{F054E300-43E9-4535-826C-10385446DC8D}"/>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34532" y="188536"/>
                        <a:ext cx="8538181" cy="6048752"/>
                      </a:xfrm>
                      <a:prstGeom prst="rect">
                        <a:avLst/>
                      </a:prstGeom>
                      <a:noFill/>
                      <a:ln>
                        <a:noFill/>
                      </a:ln>
                      <a:effectLst/>
                    </p:spPr>
                  </p:pic>
                </p:oleObj>
              </mc:Fallback>
            </mc:AlternateContent>
          </a:graphicData>
        </a:graphic>
      </p:graphicFrame>
    </p:spTree>
    <p:extLst>
      <p:ext uri="{BB962C8B-B14F-4D97-AF65-F5344CB8AC3E}">
        <p14:creationId xmlns:p14="http://schemas.microsoft.com/office/powerpoint/2010/main" val="1999383423"/>
      </p:ext>
    </p:extLst>
  </p:cSld>
  <p:clrMapOvr>
    <a:masterClrMapping/>
  </p:clrMapOv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2290" name="Object 9">
            <a:extLst>
              <a:ext uri="{FF2B5EF4-FFF2-40B4-BE49-F238E27FC236}">
                <a16:creationId xmlns:a16="http://schemas.microsoft.com/office/drawing/2014/main" id="{C9504B6D-2591-4A36-8399-FFF7DF766689}"/>
              </a:ext>
            </a:extLst>
          </p:cNvPr>
          <p:cNvGraphicFramePr>
            <a:graphicFrameLocks noChangeAspect="1"/>
          </p:cNvGraphicFramePr>
          <p:nvPr>
            <p:extLst>
              <p:ext uri="{D42A27DB-BD31-4B8C-83A1-F6EECF244321}">
                <p14:modId xmlns:p14="http://schemas.microsoft.com/office/powerpoint/2010/main" val="3693352030"/>
              </p:ext>
            </p:extLst>
          </p:nvPr>
        </p:nvGraphicFramePr>
        <p:xfrm>
          <a:off x="2022475" y="169683"/>
          <a:ext cx="8337550" cy="6081894"/>
        </p:xfrm>
        <a:graphic>
          <a:graphicData uri="http://schemas.openxmlformats.org/presentationml/2006/ole">
            <mc:AlternateContent xmlns:mc="http://schemas.openxmlformats.org/markup-compatibility/2006">
              <mc:Choice xmlns:v="urn:schemas-microsoft-com:vml" Requires="v">
                <p:oleObj spid="_x0000_s7181" name="文档" r:id="rId3" imgW="8500739" imgH="5352250" progId="Word.Document.8">
                  <p:embed/>
                </p:oleObj>
              </mc:Choice>
              <mc:Fallback>
                <p:oleObj name="文档" r:id="rId3" imgW="8500739" imgH="5352250" progId="Word.Document.8">
                  <p:embed/>
                  <p:pic>
                    <p:nvPicPr>
                      <p:cNvPr id="12290" name="Object 9">
                        <a:extLst>
                          <a:ext uri="{FF2B5EF4-FFF2-40B4-BE49-F238E27FC236}">
                            <a16:creationId xmlns:a16="http://schemas.microsoft.com/office/drawing/2014/main" id="{C9504B6D-2591-4A36-8399-FFF7DF76668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022475" y="169683"/>
                        <a:ext cx="8337550" cy="6081894"/>
                      </a:xfrm>
                      <a:prstGeom prst="rect">
                        <a:avLst/>
                      </a:prstGeom>
                      <a:noFill/>
                      <a:ln>
                        <a:noFill/>
                      </a:ln>
                      <a:effectLst/>
                    </p:spPr>
                  </p:pic>
                </p:oleObj>
              </mc:Fallback>
            </mc:AlternateContent>
          </a:graphicData>
        </a:graphic>
      </p:graphicFrame>
    </p:spTree>
    <p:extLst>
      <p:ext uri="{BB962C8B-B14F-4D97-AF65-F5344CB8AC3E}">
        <p14:creationId xmlns:p14="http://schemas.microsoft.com/office/powerpoint/2010/main" val="534192731"/>
      </p:ext>
    </p:extLst>
  </p:cSld>
  <p:clrMapOvr>
    <a:masterClrMapping/>
  </p:clrMapOv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3314" name="Object 5">
            <a:extLst>
              <a:ext uri="{FF2B5EF4-FFF2-40B4-BE49-F238E27FC236}">
                <a16:creationId xmlns:a16="http://schemas.microsoft.com/office/drawing/2014/main" id="{F8D20333-AAA3-4AE4-82C5-FB67241C704D}"/>
              </a:ext>
            </a:extLst>
          </p:cNvPr>
          <p:cNvGraphicFramePr>
            <a:graphicFrameLocks noChangeAspect="1"/>
          </p:cNvGraphicFramePr>
          <p:nvPr>
            <p:extLst>
              <p:ext uri="{D42A27DB-BD31-4B8C-83A1-F6EECF244321}">
                <p14:modId xmlns:p14="http://schemas.microsoft.com/office/powerpoint/2010/main" val="2639890885"/>
              </p:ext>
            </p:extLst>
          </p:nvPr>
        </p:nvGraphicFramePr>
        <p:xfrm>
          <a:off x="2073275" y="197964"/>
          <a:ext cx="8212138" cy="6236176"/>
        </p:xfrm>
        <a:graphic>
          <a:graphicData uri="http://schemas.openxmlformats.org/presentationml/2006/ole">
            <mc:AlternateContent xmlns:mc="http://schemas.openxmlformats.org/markup-compatibility/2006">
              <mc:Choice xmlns:v="urn:schemas-microsoft-com:vml" Requires="v">
                <p:oleObj spid="_x0000_s8205" name="文档" r:id="rId3" imgW="8404263" imgH="5799020" progId="Word.Document.8">
                  <p:embed/>
                </p:oleObj>
              </mc:Choice>
              <mc:Fallback>
                <p:oleObj name="文档" r:id="rId3" imgW="8404263" imgH="5799020" progId="Word.Document.8">
                  <p:embed/>
                  <p:pic>
                    <p:nvPicPr>
                      <p:cNvPr id="13314" name="Object 5">
                        <a:extLst>
                          <a:ext uri="{FF2B5EF4-FFF2-40B4-BE49-F238E27FC236}">
                            <a16:creationId xmlns:a16="http://schemas.microsoft.com/office/drawing/2014/main" id="{F8D20333-AAA3-4AE4-82C5-FB67241C704D}"/>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073275" y="197964"/>
                        <a:ext cx="8212138" cy="6236176"/>
                      </a:xfrm>
                      <a:prstGeom prst="rect">
                        <a:avLst/>
                      </a:prstGeom>
                      <a:noFill/>
                      <a:ln>
                        <a:noFill/>
                      </a:ln>
                      <a:effectLst/>
                    </p:spPr>
                  </p:pic>
                </p:oleObj>
              </mc:Fallback>
            </mc:AlternateContent>
          </a:graphicData>
        </a:graphic>
      </p:graphicFrame>
    </p:spTree>
    <p:extLst>
      <p:ext uri="{BB962C8B-B14F-4D97-AF65-F5344CB8AC3E}">
        <p14:creationId xmlns:p14="http://schemas.microsoft.com/office/powerpoint/2010/main" val="1320425102"/>
      </p:ext>
    </p:extLst>
  </p:cSld>
  <p:clrMapOvr>
    <a:masterClrMapping/>
  </p:clrMapOv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4338" name="Object 5">
            <a:extLst>
              <a:ext uri="{FF2B5EF4-FFF2-40B4-BE49-F238E27FC236}">
                <a16:creationId xmlns:a16="http://schemas.microsoft.com/office/drawing/2014/main" id="{FED433A2-4ABA-4248-BFEB-A8F905366723}"/>
              </a:ext>
            </a:extLst>
          </p:cNvPr>
          <p:cNvGraphicFramePr>
            <a:graphicFrameLocks noChangeAspect="1"/>
          </p:cNvGraphicFramePr>
          <p:nvPr>
            <p:extLst>
              <p:ext uri="{D42A27DB-BD31-4B8C-83A1-F6EECF244321}">
                <p14:modId xmlns:p14="http://schemas.microsoft.com/office/powerpoint/2010/main" val="1152896651"/>
              </p:ext>
            </p:extLst>
          </p:nvPr>
        </p:nvGraphicFramePr>
        <p:xfrm>
          <a:off x="2063751" y="207390"/>
          <a:ext cx="8213725" cy="6388673"/>
        </p:xfrm>
        <a:graphic>
          <a:graphicData uri="http://schemas.openxmlformats.org/presentationml/2006/ole">
            <mc:AlternateContent xmlns:mc="http://schemas.openxmlformats.org/markup-compatibility/2006">
              <mc:Choice xmlns:v="urn:schemas-microsoft-com:vml" Requires="v">
                <p:oleObj spid="_x0000_s9229" name="文档" r:id="rId3" imgW="8404263" imgH="6087387" progId="Word.Document.8">
                  <p:embed/>
                </p:oleObj>
              </mc:Choice>
              <mc:Fallback>
                <p:oleObj name="文档" r:id="rId3" imgW="8404263" imgH="6087387" progId="Word.Document.8">
                  <p:embed/>
                  <p:pic>
                    <p:nvPicPr>
                      <p:cNvPr id="14338" name="Object 5">
                        <a:extLst>
                          <a:ext uri="{FF2B5EF4-FFF2-40B4-BE49-F238E27FC236}">
                            <a16:creationId xmlns:a16="http://schemas.microsoft.com/office/drawing/2014/main" id="{FED433A2-4ABA-4248-BFEB-A8F90536672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063751" y="207390"/>
                        <a:ext cx="8213725" cy="6388673"/>
                      </a:xfrm>
                      <a:prstGeom prst="rect">
                        <a:avLst/>
                      </a:prstGeom>
                      <a:noFill/>
                      <a:ln>
                        <a:noFill/>
                      </a:ln>
                      <a:effectLst/>
                    </p:spPr>
                  </p:pic>
                </p:oleObj>
              </mc:Fallback>
            </mc:AlternateContent>
          </a:graphicData>
        </a:graphic>
      </p:graphicFrame>
    </p:spTree>
    <p:extLst>
      <p:ext uri="{BB962C8B-B14F-4D97-AF65-F5344CB8AC3E}">
        <p14:creationId xmlns:p14="http://schemas.microsoft.com/office/powerpoint/2010/main" val="3920664909"/>
      </p:ext>
    </p:extLst>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266691" y="897678"/>
            <a:ext cx="11319255" cy="4462708"/>
          </a:xfrm>
          <a:prstGeom prst="rect">
            <a:avLst/>
          </a:prstGeom>
        </p:spPr>
        <p:txBody>
          <a:bodyPr wrap="square" lIns="121870" tIns="60934" rIns="121870" bIns="60934">
            <a:spAutoFit/>
          </a:bodyPr>
          <a:lstStyle/>
          <a:p>
            <a:pPr algn="just" defTabSz="914194">
              <a:lnSpc>
                <a:spcPct val="150000"/>
              </a:lnSpc>
            </a:pPr>
            <a:r>
              <a:rPr lang="en-US" altLang="zh-CN" sz="32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        </a:t>
            </a:r>
            <a:r>
              <a:rPr lang="zh-CN" altLang="zh-CN" sz="32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当我们的小说复习还在传统的三要素里打转转的时候，高考已悄悄为我们开辟了小说学习的</a:t>
            </a:r>
            <a:r>
              <a:rPr lang="zh-CN" altLang="zh-CN" sz="3200" kern="100"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rPr>
              <a:t>新视野</a:t>
            </a:r>
            <a:r>
              <a:rPr lang="en-US" altLang="zh-CN" sz="3200" kern="100" dirty="0">
                <a:solidFill>
                  <a:srgbClr val="FF0000"/>
                </a:solidFill>
                <a:latin typeface="Times New Roman" panose="02020603050405020304" pitchFamily="18" charset="0"/>
                <a:ea typeface="微软雅黑" panose="020B0503020204020204" pitchFamily="34" charset="-122"/>
                <a:cs typeface="Courier New" panose="02070309020205020404" pitchFamily="49" charset="0"/>
              </a:rPr>
              <a:t>——</a:t>
            </a:r>
            <a:r>
              <a:rPr lang="zh-CN" altLang="zh-CN" sz="3200" kern="100"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rPr>
              <a:t>叙事</a:t>
            </a:r>
            <a:r>
              <a:rPr lang="zh-CN" altLang="zh-CN" sz="32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。小说作为叙事性文学体裁，</a:t>
            </a:r>
            <a:r>
              <a:rPr lang="zh-CN" altLang="zh-CN" sz="3200" kern="100"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rPr>
              <a:t>叙事的切入角度、视角变化、线索变化、安排技巧等腾挪跌宕之处甚多，更应该在复习中得到重视。</a:t>
            </a:r>
            <a:r>
              <a:rPr lang="zh-CN" altLang="zh-CN" sz="32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如果说先前的学习还处于零碎状态，那么现在有必要系统地思考与研究小说的叙事艺术及其答题之道了。</a:t>
            </a:r>
            <a:endParaRPr lang="zh-CN" altLang="zh-CN" sz="1200" kern="100" dirty="0">
              <a:solidFill>
                <a:prstClr val="black"/>
              </a:solidFill>
              <a:latin typeface="宋体" panose="02010600030101010101" pitchFamily="2" charset="-122"/>
              <a:ea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421720409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5362" name="Object 4">
            <a:extLst>
              <a:ext uri="{FF2B5EF4-FFF2-40B4-BE49-F238E27FC236}">
                <a16:creationId xmlns:a16="http://schemas.microsoft.com/office/drawing/2014/main" id="{71625A52-AE39-4623-92DF-B49AB3E4B050}"/>
              </a:ext>
            </a:extLst>
          </p:cNvPr>
          <p:cNvGraphicFramePr>
            <a:graphicFrameLocks noChangeAspect="1"/>
          </p:cNvGraphicFramePr>
          <p:nvPr/>
        </p:nvGraphicFramePr>
        <p:xfrm>
          <a:off x="804420" y="289219"/>
          <a:ext cx="10457467" cy="2301875"/>
        </p:xfrm>
        <a:graphic>
          <a:graphicData uri="http://schemas.openxmlformats.org/presentationml/2006/ole">
            <mc:AlternateContent xmlns:mc="http://schemas.openxmlformats.org/markup-compatibility/2006">
              <mc:Choice xmlns:v="urn:schemas-microsoft-com:vml" Requires="v">
                <p:oleObj spid="_x0000_s10262" name="文档" r:id="rId3" imgW="8313546" imgH="2333936" progId="Word.Document.8">
                  <p:embed/>
                </p:oleObj>
              </mc:Choice>
              <mc:Fallback>
                <p:oleObj name="文档" r:id="rId3" imgW="8313546" imgH="2333936" progId="Word.Document.8">
                  <p:embed/>
                  <p:pic>
                    <p:nvPicPr>
                      <p:cNvPr id="15362" name="Object 4">
                        <a:extLst>
                          <a:ext uri="{FF2B5EF4-FFF2-40B4-BE49-F238E27FC236}">
                            <a16:creationId xmlns:a16="http://schemas.microsoft.com/office/drawing/2014/main" id="{71625A52-AE39-4623-92DF-B49AB3E4B05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04420" y="289219"/>
                        <a:ext cx="10457467" cy="2301875"/>
                      </a:xfrm>
                      <a:prstGeom prst="rect">
                        <a:avLst/>
                      </a:prstGeom>
                      <a:noFill/>
                      <a:ln>
                        <a:noFill/>
                      </a:ln>
                      <a:effectLst/>
                    </p:spPr>
                  </p:pic>
                </p:oleObj>
              </mc:Fallback>
            </mc:AlternateContent>
          </a:graphicData>
        </a:graphic>
      </p:graphicFrame>
      <p:graphicFrame>
        <p:nvGraphicFramePr>
          <p:cNvPr id="238597" name="Object 5">
            <a:extLst>
              <a:ext uri="{FF2B5EF4-FFF2-40B4-BE49-F238E27FC236}">
                <a16:creationId xmlns:a16="http://schemas.microsoft.com/office/drawing/2014/main" id="{D29BEC23-275E-4BE9-BF7C-1BE0565BB4D4}"/>
              </a:ext>
            </a:extLst>
          </p:cNvPr>
          <p:cNvGraphicFramePr>
            <a:graphicFrameLocks noChangeAspect="1"/>
          </p:cNvGraphicFramePr>
          <p:nvPr/>
        </p:nvGraphicFramePr>
        <p:xfrm>
          <a:off x="804420" y="2591094"/>
          <a:ext cx="10699422" cy="4090988"/>
        </p:xfrm>
        <a:graphic>
          <a:graphicData uri="http://schemas.openxmlformats.org/presentationml/2006/ole">
            <mc:AlternateContent xmlns:mc="http://schemas.openxmlformats.org/markup-compatibility/2006">
              <mc:Choice xmlns:v="urn:schemas-microsoft-com:vml" Requires="v">
                <p:oleObj spid="_x0000_s10263" name="文档" r:id="rId5" imgW="8246588" imgH="4150180" progId="Word.Document.8">
                  <p:embed/>
                </p:oleObj>
              </mc:Choice>
              <mc:Fallback>
                <p:oleObj name="文档" r:id="rId5" imgW="8246588" imgH="4150180" progId="Word.Document.8">
                  <p:embed/>
                  <p:pic>
                    <p:nvPicPr>
                      <p:cNvPr id="238597" name="Object 5">
                        <a:extLst>
                          <a:ext uri="{FF2B5EF4-FFF2-40B4-BE49-F238E27FC236}">
                            <a16:creationId xmlns:a16="http://schemas.microsoft.com/office/drawing/2014/main" id="{D29BEC23-275E-4BE9-BF7C-1BE0565BB4D4}"/>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04420" y="2591094"/>
                        <a:ext cx="10699422" cy="4090988"/>
                      </a:xfrm>
                      <a:prstGeom prst="rect">
                        <a:avLst/>
                      </a:prstGeom>
                      <a:noFill/>
                      <a:ln>
                        <a:noFill/>
                      </a:ln>
                      <a:effectLst/>
                    </p:spPr>
                  </p:pic>
                </p:oleObj>
              </mc:Fallback>
            </mc:AlternateContent>
          </a:graphicData>
        </a:graphic>
      </p:graphicFrame>
    </p:spTree>
    <p:extLst>
      <p:ext uri="{BB962C8B-B14F-4D97-AF65-F5344CB8AC3E}">
        <p14:creationId xmlns:p14="http://schemas.microsoft.com/office/powerpoint/2010/main" val="1215040312"/>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38597"/>
                                        </p:tgtEl>
                                        <p:attrNameLst>
                                          <p:attrName>style.visibility</p:attrName>
                                        </p:attrNameLst>
                                      </p:cBhvr>
                                      <p:to>
                                        <p:strVal val="visible"/>
                                      </p:to>
                                    </p:set>
                                    <p:anim calcmode="lin" valueType="num">
                                      <p:cBhvr additive="base">
                                        <p:cTn id="7" dur="500" fill="hold"/>
                                        <p:tgtEl>
                                          <p:spTgt spid="238597"/>
                                        </p:tgtEl>
                                        <p:attrNameLst>
                                          <p:attrName>ppt_x</p:attrName>
                                        </p:attrNameLst>
                                      </p:cBhvr>
                                      <p:tavLst>
                                        <p:tav tm="0">
                                          <p:val>
                                            <p:strVal val="#ppt_x"/>
                                          </p:val>
                                        </p:tav>
                                        <p:tav tm="100000">
                                          <p:val>
                                            <p:strVal val="#ppt_x"/>
                                          </p:val>
                                        </p:tav>
                                      </p:tavLst>
                                    </p:anim>
                                    <p:anim calcmode="lin" valueType="num">
                                      <p:cBhvr additive="base">
                                        <p:cTn id="8" dur="500" fill="hold"/>
                                        <p:tgtEl>
                                          <p:spTgt spid="23859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1F743EB-15A6-406B-AA08-D3D908092FA8}"/>
              </a:ext>
            </a:extLst>
          </p:cNvPr>
          <p:cNvSpPr>
            <a:spLocks noGrp="1"/>
          </p:cNvSpPr>
          <p:nvPr>
            <p:ph type="title"/>
          </p:nvPr>
        </p:nvSpPr>
        <p:spPr>
          <a:xfrm>
            <a:off x="901700" y="431800"/>
            <a:ext cx="11407774" cy="1325563"/>
          </a:xfrm>
        </p:spPr>
        <p:txBody>
          <a:bodyPr rtlCol="0">
            <a:normAutofit/>
          </a:bodyPr>
          <a:lstStyle/>
          <a:p>
            <a:pPr fontAlgn="auto">
              <a:spcAft>
                <a:spcPts val="0"/>
              </a:spcAft>
              <a:defRPr/>
            </a:pPr>
            <a:r>
              <a:rPr lang="zh-CN" altLang="en-US" b="1" noProof="1">
                <a:effectLst>
                  <a:outerShdw blurRad="38100" dist="19050" dir="2700000" algn="tl" rotWithShape="0">
                    <a:schemeClr val="dk1">
                      <a:alpha val="40000"/>
                    </a:schemeClr>
                  </a:outerShdw>
                </a:effectLst>
                <a:sym typeface="+mn-ea"/>
              </a:rPr>
              <a:t> 第二人称 </a:t>
            </a:r>
            <a:r>
              <a:rPr lang="zh-CN" altLang="en-US" sz="3600" b="1" noProof="1">
                <a:sym typeface="+mn-ea"/>
              </a:rPr>
              <a:t> </a:t>
            </a:r>
            <a:r>
              <a:rPr lang="en-US" altLang="zh-CN" sz="3600" b="1" noProof="1">
                <a:sym typeface="+mn-ea"/>
              </a:rPr>
              <a:t>《</a:t>
            </a:r>
            <a:r>
              <a:rPr lang="zh-CN" altLang="en-US" sz="3600" b="1" noProof="1">
                <a:sym typeface="+mn-ea"/>
              </a:rPr>
              <a:t>周总理，你在哪里</a:t>
            </a:r>
            <a:r>
              <a:rPr lang="en-US" altLang="zh-CN" sz="3600" b="1" noProof="1">
                <a:sym typeface="+mn-ea"/>
              </a:rPr>
              <a:t>》</a:t>
            </a:r>
            <a:r>
              <a:rPr lang="zh-CN" altLang="en-US" sz="3600" b="1" noProof="1">
                <a:sym typeface="+mn-ea"/>
              </a:rPr>
              <a:t>《祭十二郎文》（韩愈）</a:t>
            </a:r>
          </a:p>
        </p:txBody>
      </p:sp>
      <p:sp>
        <p:nvSpPr>
          <p:cNvPr id="18434" name="文本框 4">
            <a:extLst>
              <a:ext uri="{FF2B5EF4-FFF2-40B4-BE49-F238E27FC236}">
                <a16:creationId xmlns:a16="http://schemas.microsoft.com/office/drawing/2014/main" id="{4EFE1BFA-443E-49D3-90AD-BBB41CCF7156}"/>
              </a:ext>
            </a:extLst>
          </p:cNvPr>
          <p:cNvSpPr txBox="1">
            <a:spLocks noChangeArrowheads="1"/>
          </p:cNvSpPr>
          <p:nvPr/>
        </p:nvSpPr>
        <p:spPr bwMode="auto">
          <a:xfrm>
            <a:off x="252413" y="3140075"/>
            <a:ext cx="11407775" cy="1938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黑体" panose="02010609060101010101" pitchFamily="49" charset="-122"/>
              </a:defRPr>
            </a:lvl1pPr>
            <a:lvl2pPr marL="742950" indent="-285750">
              <a:defRPr>
                <a:solidFill>
                  <a:schemeClr val="tx1"/>
                </a:solidFill>
                <a:latin typeface="Arial" panose="020B0604020202020204" pitchFamily="34" charset="0"/>
                <a:ea typeface="黑体" panose="02010609060101010101" pitchFamily="49" charset="-122"/>
              </a:defRPr>
            </a:lvl2pPr>
            <a:lvl3pPr marL="1143000" indent="-228600">
              <a:defRPr>
                <a:solidFill>
                  <a:schemeClr val="tx1"/>
                </a:solidFill>
                <a:latin typeface="Arial" panose="020B0604020202020204" pitchFamily="34" charset="0"/>
                <a:ea typeface="黑体" panose="02010609060101010101" pitchFamily="49" charset="-122"/>
              </a:defRPr>
            </a:lvl3pPr>
            <a:lvl4pPr marL="1600200" indent="-228600">
              <a:defRPr>
                <a:solidFill>
                  <a:schemeClr val="tx1"/>
                </a:solidFill>
                <a:latin typeface="Arial" panose="020B0604020202020204" pitchFamily="34" charset="0"/>
                <a:ea typeface="黑体" panose="02010609060101010101" pitchFamily="49" charset="-122"/>
              </a:defRPr>
            </a:lvl4pPr>
            <a:lvl5pPr marL="2057400" indent="-228600">
              <a:defRPr>
                <a:solidFill>
                  <a:schemeClr val="tx1"/>
                </a:solidFill>
                <a:latin typeface="Arial" panose="020B0604020202020204" pitchFamily="34" charset="0"/>
                <a:ea typeface="黑体" panose="02010609060101010101" pitchFamily="49"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49"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49"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49"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49"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4000" b="1" i="0" u="none" strike="noStrike" kern="1200" cap="none" spc="0" normalizeH="0" baseline="0" noProof="0" dirty="0">
                <a:ln>
                  <a:noFill/>
                </a:ln>
                <a:solidFill>
                  <a:srgbClr val="000000"/>
                </a:solidFill>
                <a:effectLst/>
                <a:uLnTx/>
                <a:uFillTx/>
                <a:latin typeface="Arial" panose="020B0604020202020204" pitchFamily="34" charset="0"/>
                <a:ea typeface="黑体" panose="02010609060101010101" pitchFamily="49" charset="-122"/>
                <a:cs typeface="+mn-cs"/>
              </a:rPr>
              <a:t>     </a:t>
            </a:r>
            <a:r>
              <a:rPr kumimoji="0" lang="zh-CN" altLang="en-US" sz="4000" b="1" i="0" u="none" strike="noStrike" kern="1200" cap="none" spc="0" normalizeH="0" baseline="0" noProof="0" dirty="0">
                <a:ln>
                  <a:noFill/>
                </a:ln>
                <a:solidFill>
                  <a:srgbClr val="000000"/>
                </a:solidFill>
                <a:effectLst/>
                <a:uLnTx/>
                <a:uFillTx/>
                <a:latin typeface="Arial" panose="020B0604020202020204" pitchFamily="34" charset="0"/>
                <a:ea typeface="黑体" panose="02010609060101010101" pitchFamily="49" charset="-122"/>
                <a:cs typeface="+mn-cs"/>
              </a:rPr>
              <a:t>增强了</a:t>
            </a:r>
            <a:r>
              <a:rPr lang="zh-CN" altLang="en-US" sz="4000" b="1" dirty="0">
                <a:solidFill>
                  <a:srgbClr val="000000"/>
                </a:solidFill>
              </a:rPr>
              <a:t>文章</a:t>
            </a:r>
            <a:r>
              <a:rPr kumimoji="0" lang="zh-CN" altLang="en-US" sz="4000" b="1" i="0" u="none" strike="noStrike" kern="1200" cap="none" spc="0" normalizeH="0" baseline="0" noProof="0" dirty="0">
                <a:ln>
                  <a:noFill/>
                </a:ln>
                <a:solidFill>
                  <a:srgbClr val="000000"/>
                </a:solidFill>
                <a:effectLst/>
                <a:uLnTx/>
                <a:uFillTx/>
                <a:latin typeface="Arial" panose="020B0604020202020204" pitchFamily="34" charset="0"/>
                <a:ea typeface="黑体" panose="02010609060101010101" pitchFamily="49" charset="-122"/>
                <a:cs typeface="+mn-cs"/>
              </a:rPr>
              <a:t>语言的</a:t>
            </a:r>
            <a:r>
              <a:rPr kumimoji="0" lang="zh-CN" altLang="en-US" sz="4000" b="1" i="0" u="none" strike="noStrike" kern="1200" cap="none" spc="0" normalizeH="0" baseline="0" noProof="0" dirty="0">
                <a:ln>
                  <a:noFill/>
                </a:ln>
                <a:solidFill>
                  <a:srgbClr val="FF0000"/>
                </a:solidFill>
                <a:effectLst/>
                <a:uLnTx/>
                <a:uFillTx/>
                <a:latin typeface="Arial" panose="020B0604020202020204" pitchFamily="34" charset="0"/>
                <a:ea typeface="黑体" panose="02010609060101010101" pitchFamily="49" charset="-122"/>
                <a:cs typeface="+mn-cs"/>
              </a:rPr>
              <a:t>抒情性</a:t>
            </a:r>
            <a:r>
              <a:rPr kumimoji="0" lang="zh-CN" altLang="en-US" sz="4000" b="1" i="0" u="none" strike="noStrike" kern="1200" cap="none" spc="0" normalizeH="0" baseline="0" noProof="0" dirty="0">
                <a:ln>
                  <a:noFill/>
                </a:ln>
                <a:solidFill>
                  <a:srgbClr val="000000"/>
                </a:solidFill>
                <a:effectLst/>
                <a:uLnTx/>
                <a:uFillTx/>
                <a:latin typeface="Arial" panose="020B0604020202020204" pitchFamily="34" charset="0"/>
                <a:ea typeface="黑体" panose="02010609060101010101" pitchFamily="49" charset="-122"/>
                <a:cs typeface="+mn-cs"/>
              </a:rPr>
              <a:t>，便于作者更好地抒发、表达、交流自己的情感，使</a:t>
            </a:r>
            <a:r>
              <a:rPr kumimoji="0" lang="zh-CN" altLang="en-US" sz="4000" b="1" i="0" u="none" strike="noStrike" kern="1200" cap="none" spc="0" normalizeH="0" baseline="0" noProof="0" dirty="0">
                <a:ln>
                  <a:noFill/>
                </a:ln>
                <a:solidFill>
                  <a:srgbClr val="FF0000"/>
                </a:solidFill>
                <a:effectLst/>
                <a:uLnTx/>
                <a:uFillTx/>
                <a:latin typeface="Arial" panose="020B0604020202020204" pitchFamily="34" charset="0"/>
                <a:ea typeface="黑体" panose="02010609060101010101" pitchFamily="49" charset="-122"/>
                <a:cs typeface="+mn-cs"/>
              </a:rPr>
              <a:t>人物心理刻画更为细腻</a:t>
            </a:r>
            <a:r>
              <a:rPr kumimoji="0" lang="zh-CN" altLang="en-US" sz="4000" b="1" i="0" u="none" strike="noStrike" kern="1200" cap="none" spc="0" normalizeH="0" baseline="0" noProof="0" dirty="0">
                <a:ln>
                  <a:noFill/>
                </a:ln>
                <a:solidFill>
                  <a:srgbClr val="000000"/>
                </a:solidFill>
                <a:effectLst/>
                <a:uLnTx/>
                <a:uFillTx/>
                <a:latin typeface="Arial" panose="020B0604020202020204" pitchFamily="34" charset="0"/>
                <a:ea typeface="黑体" panose="02010609060101010101" pitchFamily="49" charset="-122"/>
                <a:cs typeface="+mn-cs"/>
              </a:rPr>
              <a:t>，给人以</a:t>
            </a:r>
            <a:r>
              <a:rPr kumimoji="0" lang="zh-CN" altLang="en-US" sz="4000" b="1" i="0" u="none" strike="noStrike" kern="1200" cap="none" spc="0" normalizeH="0" baseline="0" noProof="0" dirty="0">
                <a:ln>
                  <a:noFill/>
                </a:ln>
                <a:solidFill>
                  <a:srgbClr val="FF0000"/>
                </a:solidFill>
                <a:effectLst/>
                <a:uLnTx/>
                <a:uFillTx/>
                <a:latin typeface="Arial" panose="020B0604020202020204" pitchFamily="34" charset="0"/>
                <a:ea typeface="黑体" panose="02010609060101010101" pitchFamily="49" charset="-122"/>
                <a:cs typeface="+mn-cs"/>
              </a:rPr>
              <a:t>亲切感</a:t>
            </a:r>
            <a:r>
              <a:rPr kumimoji="0" lang="zh-CN" altLang="en-US" sz="4000" b="1" i="0" u="none" strike="noStrike" kern="1200" cap="none" spc="0" normalizeH="0" baseline="0" noProof="0" dirty="0">
                <a:ln>
                  <a:noFill/>
                </a:ln>
                <a:solidFill>
                  <a:srgbClr val="000000"/>
                </a:solidFill>
                <a:effectLst/>
                <a:uLnTx/>
                <a:uFillTx/>
                <a:latin typeface="Arial" panose="020B0604020202020204" pitchFamily="34" charset="0"/>
                <a:ea typeface="黑体" panose="02010609060101010101" pitchFamily="49" charset="-122"/>
                <a:cs typeface="+mn-cs"/>
              </a:rPr>
              <a:t>。</a:t>
            </a:r>
          </a:p>
        </p:txBody>
      </p:sp>
    </p:spTree>
    <p:extLst>
      <p:ext uri="{BB962C8B-B14F-4D97-AF65-F5344CB8AC3E}">
        <p14:creationId xmlns:p14="http://schemas.microsoft.com/office/powerpoint/2010/main" val="2392150390"/>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843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4"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内容占位符 2">
            <a:extLst>
              <a:ext uri="{FF2B5EF4-FFF2-40B4-BE49-F238E27FC236}">
                <a16:creationId xmlns:a16="http://schemas.microsoft.com/office/drawing/2014/main" id="{586E2224-60E1-40CB-ABAC-BC65A1416D8C}"/>
              </a:ext>
            </a:extLst>
          </p:cNvPr>
          <p:cNvSpPr>
            <a:spLocks noGrp="1" noChangeArrowheads="1"/>
          </p:cNvSpPr>
          <p:nvPr>
            <p:ph idx="1"/>
          </p:nvPr>
        </p:nvSpPr>
        <p:spPr>
          <a:xfrm>
            <a:off x="584200" y="2538413"/>
            <a:ext cx="11053763" cy="3625850"/>
          </a:xfrm>
        </p:spPr>
        <p:txBody>
          <a:bodyPr/>
          <a:lstStyle/>
          <a:p>
            <a:pPr marL="0" indent="0" eaLnBrk="1" hangingPunct="1">
              <a:buFont typeface="Arial" panose="020B0604020202020204" pitchFamily="34" charset="0"/>
              <a:buNone/>
            </a:pPr>
            <a:r>
              <a:rPr lang="zh-CN" altLang="en-US" sz="4400" b="1" dirty="0">
                <a:solidFill>
                  <a:srgbClr val="FF0000"/>
                </a:solidFill>
                <a:latin typeface="楷体" panose="02010609060101010101" pitchFamily="49" charset="-122"/>
                <a:ea typeface="楷体" panose="02010609060101010101" pitchFamily="49" charset="-122"/>
              </a:rPr>
              <a:t>   视野开阔、便于全面地展示，不受时空限制，灵活自由，</a:t>
            </a:r>
            <a:r>
              <a:rPr lang="zh-CN" altLang="en-US" sz="4400" b="1" u="sng" dirty="0">
                <a:solidFill>
                  <a:srgbClr val="0070C0"/>
                </a:solidFill>
                <a:latin typeface="楷体" panose="02010609060101010101" pitchFamily="49" charset="-122"/>
                <a:ea typeface="楷体" panose="02010609060101010101" pitchFamily="49" charset="-122"/>
              </a:rPr>
              <a:t>全面细致的描绘人物形象，便于揭示人物的内心，展开故事情节。</a:t>
            </a:r>
          </a:p>
        </p:txBody>
      </p:sp>
      <p:sp>
        <p:nvSpPr>
          <p:cNvPr id="19459" name="文本框 1">
            <a:extLst>
              <a:ext uri="{FF2B5EF4-FFF2-40B4-BE49-F238E27FC236}">
                <a16:creationId xmlns:a16="http://schemas.microsoft.com/office/drawing/2014/main" id="{1E60F34F-E154-409F-9C66-1FBF9249C1BB}"/>
              </a:ext>
            </a:extLst>
          </p:cNvPr>
          <p:cNvSpPr txBox="1">
            <a:spLocks noChangeArrowheads="1"/>
          </p:cNvSpPr>
          <p:nvPr/>
        </p:nvSpPr>
        <p:spPr bwMode="auto">
          <a:xfrm>
            <a:off x="1038225" y="852488"/>
            <a:ext cx="10901363" cy="706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黑体" panose="02010609060101010101" pitchFamily="49" charset="-122"/>
              </a:defRPr>
            </a:lvl1pPr>
            <a:lvl2pPr marL="742950" indent="-285750">
              <a:defRPr>
                <a:solidFill>
                  <a:schemeClr val="tx1"/>
                </a:solidFill>
                <a:latin typeface="Arial" panose="020B0604020202020204" pitchFamily="34" charset="0"/>
                <a:ea typeface="黑体" panose="02010609060101010101" pitchFamily="49" charset="-122"/>
              </a:defRPr>
            </a:lvl2pPr>
            <a:lvl3pPr marL="1143000" indent="-228600">
              <a:defRPr>
                <a:solidFill>
                  <a:schemeClr val="tx1"/>
                </a:solidFill>
                <a:latin typeface="Arial" panose="020B0604020202020204" pitchFamily="34" charset="0"/>
                <a:ea typeface="黑体" panose="02010609060101010101" pitchFamily="49" charset="-122"/>
              </a:defRPr>
            </a:lvl3pPr>
            <a:lvl4pPr marL="1600200" indent="-228600">
              <a:defRPr>
                <a:solidFill>
                  <a:schemeClr val="tx1"/>
                </a:solidFill>
                <a:latin typeface="Arial" panose="020B0604020202020204" pitchFamily="34" charset="0"/>
                <a:ea typeface="黑体" panose="02010609060101010101" pitchFamily="49" charset="-122"/>
              </a:defRPr>
            </a:lvl4pPr>
            <a:lvl5pPr marL="2057400" indent="-228600">
              <a:defRPr>
                <a:solidFill>
                  <a:schemeClr val="tx1"/>
                </a:solidFill>
                <a:latin typeface="Arial" panose="020B0604020202020204" pitchFamily="34" charset="0"/>
                <a:ea typeface="黑体" panose="02010609060101010101" pitchFamily="49"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49"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49"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49"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49"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4000" b="1" i="0" u="none" strike="noStrike" kern="1200" cap="none" spc="0" normalizeH="0" baseline="0" noProof="0" dirty="0">
                <a:ln>
                  <a:noFill/>
                </a:ln>
                <a:solidFill>
                  <a:srgbClr val="000000"/>
                </a:solidFill>
                <a:effectLst/>
                <a:uLnTx/>
                <a:uFillTx/>
                <a:latin typeface="Arial" panose="020B0604020202020204" pitchFamily="34" charset="0"/>
                <a:ea typeface="黑体" panose="02010609060101010101" pitchFamily="49" charset="-122"/>
                <a:cs typeface="+mn-cs"/>
              </a:rPr>
              <a:t>A.</a:t>
            </a:r>
            <a:r>
              <a:rPr kumimoji="0" lang="zh-CN" altLang="en-US" sz="4000" b="1" i="0" u="none" strike="noStrike" kern="1200" cap="none" spc="0" normalizeH="0" baseline="0" noProof="0" dirty="0">
                <a:ln>
                  <a:noFill/>
                </a:ln>
                <a:solidFill>
                  <a:srgbClr val="000000"/>
                </a:solidFill>
                <a:effectLst/>
                <a:uLnTx/>
                <a:uFillTx/>
                <a:latin typeface="Arial" panose="020B0604020202020204" pitchFamily="34" charset="0"/>
                <a:ea typeface="黑体" panose="02010609060101010101" pitchFamily="49" charset="-122"/>
                <a:cs typeface="+mn-cs"/>
              </a:rPr>
              <a:t>第三人称全知视角：《水底的微光》《雅盗》</a:t>
            </a:r>
          </a:p>
        </p:txBody>
      </p:sp>
    </p:spTree>
    <p:extLst>
      <p:ext uri="{BB962C8B-B14F-4D97-AF65-F5344CB8AC3E}">
        <p14:creationId xmlns:p14="http://schemas.microsoft.com/office/powerpoint/2010/main" val="1336048115"/>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0481">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1" grpId="0" build="p"/>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7CE8CB5-B270-4FFB-9FF5-F974DED96198}"/>
              </a:ext>
            </a:extLst>
          </p:cNvPr>
          <p:cNvSpPr>
            <a:spLocks noGrp="1"/>
          </p:cNvSpPr>
          <p:nvPr>
            <p:ph type="title"/>
          </p:nvPr>
        </p:nvSpPr>
        <p:spPr>
          <a:xfrm>
            <a:off x="601350" y="647929"/>
            <a:ext cx="11275243" cy="1325563"/>
          </a:xfrm>
        </p:spPr>
        <p:txBody>
          <a:bodyPr>
            <a:noAutofit/>
          </a:bodyPr>
          <a:lstStyle/>
          <a:p>
            <a:r>
              <a:rPr lang="en-US" altLang="zh-CN" sz="3600" b="1" dirty="0">
                <a:latin typeface="+mn-ea"/>
                <a:ea typeface="+mn-ea"/>
              </a:rPr>
              <a:t>1. </a:t>
            </a:r>
            <a:r>
              <a:rPr lang="zh-CN" altLang="zh-CN" sz="3600" b="1" dirty="0">
                <a:latin typeface="+mn-ea"/>
                <a:ea typeface="+mn-ea"/>
              </a:rPr>
              <a:t>本文在</a:t>
            </a:r>
            <a:r>
              <a:rPr lang="zh-CN" altLang="zh-CN" sz="3600" b="1" dirty="0">
                <a:solidFill>
                  <a:srgbClr val="FF0000"/>
                </a:solidFill>
                <a:latin typeface="+mn-ea"/>
                <a:ea typeface="+mn-ea"/>
              </a:rPr>
              <a:t>叙述故事</a:t>
            </a:r>
            <a:r>
              <a:rPr lang="zh-CN" altLang="zh-CN" sz="3600" b="1" dirty="0">
                <a:latin typeface="+mn-ea"/>
                <a:ea typeface="+mn-ea"/>
              </a:rPr>
              <a:t>时有哪些特点</a:t>
            </a:r>
            <a:r>
              <a:rPr lang="en-US" altLang="zh-CN" sz="3600" b="1" dirty="0">
                <a:latin typeface="+mn-ea"/>
                <a:ea typeface="+mn-ea"/>
              </a:rPr>
              <a:t>?</a:t>
            </a:r>
            <a:r>
              <a:rPr lang="zh-CN" altLang="zh-CN" sz="3600" b="1" dirty="0">
                <a:latin typeface="+mn-ea"/>
                <a:ea typeface="+mn-ea"/>
              </a:rPr>
              <a:t>这样写有什么好处</a:t>
            </a:r>
            <a:r>
              <a:rPr lang="en-US" altLang="zh-CN" sz="3600" b="1" dirty="0">
                <a:latin typeface="+mn-ea"/>
                <a:ea typeface="+mn-ea"/>
              </a:rPr>
              <a:t>?</a:t>
            </a:r>
            <a:r>
              <a:rPr lang="zh-CN" altLang="zh-CN" sz="3600" b="1" dirty="0">
                <a:latin typeface="+mn-ea"/>
                <a:ea typeface="+mn-ea"/>
              </a:rPr>
              <a:t>请简要分析。</a:t>
            </a:r>
            <a:r>
              <a:rPr lang="en-US" altLang="zh-CN" sz="3600" b="1" dirty="0">
                <a:latin typeface="+mn-ea"/>
                <a:ea typeface="+mn-ea"/>
              </a:rPr>
              <a:t>(6</a:t>
            </a:r>
            <a:r>
              <a:rPr lang="zh-CN" altLang="zh-CN" sz="3600" b="1" dirty="0">
                <a:latin typeface="+mn-ea"/>
                <a:ea typeface="+mn-ea"/>
              </a:rPr>
              <a:t>分</a:t>
            </a:r>
            <a:r>
              <a:rPr lang="en-US" altLang="zh-CN" sz="3600" b="1" dirty="0">
                <a:latin typeface="+mn-ea"/>
                <a:ea typeface="+mn-ea"/>
              </a:rPr>
              <a:t>) 《</a:t>
            </a:r>
            <a:r>
              <a:rPr lang="zh-CN" altLang="zh-CN" sz="3600" b="1" dirty="0">
                <a:latin typeface="+mn-ea"/>
                <a:ea typeface="+mn-ea"/>
              </a:rPr>
              <a:t>窗棂上挂串红辣椒</a:t>
            </a:r>
            <a:r>
              <a:rPr lang="en-US" altLang="zh-CN" sz="3600" b="1" dirty="0">
                <a:latin typeface="+mn-ea"/>
                <a:ea typeface="+mn-ea"/>
              </a:rPr>
              <a:t>》</a:t>
            </a:r>
            <a:br>
              <a:rPr lang="zh-CN" altLang="zh-CN" sz="3600" b="1" dirty="0"/>
            </a:br>
            <a:br>
              <a:rPr lang="zh-CN" altLang="zh-CN" sz="3600" b="1" dirty="0"/>
            </a:br>
            <a:endParaRPr lang="zh-CN" altLang="en-US" sz="3600" b="1" dirty="0"/>
          </a:p>
        </p:txBody>
      </p:sp>
      <p:sp>
        <p:nvSpPr>
          <p:cNvPr id="3" name="内容占位符 2">
            <a:extLst>
              <a:ext uri="{FF2B5EF4-FFF2-40B4-BE49-F238E27FC236}">
                <a16:creationId xmlns:a16="http://schemas.microsoft.com/office/drawing/2014/main" id="{39720136-99CE-4476-850A-EF6046459EAE}"/>
              </a:ext>
            </a:extLst>
          </p:cNvPr>
          <p:cNvSpPr>
            <a:spLocks noGrp="1"/>
          </p:cNvSpPr>
          <p:nvPr>
            <p:ph idx="1"/>
          </p:nvPr>
        </p:nvSpPr>
        <p:spPr>
          <a:xfrm>
            <a:off x="284768" y="1679623"/>
            <a:ext cx="11591825" cy="4351338"/>
          </a:xfrm>
        </p:spPr>
        <p:style>
          <a:lnRef idx="2">
            <a:schemeClr val="accent5"/>
          </a:lnRef>
          <a:fillRef idx="1">
            <a:schemeClr val="lt1"/>
          </a:fillRef>
          <a:effectRef idx="0">
            <a:schemeClr val="accent5"/>
          </a:effectRef>
          <a:fontRef idx="minor">
            <a:schemeClr val="dk1"/>
          </a:fontRef>
        </p:style>
        <p:txBody>
          <a:bodyPr/>
          <a:lstStyle/>
          <a:p>
            <a:pPr marL="0" indent="0">
              <a:buNone/>
            </a:pPr>
            <a:r>
              <a:rPr lang="zh-CN" altLang="zh-CN" sz="3600" b="1" dirty="0">
                <a:solidFill>
                  <a:srgbClr val="FF0000"/>
                </a:solidFill>
              </a:rPr>
              <a:t>①以第三人称全知全能的视角叙述故事，</a:t>
            </a:r>
            <a:r>
              <a:rPr lang="zh-CN" altLang="zh-CN" sz="3600" b="1" dirty="0"/>
              <a:t>这样写更能全面细致地描述老太太的形象，展开故事情节。</a:t>
            </a:r>
            <a:endParaRPr lang="en-US" altLang="zh-CN" sz="3600" b="1" dirty="0"/>
          </a:p>
          <a:p>
            <a:pPr marL="0" indent="0">
              <a:buNone/>
            </a:pPr>
            <a:r>
              <a:rPr lang="zh-CN" altLang="zh-CN" sz="3600" b="1" dirty="0">
                <a:solidFill>
                  <a:srgbClr val="FF0000"/>
                </a:solidFill>
              </a:rPr>
              <a:t>②以</a:t>
            </a:r>
            <a:r>
              <a:rPr lang="en-US" altLang="zh-CN" sz="3600" b="1" dirty="0">
                <a:solidFill>
                  <a:srgbClr val="FF0000"/>
                </a:solidFill>
              </a:rPr>
              <a:t>“</a:t>
            </a:r>
            <a:r>
              <a:rPr lang="zh-CN" altLang="zh-CN" sz="3600" b="1" dirty="0">
                <a:solidFill>
                  <a:srgbClr val="FF0000"/>
                </a:solidFill>
              </a:rPr>
              <a:t>儿子杀人</a:t>
            </a:r>
            <a:r>
              <a:rPr lang="en-US" altLang="zh-CN" sz="3600" b="1" dirty="0">
                <a:solidFill>
                  <a:srgbClr val="FF0000"/>
                </a:solidFill>
              </a:rPr>
              <a:t>”</a:t>
            </a:r>
            <a:r>
              <a:rPr lang="zh-CN" altLang="zh-CN" sz="3600" b="1" dirty="0">
                <a:solidFill>
                  <a:srgbClr val="FF0000"/>
                </a:solidFill>
              </a:rPr>
              <a:t>事件为线索，</a:t>
            </a:r>
            <a:r>
              <a:rPr lang="zh-CN" altLang="zh-CN" sz="3600" b="1" dirty="0"/>
              <a:t>展现了老太太思想、心理变化的过程，在前后对比中突出了人物性格。</a:t>
            </a:r>
            <a:endParaRPr lang="en-US" altLang="zh-CN" sz="3600" b="1" dirty="0"/>
          </a:p>
          <a:p>
            <a:pPr marL="0" indent="0">
              <a:buNone/>
            </a:pPr>
            <a:r>
              <a:rPr lang="zh-CN" altLang="zh-CN" sz="3600" b="1" dirty="0">
                <a:solidFill>
                  <a:srgbClr val="FF0000"/>
                </a:solidFill>
              </a:rPr>
              <a:t>③多用对话形式</a:t>
            </a:r>
            <a:r>
              <a:rPr lang="zh-CN" altLang="zh-CN" sz="3600" b="1" dirty="0"/>
              <a:t>，以人物之间的对话推动故事情节的发展，这样写能够使叙述的故事更加集中。</a:t>
            </a:r>
          </a:p>
          <a:p>
            <a:pPr marL="0" indent="0">
              <a:buNone/>
            </a:pPr>
            <a:endParaRPr lang="zh-CN" altLang="en-US" sz="3600" b="1" dirty="0"/>
          </a:p>
        </p:txBody>
      </p:sp>
    </p:spTree>
    <p:extLst>
      <p:ext uri="{BB962C8B-B14F-4D97-AF65-F5344CB8AC3E}">
        <p14:creationId xmlns:p14="http://schemas.microsoft.com/office/powerpoint/2010/main" val="332140802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8D5B335-26C0-4601-81B3-702E711C8CCB}"/>
              </a:ext>
            </a:extLst>
          </p:cNvPr>
          <p:cNvSpPr>
            <a:spLocks noGrp="1"/>
          </p:cNvSpPr>
          <p:nvPr>
            <p:ph type="title"/>
          </p:nvPr>
        </p:nvSpPr>
        <p:spPr>
          <a:xfrm>
            <a:off x="452487" y="478247"/>
            <a:ext cx="10681356" cy="1325563"/>
          </a:xfrm>
        </p:spPr>
        <p:txBody>
          <a:bodyPr>
            <a:noAutofit/>
          </a:bodyPr>
          <a:lstStyle/>
          <a:p>
            <a:r>
              <a:rPr lang="en-US" altLang="zh-CN" sz="3600" b="1" dirty="0">
                <a:latin typeface="+mn-ea"/>
                <a:ea typeface="+mn-ea"/>
              </a:rPr>
              <a:t>2.</a:t>
            </a:r>
            <a:r>
              <a:rPr lang="zh-CN" altLang="zh-CN" sz="3600" b="1" dirty="0">
                <a:latin typeface="+mn-ea"/>
                <a:ea typeface="+mn-ea"/>
              </a:rPr>
              <a:t>作品是怎样叙述拾遗的故事的？这样写有什么好处？请简要分析。（</a:t>
            </a:r>
            <a:r>
              <a:rPr lang="en-US" altLang="zh-CN" sz="3600" b="1" dirty="0">
                <a:latin typeface="+mn-ea"/>
                <a:ea typeface="+mn-ea"/>
              </a:rPr>
              <a:t>5</a:t>
            </a:r>
            <a:r>
              <a:rPr lang="zh-CN" altLang="zh-CN" sz="3600" b="1" dirty="0">
                <a:latin typeface="+mn-ea"/>
                <a:ea typeface="+mn-ea"/>
              </a:rPr>
              <a:t>分）</a:t>
            </a:r>
            <a:r>
              <a:rPr lang="en-US" altLang="zh-CN" sz="3600" b="1" dirty="0">
                <a:latin typeface="+mn-ea"/>
                <a:ea typeface="+mn-ea"/>
              </a:rPr>
              <a:t>《</a:t>
            </a:r>
            <a:r>
              <a:rPr lang="zh-CN" altLang="zh-CN" sz="3600" b="1" dirty="0">
                <a:latin typeface="+mn-ea"/>
                <a:ea typeface="+mn-ea"/>
              </a:rPr>
              <a:t>路</a:t>
            </a:r>
            <a:r>
              <a:rPr lang="en-US" altLang="zh-CN" sz="3600" b="1" dirty="0">
                <a:latin typeface="+mn-ea"/>
                <a:ea typeface="+mn-ea"/>
              </a:rPr>
              <a:t>  </a:t>
            </a:r>
            <a:r>
              <a:rPr lang="zh-CN" altLang="zh-CN" sz="3600" b="1" dirty="0">
                <a:latin typeface="+mn-ea"/>
                <a:ea typeface="+mn-ea"/>
              </a:rPr>
              <a:t>遗</a:t>
            </a:r>
            <a:r>
              <a:rPr lang="en-US" altLang="zh-CN" sz="3600" b="1" dirty="0">
                <a:latin typeface="+mn-ea"/>
                <a:ea typeface="+mn-ea"/>
              </a:rPr>
              <a:t>》</a:t>
            </a:r>
            <a:br>
              <a:rPr lang="zh-CN" altLang="zh-CN" sz="3600" b="1" dirty="0">
                <a:latin typeface="+mn-ea"/>
                <a:ea typeface="+mn-ea"/>
              </a:rPr>
            </a:br>
            <a:endParaRPr lang="zh-CN" altLang="en-US" sz="3600" b="1" dirty="0">
              <a:latin typeface="+mn-ea"/>
              <a:ea typeface="+mn-ea"/>
            </a:endParaRPr>
          </a:p>
        </p:txBody>
      </p:sp>
      <p:sp>
        <p:nvSpPr>
          <p:cNvPr id="3" name="内容占位符 2">
            <a:extLst>
              <a:ext uri="{FF2B5EF4-FFF2-40B4-BE49-F238E27FC236}">
                <a16:creationId xmlns:a16="http://schemas.microsoft.com/office/drawing/2014/main" id="{34FBFEC4-6CA1-4E26-9AA2-01D7A3050F1C}"/>
              </a:ext>
            </a:extLst>
          </p:cNvPr>
          <p:cNvSpPr>
            <a:spLocks noGrp="1"/>
          </p:cNvSpPr>
          <p:nvPr>
            <p:ph idx="1"/>
          </p:nvPr>
        </p:nvSpPr>
        <p:spPr>
          <a:xfrm>
            <a:off x="452487" y="1934147"/>
            <a:ext cx="11557261" cy="4351338"/>
          </a:xfrm>
        </p:spPr>
        <p:style>
          <a:lnRef idx="2">
            <a:schemeClr val="accent5"/>
          </a:lnRef>
          <a:fillRef idx="1">
            <a:schemeClr val="lt1"/>
          </a:fillRef>
          <a:effectRef idx="0">
            <a:schemeClr val="accent5"/>
          </a:effectRef>
          <a:fontRef idx="minor">
            <a:schemeClr val="dk1"/>
          </a:fontRef>
        </p:style>
        <p:txBody>
          <a:bodyPr/>
          <a:lstStyle/>
          <a:p>
            <a:pPr marL="0" indent="0">
              <a:lnSpc>
                <a:spcPct val="150000"/>
              </a:lnSpc>
              <a:buNone/>
            </a:pPr>
            <a:r>
              <a:rPr lang="zh-CN" altLang="zh-CN" sz="3200" b="1" dirty="0">
                <a:solidFill>
                  <a:srgbClr val="FF0000"/>
                </a:solidFill>
              </a:rPr>
              <a:t>①用第三人称叙述故事，</a:t>
            </a:r>
            <a:r>
              <a:rPr lang="zh-CN" altLang="zh-CN" sz="3200" b="1" dirty="0"/>
              <a:t>可以灵活自由地呈现小说情节。</a:t>
            </a:r>
            <a:endParaRPr lang="en-US" altLang="zh-CN" sz="3200" b="1" dirty="0"/>
          </a:p>
          <a:p>
            <a:pPr marL="0" indent="0">
              <a:lnSpc>
                <a:spcPct val="150000"/>
              </a:lnSpc>
              <a:buNone/>
            </a:pPr>
            <a:r>
              <a:rPr lang="zh-CN" altLang="zh-CN" sz="3200" b="1" dirty="0">
                <a:solidFill>
                  <a:srgbClr val="FF0000"/>
                </a:solidFill>
              </a:rPr>
              <a:t>②以</a:t>
            </a:r>
            <a:r>
              <a:rPr lang="en-US" altLang="zh-CN" sz="3200" b="1" dirty="0">
                <a:solidFill>
                  <a:srgbClr val="FF0000"/>
                </a:solidFill>
              </a:rPr>
              <a:t>“</a:t>
            </a:r>
            <a:r>
              <a:rPr lang="zh-CN" altLang="zh-CN" sz="3200" b="1" dirty="0">
                <a:solidFill>
                  <a:srgbClr val="FF0000"/>
                </a:solidFill>
              </a:rPr>
              <a:t>路遗</a:t>
            </a:r>
            <a:r>
              <a:rPr lang="en-US" altLang="zh-CN" sz="3200" b="1" dirty="0">
                <a:solidFill>
                  <a:srgbClr val="FF0000"/>
                </a:solidFill>
              </a:rPr>
              <a:t>”</a:t>
            </a:r>
            <a:r>
              <a:rPr lang="zh-CN" altLang="zh-CN" sz="3200" b="1" dirty="0">
                <a:solidFill>
                  <a:srgbClr val="FF0000"/>
                </a:solidFill>
              </a:rPr>
              <a:t>为线索叙述故事</a:t>
            </a:r>
            <a:r>
              <a:rPr lang="zh-CN" altLang="zh-CN" sz="3200" b="1" dirty="0"/>
              <a:t>，使故事条理清晰，结构更加严谨。</a:t>
            </a:r>
            <a:r>
              <a:rPr lang="zh-CN" altLang="zh-CN" sz="3200" b="1" dirty="0">
                <a:solidFill>
                  <a:srgbClr val="FF0000"/>
                </a:solidFill>
              </a:rPr>
              <a:t>③以对话的形式叙述故事，</a:t>
            </a:r>
            <a:r>
              <a:rPr lang="zh-CN" altLang="zh-CN" sz="3200" b="1" dirty="0"/>
              <a:t>使人物形象更加鲜明。</a:t>
            </a:r>
            <a:endParaRPr lang="en-US" altLang="zh-CN" sz="3200" b="1" dirty="0"/>
          </a:p>
          <a:p>
            <a:pPr marL="0" indent="0">
              <a:lnSpc>
                <a:spcPct val="150000"/>
              </a:lnSpc>
              <a:buNone/>
            </a:pPr>
            <a:r>
              <a:rPr lang="zh-CN" altLang="zh-CN" sz="3200" b="1" dirty="0">
                <a:solidFill>
                  <a:srgbClr val="FF0000"/>
                </a:solidFill>
              </a:rPr>
              <a:t>④突转式结尾，</a:t>
            </a:r>
            <a:r>
              <a:rPr lang="zh-CN" altLang="zh-CN" sz="3200" b="1" dirty="0"/>
              <a:t>结尾柳主任把钱私用，出人意料，发人深省。</a:t>
            </a:r>
          </a:p>
          <a:p>
            <a:pPr marL="0" indent="0">
              <a:lnSpc>
                <a:spcPct val="150000"/>
              </a:lnSpc>
              <a:buNone/>
            </a:pPr>
            <a:endParaRPr lang="zh-CN" altLang="en-US" sz="3200" b="1" dirty="0"/>
          </a:p>
        </p:txBody>
      </p:sp>
    </p:spTree>
    <p:extLst>
      <p:ext uri="{BB962C8B-B14F-4D97-AF65-F5344CB8AC3E}">
        <p14:creationId xmlns:p14="http://schemas.microsoft.com/office/powerpoint/2010/main" val="414436033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670A4AD-20FB-4DDC-B74B-4674DFF04F95}"/>
              </a:ext>
            </a:extLst>
          </p:cNvPr>
          <p:cNvSpPr>
            <a:spLocks noGrp="1"/>
          </p:cNvSpPr>
          <p:nvPr>
            <p:ph type="title"/>
          </p:nvPr>
        </p:nvSpPr>
        <p:spPr>
          <a:xfrm>
            <a:off x="838200" y="365125"/>
            <a:ext cx="11199829" cy="1325563"/>
          </a:xfrm>
        </p:spPr>
        <p:txBody>
          <a:bodyPr>
            <a:normAutofit fontScale="90000"/>
          </a:bodyPr>
          <a:lstStyle/>
          <a:p>
            <a:r>
              <a:rPr lang="en-US" altLang="zh-CN" sz="3200" b="1" dirty="0">
                <a:latin typeface="+mn-ea"/>
                <a:ea typeface="+mn-ea"/>
              </a:rPr>
              <a:t>3.</a:t>
            </a:r>
            <a:r>
              <a:rPr lang="zh-CN" altLang="zh-CN" sz="3200" b="1" dirty="0">
                <a:latin typeface="+mn-ea"/>
                <a:ea typeface="+mn-ea"/>
              </a:rPr>
              <a:t>《雅盗》在叙述故事时有哪些特点</a:t>
            </a:r>
            <a:r>
              <a:rPr lang="en-US" altLang="zh-CN" sz="3200" b="1" dirty="0">
                <a:latin typeface="+mn-ea"/>
                <a:ea typeface="+mn-ea"/>
              </a:rPr>
              <a:t>,</a:t>
            </a:r>
            <a:r>
              <a:rPr lang="zh-CN" altLang="zh-CN" sz="3200" b="1" dirty="0">
                <a:latin typeface="+mn-ea"/>
                <a:ea typeface="+mn-ea"/>
              </a:rPr>
              <a:t>这样写有何作用</a:t>
            </a:r>
            <a:r>
              <a:rPr lang="en-US" altLang="zh-CN" sz="3200" b="1" dirty="0">
                <a:latin typeface="+mn-ea"/>
                <a:ea typeface="+mn-ea"/>
              </a:rPr>
              <a:t>?</a:t>
            </a:r>
            <a:r>
              <a:rPr lang="zh-CN" altLang="zh-CN" sz="3200" b="1" dirty="0">
                <a:latin typeface="+mn-ea"/>
                <a:ea typeface="+mn-ea"/>
              </a:rPr>
              <a:t>请简要分析。</a:t>
            </a:r>
            <a:r>
              <a:rPr lang="en-US" altLang="zh-CN" sz="3200" b="1" dirty="0">
                <a:latin typeface="+mn-ea"/>
                <a:ea typeface="+mn-ea"/>
              </a:rPr>
              <a:t>(6</a:t>
            </a:r>
            <a:r>
              <a:rPr lang="zh-CN" altLang="zh-CN" sz="3200" b="1" dirty="0">
                <a:latin typeface="+mn-ea"/>
                <a:ea typeface="+mn-ea"/>
              </a:rPr>
              <a:t>分</a:t>
            </a:r>
            <a:r>
              <a:rPr lang="en-US" altLang="zh-CN" sz="3200" b="1" dirty="0">
                <a:latin typeface="+mn-ea"/>
                <a:ea typeface="+mn-ea"/>
              </a:rPr>
              <a:t>)</a:t>
            </a:r>
            <a:br>
              <a:rPr lang="zh-CN" altLang="zh-CN" sz="3200" b="1" dirty="0">
                <a:latin typeface="+mn-ea"/>
                <a:ea typeface="+mn-ea"/>
              </a:rPr>
            </a:br>
            <a:endParaRPr lang="zh-CN" altLang="en-US" sz="3200" b="1" dirty="0">
              <a:latin typeface="+mn-ea"/>
              <a:ea typeface="+mn-ea"/>
            </a:endParaRPr>
          </a:p>
        </p:txBody>
      </p:sp>
      <p:sp>
        <p:nvSpPr>
          <p:cNvPr id="3" name="内容占位符 2">
            <a:extLst>
              <a:ext uri="{FF2B5EF4-FFF2-40B4-BE49-F238E27FC236}">
                <a16:creationId xmlns:a16="http://schemas.microsoft.com/office/drawing/2014/main" id="{A3538E33-AF15-47D1-9394-E11415841717}"/>
              </a:ext>
            </a:extLst>
          </p:cNvPr>
          <p:cNvSpPr>
            <a:spLocks noGrp="1"/>
          </p:cNvSpPr>
          <p:nvPr>
            <p:ph idx="1"/>
          </p:nvPr>
        </p:nvSpPr>
        <p:spPr>
          <a:xfrm>
            <a:off x="838200" y="1589954"/>
            <a:ext cx="10515600" cy="4351338"/>
          </a:xfrm>
        </p:spPr>
        <p:style>
          <a:lnRef idx="2">
            <a:schemeClr val="accent5"/>
          </a:lnRef>
          <a:fillRef idx="1">
            <a:schemeClr val="lt1"/>
          </a:fillRef>
          <a:effectRef idx="0">
            <a:schemeClr val="accent5"/>
          </a:effectRef>
          <a:fontRef idx="minor">
            <a:schemeClr val="dk1"/>
          </a:fontRef>
        </p:style>
        <p:txBody>
          <a:bodyPr>
            <a:normAutofit lnSpcReduction="10000"/>
          </a:bodyPr>
          <a:lstStyle/>
          <a:p>
            <a:pPr marL="0" indent="0">
              <a:lnSpc>
                <a:spcPct val="150000"/>
              </a:lnSpc>
              <a:buNone/>
            </a:pPr>
            <a:r>
              <a:rPr lang="zh-CN" altLang="zh-CN" sz="3200" b="1" dirty="0">
                <a:solidFill>
                  <a:srgbClr val="FF0000"/>
                </a:solidFill>
                <a:latin typeface="+mn-ea"/>
              </a:rPr>
              <a:t>①以第三人称全知全能的视角</a:t>
            </a:r>
            <a:r>
              <a:rPr lang="zh-CN" altLang="zh-CN" sz="3200" b="1" dirty="0">
                <a:latin typeface="+mn-ea"/>
              </a:rPr>
              <a:t>叙述故事</a:t>
            </a:r>
            <a:r>
              <a:rPr lang="zh-CN" altLang="en-US" sz="3200" b="1" dirty="0">
                <a:latin typeface="+mn-ea"/>
              </a:rPr>
              <a:t>，</a:t>
            </a:r>
            <a:r>
              <a:rPr lang="zh-CN" altLang="zh-CN" sz="3200" b="1" dirty="0">
                <a:latin typeface="+mn-ea"/>
              </a:rPr>
              <a:t>这样写更能全面细致的描述人物的形象</a:t>
            </a:r>
            <a:r>
              <a:rPr lang="en-US" altLang="zh-CN" sz="3200" b="1" dirty="0">
                <a:latin typeface="+mn-ea"/>
              </a:rPr>
              <a:t>,</a:t>
            </a:r>
            <a:r>
              <a:rPr lang="zh-CN" altLang="zh-CN" sz="3200" b="1" dirty="0">
                <a:latin typeface="+mn-ea"/>
              </a:rPr>
              <a:t>展开故事情节。</a:t>
            </a:r>
            <a:r>
              <a:rPr lang="zh-CN" altLang="zh-CN" sz="3200" b="1" dirty="0">
                <a:solidFill>
                  <a:srgbClr val="FF0000"/>
                </a:solidFill>
                <a:latin typeface="+mn-ea"/>
              </a:rPr>
              <a:t>②以赵仲的雅盗为线索</a:t>
            </a:r>
            <a:r>
              <a:rPr lang="en-US" altLang="zh-CN" sz="3200" b="1" dirty="0">
                <a:solidFill>
                  <a:srgbClr val="FF0000"/>
                </a:solidFill>
                <a:latin typeface="+mn-ea"/>
              </a:rPr>
              <a:t>,</a:t>
            </a:r>
            <a:r>
              <a:rPr lang="zh-CN" altLang="zh-CN" sz="3200" b="1" dirty="0">
                <a:latin typeface="+mn-ea"/>
              </a:rPr>
              <a:t>叙事脉络清晰</a:t>
            </a:r>
            <a:r>
              <a:rPr lang="en-US" altLang="zh-CN" sz="3200" b="1" dirty="0">
                <a:latin typeface="+mn-ea"/>
              </a:rPr>
              <a:t>,</a:t>
            </a:r>
            <a:r>
              <a:rPr lang="zh-CN" altLang="zh-CN" sz="3200" b="1" dirty="0">
                <a:latin typeface="+mn-ea"/>
              </a:rPr>
              <a:t>结构紧凑</a:t>
            </a:r>
            <a:r>
              <a:rPr lang="zh-CN" altLang="zh-CN" sz="3200" b="1" dirty="0">
                <a:solidFill>
                  <a:srgbClr val="FF0000"/>
                </a:solidFill>
                <a:latin typeface="+mn-ea"/>
              </a:rPr>
              <a:t>③设置了许多悬念</a:t>
            </a:r>
            <a:r>
              <a:rPr lang="en-US" altLang="zh-CN" sz="3200" b="1" dirty="0">
                <a:latin typeface="+mn-ea"/>
              </a:rPr>
              <a:t>,</a:t>
            </a:r>
            <a:r>
              <a:rPr lang="zh-CN" altLang="zh-CN" sz="3200" b="1" dirty="0">
                <a:latin typeface="+mn-ea"/>
              </a:rPr>
              <a:t>整个小说一波三折</a:t>
            </a:r>
            <a:r>
              <a:rPr lang="en-US" altLang="zh-CN" sz="3200" b="1" dirty="0">
                <a:latin typeface="+mn-ea"/>
              </a:rPr>
              <a:t>,</a:t>
            </a:r>
            <a:r>
              <a:rPr lang="zh-CN" altLang="zh-CN" sz="3200" b="1" dirty="0">
                <a:latin typeface="+mn-ea"/>
              </a:rPr>
              <a:t>情节起伏</a:t>
            </a:r>
            <a:r>
              <a:rPr lang="en-US" altLang="zh-CN" sz="3200" b="1" dirty="0">
                <a:latin typeface="+mn-ea"/>
              </a:rPr>
              <a:t>,</a:t>
            </a:r>
            <a:r>
              <a:rPr lang="zh-CN" altLang="zh-CN" sz="3200" b="1" dirty="0">
                <a:latin typeface="+mn-ea"/>
              </a:rPr>
              <a:t>悬念迭起。结尾赵仲的逃脱既在意料之外</a:t>
            </a:r>
            <a:r>
              <a:rPr lang="en-US" altLang="zh-CN" sz="3200" b="1" dirty="0">
                <a:latin typeface="+mn-ea"/>
              </a:rPr>
              <a:t>,</a:t>
            </a:r>
            <a:r>
              <a:rPr lang="zh-CN" altLang="zh-CN" sz="3200" b="1" dirty="0">
                <a:latin typeface="+mn-ea"/>
              </a:rPr>
              <a:t>也在情理之中。</a:t>
            </a:r>
            <a:r>
              <a:rPr lang="zh-CN" altLang="zh-CN" sz="3200" b="1" dirty="0">
                <a:solidFill>
                  <a:srgbClr val="FF0000"/>
                </a:solidFill>
                <a:latin typeface="+mn-ea"/>
              </a:rPr>
              <a:t>④多用对话形式</a:t>
            </a:r>
            <a:r>
              <a:rPr lang="en-US" altLang="zh-CN" sz="3200" b="1" dirty="0">
                <a:solidFill>
                  <a:srgbClr val="FF0000"/>
                </a:solidFill>
                <a:latin typeface="+mn-ea"/>
              </a:rPr>
              <a:t>,</a:t>
            </a:r>
            <a:r>
              <a:rPr lang="zh-CN" altLang="zh-CN" sz="3200" b="1" dirty="0">
                <a:latin typeface="+mn-ea"/>
              </a:rPr>
              <a:t>以入物之间的对话推动故事情节的发展</a:t>
            </a:r>
            <a:r>
              <a:rPr lang="en-US" altLang="zh-CN" sz="3200" b="1" dirty="0">
                <a:latin typeface="+mn-ea"/>
              </a:rPr>
              <a:t>,</a:t>
            </a:r>
            <a:r>
              <a:rPr lang="zh-CN" altLang="zh-CN" sz="3200" b="1" dirty="0">
                <a:latin typeface="+mn-ea"/>
              </a:rPr>
              <a:t>这样写能使叙述情节更加集中。</a:t>
            </a:r>
          </a:p>
          <a:p>
            <a:pPr>
              <a:lnSpc>
                <a:spcPct val="150000"/>
              </a:lnSpc>
            </a:pPr>
            <a:endParaRPr lang="zh-CN" altLang="en-US" sz="3200" b="1" dirty="0">
              <a:latin typeface="+mn-ea"/>
            </a:endParaRPr>
          </a:p>
        </p:txBody>
      </p:sp>
    </p:spTree>
    <p:extLst>
      <p:ext uri="{BB962C8B-B14F-4D97-AF65-F5344CB8AC3E}">
        <p14:creationId xmlns:p14="http://schemas.microsoft.com/office/powerpoint/2010/main" val="12845388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B9B2115-F322-4E84-9158-1353377413F6}"/>
              </a:ext>
            </a:extLst>
          </p:cNvPr>
          <p:cNvSpPr>
            <a:spLocks noGrp="1"/>
          </p:cNvSpPr>
          <p:nvPr>
            <p:ph type="title"/>
          </p:nvPr>
        </p:nvSpPr>
        <p:spPr>
          <a:xfrm>
            <a:off x="838199" y="365125"/>
            <a:ext cx="11086707" cy="1325563"/>
          </a:xfrm>
        </p:spPr>
        <p:txBody>
          <a:bodyPr>
            <a:normAutofit fontScale="90000"/>
          </a:bodyPr>
          <a:lstStyle/>
          <a:p>
            <a:br>
              <a:rPr lang="zh-CN" altLang="zh-CN" sz="3600" b="1" dirty="0">
                <a:latin typeface="+mn-ea"/>
                <a:ea typeface="+mn-ea"/>
              </a:rPr>
            </a:br>
            <a:r>
              <a:rPr lang="en-US" altLang="zh-CN" sz="3600" b="1" dirty="0">
                <a:latin typeface="+mn-ea"/>
                <a:ea typeface="+mn-ea"/>
              </a:rPr>
              <a:t>4.</a:t>
            </a:r>
            <a:r>
              <a:rPr lang="zh-CN" altLang="zh-CN" sz="3600" b="1" dirty="0">
                <a:latin typeface="+mn-ea"/>
                <a:ea typeface="+mn-ea"/>
              </a:rPr>
              <a:t>故事的主体部分采用第几人称叙述</a:t>
            </a:r>
            <a:r>
              <a:rPr lang="en-US" altLang="zh-CN" sz="3600" b="1" dirty="0">
                <a:latin typeface="+mn-ea"/>
                <a:ea typeface="+mn-ea"/>
              </a:rPr>
              <a:t>?</a:t>
            </a:r>
            <a:r>
              <a:rPr lang="zh-CN" altLang="zh-CN" sz="3600" b="1" dirty="0">
                <a:latin typeface="+mn-ea"/>
                <a:ea typeface="+mn-ea"/>
              </a:rPr>
              <a:t>有什么效果</a:t>
            </a:r>
            <a:r>
              <a:rPr lang="en-US" altLang="zh-CN" sz="3600" b="1" dirty="0">
                <a:latin typeface="+mn-ea"/>
                <a:ea typeface="+mn-ea"/>
              </a:rPr>
              <a:t>?《</a:t>
            </a:r>
            <a:r>
              <a:rPr lang="zh-CN" altLang="zh-CN" sz="3600" b="1" dirty="0">
                <a:latin typeface="+mn-ea"/>
                <a:ea typeface="+mn-ea"/>
              </a:rPr>
              <a:t>第</a:t>
            </a:r>
            <a:r>
              <a:rPr lang="en-US" altLang="zh-CN" sz="3600" b="1" dirty="0">
                <a:latin typeface="+mn-ea"/>
                <a:ea typeface="+mn-ea"/>
              </a:rPr>
              <a:t>9</a:t>
            </a:r>
            <a:r>
              <a:rPr lang="zh-CN" altLang="zh-CN" sz="3600" b="1" dirty="0">
                <a:latin typeface="+mn-ea"/>
                <a:ea typeface="+mn-ea"/>
              </a:rPr>
              <a:t>车厢</a:t>
            </a:r>
            <a:r>
              <a:rPr lang="en-US" altLang="zh-CN" sz="3600" b="1" dirty="0">
                <a:latin typeface="+mn-ea"/>
                <a:ea typeface="+mn-ea"/>
              </a:rPr>
              <a:t>》</a:t>
            </a:r>
            <a:br>
              <a:rPr lang="zh-CN" altLang="zh-CN" sz="3600" b="1" dirty="0">
                <a:latin typeface="+mn-ea"/>
                <a:ea typeface="+mn-ea"/>
              </a:rPr>
            </a:br>
            <a:endParaRPr lang="zh-CN" altLang="en-US" sz="3600" b="1" dirty="0">
              <a:latin typeface="+mn-ea"/>
              <a:ea typeface="+mn-ea"/>
            </a:endParaRPr>
          </a:p>
        </p:txBody>
      </p:sp>
      <p:sp>
        <p:nvSpPr>
          <p:cNvPr id="3" name="内容占位符 2">
            <a:extLst>
              <a:ext uri="{FF2B5EF4-FFF2-40B4-BE49-F238E27FC236}">
                <a16:creationId xmlns:a16="http://schemas.microsoft.com/office/drawing/2014/main" id="{2FB18A21-D455-4DEB-934E-C6F26EBD7F17}"/>
              </a:ext>
            </a:extLst>
          </p:cNvPr>
          <p:cNvSpPr>
            <a:spLocks noGrp="1"/>
          </p:cNvSpPr>
          <p:nvPr>
            <p:ph idx="1"/>
          </p:nvPr>
        </p:nvSpPr>
        <p:spPr/>
        <p:style>
          <a:lnRef idx="2">
            <a:schemeClr val="accent5"/>
          </a:lnRef>
          <a:fillRef idx="1">
            <a:schemeClr val="lt1"/>
          </a:fillRef>
          <a:effectRef idx="0">
            <a:schemeClr val="accent5"/>
          </a:effectRef>
          <a:fontRef idx="minor">
            <a:schemeClr val="dk1"/>
          </a:fontRef>
        </p:style>
        <p:txBody>
          <a:bodyPr/>
          <a:lstStyle/>
          <a:p>
            <a:pPr marL="0" indent="0">
              <a:buNone/>
            </a:pPr>
            <a:r>
              <a:rPr lang="zh-CN" altLang="zh-CN" sz="3200" b="1" dirty="0"/>
              <a:t>第三人称叙述。</a:t>
            </a:r>
            <a:endParaRPr lang="en-US" altLang="zh-CN" sz="3200" b="1" dirty="0"/>
          </a:p>
          <a:p>
            <a:pPr marL="0" indent="0">
              <a:buNone/>
            </a:pPr>
            <a:r>
              <a:rPr lang="zh-CN" altLang="zh-CN" sz="3200" b="1" dirty="0">
                <a:solidFill>
                  <a:srgbClr val="FF0000"/>
                </a:solidFill>
              </a:rPr>
              <a:t>①突破开篇以第一人称写“我”的所见所闻的局限，</a:t>
            </a:r>
            <a:r>
              <a:rPr lang="zh-CN" altLang="zh-CN" sz="3200" b="1" dirty="0"/>
              <a:t>较为自由地展现事件过程、人物心理，以及不同地点发生的事情。</a:t>
            </a:r>
            <a:endParaRPr lang="en-US" altLang="zh-CN" sz="3200" b="1" dirty="0"/>
          </a:p>
          <a:p>
            <a:pPr marL="0" indent="0">
              <a:buNone/>
            </a:pPr>
            <a:r>
              <a:rPr lang="zh-CN" altLang="zh-CN" sz="3200" b="1" dirty="0">
                <a:solidFill>
                  <a:srgbClr val="FF0000"/>
                </a:solidFill>
              </a:rPr>
              <a:t>②拉开了叙述者与故事之间的距离</a:t>
            </a:r>
            <a:r>
              <a:rPr lang="zh-CN" altLang="zh-CN" sz="3200" b="1" dirty="0"/>
              <a:t>，更具有客观性。</a:t>
            </a:r>
          </a:p>
          <a:p>
            <a:pPr marL="0" indent="0">
              <a:buNone/>
            </a:pPr>
            <a:endParaRPr lang="zh-CN" altLang="en-US" sz="3200" b="1" dirty="0"/>
          </a:p>
        </p:txBody>
      </p:sp>
    </p:spTree>
    <p:extLst>
      <p:ext uri="{BB962C8B-B14F-4D97-AF65-F5344CB8AC3E}">
        <p14:creationId xmlns:p14="http://schemas.microsoft.com/office/powerpoint/2010/main" val="904373808"/>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标题 1">
            <a:extLst>
              <a:ext uri="{FF2B5EF4-FFF2-40B4-BE49-F238E27FC236}">
                <a16:creationId xmlns:a16="http://schemas.microsoft.com/office/drawing/2014/main" id="{0FE8D3E9-90E0-44E7-88C1-552EA8377D2B}"/>
              </a:ext>
            </a:extLst>
          </p:cNvPr>
          <p:cNvSpPr>
            <a:spLocks noGrp="1" noChangeArrowheads="1"/>
          </p:cNvSpPr>
          <p:nvPr>
            <p:ph type="title"/>
          </p:nvPr>
        </p:nvSpPr>
        <p:spPr>
          <a:xfrm>
            <a:off x="838200" y="367383"/>
            <a:ext cx="10706100" cy="1327150"/>
          </a:xfrm>
        </p:spPr>
        <p:txBody>
          <a:bodyPr>
            <a:normAutofit fontScale="90000"/>
          </a:bodyPr>
          <a:lstStyle/>
          <a:p>
            <a:br>
              <a:rPr lang="en-US" altLang="zh-CN" sz="3600" dirty="0">
                <a:solidFill>
                  <a:schemeClr val="tx1"/>
                </a:solidFill>
              </a:rPr>
            </a:br>
            <a:r>
              <a:rPr lang="en-US" altLang="zh-CN" sz="3600" b="1" dirty="0">
                <a:latin typeface="+mn-ea"/>
                <a:ea typeface="+mn-ea"/>
              </a:rPr>
              <a:t>5</a:t>
            </a:r>
            <a:r>
              <a:rPr lang="zh-CN" altLang="en-US" sz="3600" b="1" dirty="0">
                <a:latin typeface="+mn-ea"/>
                <a:ea typeface="+mn-ea"/>
              </a:rPr>
              <a:t>.小说《永远的军人》在叙事上有怎样显著的特点?有何作用?(6分)</a:t>
            </a:r>
            <a:br>
              <a:rPr lang="zh-CN" altLang="en-US" sz="3600" dirty="0"/>
            </a:br>
            <a:endParaRPr lang="zh-CN" altLang="en-US" sz="3600" dirty="0">
              <a:solidFill>
                <a:schemeClr val="tx1"/>
              </a:solidFill>
            </a:endParaRPr>
          </a:p>
        </p:txBody>
      </p:sp>
      <p:sp>
        <p:nvSpPr>
          <p:cNvPr id="3" name="内容占位符 2">
            <a:extLst>
              <a:ext uri="{FF2B5EF4-FFF2-40B4-BE49-F238E27FC236}">
                <a16:creationId xmlns:a16="http://schemas.microsoft.com/office/drawing/2014/main" id="{71F91E3A-FDA4-4324-AD04-FE5DF05F574C}"/>
              </a:ext>
            </a:extLst>
          </p:cNvPr>
          <p:cNvSpPr>
            <a:spLocks noGrp="1" noChangeArrowheads="1"/>
          </p:cNvSpPr>
          <p:nvPr>
            <p:ph idx="1"/>
          </p:nvPr>
        </p:nvSpPr>
        <p:spPr>
          <a:xfrm>
            <a:off x="772212" y="1825625"/>
            <a:ext cx="10515600" cy="4351338"/>
          </a:xfrm>
        </p:spPr>
        <p:txBody>
          <a:bodyPr/>
          <a:lstStyle/>
          <a:p>
            <a:pPr marL="0" indent="0">
              <a:buNone/>
            </a:pPr>
            <a:r>
              <a:rPr lang="zh-CN" altLang="en-US" sz="3600" b="1" dirty="0">
                <a:solidFill>
                  <a:srgbClr val="FF0000"/>
                </a:solidFill>
              </a:rPr>
              <a:t>①使用第三人称,</a:t>
            </a:r>
            <a:r>
              <a:rPr lang="zh-CN" altLang="en-US" sz="3600" b="1" dirty="0">
                <a:solidFill>
                  <a:schemeClr val="tx1"/>
                </a:solidFill>
              </a:rPr>
              <a:t>以讲述故事的口吻,使小说叙事更加灵活。</a:t>
            </a:r>
          </a:p>
          <a:p>
            <a:pPr marL="0" indent="0">
              <a:buNone/>
            </a:pPr>
            <a:r>
              <a:rPr lang="zh-CN" altLang="en-US" sz="3600" b="1" dirty="0">
                <a:solidFill>
                  <a:srgbClr val="FF0000"/>
                </a:solidFill>
              </a:rPr>
              <a:t>②多用对话形式</a:t>
            </a:r>
            <a:r>
              <a:rPr lang="en-US" altLang="zh-CN" sz="3600" b="1" dirty="0">
                <a:solidFill>
                  <a:srgbClr val="FF0000"/>
                </a:solidFill>
              </a:rPr>
              <a:t>,</a:t>
            </a:r>
            <a:r>
              <a:rPr lang="zh-CN" altLang="en-US" sz="3600" b="1" dirty="0">
                <a:solidFill>
                  <a:schemeClr val="tx1"/>
                </a:solidFill>
              </a:rPr>
              <a:t>语言平实,口语化,推动情节发展,符合人物身份。</a:t>
            </a:r>
          </a:p>
          <a:p>
            <a:pPr marL="0" indent="0">
              <a:buNone/>
            </a:pPr>
            <a:r>
              <a:rPr lang="zh-CN" altLang="en-US" sz="3600" b="1" dirty="0">
                <a:solidFill>
                  <a:srgbClr val="FF0000"/>
                </a:solidFill>
              </a:rPr>
              <a:t>③插叙手法的运用意料之外、情理之中的结尾,</a:t>
            </a:r>
            <a:r>
              <a:rPr lang="zh-CN" altLang="en-US" sz="3600" b="1" dirty="0">
                <a:solidFill>
                  <a:schemeClr val="tx1"/>
                </a:solidFill>
              </a:rPr>
              <a:t>使情节跌宕起伏,丰富了人物形象,深化了小说的主题。(每点2分)</a:t>
            </a:r>
          </a:p>
        </p:txBody>
      </p:sp>
    </p:spTree>
    <p:extLst>
      <p:ext uri="{BB962C8B-B14F-4D97-AF65-F5344CB8AC3E}">
        <p14:creationId xmlns:p14="http://schemas.microsoft.com/office/powerpoint/2010/main" val="50885797"/>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内容占位符 2">
            <a:extLst>
              <a:ext uri="{FF2B5EF4-FFF2-40B4-BE49-F238E27FC236}">
                <a16:creationId xmlns:a16="http://schemas.microsoft.com/office/drawing/2014/main" id="{57C1E4E2-653E-4D69-83FF-60999EE9F71D}"/>
              </a:ext>
            </a:extLst>
          </p:cNvPr>
          <p:cNvSpPr>
            <a:spLocks noGrp="1" noChangeArrowheads="1"/>
          </p:cNvSpPr>
          <p:nvPr>
            <p:ph idx="1"/>
          </p:nvPr>
        </p:nvSpPr>
        <p:spPr>
          <a:xfrm>
            <a:off x="1073150" y="822325"/>
            <a:ext cx="11717338" cy="1014413"/>
          </a:xfrm>
        </p:spPr>
        <p:txBody>
          <a:bodyPr>
            <a:normAutofit fontScale="92500" lnSpcReduction="20000"/>
          </a:bodyPr>
          <a:lstStyle/>
          <a:p>
            <a:pPr marL="0" indent="0" eaLnBrk="1" hangingPunct="1">
              <a:buFont typeface="Arial" panose="020B0604020202020204" pitchFamily="34" charset="0"/>
              <a:buNone/>
            </a:pPr>
            <a:r>
              <a:rPr lang="en-US" altLang="zh-CN" sz="4000" b="1">
                <a:latin typeface="宋体" panose="02010600030101010101" pitchFamily="2" charset="-122"/>
                <a:ea typeface="宋体" panose="02010600030101010101" pitchFamily="2" charset="-122"/>
                <a:sym typeface="+mn-ea"/>
              </a:rPr>
              <a:t>B.</a:t>
            </a:r>
            <a:r>
              <a:rPr lang="zh-CN" altLang="en-US" sz="4000" b="1">
                <a:latin typeface="宋体" panose="02010600030101010101" pitchFamily="2" charset="-122"/>
                <a:ea typeface="宋体" panose="02010600030101010101" pitchFamily="2" charset="-122"/>
                <a:sym typeface="+mn-ea"/>
              </a:rPr>
              <a:t>第三人称有限视角 </a:t>
            </a:r>
            <a:r>
              <a:rPr lang="en-US" altLang="zh-CN" sz="4000" b="1">
                <a:latin typeface="黑体" panose="02010609060101010101" pitchFamily="49" charset="-122"/>
                <a:sym typeface="+mn-ea"/>
              </a:rPr>
              <a:t>《</a:t>
            </a:r>
            <a:r>
              <a:rPr lang="zh-CN" altLang="en-US" sz="4000" b="1">
                <a:latin typeface="黑体" panose="02010609060101010101" pitchFamily="49" charset="-122"/>
                <a:sym typeface="+mn-ea"/>
              </a:rPr>
              <a:t>天嚣</a:t>
            </a:r>
            <a:r>
              <a:rPr lang="en-US" altLang="zh-CN" sz="4000" b="1">
                <a:latin typeface="黑体" panose="02010609060101010101" pitchFamily="49" charset="-122"/>
                <a:sym typeface="+mn-ea"/>
              </a:rPr>
              <a:t>》</a:t>
            </a:r>
            <a:endParaRPr lang="en-US" altLang="zh-CN" sz="4000" b="1">
              <a:latin typeface="黑体" panose="02010609060101010101" pitchFamily="49" charset="-122"/>
            </a:endParaRPr>
          </a:p>
          <a:p>
            <a:pPr marL="0" indent="0" eaLnBrk="1" hangingPunct="1">
              <a:buFont typeface="Arial" panose="020B0604020202020204" pitchFamily="34" charset="0"/>
              <a:buNone/>
            </a:pPr>
            <a:r>
              <a:rPr lang="zh-CN" altLang="en-US" sz="4000" b="1">
                <a:latin typeface="黑体" panose="02010609060101010101" pitchFamily="49" charset="-122"/>
              </a:rPr>
              <a:t>    </a:t>
            </a:r>
            <a:endParaRPr lang="en-US" altLang="zh-CN" sz="4000" b="1">
              <a:latin typeface="宋体" panose="02010600030101010101" pitchFamily="2" charset="-122"/>
              <a:ea typeface="宋体" panose="02010600030101010101" pitchFamily="2" charset="-122"/>
            </a:endParaRPr>
          </a:p>
          <a:p>
            <a:pPr marL="0" indent="0" eaLnBrk="1" hangingPunct="1">
              <a:buFont typeface="Arial" panose="020B0604020202020204" pitchFamily="34" charset="0"/>
              <a:buNone/>
            </a:pPr>
            <a:endParaRPr lang="en-US" altLang="zh-CN" sz="4000"/>
          </a:p>
        </p:txBody>
      </p:sp>
      <p:sp>
        <p:nvSpPr>
          <p:cNvPr id="2" name="文本框 1">
            <a:extLst>
              <a:ext uri="{FF2B5EF4-FFF2-40B4-BE49-F238E27FC236}">
                <a16:creationId xmlns:a16="http://schemas.microsoft.com/office/drawing/2014/main" id="{995E726C-D7FB-4086-99A6-1145A9304BF0}"/>
              </a:ext>
            </a:extLst>
          </p:cNvPr>
          <p:cNvSpPr txBox="1">
            <a:spLocks noChangeArrowheads="1"/>
          </p:cNvSpPr>
          <p:nvPr/>
        </p:nvSpPr>
        <p:spPr bwMode="auto">
          <a:xfrm>
            <a:off x="417005" y="1836738"/>
            <a:ext cx="10950575" cy="2435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黑体" panose="02010609060101010101" pitchFamily="49" charset="-122"/>
              </a:defRPr>
            </a:lvl1pPr>
            <a:lvl2pPr marL="742950" indent="-285750">
              <a:defRPr>
                <a:solidFill>
                  <a:schemeClr val="tx1"/>
                </a:solidFill>
                <a:latin typeface="Arial" panose="020B0604020202020204" pitchFamily="34" charset="0"/>
                <a:ea typeface="黑体" panose="02010609060101010101" pitchFamily="49" charset="-122"/>
              </a:defRPr>
            </a:lvl2pPr>
            <a:lvl3pPr marL="1143000" indent="-228600">
              <a:defRPr>
                <a:solidFill>
                  <a:schemeClr val="tx1"/>
                </a:solidFill>
                <a:latin typeface="Arial" panose="020B0604020202020204" pitchFamily="34" charset="0"/>
                <a:ea typeface="黑体" panose="02010609060101010101" pitchFamily="49" charset="-122"/>
              </a:defRPr>
            </a:lvl3pPr>
            <a:lvl4pPr marL="1600200" indent="-228600">
              <a:defRPr>
                <a:solidFill>
                  <a:schemeClr val="tx1"/>
                </a:solidFill>
                <a:latin typeface="Arial" panose="020B0604020202020204" pitchFamily="34" charset="0"/>
                <a:ea typeface="黑体" panose="02010609060101010101" pitchFamily="49" charset="-122"/>
              </a:defRPr>
            </a:lvl4pPr>
            <a:lvl5pPr marL="2057400" indent="-228600">
              <a:defRPr>
                <a:solidFill>
                  <a:schemeClr val="tx1"/>
                </a:solidFill>
                <a:latin typeface="Arial" panose="020B0604020202020204" pitchFamily="34" charset="0"/>
                <a:ea typeface="黑体" panose="02010609060101010101" pitchFamily="49"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49"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49"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49"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49" charset="-122"/>
              </a:defRPr>
            </a:lvl9pPr>
          </a:lstStyle>
          <a:p>
            <a:pPr marL="0" marR="0" lvl="0" indent="0" algn="l" defTabSz="914400" rtl="0" eaLnBrk="1" fontAlgn="base" latinLnBrk="0" hangingPunct="1">
              <a:lnSpc>
                <a:spcPct val="120000"/>
              </a:lnSpc>
              <a:spcBef>
                <a:spcPts val="1000"/>
              </a:spcBef>
              <a:spcAft>
                <a:spcPct val="0"/>
              </a:spcAft>
              <a:buClrTx/>
              <a:buSzTx/>
              <a:buFont typeface="Arial" panose="020B0604020202020204" pitchFamily="34" charset="0"/>
              <a:buNone/>
              <a:tabLst/>
              <a:defRPr/>
            </a:pPr>
            <a:r>
              <a:rPr kumimoji="0" lang="en-US" altLang="zh-CN" sz="4000" b="0" i="0" u="none" strike="noStrike" kern="1200" cap="none" spc="0" normalizeH="0" baseline="0" noProof="0" dirty="0">
                <a:ln>
                  <a:noFill/>
                </a:ln>
                <a:solidFill>
                  <a:srgbClr val="404040"/>
                </a:solidFill>
                <a:effectLst/>
                <a:uLnTx/>
                <a:uFillTx/>
                <a:latin typeface="楷体" panose="02010609060101010101" pitchFamily="49" charset="-122"/>
                <a:ea typeface="楷体" panose="02010609060101010101" pitchFamily="49" charset="-122"/>
                <a:cs typeface="+mn-cs"/>
                <a:sym typeface="黑体" panose="02010609060101010101" pitchFamily="49" charset="-122"/>
              </a:rPr>
              <a:t>  </a:t>
            </a:r>
            <a:r>
              <a:rPr kumimoji="0" lang="zh-CN" altLang="en-US" sz="4000" b="0" i="0" u="none" strike="noStrike" kern="1200" cap="none" spc="0" normalizeH="0" baseline="0" noProof="0" dirty="0">
                <a:ln>
                  <a:noFill/>
                </a:ln>
                <a:solidFill>
                  <a:srgbClr val="404040"/>
                </a:solidFill>
                <a:effectLst/>
                <a:uLnTx/>
                <a:uFillTx/>
                <a:latin typeface="楷体" panose="02010609060101010101" pitchFamily="49" charset="-122"/>
                <a:ea typeface="楷体" panose="02010609060101010101" pitchFamily="49" charset="-122"/>
                <a:cs typeface="+mn-cs"/>
                <a:sym typeface="黑体" panose="02010609060101010101" pitchFamily="49" charset="-122"/>
              </a:rPr>
              <a:t>                                                    </a:t>
            </a:r>
            <a:endParaRPr kumimoji="0" lang="en-US" altLang="zh-CN" sz="4000" b="0" i="0" u="none" strike="noStrike" kern="1200" cap="none" spc="0" normalizeH="0" baseline="0" noProof="0" dirty="0">
              <a:ln>
                <a:noFill/>
              </a:ln>
              <a:solidFill>
                <a:srgbClr val="404040"/>
              </a:solidFill>
              <a:effectLst/>
              <a:uLnTx/>
              <a:uFillTx/>
              <a:latin typeface="楷体" panose="02010609060101010101" pitchFamily="49" charset="-122"/>
              <a:ea typeface="楷体" panose="02010609060101010101" pitchFamily="49" charset="-122"/>
              <a:cs typeface="+mn-cs"/>
            </a:endParaRPr>
          </a:p>
          <a:p>
            <a:pPr marL="0" marR="0" lvl="0" indent="0" algn="l" defTabSz="914400" rtl="0" eaLnBrk="1" fontAlgn="base" latinLnBrk="0" hangingPunct="1">
              <a:lnSpc>
                <a:spcPct val="120000"/>
              </a:lnSpc>
              <a:spcBef>
                <a:spcPts val="1000"/>
              </a:spcBef>
              <a:spcAft>
                <a:spcPct val="0"/>
              </a:spcAft>
              <a:buClrTx/>
              <a:buSzTx/>
              <a:buFont typeface="Arial" panose="020B0604020202020204" pitchFamily="34" charset="0"/>
              <a:buNone/>
              <a:tabLst/>
              <a:defRPr/>
            </a:pPr>
            <a:r>
              <a:rPr kumimoji="0" lang="zh-CN" altLang="en-US" sz="4000" b="1" i="0" u="none" strike="noStrike" kern="1200" cap="none" spc="0" normalizeH="0" baseline="0" noProof="0" dirty="0">
                <a:ln>
                  <a:noFill/>
                </a:ln>
                <a:solidFill>
                  <a:srgbClr val="0070C0"/>
                </a:solidFill>
                <a:effectLst/>
                <a:uLnTx/>
                <a:uFillTx/>
                <a:latin typeface="宋体" panose="02010600030101010101" pitchFamily="2" charset="-122"/>
                <a:ea typeface="宋体" panose="02010600030101010101" pitchFamily="2" charset="-122"/>
                <a:cs typeface="+mn-cs"/>
                <a:sym typeface="黑体" panose="02010609060101010101" pitchFamily="49" charset="-122"/>
              </a:rPr>
              <a:t>    增强真实感，强化神秘的氛围，给读者留下想象回味空间。</a:t>
            </a:r>
            <a:endParaRPr kumimoji="0" lang="en-US" altLang="zh-CN" sz="4000" b="1" i="0" u="none" strike="noStrike" kern="1200" cap="none" spc="0" normalizeH="0" baseline="0" noProof="0" dirty="0">
              <a:ln>
                <a:noFill/>
              </a:ln>
              <a:solidFill>
                <a:srgbClr val="0070C0"/>
              </a:solidFill>
              <a:effectLst/>
              <a:uLnTx/>
              <a:uFillTx/>
              <a:latin typeface="宋体" panose="02010600030101010101" pitchFamily="2" charset="-122"/>
              <a:ea typeface="宋体" panose="02010600030101010101" pitchFamily="2" charset="-122"/>
              <a:cs typeface="+mn-cs"/>
            </a:endParaRPr>
          </a:p>
        </p:txBody>
      </p:sp>
    </p:spTree>
    <p:extLst>
      <p:ext uri="{BB962C8B-B14F-4D97-AF65-F5344CB8AC3E}">
        <p14:creationId xmlns:p14="http://schemas.microsoft.com/office/powerpoint/2010/main" val="3656684298"/>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F9025FE-47B7-4E2C-8414-2B97B878A190}"/>
              </a:ext>
            </a:extLst>
          </p:cNvPr>
          <p:cNvSpPr>
            <a:spLocks noGrp="1"/>
          </p:cNvSpPr>
          <p:nvPr>
            <p:ph type="title"/>
          </p:nvPr>
        </p:nvSpPr>
        <p:spPr>
          <a:xfrm>
            <a:off x="696798" y="120028"/>
            <a:ext cx="10515600" cy="1325563"/>
          </a:xfrm>
        </p:spPr>
        <p:txBody>
          <a:bodyPr/>
          <a:lstStyle/>
          <a:p>
            <a:pPr algn="ctr"/>
            <a:r>
              <a:rPr lang="zh-CN" altLang="zh-CN" dirty="0">
                <a:solidFill>
                  <a:srgbClr val="464646"/>
                </a:solidFill>
                <a:latin typeface="Verdana" panose="020B0604030504040204" pitchFamily="34" charset="0"/>
              </a:rPr>
              <a:t>天　嚣   赵长天</a:t>
            </a:r>
            <a:br>
              <a:rPr kumimoji="0" lang="zh-CN" altLang="zh-CN" b="0" i="0" u="none" strike="noStrike" cap="none" normalizeH="0" baseline="0" dirty="0">
                <a:ln>
                  <a:noFill/>
                </a:ln>
                <a:solidFill>
                  <a:schemeClr val="tx1"/>
                </a:solidFill>
                <a:effectLst/>
              </a:rPr>
            </a:br>
            <a:endParaRPr lang="zh-CN" altLang="en-US" dirty="0"/>
          </a:p>
        </p:txBody>
      </p:sp>
      <p:sp>
        <p:nvSpPr>
          <p:cNvPr id="5" name="Rectangle 2">
            <a:extLst>
              <a:ext uri="{FF2B5EF4-FFF2-40B4-BE49-F238E27FC236}">
                <a16:creationId xmlns:a16="http://schemas.microsoft.com/office/drawing/2014/main" id="{47473AC0-0333-4008-8ACD-48F2D1816852}"/>
              </a:ext>
            </a:extLst>
          </p:cNvPr>
          <p:cNvSpPr>
            <a:spLocks noGrp="1" noChangeArrowheads="1"/>
          </p:cNvSpPr>
          <p:nvPr>
            <p:ph idx="1"/>
          </p:nvPr>
        </p:nvSpPr>
        <p:spPr bwMode="auto">
          <a:xfrm>
            <a:off x="420141" y="1556963"/>
            <a:ext cx="11351717" cy="39703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indent="228600"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228600" algn="l" defTabSz="914400" rtl="0" eaLnBrk="0" fontAlgn="base" latinLnBrk="0" hangingPunct="0">
              <a:lnSpc>
                <a:spcPct val="100000"/>
              </a:lnSpc>
              <a:spcBef>
                <a:spcPct val="0"/>
              </a:spcBef>
              <a:spcAft>
                <a:spcPct val="0"/>
              </a:spcAft>
              <a:buClrTx/>
              <a:buSzTx/>
              <a:buFontTx/>
              <a:buNone/>
              <a:tabLst/>
            </a:pPr>
            <a:r>
              <a:rPr kumimoji="0" lang="en-US" altLang="zh-CN" sz="2800" b="1" i="0" u="none" strike="noStrike" cap="none" normalizeH="0" baseline="0" dirty="0">
                <a:ln>
                  <a:noFill/>
                </a:ln>
                <a:solidFill>
                  <a:srgbClr val="0000FF"/>
                </a:solidFill>
                <a:effectLst/>
                <a:latin typeface="Verdana" panose="020B0604030504040204" pitchFamily="34" charset="0"/>
                <a:ea typeface="楷体_GB2312"/>
              </a:rPr>
              <a:t>  </a:t>
            </a:r>
            <a:r>
              <a:rPr kumimoji="0" lang="zh-CN" altLang="zh-CN" sz="2800" b="1" i="0" u="none" strike="noStrike" cap="none" normalizeH="0" baseline="0" dirty="0">
                <a:ln>
                  <a:noFill/>
                </a:ln>
                <a:solidFill>
                  <a:srgbClr val="0000FF"/>
                </a:solidFill>
                <a:effectLst/>
                <a:latin typeface="Verdana" panose="020B0604030504040204" pitchFamily="34" charset="0"/>
                <a:ea typeface="楷体_GB2312"/>
              </a:rPr>
              <a:t>【小说的标题天嚣，意思是老天的嚣张，写出了自然环境的恶劣。小说的标题暗示了小说的情节和环境。 】</a:t>
            </a:r>
            <a:endParaRPr kumimoji="0" lang="zh-CN" altLang="zh-CN" b="0" i="0" u="none" strike="noStrike" cap="none" normalizeH="0" baseline="0" dirty="0">
              <a:ln>
                <a:noFill/>
              </a:ln>
              <a:solidFill>
                <a:schemeClr val="tx1"/>
              </a:solidFill>
              <a:effectLst/>
            </a:endParaRPr>
          </a:p>
          <a:p>
            <a:pPr marL="0" marR="0" lvl="0" indent="228600" algn="l" defTabSz="914400" rtl="0" eaLnBrk="0" fontAlgn="base" latinLnBrk="0" hangingPunct="0">
              <a:lnSpc>
                <a:spcPct val="100000"/>
              </a:lnSpc>
              <a:spcBef>
                <a:spcPct val="0"/>
              </a:spcBef>
              <a:spcAft>
                <a:spcPct val="0"/>
              </a:spcAft>
              <a:buClrTx/>
              <a:buSzTx/>
              <a:buFontTx/>
              <a:buNone/>
              <a:tabLst/>
            </a:pPr>
            <a:r>
              <a:rPr kumimoji="0" lang="en-US" altLang="zh-CN" sz="2800" b="0" i="0" u="none" strike="noStrike" cap="none" normalizeH="0" baseline="0" dirty="0">
                <a:ln>
                  <a:noFill/>
                </a:ln>
                <a:solidFill>
                  <a:srgbClr val="464646"/>
                </a:solidFill>
                <a:effectLst/>
                <a:latin typeface="Verdana" panose="020B0604030504040204" pitchFamily="34" charset="0"/>
              </a:rPr>
              <a:t>    </a:t>
            </a:r>
            <a:r>
              <a:rPr kumimoji="0" lang="zh-CN" altLang="zh-CN" sz="2800" b="0" i="0" u="none" strike="noStrike" cap="none" normalizeH="0" baseline="0" dirty="0">
                <a:ln>
                  <a:noFill/>
                </a:ln>
                <a:solidFill>
                  <a:srgbClr val="464646"/>
                </a:solidFill>
                <a:effectLst/>
                <a:latin typeface="Verdana" panose="020B0604030504040204" pitchFamily="34" charset="0"/>
              </a:rPr>
              <a:t>风,像浪一样,梗着头向钢架房冲撞。钢架房,便发疟疾般地一阵阵战栗、摇晃,像是随时都要散架。</a:t>
            </a:r>
            <a:r>
              <a:rPr kumimoji="0" lang="zh-CN" altLang="zh-CN" sz="2800" b="1" i="0" u="none" strike="noStrike" cap="none" normalizeH="0" baseline="0" dirty="0">
                <a:ln>
                  <a:noFill/>
                </a:ln>
                <a:solidFill>
                  <a:srgbClr val="0000FF"/>
                </a:solidFill>
                <a:effectLst/>
                <a:latin typeface="Verdana" panose="020B0604030504040204" pitchFamily="34" charset="0"/>
                <a:ea typeface="楷体_GB2312"/>
              </a:rPr>
              <a:t>【写的是风凶猛，它是借用钢架房来表现的，它本来也可以借助树或其他的东西来表现，这里和后面的门相关联起来。也使得后面开门的情节合情合理。】</a:t>
            </a:r>
            <a:endParaRPr kumimoji="0" lang="zh-CN" altLang="zh-CN" b="0" i="0" u="none" strike="noStrike" cap="none" normalizeH="0" baseline="0" dirty="0">
              <a:ln>
                <a:noFill/>
              </a:ln>
              <a:solidFill>
                <a:schemeClr val="tx1"/>
              </a:solidFill>
              <a:effectLst/>
            </a:endParaRPr>
          </a:p>
          <a:p>
            <a:pPr marL="0" marR="0" lvl="0" indent="228600" algn="l" defTabSz="914400" rtl="0" eaLnBrk="0" fontAlgn="base" latinLnBrk="0" hangingPunct="0">
              <a:lnSpc>
                <a:spcPct val="100000"/>
              </a:lnSpc>
              <a:spcBef>
                <a:spcPct val="0"/>
              </a:spcBef>
              <a:spcAft>
                <a:spcPct val="0"/>
              </a:spcAft>
              <a:buClrTx/>
              <a:buSzTx/>
              <a:buFontTx/>
              <a:buNone/>
              <a:tabLst/>
            </a:pPr>
            <a:r>
              <a:rPr kumimoji="0" lang="en-US" altLang="zh-CN" sz="2800" b="0" i="0" u="none" strike="noStrike" cap="none" normalizeH="0" baseline="0" dirty="0">
                <a:ln>
                  <a:noFill/>
                </a:ln>
                <a:solidFill>
                  <a:srgbClr val="464646"/>
                </a:solidFill>
                <a:effectLst/>
                <a:latin typeface="Verdana" panose="020B0604030504040204" pitchFamily="34" charset="0"/>
              </a:rPr>
              <a:t>   </a:t>
            </a:r>
            <a:r>
              <a:rPr kumimoji="0" lang="zh-CN" altLang="zh-CN" sz="2800" b="0" i="0" u="none" strike="noStrike" cap="none" normalizeH="0" baseline="0" dirty="0">
                <a:ln>
                  <a:noFill/>
                </a:ln>
                <a:solidFill>
                  <a:srgbClr val="464646"/>
                </a:solidFill>
                <a:effectLst/>
                <a:latin typeface="Verdana" panose="020B0604030504040204" pitchFamily="34" charset="0"/>
              </a:rPr>
              <a:t>渴!难忍难挨的渴,使人的思想退化得十分简单、十分原始。欲望,分解成最简单的元素:水!只要有一杯水,哪怕半杯,不,一口也好哇!</a:t>
            </a:r>
            <a:r>
              <a:rPr lang="zh-CN" altLang="zh-CN" sz="2800" b="1" dirty="0">
                <a:solidFill>
                  <a:srgbClr val="0000FF"/>
                </a:solidFill>
                <a:latin typeface="Verdana" panose="020B0604030504040204" pitchFamily="34" charset="0"/>
              </a:rPr>
              <a:t>【渲染的手法，很是简洁地交代了人物状况以及故事特定环境。--环境描写】</a:t>
            </a:r>
          </a:p>
        </p:txBody>
      </p:sp>
    </p:spTree>
    <p:extLst>
      <p:ext uri="{BB962C8B-B14F-4D97-AF65-F5344CB8AC3E}">
        <p14:creationId xmlns:p14="http://schemas.microsoft.com/office/powerpoint/2010/main" val="204885917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a:extLst>
              <a:ext uri="{FF2B5EF4-FFF2-40B4-BE49-F238E27FC236}">
                <a16:creationId xmlns:a16="http://schemas.microsoft.com/office/drawing/2014/main" id="{44B8D009-1946-4AEE-9F35-36DCAB59DDDF}"/>
              </a:ext>
            </a:extLst>
          </p:cNvPr>
          <p:cNvGraphicFramePr/>
          <p:nvPr/>
        </p:nvGraphicFramePr>
        <p:xfrm>
          <a:off x="333375" y="128588"/>
          <a:ext cx="11760200" cy="6745365"/>
        </p:xfrm>
        <a:graphic>
          <a:graphicData uri="http://schemas.openxmlformats.org/drawingml/2006/table">
            <a:tbl>
              <a:tblPr firstRow="1" bandRow="1">
                <a:tableStyleId>{5940675A-B579-460E-94D1-54222C63F5DA}</a:tableStyleId>
              </a:tblPr>
              <a:tblGrid>
                <a:gridCol w="2052431">
                  <a:extLst>
                    <a:ext uri="{9D8B030D-6E8A-4147-A177-3AD203B41FA5}">
                      <a16:colId xmlns:a16="http://schemas.microsoft.com/office/drawing/2014/main" val="20000"/>
                    </a:ext>
                  </a:extLst>
                </a:gridCol>
                <a:gridCol w="2335656">
                  <a:extLst>
                    <a:ext uri="{9D8B030D-6E8A-4147-A177-3AD203B41FA5}">
                      <a16:colId xmlns:a16="http://schemas.microsoft.com/office/drawing/2014/main" val="20001"/>
                    </a:ext>
                  </a:extLst>
                </a:gridCol>
                <a:gridCol w="7372113">
                  <a:extLst>
                    <a:ext uri="{9D8B030D-6E8A-4147-A177-3AD203B41FA5}">
                      <a16:colId xmlns:a16="http://schemas.microsoft.com/office/drawing/2014/main" val="20002"/>
                    </a:ext>
                  </a:extLst>
                </a:gridCol>
              </a:tblGrid>
              <a:tr h="1024835">
                <a:tc>
                  <a:txBody>
                    <a:bodyPr/>
                    <a:lstStyle/>
                    <a:p>
                      <a:pPr indent="0" algn="ctr">
                        <a:buNone/>
                      </a:pPr>
                      <a:r>
                        <a:rPr lang="en-US" sz="3100" b="1">
                          <a:latin typeface="黑体" panose="02010609060101010101" pitchFamily="49" charset="-122"/>
                          <a:ea typeface="黑体" panose="02010609060101010101" pitchFamily="49" charset="-122"/>
                          <a:cs typeface="黑体" panose="02010609060101010101" pitchFamily="49" charset="-122"/>
                        </a:rPr>
                        <a:t>2019</a:t>
                      </a:r>
                      <a:r>
                        <a:rPr lang="zh-CN" altLang="en-US" sz="3100" b="1">
                          <a:latin typeface="黑体" panose="02010609060101010101" pitchFamily="49" charset="-122"/>
                          <a:ea typeface="黑体" panose="02010609060101010101" pitchFamily="49" charset="-122"/>
                          <a:cs typeface="黑体" panose="02010609060101010101" pitchFamily="49" charset="-122"/>
                        </a:rPr>
                        <a:t>年</a:t>
                      </a:r>
                      <a:r>
                        <a:rPr lang="en-US" sz="3100" b="1">
                          <a:latin typeface="黑体" panose="02010609060101010101" pitchFamily="49" charset="-122"/>
                          <a:ea typeface="黑体" panose="02010609060101010101" pitchFamily="49" charset="-122"/>
                          <a:cs typeface="黑体" panose="02010609060101010101" pitchFamily="49" charset="-122"/>
                        </a:rPr>
                        <a:t>浙江卷</a:t>
                      </a:r>
                    </a:p>
                  </a:txBody>
                  <a:tcPr marL="0" marR="0" marT="0" marB="0">
                    <a:lnL w="1905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zh-CN" altLang="en-US" sz="3100" b="1" dirty="0">
                          <a:latin typeface="黑体" panose="02010609060101010101" pitchFamily="49" charset="-122"/>
                          <a:ea typeface="黑体" panose="02010609060101010101" pitchFamily="49" charset="-122"/>
                          <a:cs typeface="黑体" panose="02010609060101010101" pitchFamily="49" charset="-122"/>
                          <a:sym typeface="+mn-ea"/>
                        </a:rPr>
                        <a:t>《</a:t>
                      </a:r>
                      <a:r>
                        <a:rPr lang="en-US" sz="3100" b="1" dirty="0" err="1">
                          <a:latin typeface="黑体" panose="02010609060101010101" pitchFamily="49" charset="-122"/>
                          <a:ea typeface="黑体" panose="02010609060101010101" pitchFamily="49" charset="-122"/>
                          <a:cs typeface="黑体" panose="02010609060101010101" pitchFamily="49" charset="-122"/>
                          <a:sym typeface="+mn-ea"/>
                        </a:rPr>
                        <a:t>呼兰河传</a:t>
                      </a:r>
                      <a:r>
                        <a:rPr lang="zh-CN" altLang="en-US" sz="3100" b="1" dirty="0">
                          <a:latin typeface="黑体" panose="02010609060101010101" pitchFamily="49" charset="-122"/>
                          <a:ea typeface="黑体" panose="02010609060101010101" pitchFamily="49" charset="-122"/>
                          <a:cs typeface="黑体" panose="02010609060101010101" pitchFamily="49" charset="-122"/>
                          <a:sym typeface="+mn-ea"/>
                        </a:rPr>
                        <a:t>》</a:t>
                      </a:r>
                      <a:r>
                        <a:rPr lang="en-US" sz="3100" b="1" dirty="0">
                          <a:latin typeface="黑体" panose="02010609060101010101" pitchFamily="49" charset="-122"/>
                          <a:ea typeface="黑体" panose="02010609060101010101" pitchFamily="49" charset="-122"/>
                          <a:cs typeface="黑体" panose="02010609060101010101" pitchFamily="49" charset="-122"/>
                          <a:sym typeface="+mn-ea"/>
                        </a:rPr>
                        <a:t>(</a:t>
                      </a:r>
                      <a:r>
                        <a:rPr lang="en-US" sz="3100" b="1" dirty="0" err="1">
                          <a:latin typeface="黑体" panose="02010609060101010101" pitchFamily="49" charset="-122"/>
                          <a:ea typeface="黑体" panose="02010609060101010101" pitchFamily="49" charset="-122"/>
                          <a:cs typeface="黑体" panose="02010609060101010101" pitchFamily="49" charset="-122"/>
                          <a:sym typeface="+mn-ea"/>
                        </a:rPr>
                        <a:t>节选</a:t>
                      </a:r>
                      <a:r>
                        <a:rPr lang="en-US" sz="3100" b="1" dirty="0">
                          <a:latin typeface="黑体" panose="02010609060101010101" pitchFamily="49" charset="-122"/>
                          <a:ea typeface="黑体" panose="02010609060101010101" pitchFamily="49" charset="-122"/>
                          <a:cs typeface="黑体" panose="02010609060101010101" pitchFamily="49" charset="-122"/>
                          <a:sym typeface="+mn-ea"/>
                        </a:rPr>
                        <a:t>)</a:t>
                      </a:r>
                      <a:endParaRPr lang="en-US" altLang="en-US" sz="3100" b="1" dirty="0">
                        <a:solidFill>
                          <a:srgbClr val="C00000"/>
                        </a:solidFill>
                        <a:latin typeface="黑体" panose="02010609060101010101" pitchFamily="49" charset="-122"/>
                        <a:ea typeface="黑体" panose="02010609060101010101" pitchFamily="49" charset="-122"/>
                        <a:cs typeface="黑体" panose="02010609060101010101" pitchFamily="49" charset="-122"/>
                      </a:endParaRPr>
                    </a:p>
                  </a:txBody>
                  <a:tcPr marL="0" marR="0" marT="0" marB="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3100" b="1" dirty="0" err="1">
                          <a:latin typeface="黑体" panose="02010609060101010101" pitchFamily="49" charset="-122"/>
                          <a:ea typeface="黑体" panose="02010609060101010101" pitchFamily="49" charset="-122"/>
                          <a:cs typeface="黑体" panose="02010609060101010101" pitchFamily="49" charset="-122"/>
                        </a:rPr>
                        <a:t>分析本文</a:t>
                      </a:r>
                      <a:r>
                        <a:rPr lang="en-US" sz="3100" b="1" dirty="0" err="1">
                          <a:solidFill>
                            <a:srgbClr val="FF0000"/>
                          </a:solidFill>
                          <a:latin typeface="黑体" panose="02010609060101010101" pitchFamily="49" charset="-122"/>
                          <a:ea typeface="黑体" panose="02010609060101010101" pitchFamily="49" charset="-122"/>
                          <a:cs typeface="黑体" panose="02010609060101010101" pitchFamily="49" charset="-122"/>
                        </a:rPr>
                        <a:t>叙述上</a:t>
                      </a:r>
                      <a:r>
                        <a:rPr lang="en-US" sz="3100" b="1" dirty="0" err="1">
                          <a:latin typeface="黑体" panose="02010609060101010101" pitchFamily="49" charset="-122"/>
                          <a:ea typeface="黑体" panose="02010609060101010101" pitchFamily="49" charset="-122"/>
                          <a:cs typeface="黑体" panose="02010609060101010101" pitchFamily="49" charset="-122"/>
                        </a:rPr>
                        <a:t>的特征</a:t>
                      </a:r>
                      <a:r>
                        <a:rPr lang="en-US" sz="3100" b="1" dirty="0">
                          <a:latin typeface="黑体" panose="02010609060101010101" pitchFamily="49" charset="-122"/>
                          <a:ea typeface="黑体" panose="02010609060101010101" pitchFamily="49" charset="-122"/>
                          <a:cs typeface="黑体" panose="02010609060101010101" pitchFamily="49" charset="-122"/>
                        </a:rPr>
                        <a:t>。</a:t>
                      </a:r>
                    </a:p>
                  </a:txBody>
                  <a:tcPr marL="0" marR="0" marT="0" marB="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417243">
                <a:tc>
                  <a:txBody>
                    <a:bodyPr/>
                    <a:lstStyle/>
                    <a:p>
                      <a:pPr indent="0" algn="ctr">
                        <a:buNone/>
                      </a:pPr>
                      <a:r>
                        <a:rPr lang="en-US" sz="3100" b="1">
                          <a:latin typeface="黑体" panose="02010609060101010101" pitchFamily="49" charset="-122"/>
                          <a:ea typeface="黑体" panose="02010609060101010101" pitchFamily="49" charset="-122"/>
                          <a:cs typeface="黑体" panose="02010609060101010101" pitchFamily="49" charset="-122"/>
                        </a:rPr>
                        <a:t>2018年全国I</a:t>
                      </a:r>
                      <a:endParaRPr lang="en-US" altLang="en-US" sz="3100" b="1">
                        <a:latin typeface="黑体" panose="02010609060101010101" pitchFamily="49" charset="-122"/>
                        <a:ea typeface="黑体" panose="02010609060101010101" pitchFamily="49" charset="-122"/>
                        <a:cs typeface="黑体" panose="02010609060101010101" pitchFamily="49" charset="-122"/>
                      </a:endParaRPr>
                    </a:p>
                  </a:txBody>
                  <a:tcPr marL="0" marR="0" marT="0" marB="0">
                    <a:lnL w="1905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3100" b="1" dirty="0">
                          <a:latin typeface="黑体" panose="02010609060101010101" pitchFamily="49" charset="-122"/>
                          <a:ea typeface="黑体" panose="02010609060101010101" pitchFamily="49" charset="-122"/>
                          <a:cs typeface="黑体" panose="02010609060101010101" pitchFamily="49" charset="-122"/>
                        </a:rPr>
                        <a:t>《</a:t>
                      </a:r>
                      <a:r>
                        <a:rPr lang="en-US" sz="3100" b="1" dirty="0" err="1">
                          <a:latin typeface="黑体" panose="02010609060101010101" pitchFamily="49" charset="-122"/>
                          <a:ea typeface="黑体" panose="02010609060101010101" pitchFamily="49" charset="-122"/>
                          <a:cs typeface="黑体" panose="02010609060101010101" pitchFamily="49" charset="-122"/>
                        </a:rPr>
                        <a:t>赵一曼女士</a:t>
                      </a:r>
                      <a:r>
                        <a:rPr lang="en-US" sz="3100" b="1" dirty="0">
                          <a:latin typeface="黑体" panose="02010609060101010101" pitchFamily="49" charset="-122"/>
                          <a:ea typeface="黑体" panose="02010609060101010101" pitchFamily="49" charset="-122"/>
                          <a:cs typeface="黑体" panose="02010609060101010101" pitchFamily="49" charset="-122"/>
                        </a:rPr>
                        <a:t>》（</a:t>
                      </a:r>
                      <a:r>
                        <a:rPr lang="en-US" sz="3100" b="1" dirty="0" err="1">
                          <a:latin typeface="黑体" panose="02010609060101010101" pitchFamily="49" charset="-122"/>
                          <a:ea typeface="黑体" panose="02010609060101010101" pitchFamily="49" charset="-122"/>
                          <a:cs typeface="黑体" panose="02010609060101010101" pitchFamily="49" charset="-122"/>
                        </a:rPr>
                        <a:t>阿成</a:t>
                      </a:r>
                      <a:r>
                        <a:rPr lang="en-US" sz="3100" b="1" dirty="0">
                          <a:latin typeface="黑体" panose="02010609060101010101" pitchFamily="49" charset="-122"/>
                          <a:ea typeface="黑体" panose="02010609060101010101" pitchFamily="49" charset="-122"/>
                          <a:cs typeface="黑体" panose="02010609060101010101" pitchFamily="49" charset="-122"/>
                        </a:rPr>
                        <a:t>）</a:t>
                      </a:r>
                      <a:endParaRPr lang="en-US" altLang="en-US" sz="3100" b="1" dirty="0">
                        <a:solidFill>
                          <a:srgbClr val="C00000"/>
                        </a:solidFill>
                        <a:latin typeface="黑体" panose="02010609060101010101" pitchFamily="49" charset="-122"/>
                        <a:ea typeface="黑体" panose="02010609060101010101" pitchFamily="49" charset="-122"/>
                        <a:cs typeface="黑体" panose="02010609060101010101" pitchFamily="49" charset="-122"/>
                      </a:endParaRPr>
                    </a:p>
                  </a:txBody>
                  <a:tcPr marL="0" marR="0" marT="0" marB="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3100" b="1">
                          <a:latin typeface="黑体" panose="02010609060101010101" pitchFamily="49" charset="-122"/>
                          <a:ea typeface="黑体" panose="02010609060101010101" pitchFamily="49" charset="-122"/>
                          <a:cs typeface="黑体" panose="02010609060101010101" pitchFamily="49" charset="-122"/>
                        </a:rPr>
                        <a:t>小说中</a:t>
                      </a:r>
                      <a:r>
                        <a:rPr lang="en-US" sz="3100" b="1">
                          <a:solidFill>
                            <a:srgbClr val="FF0000"/>
                          </a:solidFill>
                          <a:latin typeface="黑体" panose="02010609060101010101" pitchFamily="49" charset="-122"/>
                          <a:ea typeface="黑体" panose="02010609060101010101" pitchFamily="49" charset="-122"/>
                          <a:cs typeface="黑体" panose="02010609060101010101" pitchFamily="49" charset="-122"/>
                        </a:rPr>
                        <a:t>历史与现实</a:t>
                      </a:r>
                      <a:r>
                        <a:rPr lang="en-US" sz="3100" b="1">
                          <a:latin typeface="黑体" panose="02010609060101010101" pitchFamily="49" charset="-122"/>
                          <a:ea typeface="黑体" panose="02010609060101010101" pitchFamily="49" charset="-122"/>
                          <a:cs typeface="黑体" panose="02010609060101010101" pitchFamily="49" charset="-122"/>
                        </a:rPr>
                        <a:t>交织穿插，这种</a:t>
                      </a:r>
                      <a:r>
                        <a:rPr lang="en-US" sz="3100" b="1">
                          <a:solidFill>
                            <a:srgbClr val="FF0000"/>
                          </a:solidFill>
                          <a:latin typeface="黑体" panose="02010609060101010101" pitchFamily="49" charset="-122"/>
                          <a:ea typeface="黑体" panose="02010609060101010101" pitchFamily="49" charset="-122"/>
                          <a:cs typeface="黑体" panose="02010609060101010101" pitchFamily="49" charset="-122"/>
                        </a:rPr>
                        <a:t>叙述方式</a:t>
                      </a:r>
                      <a:r>
                        <a:rPr lang="en-US" sz="3100" b="1">
                          <a:latin typeface="黑体" panose="02010609060101010101" pitchFamily="49" charset="-122"/>
                          <a:ea typeface="黑体" panose="02010609060101010101" pitchFamily="49" charset="-122"/>
                          <a:cs typeface="黑体" panose="02010609060101010101" pitchFamily="49" charset="-122"/>
                        </a:rPr>
                        <a:t>有哪些</a:t>
                      </a:r>
                      <a:r>
                        <a:rPr lang="en-US" sz="3100" b="1">
                          <a:solidFill>
                            <a:srgbClr val="C00000"/>
                          </a:solidFill>
                          <a:latin typeface="黑体" panose="02010609060101010101" pitchFamily="49" charset="-122"/>
                          <a:ea typeface="黑体" panose="02010609060101010101" pitchFamily="49" charset="-122"/>
                          <a:cs typeface="黑体" panose="02010609060101010101" pitchFamily="49" charset="-122"/>
                        </a:rPr>
                        <a:t>好处</a:t>
                      </a:r>
                      <a:r>
                        <a:rPr lang="en-US" sz="3100" b="1">
                          <a:latin typeface="黑体" panose="02010609060101010101" pitchFamily="49" charset="-122"/>
                          <a:ea typeface="黑体" panose="02010609060101010101" pitchFamily="49" charset="-122"/>
                          <a:cs typeface="黑体" panose="02010609060101010101" pitchFamily="49" charset="-122"/>
                        </a:rPr>
                        <a:t>？请简要分析。</a:t>
                      </a:r>
                      <a:endParaRPr lang="en-US" altLang="en-US" sz="3100" b="1">
                        <a:latin typeface="黑体" panose="02010609060101010101" pitchFamily="49" charset="-122"/>
                        <a:ea typeface="黑体" panose="02010609060101010101" pitchFamily="49" charset="-122"/>
                        <a:cs typeface="黑体" panose="02010609060101010101" pitchFamily="49" charset="-122"/>
                      </a:endParaRPr>
                    </a:p>
                  </a:txBody>
                  <a:tcPr marL="0" marR="0" marT="0" marB="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076262">
                <a:tc>
                  <a:txBody>
                    <a:bodyPr/>
                    <a:lstStyle/>
                    <a:p>
                      <a:pPr indent="0" algn="ctr">
                        <a:buNone/>
                      </a:pPr>
                      <a:r>
                        <a:rPr lang="en-US" sz="3100" b="1">
                          <a:latin typeface="黑体" panose="02010609060101010101" pitchFamily="49" charset="-122"/>
                          <a:ea typeface="黑体" panose="02010609060101010101" pitchFamily="49" charset="-122"/>
                          <a:cs typeface="黑体" panose="02010609060101010101" pitchFamily="49" charset="-122"/>
                        </a:rPr>
                        <a:t>2017年课标全国III</a:t>
                      </a:r>
                      <a:endParaRPr lang="en-US" altLang="en-US" sz="3100" b="1">
                        <a:latin typeface="黑体" panose="02010609060101010101" pitchFamily="49" charset="-122"/>
                        <a:ea typeface="黑体" panose="02010609060101010101" pitchFamily="49" charset="-122"/>
                        <a:cs typeface="黑体" panose="02010609060101010101" pitchFamily="49" charset="-122"/>
                      </a:endParaRPr>
                    </a:p>
                  </a:txBody>
                  <a:tcPr marL="0" marR="0" marT="0" marB="0">
                    <a:lnL w="1905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3100" b="1" dirty="0">
                          <a:latin typeface="黑体" panose="02010609060101010101" pitchFamily="49" charset="-122"/>
                          <a:ea typeface="黑体" panose="02010609060101010101" pitchFamily="49" charset="-122"/>
                          <a:cs typeface="黑体" panose="02010609060101010101" pitchFamily="49" charset="-122"/>
                        </a:rPr>
                        <a:t>《</a:t>
                      </a:r>
                      <a:r>
                        <a:rPr lang="en-US" sz="3100" b="1" dirty="0" err="1">
                          <a:latin typeface="黑体" panose="02010609060101010101" pitchFamily="49" charset="-122"/>
                          <a:ea typeface="黑体" panose="02010609060101010101" pitchFamily="49" charset="-122"/>
                          <a:cs typeface="黑体" panose="02010609060101010101" pitchFamily="49" charset="-122"/>
                        </a:rPr>
                        <a:t>天嚣</a:t>
                      </a:r>
                      <a:r>
                        <a:rPr lang="en-US" sz="3100" b="1" dirty="0">
                          <a:latin typeface="黑体" panose="02010609060101010101" pitchFamily="49" charset="-122"/>
                          <a:ea typeface="黑体" panose="02010609060101010101" pitchFamily="49" charset="-122"/>
                          <a:cs typeface="黑体" panose="02010609060101010101" pitchFamily="49" charset="-122"/>
                        </a:rPr>
                        <a:t>》（</a:t>
                      </a:r>
                      <a:r>
                        <a:rPr lang="en-US" sz="3100" b="1" dirty="0" err="1">
                          <a:latin typeface="黑体" panose="02010609060101010101" pitchFamily="49" charset="-122"/>
                          <a:ea typeface="黑体" panose="02010609060101010101" pitchFamily="49" charset="-122"/>
                          <a:cs typeface="黑体" panose="02010609060101010101" pitchFamily="49" charset="-122"/>
                        </a:rPr>
                        <a:t>赵长</a:t>
                      </a:r>
                      <a:r>
                        <a:rPr lang="zh-CN" altLang="en-US" sz="3100" b="1" dirty="0">
                          <a:latin typeface="黑体" panose="02010609060101010101" pitchFamily="49" charset="-122"/>
                          <a:ea typeface="黑体" panose="02010609060101010101" pitchFamily="49" charset="-122"/>
                          <a:cs typeface="黑体" panose="02010609060101010101" pitchFamily="49" charset="-122"/>
                        </a:rPr>
                        <a:t>）</a:t>
                      </a:r>
                      <a:endParaRPr lang="zh-CN" altLang="en-US" sz="3100" b="1" dirty="0">
                        <a:solidFill>
                          <a:srgbClr val="C00000"/>
                        </a:solidFill>
                        <a:latin typeface="黑体" panose="02010609060101010101" pitchFamily="49" charset="-122"/>
                        <a:ea typeface="黑体" panose="02010609060101010101" pitchFamily="49" charset="-122"/>
                        <a:cs typeface="黑体" panose="02010609060101010101" pitchFamily="49" charset="-122"/>
                      </a:endParaRPr>
                    </a:p>
                  </a:txBody>
                  <a:tcPr marL="0" marR="0" marT="0" marB="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3100" b="1">
                          <a:latin typeface="黑体" panose="02010609060101010101" pitchFamily="49" charset="-122"/>
                          <a:ea typeface="黑体" panose="02010609060101010101" pitchFamily="49" charset="-122"/>
                          <a:cs typeface="黑体" panose="02010609060101010101" pitchFamily="49" charset="-122"/>
                        </a:rPr>
                        <a:t>  小说以一个没有谜底的“美好的谜”</a:t>
                      </a:r>
                      <a:r>
                        <a:rPr lang="en-US" sz="3100" b="1">
                          <a:solidFill>
                            <a:srgbClr val="FF0000"/>
                          </a:solidFill>
                          <a:latin typeface="黑体" panose="02010609060101010101" pitchFamily="49" charset="-122"/>
                          <a:ea typeface="黑体" panose="02010609060101010101" pitchFamily="49" charset="-122"/>
                          <a:cs typeface="黑体" panose="02010609060101010101" pitchFamily="49" charset="-122"/>
                        </a:rPr>
                        <a:t>结尾</a:t>
                      </a:r>
                      <a:r>
                        <a:rPr lang="en-US" sz="3100" b="1">
                          <a:latin typeface="黑体" panose="02010609060101010101" pitchFamily="49" charset="-122"/>
                          <a:ea typeface="黑体" panose="02010609060101010101" pitchFamily="49" charset="-122"/>
                          <a:cs typeface="黑体" panose="02010609060101010101" pitchFamily="49" charset="-122"/>
                        </a:rPr>
                        <a:t>，这样</a:t>
                      </a:r>
                      <a:r>
                        <a:rPr lang="en-US" sz="3100" b="1">
                          <a:solidFill>
                            <a:schemeClr val="tx1"/>
                          </a:solidFill>
                          <a:latin typeface="黑体" panose="02010609060101010101" pitchFamily="49" charset="-122"/>
                          <a:ea typeface="黑体" panose="02010609060101010101" pitchFamily="49" charset="-122"/>
                          <a:cs typeface="黑体" panose="02010609060101010101" pitchFamily="49" charset="-122"/>
                        </a:rPr>
                        <a:t>处理</a:t>
                      </a:r>
                      <a:r>
                        <a:rPr lang="en-US" sz="3100" b="1">
                          <a:latin typeface="黑体" panose="02010609060101010101" pitchFamily="49" charset="-122"/>
                          <a:ea typeface="黑体" panose="02010609060101010101" pitchFamily="49" charset="-122"/>
                          <a:cs typeface="黑体" panose="02010609060101010101" pitchFamily="49" charset="-122"/>
                        </a:rPr>
                        <a:t>有</a:t>
                      </a:r>
                      <a:r>
                        <a:rPr lang="en-US" sz="3100" b="1">
                          <a:solidFill>
                            <a:srgbClr val="C00000"/>
                          </a:solidFill>
                          <a:latin typeface="黑体" panose="02010609060101010101" pitchFamily="49" charset="-122"/>
                          <a:ea typeface="黑体" panose="02010609060101010101" pitchFamily="49" charset="-122"/>
                          <a:cs typeface="黑体" panose="02010609060101010101" pitchFamily="49" charset="-122"/>
                        </a:rPr>
                        <a:t>怎样的</a:t>
                      </a:r>
                      <a:r>
                        <a:rPr lang="en-US" sz="3100" b="1">
                          <a:solidFill>
                            <a:srgbClr val="FF0000"/>
                          </a:solidFill>
                          <a:latin typeface="黑体" panose="02010609060101010101" pitchFamily="49" charset="-122"/>
                          <a:ea typeface="黑体" panose="02010609060101010101" pitchFamily="49" charset="-122"/>
                          <a:cs typeface="黑体" panose="02010609060101010101" pitchFamily="49" charset="-122"/>
                        </a:rPr>
                        <a:t>艺术效果</a:t>
                      </a:r>
                      <a:r>
                        <a:rPr lang="en-US" sz="3100" b="1">
                          <a:latin typeface="黑体" panose="02010609060101010101" pitchFamily="49" charset="-122"/>
                          <a:ea typeface="黑体" panose="02010609060101010101" pitchFamily="49" charset="-122"/>
                          <a:cs typeface="黑体" panose="02010609060101010101" pitchFamily="49" charset="-122"/>
                        </a:rPr>
                        <a:t>？</a:t>
                      </a:r>
                      <a:endParaRPr lang="en-US" altLang="en-US" sz="3100" b="1">
                        <a:latin typeface="黑体" panose="02010609060101010101" pitchFamily="49" charset="-122"/>
                        <a:ea typeface="黑体" panose="02010609060101010101" pitchFamily="49" charset="-122"/>
                        <a:cs typeface="黑体" panose="02010609060101010101" pitchFamily="49" charset="-122"/>
                      </a:endParaRPr>
                    </a:p>
                  </a:txBody>
                  <a:tcPr marL="0" marR="0" marT="0" marB="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76262">
                <a:tc>
                  <a:txBody>
                    <a:bodyPr/>
                    <a:lstStyle/>
                    <a:p>
                      <a:pPr indent="0" algn="ctr">
                        <a:buNone/>
                      </a:pPr>
                      <a:r>
                        <a:rPr lang="en-US" sz="3100" b="1">
                          <a:latin typeface="黑体" panose="02010609060101010101" pitchFamily="49" charset="-122"/>
                          <a:ea typeface="黑体" panose="02010609060101010101" pitchFamily="49" charset="-122"/>
                          <a:cs typeface="黑体" panose="02010609060101010101" pitchFamily="49" charset="-122"/>
                        </a:rPr>
                        <a:t>2016年课标全国III</a:t>
                      </a:r>
                      <a:endParaRPr lang="en-US" altLang="en-US" sz="3100" b="1">
                        <a:latin typeface="黑体" panose="02010609060101010101" pitchFamily="49" charset="-122"/>
                        <a:ea typeface="黑体" panose="02010609060101010101" pitchFamily="49" charset="-122"/>
                        <a:cs typeface="黑体" panose="02010609060101010101" pitchFamily="49" charset="-122"/>
                      </a:endParaRPr>
                    </a:p>
                  </a:txBody>
                  <a:tcPr marL="0" marR="0" marT="0" marB="0">
                    <a:lnL w="1905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3100" b="1" dirty="0">
                          <a:latin typeface="黑体" panose="02010609060101010101" pitchFamily="49" charset="-122"/>
                          <a:ea typeface="黑体" panose="02010609060101010101" pitchFamily="49" charset="-122"/>
                          <a:cs typeface="黑体" panose="02010609060101010101" pitchFamily="49" charset="-122"/>
                        </a:rPr>
                        <a:t>《</a:t>
                      </a:r>
                      <a:r>
                        <a:rPr lang="en-US" sz="3100" b="1" dirty="0" err="1">
                          <a:latin typeface="黑体" panose="02010609060101010101" pitchFamily="49" charset="-122"/>
                          <a:ea typeface="黑体" panose="02010609060101010101" pitchFamily="49" charset="-122"/>
                          <a:cs typeface="黑体" panose="02010609060101010101" pitchFamily="49" charset="-122"/>
                        </a:rPr>
                        <a:t>玻璃</a:t>
                      </a:r>
                      <a:r>
                        <a:rPr lang="en-US" sz="3100" b="1" dirty="0">
                          <a:latin typeface="黑体" panose="02010609060101010101" pitchFamily="49" charset="-122"/>
                          <a:ea typeface="黑体" panose="02010609060101010101" pitchFamily="49" charset="-122"/>
                          <a:cs typeface="黑体" panose="02010609060101010101" pitchFamily="49" charset="-122"/>
                        </a:rPr>
                        <a:t>》（</a:t>
                      </a:r>
                      <a:r>
                        <a:rPr lang="en-US" sz="3100" b="1" dirty="0" err="1">
                          <a:latin typeface="黑体" panose="02010609060101010101" pitchFamily="49" charset="-122"/>
                          <a:ea typeface="黑体" panose="02010609060101010101" pitchFamily="49" charset="-122"/>
                          <a:cs typeface="黑体" panose="02010609060101010101" pitchFamily="49" charset="-122"/>
                        </a:rPr>
                        <a:t>贾平凹</a:t>
                      </a:r>
                      <a:r>
                        <a:rPr lang="en-US" sz="3100" b="1" dirty="0">
                          <a:latin typeface="黑体" panose="02010609060101010101" pitchFamily="49" charset="-122"/>
                          <a:ea typeface="黑体" panose="02010609060101010101" pitchFamily="49" charset="-122"/>
                          <a:cs typeface="黑体" panose="02010609060101010101" pitchFamily="49" charset="-122"/>
                        </a:rPr>
                        <a:t>）</a:t>
                      </a:r>
                      <a:endParaRPr lang="en-US" altLang="en-US" sz="3100" b="1" dirty="0">
                        <a:solidFill>
                          <a:srgbClr val="C00000"/>
                        </a:solidFill>
                        <a:latin typeface="黑体" panose="02010609060101010101" pitchFamily="49" charset="-122"/>
                        <a:ea typeface="黑体" panose="02010609060101010101" pitchFamily="49" charset="-122"/>
                        <a:cs typeface="黑体" panose="02010609060101010101" pitchFamily="49" charset="-122"/>
                      </a:endParaRPr>
                    </a:p>
                  </a:txBody>
                  <a:tcPr marL="0" marR="0" marT="0" marB="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buNone/>
                      </a:pPr>
                      <a:r>
                        <a:rPr lang="en-US" sz="3100" b="1">
                          <a:latin typeface="黑体" panose="02010609060101010101" pitchFamily="49" charset="-122"/>
                          <a:ea typeface="黑体" panose="02010609060101010101" pitchFamily="49" charset="-122"/>
                          <a:cs typeface="黑体" panose="02010609060101010101" pitchFamily="49" charset="-122"/>
                        </a:rPr>
                        <a:t>“</a:t>
                      </a:r>
                      <a:r>
                        <a:rPr lang="en-US" sz="3100" b="1">
                          <a:solidFill>
                            <a:srgbClr val="FF0000"/>
                          </a:solidFill>
                          <a:latin typeface="黑体" panose="02010609060101010101" pitchFamily="49" charset="-122"/>
                          <a:ea typeface="黑体" panose="02010609060101010101" pitchFamily="49" charset="-122"/>
                          <a:cs typeface="黑体" panose="02010609060101010101" pitchFamily="49" charset="-122"/>
                        </a:rPr>
                        <a:t>我</a:t>
                      </a:r>
                      <a:r>
                        <a:rPr lang="en-US" sz="3100" b="1">
                          <a:latin typeface="黑体" panose="02010609060101010101" pitchFamily="49" charset="-122"/>
                          <a:ea typeface="黑体" panose="02010609060101010101" pitchFamily="49" charset="-122"/>
                          <a:cs typeface="黑体" panose="02010609060101010101" pitchFamily="49" charset="-122"/>
                        </a:rPr>
                        <a:t>”在小说中的主要</a:t>
                      </a:r>
                      <a:r>
                        <a:rPr lang="en-US" sz="3100" b="1">
                          <a:solidFill>
                            <a:srgbClr val="C00000"/>
                          </a:solidFill>
                          <a:latin typeface="黑体" panose="02010609060101010101" pitchFamily="49" charset="-122"/>
                          <a:ea typeface="黑体" panose="02010609060101010101" pitchFamily="49" charset="-122"/>
                          <a:cs typeface="黑体" panose="02010609060101010101" pitchFamily="49" charset="-122"/>
                        </a:rPr>
                        <a:t>作用</a:t>
                      </a:r>
                      <a:r>
                        <a:rPr lang="en-US" sz="3100" b="1">
                          <a:latin typeface="黑体" panose="02010609060101010101" pitchFamily="49" charset="-122"/>
                          <a:ea typeface="黑体" panose="02010609060101010101" pitchFamily="49" charset="-122"/>
                          <a:cs typeface="黑体" panose="02010609060101010101" pitchFamily="49" charset="-122"/>
                        </a:rPr>
                        <a:t>是什么？请简析。</a:t>
                      </a:r>
                      <a:endParaRPr lang="en-US" altLang="en-US" sz="3100" b="1">
                        <a:latin typeface="黑体" panose="02010609060101010101" pitchFamily="49" charset="-122"/>
                        <a:ea typeface="黑体" panose="02010609060101010101" pitchFamily="49" charset="-122"/>
                        <a:cs typeface="黑体" panose="02010609060101010101" pitchFamily="49" charset="-122"/>
                      </a:endParaRPr>
                    </a:p>
                  </a:txBody>
                  <a:tcPr marL="0" marR="0" marT="0" marB="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075649">
                <a:tc>
                  <a:txBody>
                    <a:bodyPr/>
                    <a:lstStyle/>
                    <a:p>
                      <a:pPr indent="0">
                        <a:buNone/>
                      </a:pPr>
                      <a:r>
                        <a:rPr lang="en-US" sz="3100" b="1">
                          <a:latin typeface="黑体" panose="02010609060101010101" pitchFamily="49" charset="-122"/>
                          <a:ea typeface="黑体" panose="02010609060101010101" pitchFamily="49" charset="-122"/>
                          <a:cs typeface="黑体" panose="02010609060101010101" pitchFamily="49" charset="-122"/>
                        </a:rPr>
                        <a:t>2014年课标全国I</a:t>
                      </a:r>
                      <a:endParaRPr lang="en-US" altLang="en-US" sz="3100" b="1">
                        <a:latin typeface="黑体" panose="02010609060101010101" pitchFamily="49" charset="-122"/>
                        <a:ea typeface="黑体" panose="02010609060101010101" pitchFamily="49" charset="-122"/>
                        <a:cs typeface="黑体" panose="02010609060101010101" pitchFamily="49" charset="-122"/>
                      </a:endParaRPr>
                    </a:p>
                  </a:txBody>
                  <a:tcPr marL="0" marR="0" marT="0" marB="0">
                    <a:lnL w="1905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3100" b="1" dirty="0">
                          <a:latin typeface="黑体" panose="02010609060101010101" pitchFamily="49" charset="-122"/>
                          <a:ea typeface="黑体" panose="02010609060101010101" pitchFamily="49" charset="-122"/>
                          <a:cs typeface="黑体" panose="02010609060101010101" pitchFamily="49" charset="-122"/>
                        </a:rPr>
                        <a:t>《</a:t>
                      </a:r>
                      <a:r>
                        <a:rPr lang="en-US" sz="3100" b="1" dirty="0" err="1">
                          <a:latin typeface="黑体" panose="02010609060101010101" pitchFamily="49" charset="-122"/>
                          <a:ea typeface="黑体" panose="02010609060101010101" pitchFamily="49" charset="-122"/>
                          <a:cs typeface="黑体" panose="02010609060101010101" pitchFamily="49" charset="-122"/>
                        </a:rPr>
                        <a:t>古渡头</a:t>
                      </a:r>
                      <a:r>
                        <a:rPr lang="en-US" sz="3100" b="1" dirty="0">
                          <a:latin typeface="黑体" panose="02010609060101010101" pitchFamily="49" charset="-122"/>
                          <a:ea typeface="黑体" panose="02010609060101010101" pitchFamily="49" charset="-122"/>
                          <a:cs typeface="黑体" panose="02010609060101010101" pitchFamily="49" charset="-122"/>
                        </a:rPr>
                        <a:t>》（</a:t>
                      </a:r>
                      <a:r>
                        <a:rPr lang="en-US" sz="3100" b="1" dirty="0" err="1">
                          <a:latin typeface="黑体" panose="02010609060101010101" pitchFamily="49" charset="-122"/>
                          <a:ea typeface="黑体" panose="02010609060101010101" pitchFamily="49" charset="-122"/>
                          <a:cs typeface="黑体" panose="02010609060101010101" pitchFamily="49" charset="-122"/>
                        </a:rPr>
                        <a:t>叶紫</a:t>
                      </a:r>
                      <a:r>
                        <a:rPr lang="en-US" sz="3100" b="1" dirty="0">
                          <a:latin typeface="黑体" panose="02010609060101010101" pitchFamily="49" charset="-122"/>
                          <a:ea typeface="黑体" panose="02010609060101010101" pitchFamily="49" charset="-122"/>
                          <a:cs typeface="黑体" panose="02010609060101010101" pitchFamily="49" charset="-122"/>
                        </a:rPr>
                        <a:t>）</a:t>
                      </a:r>
                      <a:endParaRPr lang="en-US" altLang="zh-CN" sz="3100" b="1" dirty="0">
                        <a:latin typeface="黑体" panose="02010609060101010101" pitchFamily="49" charset="-122"/>
                        <a:ea typeface="黑体" panose="02010609060101010101" pitchFamily="49" charset="-122"/>
                        <a:cs typeface="黑体" panose="02010609060101010101" pitchFamily="49" charset="-122"/>
                      </a:endParaRPr>
                    </a:p>
                  </a:txBody>
                  <a:tcPr marL="0" marR="0" marT="0" marB="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buNone/>
                      </a:pPr>
                      <a:r>
                        <a:rPr lang="en-US" sz="3100" b="1">
                          <a:latin typeface="黑体" panose="02010609060101010101" pitchFamily="49" charset="-122"/>
                          <a:ea typeface="黑体" panose="02010609060101010101" pitchFamily="49" charset="-122"/>
                          <a:cs typeface="黑体" panose="02010609060101010101" pitchFamily="49" charset="-122"/>
                        </a:rPr>
                        <a:t>作品是</a:t>
                      </a:r>
                      <a:r>
                        <a:rPr lang="en-US" sz="3100" b="1">
                          <a:solidFill>
                            <a:srgbClr val="C00000"/>
                          </a:solidFill>
                          <a:latin typeface="黑体" panose="02010609060101010101" pitchFamily="49" charset="-122"/>
                          <a:ea typeface="黑体" panose="02010609060101010101" pitchFamily="49" charset="-122"/>
                          <a:cs typeface="黑体" panose="02010609060101010101" pitchFamily="49" charset="-122"/>
                        </a:rPr>
                        <a:t>怎样</a:t>
                      </a:r>
                      <a:r>
                        <a:rPr lang="en-US" sz="3100" b="1">
                          <a:solidFill>
                            <a:srgbClr val="FF0000"/>
                          </a:solidFill>
                          <a:latin typeface="黑体" panose="02010609060101010101" pitchFamily="49" charset="-122"/>
                          <a:ea typeface="黑体" panose="02010609060101010101" pitchFamily="49" charset="-122"/>
                          <a:cs typeface="黑体" panose="02010609060101010101" pitchFamily="49" charset="-122"/>
                        </a:rPr>
                        <a:t>叙述</a:t>
                      </a:r>
                      <a:r>
                        <a:rPr lang="en-US" sz="3100" b="1">
                          <a:solidFill>
                            <a:schemeClr val="tx1"/>
                          </a:solidFill>
                          <a:latin typeface="黑体" panose="02010609060101010101" pitchFamily="49" charset="-122"/>
                          <a:ea typeface="黑体" panose="02010609060101010101" pitchFamily="49" charset="-122"/>
                          <a:cs typeface="黑体" panose="02010609060101010101" pitchFamily="49" charset="-122"/>
                        </a:rPr>
                        <a:t>渡夫的故事</a:t>
                      </a:r>
                      <a:r>
                        <a:rPr lang="en-US" sz="3100" b="1">
                          <a:latin typeface="黑体" panose="02010609060101010101" pitchFamily="49" charset="-122"/>
                          <a:ea typeface="黑体" panose="02010609060101010101" pitchFamily="49" charset="-122"/>
                          <a:cs typeface="黑体" panose="02010609060101010101" pitchFamily="49" charset="-122"/>
                        </a:rPr>
                        <a:t>的？这样写有什么</a:t>
                      </a:r>
                      <a:r>
                        <a:rPr lang="en-US" sz="3100" b="1">
                          <a:solidFill>
                            <a:srgbClr val="FF0000"/>
                          </a:solidFill>
                          <a:latin typeface="黑体" panose="02010609060101010101" pitchFamily="49" charset="-122"/>
                          <a:ea typeface="黑体" panose="02010609060101010101" pitchFamily="49" charset="-122"/>
                          <a:cs typeface="黑体" panose="02010609060101010101" pitchFamily="49" charset="-122"/>
                        </a:rPr>
                        <a:t>好处</a:t>
                      </a:r>
                      <a:r>
                        <a:rPr lang="en-US" sz="3100" b="1">
                          <a:latin typeface="黑体" panose="02010609060101010101" pitchFamily="49" charset="-122"/>
                          <a:ea typeface="黑体" panose="02010609060101010101" pitchFamily="49" charset="-122"/>
                          <a:cs typeface="黑体" panose="02010609060101010101" pitchFamily="49" charset="-122"/>
                        </a:rPr>
                        <a:t>？请简要分析。</a:t>
                      </a:r>
                      <a:endParaRPr lang="en-US" altLang="en-US" sz="3100" b="1">
                        <a:latin typeface="黑体" panose="02010609060101010101" pitchFamily="49" charset="-122"/>
                        <a:ea typeface="黑体" panose="02010609060101010101" pitchFamily="49" charset="-122"/>
                        <a:cs typeface="黑体" panose="02010609060101010101" pitchFamily="49" charset="-122"/>
                      </a:endParaRPr>
                    </a:p>
                  </a:txBody>
                  <a:tcPr marL="0" marR="0" marT="0" marB="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1075037">
                <a:tc>
                  <a:txBody>
                    <a:bodyPr/>
                    <a:lstStyle/>
                    <a:p>
                      <a:pPr indent="0">
                        <a:buNone/>
                      </a:pPr>
                      <a:r>
                        <a:rPr lang="en-US" sz="3100" b="1">
                          <a:latin typeface="黑体" panose="02010609060101010101" pitchFamily="49" charset="-122"/>
                          <a:ea typeface="黑体" panose="02010609060101010101" pitchFamily="49" charset="-122"/>
                          <a:cs typeface="黑体" panose="02010609060101010101" pitchFamily="49" charset="-122"/>
                        </a:rPr>
                        <a:t>2014年课标全国II</a:t>
                      </a:r>
                      <a:endParaRPr lang="en-US" altLang="en-US" sz="3100" b="1">
                        <a:latin typeface="黑体" panose="02010609060101010101" pitchFamily="49" charset="-122"/>
                        <a:ea typeface="黑体" panose="02010609060101010101" pitchFamily="49" charset="-122"/>
                        <a:cs typeface="黑体" panose="02010609060101010101" pitchFamily="49" charset="-122"/>
                      </a:endParaRPr>
                    </a:p>
                  </a:txBody>
                  <a:tcPr marL="0" marR="0" marT="0" marB="0">
                    <a:lnL w="1905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3100" b="1" dirty="0">
                          <a:latin typeface="黑体" panose="02010609060101010101" pitchFamily="49" charset="-122"/>
                          <a:ea typeface="黑体" panose="02010609060101010101" pitchFamily="49" charset="-122"/>
                          <a:cs typeface="黑体" panose="02010609060101010101" pitchFamily="49" charset="-122"/>
                        </a:rPr>
                        <a:t>《鞋》（</a:t>
                      </a:r>
                      <a:r>
                        <a:rPr lang="en-US" sz="3100" b="1" dirty="0" err="1">
                          <a:latin typeface="黑体" panose="02010609060101010101" pitchFamily="49" charset="-122"/>
                          <a:ea typeface="黑体" panose="02010609060101010101" pitchFamily="49" charset="-122"/>
                          <a:cs typeface="黑体" panose="02010609060101010101" pitchFamily="49" charset="-122"/>
                        </a:rPr>
                        <a:t>刘庆邦</a:t>
                      </a:r>
                      <a:r>
                        <a:rPr lang="en-US" sz="3100" b="1" dirty="0">
                          <a:latin typeface="黑体" panose="02010609060101010101" pitchFamily="49" charset="-122"/>
                          <a:ea typeface="黑体" panose="02010609060101010101" pitchFamily="49" charset="-122"/>
                          <a:cs typeface="黑体" panose="02010609060101010101" pitchFamily="49" charset="-122"/>
                        </a:rPr>
                        <a:t>）</a:t>
                      </a:r>
                      <a:endParaRPr lang="en-US" altLang="en-US" sz="3100" b="1" dirty="0">
                        <a:solidFill>
                          <a:srgbClr val="C00000"/>
                        </a:solidFill>
                        <a:latin typeface="黑体" panose="02010609060101010101" pitchFamily="49" charset="-122"/>
                        <a:ea typeface="黑体" panose="02010609060101010101" pitchFamily="49" charset="-122"/>
                        <a:cs typeface="黑体" panose="02010609060101010101" pitchFamily="49" charset="-122"/>
                      </a:endParaRPr>
                    </a:p>
                  </a:txBody>
                  <a:tcPr marL="0" marR="0" marT="0" marB="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buNone/>
                      </a:pPr>
                      <a:r>
                        <a:rPr lang="en-US" sz="3100" b="1" dirty="0">
                          <a:latin typeface="黑体" panose="02010609060101010101" pitchFamily="49" charset="-122"/>
                          <a:ea typeface="黑体" panose="02010609060101010101" pitchFamily="49" charset="-122"/>
                          <a:cs typeface="黑体" panose="02010609060101010101" pitchFamily="49" charset="-122"/>
                        </a:rPr>
                        <a:t>3.小说以“</a:t>
                      </a:r>
                      <a:r>
                        <a:rPr lang="en-US" sz="3100" b="1" dirty="0">
                          <a:solidFill>
                            <a:schemeClr val="tx1"/>
                          </a:solidFill>
                          <a:latin typeface="黑体" panose="02010609060101010101" pitchFamily="49" charset="-122"/>
                          <a:ea typeface="黑体" panose="02010609060101010101" pitchFamily="49" charset="-122"/>
                          <a:cs typeface="黑体" panose="02010609060101010101" pitchFamily="49" charset="-122"/>
                        </a:rPr>
                        <a:t>鞋</a:t>
                      </a:r>
                      <a:r>
                        <a:rPr lang="en-US" sz="3100" b="1" dirty="0">
                          <a:latin typeface="黑体" panose="02010609060101010101" pitchFamily="49" charset="-122"/>
                          <a:ea typeface="黑体" panose="02010609060101010101" pitchFamily="49" charset="-122"/>
                          <a:cs typeface="黑体" panose="02010609060101010101" pitchFamily="49" charset="-122"/>
                        </a:rPr>
                        <a:t>”为中心</a:t>
                      </a:r>
                      <a:r>
                        <a:rPr lang="en-US" sz="3100" b="1" dirty="0">
                          <a:solidFill>
                            <a:srgbClr val="FF0000"/>
                          </a:solidFill>
                          <a:latin typeface="黑体" panose="02010609060101010101" pitchFamily="49" charset="-122"/>
                          <a:ea typeface="黑体" panose="02010609060101010101" pitchFamily="49" charset="-122"/>
                          <a:cs typeface="黑体" panose="02010609060101010101" pitchFamily="49" charset="-122"/>
                        </a:rPr>
                        <a:t>叙事写人</a:t>
                      </a:r>
                      <a:r>
                        <a:rPr lang="en-US" sz="3100" b="1" dirty="0">
                          <a:latin typeface="黑体" panose="02010609060101010101" pitchFamily="49" charset="-122"/>
                          <a:ea typeface="黑体" panose="02010609060101010101" pitchFamily="49" charset="-122"/>
                          <a:cs typeface="黑体" panose="02010609060101010101" pitchFamily="49" charset="-122"/>
                        </a:rPr>
                        <a:t>，这样处理有什么</a:t>
                      </a:r>
                      <a:r>
                        <a:rPr lang="en-US" sz="3100" b="1" dirty="0">
                          <a:solidFill>
                            <a:srgbClr val="FF0000"/>
                          </a:solidFill>
                          <a:latin typeface="黑体" panose="02010609060101010101" pitchFamily="49" charset="-122"/>
                          <a:ea typeface="黑体" panose="02010609060101010101" pitchFamily="49" charset="-122"/>
                          <a:cs typeface="黑体" panose="02010609060101010101" pitchFamily="49" charset="-122"/>
                        </a:rPr>
                        <a:t>好处</a:t>
                      </a:r>
                      <a:r>
                        <a:rPr lang="en-US" sz="3100" b="1" dirty="0">
                          <a:latin typeface="黑体" panose="02010609060101010101" pitchFamily="49" charset="-122"/>
                          <a:ea typeface="黑体" panose="02010609060101010101" pitchFamily="49" charset="-122"/>
                          <a:cs typeface="黑体" panose="02010609060101010101" pitchFamily="49" charset="-122"/>
                        </a:rPr>
                        <a:t>？请简析</a:t>
                      </a:r>
                      <a:endParaRPr lang="en-US" altLang="en-US" sz="3100" b="1" dirty="0">
                        <a:latin typeface="黑体" panose="02010609060101010101" pitchFamily="49" charset="-122"/>
                        <a:ea typeface="黑体" panose="02010609060101010101" pitchFamily="49" charset="-122"/>
                        <a:cs typeface="黑体" panose="02010609060101010101" pitchFamily="49" charset="-122"/>
                      </a:endParaRPr>
                    </a:p>
                  </a:txBody>
                  <a:tcPr marL="0" marR="0" marT="0" marB="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bl>
          </a:graphicData>
        </a:graphic>
      </p:graphicFrame>
    </p:spTree>
    <p:extLst>
      <p:ext uri="{BB962C8B-B14F-4D97-AF65-F5344CB8AC3E}">
        <p14:creationId xmlns:p14="http://schemas.microsoft.com/office/powerpoint/2010/main" val="3878519244"/>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9825783-86AD-4F60-97A2-F495DB448695}"/>
              </a:ext>
            </a:extLst>
          </p:cNvPr>
          <p:cNvSpPr>
            <a:spLocks noGrp="1"/>
          </p:cNvSpPr>
          <p:nvPr>
            <p:ph type="title"/>
          </p:nvPr>
        </p:nvSpPr>
        <p:spPr>
          <a:xfrm>
            <a:off x="0" y="386499"/>
            <a:ext cx="12497587" cy="1102937"/>
          </a:xfrm>
        </p:spPr>
        <p:style>
          <a:lnRef idx="2">
            <a:schemeClr val="accent5"/>
          </a:lnRef>
          <a:fillRef idx="1">
            <a:schemeClr val="lt1"/>
          </a:fillRef>
          <a:effectRef idx="0">
            <a:schemeClr val="accent5"/>
          </a:effectRef>
          <a:fontRef idx="minor">
            <a:schemeClr val="dk1"/>
          </a:fontRef>
        </p:style>
        <p:txBody>
          <a:bodyPr/>
          <a:lstStyle/>
          <a:p>
            <a:r>
              <a:rPr lang="en-US" altLang="zh-CN" sz="3600" b="1" dirty="0"/>
              <a:t>6.</a:t>
            </a:r>
            <a:r>
              <a:rPr lang="zh-CN" altLang="zh-CN" sz="3600" b="1" dirty="0"/>
              <a:t>小说以</a:t>
            </a:r>
            <a:r>
              <a:rPr lang="en-US" altLang="zh-CN" sz="3600" b="1" dirty="0"/>
              <a:t>“</a:t>
            </a:r>
            <a:r>
              <a:rPr lang="zh-CN" altLang="zh-CN" sz="3600" b="1" dirty="0"/>
              <a:t>渴</a:t>
            </a:r>
            <a:r>
              <a:rPr lang="en-US" altLang="zh-CN" sz="3600" b="1" dirty="0"/>
              <a:t>”</a:t>
            </a:r>
            <a:r>
              <a:rPr lang="zh-CN" altLang="zh-CN" sz="3600" b="1" dirty="0"/>
              <a:t>为中心谋篇布局，这有什么好处？请简要说明。</a:t>
            </a:r>
            <a:endParaRPr lang="zh-CN" altLang="en-US" sz="3600" b="1" dirty="0"/>
          </a:p>
        </p:txBody>
      </p:sp>
      <p:sp>
        <p:nvSpPr>
          <p:cNvPr id="3" name="内容占位符 2">
            <a:extLst>
              <a:ext uri="{FF2B5EF4-FFF2-40B4-BE49-F238E27FC236}">
                <a16:creationId xmlns:a16="http://schemas.microsoft.com/office/drawing/2014/main" id="{E67E2B4E-35EC-4709-9B2A-546871379314}"/>
              </a:ext>
            </a:extLst>
          </p:cNvPr>
          <p:cNvSpPr>
            <a:spLocks noGrp="1"/>
          </p:cNvSpPr>
          <p:nvPr>
            <p:ph idx="1"/>
          </p:nvPr>
        </p:nvSpPr>
        <p:spPr>
          <a:xfrm>
            <a:off x="226242" y="1835052"/>
            <a:ext cx="11538409" cy="4351338"/>
          </a:xfrm>
        </p:spPr>
        <p:txBody>
          <a:bodyPr/>
          <a:lstStyle/>
          <a:p>
            <a:pPr marL="0" indent="0" latinLnBrk="1">
              <a:buNone/>
            </a:pPr>
            <a:r>
              <a:rPr lang="zh-CN" altLang="zh-CN" sz="3600" b="1" dirty="0">
                <a:solidFill>
                  <a:srgbClr val="FF0000"/>
                </a:solidFill>
              </a:rPr>
              <a:t>①</a:t>
            </a:r>
            <a:r>
              <a:rPr lang="zh-CN" altLang="zh-CN" sz="3600" b="1" dirty="0"/>
              <a:t>省去许多不必要的叙述交代，使情节更简洁。</a:t>
            </a:r>
          </a:p>
          <a:p>
            <a:pPr marL="0" indent="0" latinLnBrk="1">
              <a:buNone/>
            </a:pPr>
            <a:r>
              <a:rPr lang="zh-CN" altLang="zh-CN" sz="3600" b="1" dirty="0">
                <a:solidFill>
                  <a:srgbClr val="FF0000"/>
                </a:solidFill>
              </a:rPr>
              <a:t>②</a:t>
            </a:r>
            <a:r>
              <a:rPr lang="zh-CN" altLang="zh-CN" sz="3600" b="1" dirty="0"/>
              <a:t>集中描写人物在特定环境下的状态和感受，使主题更突出。</a:t>
            </a:r>
          </a:p>
          <a:p>
            <a:pPr marL="0" indent="0">
              <a:buNone/>
            </a:pPr>
            <a:endParaRPr lang="zh-CN" altLang="en-US" sz="3600" b="1" dirty="0"/>
          </a:p>
        </p:txBody>
      </p:sp>
    </p:spTree>
    <p:extLst>
      <p:ext uri="{BB962C8B-B14F-4D97-AF65-F5344CB8AC3E}">
        <p14:creationId xmlns:p14="http://schemas.microsoft.com/office/powerpoint/2010/main" val="32997977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标题 1">
            <a:extLst>
              <a:ext uri="{FF2B5EF4-FFF2-40B4-BE49-F238E27FC236}">
                <a16:creationId xmlns:a16="http://schemas.microsoft.com/office/drawing/2014/main" id="{4D4FBB06-0F1D-43EC-A99A-844B6CCF8149}"/>
              </a:ext>
            </a:extLst>
          </p:cNvPr>
          <p:cNvSpPr txBox="1">
            <a:spLocks noChangeArrowheads="1"/>
          </p:cNvSpPr>
          <p:nvPr/>
        </p:nvSpPr>
        <p:spPr bwMode="auto">
          <a:xfrm>
            <a:off x="2209800" y="1958975"/>
            <a:ext cx="7772400" cy="147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defTabSz="914400" eaLnBrk="1" fontAlgn="base" hangingPunct="1">
              <a:spcBef>
                <a:spcPct val="0"/>
              </a:spcBef>
              <a:spcAft>
                <a:spcPct val="0"/>
              </a:spcAft>
            </a:pPr>
            <a:r>
              <a:rPr lang="zh-CN" altLang="en-US" sz="4400" b="1" dirty="0">
                <a:latin typeface="微软雅黑" panose="020B0503020204020204" pitchFamily="34" charset="-122"/>
                <a:ea typeface="微软雅黑" panose="020B0503020204020204" pitchFamily="34" charset="-122"/>
              </a:rPr>
              <a:t>四、小说的叙述视角</a:t>
            </a:r>
          </a:p>
        </p:txBody>
      </p:sp>
    </p:spTree>
    <p:extLst>
      <p:ext uri="{BB962C8B-B14F-4D97-AF65-F5344CB8AC3E}">
        <p14:creationId xmlns:p14="http://schemas.microsoft.com/office/powerpoint/2010/main" val="1528152355"/>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1" name="Rectangle 3">
            <a:extLst>
              <a:ext uri="{FF2B5EF4-FFF2-40B4-BE49-F238E27FC236}">
                <a16:creationId xmlns:a16="http://schemas.microsoft.com/office/drawing/2014/main" id="{978F43E7-3A05-4CD7-A057-6078DD0B25C3}"/>
              </a:ext>
            </a:extLst>
          </p:cNvPr>
          <p:cNvSpPr>
            <a:spLocks noGrp="1" noChangeArrowheads="1"/>
          </p:cNvSpPr>
          <p:nvPr>
            <p:ph type="body" idx="1"/>
          </p:nvPr>
        </p:nvSpPr>
        <p:spPr>
          <a:xfrm>
            <a:off x="820132" y="1841499"/>
            <a:ext cx="10803118" cy="4525963"/>
          </a:xfrm>
        </p:spPr>
        <p:txBody>
          <a:bodyPr/>
          <a:lstStyle/>
          <a:p>
            <a:pPr>
              <a:buFont typeface="Arial" panose="020B0604020202020204" pitchFamily="34" charset="0"/>
              <a:buNone/>
            </a:pPr>
            <a:r>
              <a:rPr lang="zh-CN" altLang="en-US" sz="4000" b="1" dirty="0"/>
              <a:t>我们一般把叙述视角分为三种形态</a:t>
            </a:r>
            <a:r>
              <a:rPr lang="en-US" altLang="zh-CN" sz="4000" b="1" dirty="0"/>
              <a:t>:</a:t>
            </a:r>
          </a:p>
          <a:p>
            <a:r>
              <a:rPr lang="en-US" altLang="zh-CN" sz="4000" b="1" dirty="0"/>
              <a:t>1.</a:t>
            </a:r>
            <a:r>
              <a:rPr lang="zh-CN" altLang="en-US" sz="4000" b="1" dirty="0"/>
              <a:t>全知视角</a:t>
            </a:r>
          </a:p>
          <a:p>
            <a:r>
              <a:rPr lang="en-US" altLang="zh-CN" sz="4000" b="1" dirty="0"/>
              <a:t>2.</a:t>
            </a:r>
            <a:r>
              <a:rPr lang="zh-CN" altLang="en-US" sz="4000" b="1" dirty="0"/>
              <a:t>内视角（有限视角）</a:t>
            </a:r>
          </a:p>
          <a:p>
            <a:r>
              <a:rPr lang="en-US" altLang="zh-CN" sz="4000" b="1" dirty="0"/>
              <a:t>3.</a:t>
            </a:r>
            <a:r>
              <a:rPr lang="zh-CN" altLang="en-US" sz="4000" b="1" dirty="0"/>
              <a:t>外视角（客观视角）</a:t>
            </a:r>
          </a:p>
        </p:txBody>
      </p:sp>
      <p:sp>
        <p:nvSpPr>
          <p:cNvPr id="2" name="标题 1">
            <a:extLst>
              <a:ext uri="{FF2B5EF4-FFF2-40B4-BE49-F238E27FC236}">
                <a16:creationId xmlns:a16="http://schemas.microsoft.com/office/drawing/2014/main" id="{D7C4C7ED-260A-4134-9D86-17B01F8AFF5F}"/>
              </a:ext>
            </a:extLst>
          </p:cNvPr>
          <p:cNvSpPr>
            <a:spLocks noGrp="1"/>
          </p:cNvSpPr>
          <p:nvPr>
            <p:ph type="title"/>
          </p:nvPr>
        </p:nvSpPr>
        <p:spPr/>
        <p:txBody>
          <a:bodyPr/>
          <a:lstStyle/>
          <a:p>
            <a:endParaRPr lang="zh-CN" altLang="en-US"/>
          </a:p>
        </p:txBody>
      </p:sp>
    </p:spTree>
    <p:extLst>
      <p:ext uri="{BB962C8B-B14F-4D97-AF65-F5344CB8AC3E}">
        <p14:creationId xmlns:p14="http://schemas.microsoft.com/office/powerpoint/2010/main" val="3199944703"/>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171">
                                            <p:txEl>
                                              <p:pRg st="0" end="0"/>
                                            </p:txEl>
                                          </p:spTgt>
                                        </p:tgtEl>
                                        <p:attrNameLst>
                                          <p:attrName>style.visibility</p:attrName>
                                        </p:attrNameLst>
                                      </p:cBhvr>
                                      <p:to>
                                        <p:strVal val="visible"/>
                                      </p:to>
                                    </p:set>
                                    <p:animEffect transition="in" filter="blinds(horizontal)">
                                      <p:cBhvr>
                                        <p:cTn id="7" dur="500"/>
                                        <p:tgtEl>
                                          <p:spTgt spid="7171">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7171">
                                            <p:txEl>
                                              <p:pRg st="1" end="1"/>
                                            </p:txEl>
                                          </p:spTgt>
                                        </p:tgtEl>
                                        <p:attrNameLst>
                                          <p:attrName>style.visibility</p:attrName>
                                        </p:attrNameLst>
                                      </p:cBhvr>
                                      <p:to>
                                        <p:strVal val="visible"/>
                                      </p:to>
                                    </p:set>
                                    <p:animEffect transition="in" filter="blinds(horizontal)">
                                      <p:cBhvr>
                                        <p:cTn id="12" dur="500"/>
                                        <p:tgtEl>
                                          <p:spTgt spid="7171">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7171">
                                            <p:txEl>
                                              <p:pRg st="2" end="2"/>
                                            </p:txEl>
                                          </p:spTgt>
                                        </p:tgtEl>
                                        <p:attrNameLst>
                                          <p:attrName>style.visibility</p:attrName>
                                        </p:attrNameLst>
                                      </p:cBhvr>
                                      <p:to>
                                        <p:strVal val="visible"/>
                                      </p:to>
                                    </p:set>
                                    <p:animEffect transition="in" filter="blinds(horizontal)">
                                      <p:cBhvr>
                                        <p:cTn id="17" dur="500"/>
                                        <p:tgtEl>
                                          <p:spTgt spid="7171">
                                            <p:txEl>
                                              <p:pRg st="2" end="2"/>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7171">
                                            <p:txEl>
                                              <p:pRg st="3" end="3"/>
                                            </p:txEl>
                                          </p:spTgt>
                                        </p:tgtEl>
                                        <p:attrNameLst>
                                          <p:attrName>style.visibility</p:attrName>
                                        </p:attrNameLst>
                                      </p:cBhvr>
                                      <p:to>
                                        <p:strVal val="visible"/>
                                      </p:to>
                                    </p:set>
                                    <p:animEffect transition="in" filter="blinds(horizontal)">
                                      <p:cBhvr>
                                        <p:cTn id="22" dur="500"/>
                                        <p:tgtEl>
                                          <p:spTgt spid="7171">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1" grpId="0" build="p" autoUpdateAnimBg="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2198EE8-5F92-4B76-A192-4BF4C0FC1C4A}"/>
              </a:ext>
            </a:extLst>
          </p:cNvPr>
          <p:cNvSpPr>
            <a:spLocks noGrp="1"/>
          </p:cNvSpPr>
          <p:nvPr>
            <p:ph type="title"/>
          </p:nvPr>
        </p:nvSpPr>
        <p:spPr/>
        <p:txBody>
          <a:bodyPr/>
          <a:lstStyle/>
          <a:p>
            <a:pPr algn="ctr"/>
            <a:r>
              <a:rPr lang="en-US" altLang="zh-CN" b="1" dirty="0"/>
              <a:t>1.</a:t>
            </a:r>
            <a:r>
              <a:rPr lang="zh-CN" altLang="zh-CN" b="1" dirty="0"/>
              <a:t>叙述视角</a:t>
            </a:r>
            <a:r>
              <a:rPr lang="en-US" altLang="zh-CN" b="1" dirty="0"/>
              <a:t>——</a:t>
            </a:r>
            <a:r>
              <a:rPr lang="zh-CN" altLang="en-US" b="1" dirty="0">
                <a:solidFill>
                  <a:srgbClr val="0000FF"/>
                </a:solidFill>
              </a:rPr>
              <a:t>全知视角</a:t>
            </a:r>
            <a:br>
              <a:rPr lang="zh-CN" altLang="zh-CN" dirty="0"/>
            </a:br>
            <a:endParaRPr lang="zh-CN" altLang="en-US" dirty="0"/>
          </a:p>
        </p:txBody>
      </p:sp>
      <p:sp>
        <p:nvSpPr>
          <p:cNvPr id="3" name="内容占位符 2">
            <a:extLst>
              <a:ext uri="{FF2B5EF4-FFF2-40B4-BE49-F238E27FC236}">
                <a16:creationId xmlns:a16="http://schemas.microsoft.com/office/drawing/2014/main" id="{2D28148E-4DC4-4EC8-AEB9-18EE893D97D3}"/>
              </a:ext>
            </a:extLst>
          </p:cNvPr>
          <p:cNvSpPr>
            <a:spLocks noGrp="1"/>
          </p:cNvSpPr>
          <p:nvPr>
            <p:ph idx="1"/>
          </p:nvPr>
        </p:nvSpPr>
        <p:spPr>
          <a:xfrm>
            <a:off x="265522" y="1589954"/>
            <a:ext cx="11660956" cy="5268046"/>
          </a:xfrm>
        </p:spPr>
        <p:txBody>
          <a:bodyPr>
            <a:normAutofit fontScale="92500" lnSpcReduction="10000"/>
          </a:bodyPr>
          <a:lstStyle/>
          <a:p>
            <a:pPr marL="0" indent="0">
              <a:lnSpc>
                <a:spcPct val="150000"/>
              </a:lnSpc>
              <a:buNone/>
            </a:pPr>
            <a:r>
              <a:rPr lang="en-US" altLang="zh-CN" sz="3600" b="1" dirty="0"/>
              <a:t>      </a:t>
            </a:r>
            <a:r>
              <a:rPr lang="en-US" altLang="zh-CN" sz="3600" b="1" dirty="0">
                <a:solidFill>
                  <a:srgbClr val="FF0000"/>
                </a:solidFill>
              </a:rPr>
              <a:t>“</a:t>
            </a:r>
            <a:r>
              <a:rPr lang="zh-CN" altLang="zh-CN" sz="3600" b="1" dirty="0">
                <a:solidFill>
                  <a:srgbClr val="FF0000"/>
                </a:solidFill>
              </a:rPr>
              <a:t>全知视角</a:t>
            </a:r>
            <a:r>
              <a:rPr lang="en-US" altLang="zh-CN" sz="3600" b="1" dirty="0">
                <a:solidFill>
                  <a:srgbClr val="FF0000"/>
                </a:solidFill>
              </a:rPr>
              <a:t>”</a:t>
            </a:r>
            <a:r>
              <a:rPr lang="zh-CN" altLang="zh-CN" sz="3600" b="1" dirty="0">
                <a:solidFill>
                  <a:srgbClr val="FF0000"/>
                </a:solidFill>
              </a:rPr>
              <a:t>一般以第三人称为主</a:t>
            </a:r>
            <a:r>
              <a:rPr lang="zh-CN" altLang="en-US" sz="3600" b="1" dirty="0">
                <a:solidFill>
                  <a:srgbClr val="FF0000"/>
                </a:solidFill>
              </a:rPr>
              <a:t>，叙述者&gt;人物</a:t>
            </a:r>
            <a:r>
              <a:rPr lang="zh-CN" altLang="zh-CN" sz="3600" b="1" dirty="0">
                <a:solidFill>
                  <a:srgbClr val="FF0000"/>
                </a:solidFill>
              </a:rPr>
              <a:t>。</a:t>
            </a:r>
            <a:r>
              <a:rPr lang="zh-CN" altLang="zh-CN" sz="3600" b="1" dirty="0"/>
              <a:t>叙述者凌驾于整个故事之上，随时对人物的思想及行为做出解释和评价。这种视角可以使作者随意地对故事情节及人物形象进行加工处理，但作者的过多干预和介入也同时在作品和读者之间产生了距离，从而降低了作品的真实度。</a:t>
            </a:r>
            <a:r>
              <a:rPr lang="zh-CN" altLang="zh-CN" sz="3600" b="1" kern="100" dirty="0">
                <a:latin typeface="Times New Roman" panose="02020603050405020304"/>
                <a:ea typeface="华文细黑"/>
                <a:cs typeface="Times New Roman" panose="02020603050405020304"/>
              </a:rPr>
              <a:t>第三人称叙述可以是有限的也可以是无限的</a:t>
            </a:r>
            <a:r>
              <a:rPr lang="en-US" altLang="zh-CN" sz="3600" b="1" kern="100" dirty="0">
                <a:latin typeface="Times New Roman" panose="02020603050405020304"/>
                <a:ea typeface="华文细黑"/>
                <a:cs typeface="Courier New" panose="02070309020205020404"/>
              </a:rPr>
              <a:t>(</a:t>
            </a:r>
            <a:r>
              <a:rPr lang="zh-CN" altLang="zh-CN" sz="3600" b="1" kern="100" dirty="0">
                <a:latin typeface="Times New Roman" panose="02020603050405020304"/>
                <a:ea typeface="华文细黑"/>
                <a:cs typeface="Times New Roman" panose="02020603050405020304"/>
              </a:rPr>
              <a:t>全知</a:t>
            </a:r>
            <a:r>
              <a:rPr lang="en-US" altLang="zh-CN" sz="3600" b="1" kern="100" dirty="0">
                <a:latin typeface="Times New Roman" panose="02020603050405020304"/>
                <a:ea typeface="华文细黑"/>
                <a:cs typeface="Courier New" panose="02070309020205020404"/>
              </a:rPr>
              <a:t>)</a:t>
            </a:r>
            <a:r>
              <a:rPr lang="zh-CN" altLang="zh-CN" sz="3600" b="1" kern="100" dirty="0">
                <a:latin typeface="Times New Roman" panose="02020603050405020304"/>
                <a:ea typeface="华文细黑"/>
                <a:cs typeface="Times New Roman" panose="02020603050405020304"/>
              </a:rPr>
              <a:t>。传统小说</a:t>
            </a:r>
            <a:r>
              <a:rPr lang="zh-CN" altLang="zh-CN" sz="3600" b="1" kern="100" dirty="0">
                <a:solidFill>
                  <a:srgbClr val="0000FF"/>
                </a:solidFill>
                <a:latin typeface="Times New Roman" panose="02020603050405020304"/>
                <a:ea typeface="华文细黑"/>
                <a:cs typeface="Times New Roman" panose="02020603050405020304"/>
              </a:rPr>
              <a:t>《三国演义》</a:t>
            </a:r>
            <a:r>
              <a:rPr lang="zh-CN" altLang="zh-CN" sz="3600" b="1" kern="100" dirty="0">
                <a:latin typeface="Times New Roman" panose="02020603050405020304"/>
                <a:ea typeface="华文细黑"/>
                <a:cs typeface="Times New Roman" panose="02020603050405020304"/>
              </a:rPr>
              <a:t>就是全知视角，</a:t>
            </a:r>
            <a:r>
              <a:rPr lang="zh-CN" altLang="zh-CN" sz="3600" b="1" kern="100" dirty="0">
                <a:solidFill>
                  <a:srgbClr val="0000FF"/>
                </a:solidFill>
                <a:latin typeface="Times New Roman" panose="02020603050405020304"/>
                <a:ea typeface="华文细黑"/>
                <a:cs typeface="Times New Roman" panose="02020603050405020304"/>
              </a:rPr>
              <a:t>莫泊桑的《项链》</a:t>
            </a:r>
            <a:r>
              <a:rPr lang="zh-CN" altLang="zh-CN" sz="3600" b="1" kern="100" dirty="0">
                <a:latin typeface="Times New Roman" panose="02020603050405020304"/>
                <a:ea typeface="华文细黑"/>
                <a:cs typeface="Times New Roman" panose="02020603050405020304"/>
              </a:rPr>
              <a:t>也是。</a:t>
            </a:r>
            <a:endParaRPr lang="zh-CN" altLang="zh-CN" sz="3600" b="1" kern="100" dirty="0">
              <a:latin typeface="宋体" panose="02010600030101010101" pitchFamily="2" charset="-122"/>
              <a:cs typeface="Courier New" panose="02070309020205020404"/>
            </a:endParaRPr>
          </a:p>
          <a:p>
            <a:pPr marL="0" indent="0">
              <a:buNone/>
            </a:pPr>
            <a:endParaRPr lang="zh-CN" altLang="zh-CN" sz="3600" b="1" dirty="0"/>
          </a:p>
          <a:p>
            <a:pPr marL="0" indent="0">
              <a:buNone/>
            </a:pPr>
            <a:endParaRPr lang="zh-CN" altLang="en-US" sz="3600" b="1" dirty="0"/>
          </a:p>
        </p:txBody>
      </p:sp>
    </p:spTree>
    <p:extLst>
      <p:ext uri="{BB962C8B-B14F-4D97-AF65-F5344CB8AC3E}">
        <p14:creationId xmlns:p14="http://schemas.microsoft.com/office/powerpoint/2010/main" val="441167291"/>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a:extLst>
              <a:ext uri="{FF2B5EF4-FFF2-40B4-BE49-F238E27FC236}">
                <a16:creationId xmlns:a16="http://schemas.microsoft.com/office/drawing/2014/main" id="{58C811BB-C977-4E83-8DA4-6B39747CDAB4}"/>
              </a:ext>
            </a:extLst>
          </p:cNvPr>
          <p:cNvSpPr>
            <a:spLocks noGrp="1" noChangeArrowheads="1"/>
          </p:cNvSpPr>
          <p:nvPr>
            <p:ph type="body" idx="1"/>
          </p:nvPr>
        </p:nvSpPr>
        <p:spPr>
          <a:xfrm>
            <a:off x="233313" y="247618"/>
            <a:ext cx="11725373" cy="5903913"/>
          </a:xfrm>
        </p:spPr>
        <p:txBody>
          <a:bodyPr/>
          <a:lstStyle/>
          <a:p>
            <a:pPr eaLnBrk="1">
              <a:buFont typeface="Arial" panose="020B0604020202020204" pitchFamily="34" charset="0"/>
              <a:buNone/>
            </a:pPr>
            <a:r>
              <a:rPr lang="zh-CN" altLang="en-US" sz="2000" b="1" dirty="0"/>
              <a:t>       </a:t>
            </a:r>
            <a:r>
              <a:rPr lang="zh-CN" altLang="en-US" sz="2800" b="1" dirty="0"/>
              <a:t>         </a:t>
            </a:r>
            <a:r>
              <a:rPr lang="zh-CN" altLang="en-US" sz="2800" b="1" dirty="0">
                <a:solidFill>
                  <a:srgbClr val="FF0000"/>
                </a:solidFill>
              </a:rPr>
              <a:t>托尔斯泰便在作品中以这种视角去叙述俄罗斯当时的社会状况。无怪乎列宁称他是“俄国革命的一面镜子”。</a:t>
            </a:r>
            <a:r>
              <a:rPr lang="zh-CN" altLang="en-US" sz="2800" b="1" dirty="0"/>
              <a:t>他的</a:t>
            </a:r>
            <a:r>
              <a:rPr lang="zh-CN" altLang="en-US" sz="2800" b="1" dirty="0">
                <a:solidFill>
                  <a:srgbClr val="0000FF"/>
                </a:solidFill>
              </a:rPr>
              <a:t>《战争与和平》、《安娜·卡列尼娜》、《复活》</a:t>
            </a:r>
            <a:r>
              <a:rPr lang="zh-CN" altLang="en-US" sz="2800" b="1" dirty="0"/>
              <a:t>反映的社会面都是非常宏大的,这样宏观的观察和揭示是非全知视角而莫属的。有这样一个生动的比喻：“一部小说的各个组成部分犹如交响乐队中的各个成员,而‘全知全能’的作家便是这个交响乐队的总指挥,没有他任何美妙动听的乐曲都演奏不出来。”这里所言“全知全能的作家”也就是全知视角。</a:t>
            </a:r>
          </a:p>
          <a:p>
            <a:pPr eaLnBrk="1">
              <a:buFont typeface="Arial" panose="020B0604020202020204" pitchFamily="34" charset="0"/>
              <a:buNone/>
            </a:pPr>
            <a:r>
              <a:rPr lang="zh-CN" altLang="en-US" b="1" dirty="0"/>
              <a:t>       </a:t>
            </a:r>
          </a:p>
        </p:txBody>
      </p:sp>
      <p:pic>
        <p:nvPicPr>
          <p:cNvPr id="11267" name="Picture 3">
            <a:extLst>
              <a:ext uri="{FF2B5EF4-FFF2-40B4-BE49-F238E27FC236}">
                <a16:creationId xmlns:a16="http://schemas.microsoft.com/office/drawing/2014/main" id="{EADD74CF-D49F-4483-99EB-B2ED93A749E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387136" y="4289294"/>
            <a:ext cx="4446588" cy="2222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53683293"/>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1266">
                                            <p:txEl>
                                              <p:pRg st="0" end="0"/>
                                            </p:txEl>
                                          </p:spTgt>
                                        </p:tgtEl>
                                        <p:attrNameLst>
                                          <p:attrName>style.visibility</p:attrName>
                                        </p:attrNameLst>
                                      </p:cBhvr>
                                      <p:to>
                                        <p:strVal val="visible"/>
                                      </p:to>
                                    </p:set>
                                    <p:animEffect transition="in" filter="blinds(horizontal)">
                                      <p:cBhvr>
                                        <p:cTn id="7" dur="500"/>
                                        <p:tgtEl>
                                          <p:spTgt spid="11266">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1266">
                                            <p:txEl>
                                              <p:pRg st="1" end="1"/>
                                            </p:txEl>
                                          </p:spTgt>
                                        </p:tgtEl>
                                        <p:attrNameLst>
                                          <p:attrName>style.visibility</p:attrName>
                                        </p:attrNameLst>
                                      </p:cBhvr>
                                      <p:to>
                                        <p:strVal val="visible"/>
                                      </p:to>
                                    </p:set>
                                    <p:animEffect transition="in" filter="blinds(horizontal)">
                                      <p:cBhvr>
                                        <p:cTn id="12" dur="500"/>
                                        <p:tgtEl>
                                          <p:spTgt spid="11266">
                                            <p:txEl>
                                              <p:pRg st="1" end="1"/>
                                            </p:txEl>
                                          </p:spTgt>
                                        </p:tgtEl>
                                      </p:cBhvr>
                                    </p:animEffect>
                                  </p:childTnLst>
                                </p:cTn>
                              </p:par>
                              <p:par>
                                <p:cTn id="13" presetID="3" presetClass="entr" presetSubtype="10" fill="hold" nodeType="withEffect">
                                  <p:stCondLst>
                                    <p:cond delay="0"/>
                                  </p:stCondLst>
                                  <p:childTnLst>
                                    <p:set>
                                      <p:cBhvr>
                                        <p:cTn id="14" dur="1" fill="hold">
                                          <p:stCondLst>
                                            <p:cond delay="0"/>
                                          </p:stCondLst>
                                        </p:cTn>
                                        <p:tgtEl>
                                          <p:spTgt spid="11267"/>
                                        </p:tgtEl>
                                        <p:attrNameLst>
                                          <p:attrName>style.visibility</p:attrName>
                                        </p:attrNameLst>
                                      </p:cBhvr>
                                      <p:to>
                                        <p:strVal val="visible"/>
                                      </p:to>
                                    </p:set>
                                    <p:animEffect transition="in" filter="blinds(horizontal)">
                                      <p:cBhvr>
                                        <p:cTn id="15" dur="500"/>
                                        <p:tgtEl>
                                          <p:spTgt spid="112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6" grpId="0" build="p" autoUpdateAnimBg="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a:extLst>
              <a:ext uri="{FF2B5EF4-FFF2-40B4-BE49-F238E27FC236}">
                <a16:creationId xmlns:a16="http://schemas.microsoft.com/office/drawing/2014/main" id="{F3B14DBA-5F04-4E0F-B6A5-42BBB1DA4942}"/>
              </a:ext>
            </a:extLst>
          </p:cNvPr>
          <p:cNvSpPr>
            <a:spLocks noGrp="1" noChangeArrowheads="1"/>
          </p:cNvSpPr>
          <p:nvPr>
            <p:ph type="body" idx="1"/>
          </p:nvPr>
        </p:nvSpPr>
        <p:spPr>
          <a:xfrm>
            <a:off x="188537" y="608897"/>
            <a:ext cx="11849492" cy="4525962"/>
          </a:xfrm>
        </p:spPr>
        <p:txBody>
          <a:bodyPr/>
          <a:lstStyle/>
          <a:p>
            <a:pPr>
              <a:buFont typeface="Arial" panose="020B0604020202020204" pitchFamily="34" charset="0"/>
              <a:buNone/>
            </a:pPr>
            <a:r>
              <a:rPr lang="zh-CN" altLang="en-US" sz="3600" b="1" dirty="0"/>
              <a:t>            这类文章往往是陈述“他“的故事，文中以“他”为陈述的对象，如大家比较熟悉的鲁迅的小说《药》。</a:t>
            </a:r>
          </a:p>
        </p:txBody>
      </p:sp>
      <p:pic>
        <p:nvPicPr>
          <p:cNvPr id="12291" name="Picture 3">
            <a:extLst>
              <a:ext uri="{FF2B5EF4-FFF2-40B4-BE49-F238E27FC236}">
                <a16:creationId xmlns:a16="http://schemas.microsoft.com/office/drawing/2014/main" id="{30C04A40-3799-4EF0-A9F9-A8C906D0E8C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927351" y="2420938"/>
            <a:ext cx="6092825" cy="3600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613015054"/>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2290">
                                            <p:txEl>
                                              <p:pRg st="0" end="0"/>
                                            </p:txEl>
                                          </p:spTgt>
                                        </p:tgtEl>
                                        <p:attrNameLst>
                                          <p:attrName>style.visibility</p:attrName>
                                        </p:attrNameLst>
                                      </p:cBhvr>
                                      <p:to>
                                        <p:strVal val="visible"/>
                                      </p:to>
                                    </p:set>
                                    <p:animEffect transition="in" filter="blinds(horizontal)">
                                      <p:cBhvr>
                                        <p:cTn id="7" dur="500"/>
                                        <p:tgtEl>
                                          <p:spTgt spid="12290">
                                            <p:txEl>
                                              <p:pRg st="0" end="0"/>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12291"/>
                                        </p:tgtEl>
                                        <p:attrNameLst>
                                          <p:attrName>style.visibility</p:attrName>
                                        </p:attrNameLst>
                                      </p:cBhvr>
                                      <p:to>
                                        <p:strVal val="visible"/>
                                      </p:to>
                                    </p:set>
                                    <p:animEffect transition="in" filter="blinds(horizontal)">
                                      <p:cBhvr>
                                        <p:cTn id="10" dur="500"/>
                                        <p:tgtEl>
                                          <p:spTgt spid="1229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90" grpId="0" build="p" autoUpdateAnimBg="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a:extLst>
              <a:ext uri="{FF2B5EF4-FFF2-40B4-BE49-F238E27FC236}">
                <a16:creationId xmlns:a16="http://schemas.microsoft.com/office/drawing/2014/main" id="{D11E784C-0AE3-4C52-89D8-54557E6533F5}"/>
              </a:ext>
            </a:extLst>
          </p:cNvPr>
          <p:cNvSpPr>
            <a:spLocks noGrp="1" noChangeArrowheads="1"/>
          </p:cNvSpPr>
          <p:nvPr>
            <p:ph type="body" idx="1"/>
          </p:nvPr>
        </p:nvSpPr>
        <p:spPr>
          <a:xfrm>
            <a:off x="0" y="992335"/>
            <a:ext cx="12047455" cy="5759450"/>
          </a:xfrm>
        </p:spPr>
        <p:txBody>
          <a:bodyPr/>
          <a:lstStyle/>
          <a:p>
            <a:pPr eaLnBrk="1">
              <a:lnSpc>
                <a:spcPct val="90000"/>
              </a:lnSpc>
              <a:buFont typeface="Arial" panose="020B0604020202020204" pitchFamily="34" charset="0"/>
              <a:buNone/>
            </a:pPr>
            <a:r>
              <a:rPr lang="zh-CN" altLang="en-US" sz="3600" b="1" dirty="0"/>
              <a:t>        这种叙述视角</a:t>
            </a:r>
            <a:r>
              <a:rPr lang="zh-CN" altLang="en-US" sz="3600" b="1" dirty="0">
                <a:solidFill>
                  <a:srgbClr val="FF0000"/>
                </a:solidFill>
              </a:rPr>
              <a:t>最大最明显的优势</a:t>
            </a:r>
            <a:r>
              <a:rPr lang="zh-CN" altLang="en-US" sz="3600" b="1" dirty="0"/>
              <a:t>在于，视野无限开阔，适合表现时空延展度大，矛盾复杂，人物众多的题材</a:t>
            </a:r>
            <a:r>
              <a:rPr lang="zh-CN" altLang="en-US" sz="3600" b="1" dirty="0">
                <a:solidFill>
                  <a:srgbClr val="FF0000"/>
                </a:solidFill>
              </a:rPr>
              <a:t>，</a:t>
            </a:r>
            <a:r>
              <a:rPr lang="zh-CN" altLang="en-US" sz="3600" b="1" dirty="0"/>
              <a:t>因此颇受史诗性作品的青睐。</a:t>
            </a:r>
            <a:r>
              <a:rPr lang="zh-CN" altLang="en-US" sz="3600" b="1" dirty="0">
                <a:solidFill>
                  <a:srgbClr val="FF0000"/>
                </a:solidFill>
              </a:rPr>
              <a:t>其次</a:t>
            </a:r>
            <a:r>
              <a:rPr lang="zh-CN" altLang="en-US" sz="3600" b="1" dirty="0"/>
              <a:t>是便于全方位(内、外，正、侧，虚、实，动、静)地描述人物和事件。</a:t>
            </a:r>
            <a:r>
              <a:rPr lang="zh-CN" altLang="en-US" sz="3600" b="1" dirty="0">
                <a:solidFill>
                  <a:srgbClr val="FF0000"/>
                </a:solidFill>
              </a:rPr>
              <a:t>另外，</a:t>
            </a:r>
            <a:r>
              <a:rPr lang="zh-CN" altLang="en-US" sz="3600" b="1" dirty="0"/>
              <a:t>可以在局部灵活地暂时改变、转移观察或叙述角度，这既多少增加了作品的可信性，又使叙事形态显出变化并从而强化其表现力。</a:t>
            </a:r>
            <a:r>
              <a:rPr lang="zh-CN" altLang="en-US" sz="3600" b="1" dirty="0">
                <a:solidFill>
                  <a:srgbClr val="FF0000"/>
                </a:solidFill>
              </a:rPr>
              <a:t>叙事朴素明晰，读者看起来觉得轻松，也是它的一个优点。</a:t>
            </a:r>
          </a:p>
          <a:p>
            <a:pPr eaLnBrk="1">
              <a:lnSpc>
                <a:spcPct val="90000"/>
              </a:lnSpc>
              <a:buFont typeface="Arial" panose="020B0604020202020204" pitchFamily="34" charset="0"/>
              <a:buNone/>
            </a:pPr>
            <a:r>
              <a:rPr lang="zh-CN" altLang="en-US" sz="3600" b="1" dirty="0"/>
              <a:t>         正因为有如上优越性，全知视角尽管已被视为落伍，却至今仍具有生命力。</a:t>
            </a:r>
          </a:p>
        </p:txBody>
      </p:sp>
    </p:spTree>
    <p:extLst>
      <p:ext uri="{BB962C8B-B14F-4D97-AF65-F5344CB8AC3E}">
        <p14:creationId xmlns:p14="http://schemas.microsoft.com/office/powerpoint/2010/main" val="1374753738"/>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242">
                                            <p:txEl>
                                              <p:pRg st="0" end="0"/>
                                            </p:txEl>
                                          </p:spTgt>
                                        </p:tgtEl>
                                        <p:attrNameLst>
                                          <p:attrName>style.visibility</p:attrName>
                                        </p:attrNameLst>
                                      </p:cBhvr>
                                      <p:to>
                                        <p:strVal val="visible"/>
                                      </p:to>
                                    </p:set>
                                    <p:animEffect transition="in" filter="blinds(horizontal)">
                                      <p:cBhvr>
                                        <p:cTn id="7" dur="500"/>
                                        <p:tgtEl>
                                          <p:spTgt spid="10242">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0242">
                                            <p:txEl>
                                              <p:pRg st="1" end="1"/>
                                            </p:txEl>
                                          </p:spTgt>
                                        </p:tgtEl>
                                        <p:attrNameLst>
                                          <p:attrName>style.visibility</p:attrName>
                                        </p:attrNameLst>
                                      </p:cBhvr>
                                      <p:to>
                                        <p:strVal val="visible"/>
                                      </p:to>
                                    </p:set>
                                    <p:animEffect transition="in" filter="blinds(horizontal)">
                                      <p:cBhvr>
                                        <p:cTn id="12" dur="500"/>
                                        <p:tgtEl>
                                          <p:spTgt spid="1024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2" grpId="0" build="p" autoUpdateAnimBg="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9" name="Rectangle 3">
            <a:extLst>
              <a:ext uri="{FF2B5EF4-FFF2-40B4-BE49-F238E27FC236}">
                <a16:creationId xmlns:a16="http://schemas.microsoft.com/office/drawing/2014/main" id="{34630781-C587-4EF8-AAD2-1E015F110E87}"/>
              </a:ext>
            </a:extLst>
          </p:cNvPr>
          <p:cNvSpPr>
            <a:spLocks noGrp="1" noChangeArrowheads="1"/>
          </p:cNvSpPr>
          <p:nvPr>
            <p:ph type="body" idx="1"/>
          </p:nvPr>
        </p:nvSpPr>
        <p:spPr>
          <a:xfrm>
            <a:off x="-75415" y="1135930"/>
            <a:ext cx="12019176" cy="4968875"/>
          </a:xfrm>
        </p:spPr>
        <p:txBody>
          <a:bodyPr>
            <a:normAutofit fontScale="92500"/>
          </a:bodyPr>
          <a:lstStyle/>
          <a:p>
            <a:pPr>
              <a:lnSpc>
                <a:spcPct val="110000"/>
              </a:lnSpc>
              <a:buFont typeface="Arial" panose="020B0604020202020204" pitchFamily="34" charset="0"/>
              <a:buNone/>
            </a:pPr>
            <a:r>
              <a:rPr lang="zh-CN" altLang="en-US" sz="3600" b="1" dirty="0"/>
              <a:t>            </a:t>
            </a:r>
            <a:r>
              <a:rPr lang="zh-CN" altLang="en-US" sz="3600" b="1" dirty="0">
                <a:solidFill>
                  <a:srgbClr val="FF0000"/>
                </a:solidFill>
              </a:rPr>
              <a:t>内视角，叙述者=人物，</a:t>
            </a:r>
            <a:r>
              <a:rPr lang="zh-CN" altLang="en-US" sz="3600" b="1" dirty="0"/>
              <a:t>也就是叙述者所知道的同人物知道的一样多，叙述者只借助某个人物的感觉和意识，从他的视觉、听觉及感受的角度去传达一切。叙述者不能像“全知全觉”那样，提供人物自己尚未知的东西，也不能进行这样或那样的解说。由于叙述者进入故事和场景，一身二任，或讲述亲历或转叙见闻，其话语的</a:t>
            </a:r>
            <a:r>
              <a:rPr lang="zh-CN" altLang="en-US" sz="3600" b="1" dirty="0">
                <a:solidFill>
                  <a:srgbClr val="FF0000"/>
                </a:solidFill>
              </a:rPr>
              <a:t>可信性、亲切性自然</a:t>
            </a:r>
            <a:r>
              <a:rPr lang="zh-CN" altLang="en-US" sz="3600" b="1" dirty="0"/>
              <a:t>超过全知视角叙事，它多为现代小说所采用的原因也恰恰在这里。</a:t>
            </a:r>
            <a:r>
              <a:rPr lang="zh-CN" altLang="en-US" sz="3600" b="1" dirty="0">
                <a:solidFill>
                  <a:srgbClr val="FF0000"/>
                </a:solidFill>
              </a:rPr>
              <a:t>这种内视角包括主人公视角和见证人视角两种。</a:t>
            </a:r>
          </a:p>
        </p:txBody>
      </p:sp>
      <p:sp>
        <p:nvSpPr>
          <p:cNvPr id="4" name="标题 1">
            <a:extLst>
              <a:ext uri="{FF2B5EF4-FFF2-40B4-BE49-F238E27FC236}">
                <a16:creationId xmlns:a16="http://schemas.microsoft.com/office/drawing/2014/main" id="{FC294DFB-C662-44E7-97AE-4973C1B292D0}"/>
              </a:ext>
            </a:extLst>
          </p:cNvPr>
          <p:cNvSpPr>
            <a:spLocks noGrp="1"/>
          </p:cNvSpPr>
          <p:nvPr>
            <p:ph type="title"/>
          </p:nvPr>
        </p:nvSpPr>
        <p:spPr>
          <a:xfrm>
            <a:off x="609600" y="433633"/>
            <a:ext cx="10972800" cy="1143000"/>
          </a:xfrm>
        </p:spPr>
        <p:txBody>
          <a:bodyPr>
            <a:normAutofit fontScale="90000"/>
          </a:bodyPr>
          <a:lstStyle/>
          <a:p>
            <a:pPr algn="ctr"/>
            <a:r>
              <a:rPr lang="en-US" altLang="zh-CN" b="1" dirty="0"/>
              <a:t>2.</a:t>
            </a:r>
            <a:r>
              <a:rPr lang="zh-CN" altLang="zh-CN" b="1" dirty="0"/>
              <a:t>叙述视角</a:t>
            </a:r>
            <a:r>
              <a:rPr lang="en-US" altLang="zh-CN" b="1" dirty="0"/>
              <a:t>——</a:t>
            </a:r>
            <a:r>
              <a:rPr lang="zh-CN" altLang="en-US" b="1" dirty="0">
                <a:solidFill>
                  <a:srgbClr val="0000FF"/>
                </a:solidFill>
              </a:rPr>
              <a:t>有限视角</a:t>
            </a:r>
            <a:br>
              <a:rPr lang="zh-CN" altLang="zh-CN" dirty="0"/>
            </a:br>
            <a:endParaRPr lang="zh-CN" altLang="en-US" dirty="0"/>
          </a:p>
        </p:txBody>
      </p:sp>
    </p:spTree>
    <p:extLst>
      <p:ext uri="{BB962C8B-B14F-4D97-AF65-F5344CB8AC3E}">
        <p14:creationId xmlns:p14="http://schemas.microsoft.com/office/powerpoint/2010/main" val="3123816819"/>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4339">
                                            <p:txEl>
                                              <p:pRg st="0" end="0"/>
                                            </p:txEl>
                                          </p:spTgt>
                                        </p:tgtEl>
                                        <p:attrNameLst>
                                          <p:attrName>style.visibility</p:attrName>
                                        </p:attrNameLst>
                                      </p:cBhvr>
                                      <p:to>
                                        <p:strVal val="visible"/>
                                      </p:to>
                                    </p:set>
                                    <p:animEffect transition="in" filter="blinds(horizontal)">
                                      <p:cBhvr>
                                        <p:cTn id="7" dur="500"/>
                                        <p:tgtEl>
                                          <p:spTgt spid="1433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39" grpId="0" build="p" autoUpdateAnimBg="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a:extLst>
              <a:ext uri="{FF2B5EF4-FFF2-40B4-BE49-F238E27FC236}">
                <a16:creationId xmlns:a16="http://schemas.microsoft.com/office/drawing/2014/main" id="{817C8213-65D6-40A5-936D-BE6F35A900A1}"/>
              </a:ext>
            </a:extLst>
          </p:cNvPr>
          <p:cNvSpPr>
            <a:spLocks noGrp="1" noChangeArrowheads="1"/>
          </p:cNvSpPr>
          <p:nvPr>
            <p:ph type="body" idx="1"/>
          </p:nvPr>
        </p:nvSpPr>
        <p:spPr>
          <a:xfrm>
            <a:off x="0" y="1278903"/>
            <a:ext cx="11726946" cy="5472112"/>
          </a:xfrm>
        </p:spPr>
        <p:txBody>
          <a:bodyPr/>
          <a:lstStyle/>
          <a:p>
            <a:pPr eaLnBrk="1">
              <a:lnSpc>
                <a:spcPct val="110000"/>
              </a:lnSpc>
              <a:buFont typeface="Arial" panose="020B0604020202020204" pitchFamily="34" charset="0"/>
              <a:buNone/>
            </a:pPr>
            <a:r>
              <a:rPr lang="zh-CN" altLang="en-US" sz="3600" b="1" dirty="0"/>
              <a:t>           </a:t>
            </a:r>
            <a:r>
              <a:rPr lang="zh-CN" altLang="en-US" sz="3600" b="1" dirty="0">
                <a:solidFill>
                  <a:srgbClr val="FF0000"/>
                </a:solidFill>
              </a:rPr>
              <a:t>主人公视角的好处在于，人物叙述自己的事情，</a:t>
            </a:r>
            <a:r>
              <a:rPr lang="zh-CN" altLang="en-US" sz="3600" b="1" dirty="0"/>
              <a:t>自然而然地带有一种特殊的</a:t>
            </a:r>
            <a:r>
              <a:rPr lang="zh-CN" altLang="en-US" sz="3600" b="1" dirty="0">
                <a:solidFill>
                  <a:srgbClr val="0000FF"/>
                </a:solidFill>
              </a:rPr>
              <a:t>亲切感和真实感</a:t>
            </a:r>
            <a:r>
              <a:rPr lang="zh-CN" altLang="en-US" sz="3600" b="1" dirty="0"/>
              <a:t>，只要他愿意就可以袒露内心深处隐秘的东西，即使他的话语有所夸张或自谦，读者也许把这当作他性格的外现，而不会像对待“全知”视角那样百般挑剔质疑。另外，它多少吸收了全知视角全方位描述人物的优点，特别便于揭示主人公自己的深层心理，对于其他人物，也可以从外部描写，并运用一定的艺术方式接触到他们的内心世界。</a:t>
            </a:r>
          </a:p>
        </p:txBody>
      </p:sp>
      <p:sp>
        <p:nvSpPr>
          <p:cNvPr id="14339" name="Rectangle 3">
            <a:extLst>
              <a:ext uri="{FF2B5EF4-FFF2-40B4-BE49-F238E27FC236}">
                <a16:creationId xmlns:a16="http://schemas.microsoft.com/office/drawing/2014/main" id="{E5077C40-8C0A-4901-9682-E52B03D0816B}"/>
              </a:ext>
            </a:extLst>
          </p:cNvPr>
          <p:cNvSpPr>
            <a:spLocks noGrp="1" noChangeArrowheads="1"/>
          </p:cNvSpPr>
          <p:nvPr>
            <p:ph type="title"/>
          </p:nvPr>
        </p:nvSpPr>
        <p:spPr>
          <a:xfrm>
            <a:off x="609600" y="135903"/>
            <a:ext cx="10972800" cy="1143000"/>
          </a:xfrm>
        </p:spPr>
        <p:txBody>
          <a:bodyPr/>
          <a:lstStyle/>
          <a:p>
            <a:pPr algn="ctr"/>
            <a:r>
              <a:rPr lang="zh-CN" altLang="en-US" b="1" dirty="0"/>
              <a:t>有限视角之主人公视角</a:t>
            </a:r>
          </a:p>
        </p:txBody>
      </p:sp>
    </p:spTree>
    <p:extLst>
      <p:ext uri="{BB962C8B-B14F-4D97-AF65-F5344CB8AC3E}">
        <p14:creationId xmlns:p14="http://schemas.microsoft.com/office/powerpoint/2010/main" val="576423770"/>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5362">
                                            <p:txEl>
                                              <p:pRg st="0" end="0"/>
                                            </p:txEl>
                                          </p:spTgt>
                                        </p:tgtEl>
                                        <p:attrNameLst>
                                          <p:attrName>style.visibility</p:attrName>
                                        </p:attrNameLst>
                                      </p:cBhvr>
                                      <p:to>
                                        <p:strVal val="visible"/>
                                      </p:to>
                                    </p:set>
                                    <p:animEffect transition="in" filter="blinds(horizontal)">
                                      <p:cBhvr>
                                        <p:cTn id="7" dur="500"/>
                                        <p:tgtEl>
                                          <p:spTgt spid="1536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2" grpId="0" build="p" autoUpdateAnimBg="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a:extLst>
              <a:ext uri="{FF2B5EF4-FFF2-40B4-BE49-F238E27FC236}">
                <a16:creationId xmlns:a16="http://schemas.microsoft.com/office/drawing/2014/main" id="{C284CAED-DFC4-4A51-B4FC-5AC6C7F4C3C7}"/>
              </a:ext>
            </a:extLst>
          </p:cNvPr>
          <p:cNvSpPr>
            <a:spLocks noGrp="1" noChangeArrowheads="1"/>
          </p:cNvSpPr>
          <p:nvPr>
            <p:ph type="title"/>
          </p:nvPr>
        </p:nvSpPr>
        <p:spPr>
          <a:xfrm>
            <a:off x="609600" y="0"/>
            <a:ext cx="10972800" cy="1143000"/>
          </a:xfrm>
        </p:spPr>
        <p:txBody>
          <a:bodyPr/>
          <a:lstStyle/>
          <a:p>
            <a:pPr algn="ctr">
              <a:lnSpc>
                <a:spcPct val="150000"/>
              </a:lnSpc>
            </a:pPr>
            <a:r>
              <a:rPr lang="zh-CN" altLang="en-US" b="1" dirty="0"/>
              <a:t>主人公视角的主要局限</a:t>
            </a:r>
          </a:p>
        </p:txBody>
      </p:sp>
      <p:sp>
        <p:nvSpPr>
          <p:cNvPr id="15363" name="Rectangle 3">
            <a:extLst>
              <a:ext uri="{FF2B5EF4-FFF2-40B4-BE49-F238E27FC236}">
                <a16:creationId xmlns:a16="http://schemas.microsoft.com/office/drawing/2014/main" id="{D25E0A59-B790-4C3E-95A9-3E57FDC2E9C3}"/>
              </a:ext>
            </a:extLst>
          </p:cNvPr>
          <p:cNvSpPr>
            <a:spLocks noGrp="1" noChangeArrowheads="1"/>
          </p:cNvSpPr>
          <p:nvPr>
            <p:ph type="body" idx="1"/>
          </p:nvPr>
        </p:nvSpPr>
        <p:spPr>
          <a:xfrm>
            <a:off x="0" y="1143000"/>
            <a:ext cx="12063169" cy="5715000"/>
          </a:xfrm>
        </p:spPr>
        <p:txBody>
          <a:bodyPr>
            <a:normAutofit/>
          </a:bodyPr>
          <a:lstStyle/>
          <a:p>
            <a:pPr eaLnBrk="1">
              <a:lnSpc>
                <a:spcPct val="90000"/>
              </a:lnSpc>
              <a:buFont typeface="Arial" panose="020B0604020202020204" pitchFamily="34" charset="0"/>
              <a:buNone/>
            </a:pPr>
            <a:r>
              <a:rPr lang="zh-CN" altLang="en-US" sz="3600" b="1" dirty="0"/>
              <a:t>             这种视角的主要局限是受视点人物本身条件诸如年龄性别、教养熏陶、思想性格、气质智商等等的限制。弄不好容易造成主人公情况与其叙事话语格调、口吻，与其所叙题材的错位，结果就会像全知视角那样不可信。由此生出的另一缺陷是，难以用来叙述背景复杂事件重大的题材，《战争与和平》不可能由娜塔莎·罗斯托娃来作总的叙述者；</a:t>
            </a:r>
            <a:r>
              <a:rPr lang="zh-CN" altLang="en-US" sz="3600" b="1" dirty="0">
                <a:solidFill>
                  <a:srgbClr val="0000FF"/>
                </a:solidFill>
              </a:rPr>
              <a:t>而对于讲述个人历史却往往得心应手，像《鲁宾逊漂流记》和《阿甘正传》等。</a:t>
            </a:r>
            <a:r>
              <a:rPr lang="zh-CN" altLang="en-US" sz="3600" b="1" dirty="0"/>
              <a:t>第三，很难描写充当视点人物的主人公的外部形象，勉强这样做就像照镜子，不免有些扭捏造作。</a:t>
            </a:r>
          </a:p>
        </p:txBody>
      </p:sp>
    </p:spTree>
    <p:extLst>
      <p:ext uri="{BB962C8B-B14F-4D97-AF65-F5344CB8AC3E}">
        <p14:creationId xmlns:p14="http://schemas.microsoft.com/office/powerpoint/2010/main" val="367882736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Box 9"/>
          <p:cNvSpPr txBox="1">
            <a:spLocks noChangeArrowheads="1"/>
          </p:cNvSpPr>
          <p:nvPr/>
        </p:nvSpPr>
        <p:spPr bwMode="auto">
          <a:xfrm>
            <a:off x="4169164" y="76475"/>
            <a:ext cx="3552017" cy="5037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b="1">
                <a:solidFill>
                  <a:schemeClr val="tx1"/>
                </a:solidFill>
                <a:latin typeface="Arial" panose="020B0604020202020204" pitchFamily="34" charset="0"/>
                <a:ea typeface="宋体" panose="02010600030101010101" pitchFamily="2" charset="-122"/>
              </a:defRPr>
            </a:lvl1pPr>
            <a:lvl2pPr marL="742950" indent="-285750" eaLnBrk="0" hangingPunct="0">
              <a:defRPr b="1">
                <a:solidFill>
                  <a:schemeClr val="tx1"/>
                </a:solidFill>
                <a:latin typeface="Arial" panose="020B0604020202020204" pitchFamily="34" charset="0"/>
                <a:ea typeface="宋体" panose="02010600030101010101" pitchFamily="2" charset="-122"/>
              </a:defRPr>
            </a:lvl2pPr>
            <a:lvl3pPr marL="1143000" indent="-228600" eaLnBrk="0" hangingPunct="0">
              <a:defRPr b="1">
                <a:solidFill>
                  <a:schemeClr val="tx1"/>
                </a:solidFill>
                <a:latin typeface="Arial" panose="020B0604020202020204" pitchFamily="34" charset="0"/>
                <a:ea typeface="宋体" panose="02010600030101010101" pitchFamily="2" charset="-122"/>
              </a:defRPr>
            </a:lvl3pPr>
            <a:lvl4pPr marL="1600200" indent="-228600" eaLnBrk="0" hangingPunct="0">
              <a:defRPr b="1">
                <a:solidFill>
                  <a:schemeClr val="tx1"/>
                </a:solidFill>
                <a:latin typeface="Arial" panose="020B0604020202020204" pitchFamily="34" charset="0"/>
                <a:ea typeface="宋体" panose="02010600030101010101" pitchFamily="2" charset="-122"/>
              </a:defRPr>
            </a:lvl4pPr>
            <a:lvl5pPr marL="2057400" indent="-228600" eaLnBrk="0" hangingPunct="0">
              <a:defRPr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pPr>
            <a:r>
              <a:rPr lang="zh-CN" altLang="en-US" sz="2599" dirty="0">
                <a:latin typeface="Impact" pitchFamily="34" charset="0"/>
                <a:ea typeface="微软雅黑" pitchFamily="34" charset="-122"/>
                <a:cs typeface="宋体" pitchFamily="2" charset="-122"/>
                <a:sym typeface="Arial" panose="020B0604020202020204" pitchFamily="34" charset="0"/>
              </a:rPr>
              <a:t>核心知识    导图重温</a:t>
            </a:r>
          </a:p>
        </p:txBody>
      </p:sp>
      <p:pic>
        <p:nvPicPr>
          <p:cNvPr id="12" name="图片 11"/>
          <p:cNvPicPr>
            <a:picLocks noChangeAspect="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4008252" y="713122"/>
            <a:ext cx="4227210" cy="124854"/>
          </a:xfrm>
          <a:prstGeom prst="rect">
            <a:avLst/>
          </a:prstGeom>
        </p:spPr>
      </p:pic>
      <p:pic>
        <p:nvPicPr>
          <p:cNvPr id="5122" name="Picture 2" descr="Y4"/>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518474" y="713121"/>
            <a:ext cx="11293312" cy="6068403"/>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8511578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a:extLst>
              <a:ext uri="{FF2B5EF4-FFF2-40B4-BE49-F238E27FC236}">
                <a16:creationId xmlns:a16="http://schemas.microsoft.com/office/drawing/2014/main" id="{A5AF8861-1D1B-4A7A-965F-E4E168E7BB29}"/>
              </a:ext>
            </a:extLst>
          </p:cNvPr>
          <p:cNvSpPr>
            <a:spLocks noGrp="1" noChangeArrowheads="1"/>
          </p:cNvSpPr>
          <p:nvPr>
            <p:ph type="title"/>
          </p:nvPr>
        </p:nvSpPr>
        <p:spPr/>
        <p:txBody>
          <a:bodyPr/>
          <a:lstStyle/>
          <a:p>
            <a:pPr algn="ctr"/>
            <a:r>
              <a:rPr lang="zh-CN" altLang="en-US" b="1" dirty="0"/>
              <a:t>有限视角之见证人视角</a:t>
            </a:r>
          </a:p>
        </p:txBody>
      </p:sp>
      <p:sp>
        <p:nvSpPr>
          <p:cNvPr id="17411" name="Rectangle 3">
            <a:extLst>
              <a:ext uri="{FF2B5EF4-FFF2-40B4-BE49-F238E27FC236}">
                <a16:creationId xmlns:a16="http://schemas.microsoft.com/office/drawing/2014/main" id="{4A232103-DF95-4B7E-90D0-9F37678CFF11}"/>
              </a:ext>
            </a:extLst>
          </p:cNvPr>
          <p:cNvSpPr>
            <a:spLocks noGrp="1" noChangeArrowheads="1"/>
          </p:cNvSpPr>
          <p:nvPr>
            <p:ph type="body" idx="1"/>
          </p:nvPr>
        </p:nvSpPr>
        <p:spPr>
          <a:xfrm>
            <a:off x="482338" y="1637286"/>
            <a:ext cx="11434714" cy="5472113"/>
          </a:xfrm>
        </p:spPr>
        <p:txBody>
          <a:bodyPr/>
          <a:lstStyle/>
          <a:p>
            <a:pPr eaLnBrk="1">
              <a:buFont typeface="Arial" panose="020B0604020202020204" pitchFamily="34" charset="0"/>
              <a:buNone/>
            </a:pPr>
            <a:r>
              <a:rPr lang="zh-CN" altLang="en-US" dirty="0"/>
              <a:t>              </a:t>
            </a:r>
            <a:r>
              <a:rPr lang="zh-CN" altLang="en-US" sz="4400" b="1" dirty="0">
                <a:solidFill>
                  <a:srgbClr val="FF0000"/>
                </a:solidFill>
              </a:rPr>
              <a:t>见证人视点即由次要人物(一般是线索人物)叙述的视点，它的优越性要大于主人公视点。</a:t>
            </a:r>
            <a:r>
              <a:rPr lang="zh-CN" altLang="en-US" sz="4400" b="1" dirty="0"/>
              <a:t>莫泊桑的</a:t>
            </a:r>
            <a:r>
              <a:rPr lang="zh-CN" altLang="en-US" sz="4400" b="1" dirty="0">
                <a:solidFill>
                  <a:schemeClr val="hlink"/>
                </a:solidFill>
              </a:rPr>
              <a:t>《我的叔叔于勒》</a:t>
            </a:r>
            <a:r>
              <a:rPr lang="zh-CN" altLang="en-US" sz="4400" b="1" dirty="0"/>
              <a:t>、鲁迅的</a:t>
            </a:r>
            <a:r>
              <a:rPr lang="zh-CN" altLang="en-US" sz="4400" b="1" dirty="0">
                <a:solidFill>
                  <a:schemeClr val="hlink"/>
                </a:solidFill>
              </a:rPr>
              <a:t>《孔乙己》《祝福》</a:t>
            </a:r>
            <a:r>
              <a:rPr lang="zh-CN" altLang="en-US" sz="4400" b="1" dirty="0"/>
              <a:t>都是有代表性的见证人叙事。 </a:t>
            </a:r>
          </a:p>
        </p:txBody>
      </p:sp>
    </p:spTree>
    <p:extLst>
      <p:ext uri="{BB962C8B-B14F-4D97-AF65-F5344CB8AC3E}">
        <p14:creationId xmlns:p14="http://schemas.microsoft.com/office/powerpoint/2010/main" val="3697550994"/>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7411">
                                            <p:txEl>
                                              <p:pRg st="0" end="0"/>
                                            </p:txEl>
                                          </p:spTgt>
                                        </p:tgtEl>
                                        <p:attrNameLst>
                                          <p:attrName>style.visibility</p:attrName>
                                        </p:attrNameLst>
                                      </p:cBhvr>
                                      <p:to>
                                        <p:strVal val="visible"/>
                                      </p:to>
                                    </p:set>
                                    <p:animEffect transition="in" filter="blinds(horizontal)">
                                      <p:cBhvr>
                                        <p:cTn id="7" dur="500"/>
                                        <p:tgtEl>
                                          <p:spTgt spid="1741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1" grpId="0" build="p" autoUpdateAnimBg="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id="{B72E1158-1425-42EE-AF66-8E3B869511C1}"/>
              </a:ext>
            </a:extLst>
          </p:cNvPr>
          <p:cNvSpPr>
            <a:spLocks noGrp="1"/>
          </p:cNvSpPr>
          <p:nvPr>
            <p:ph idx="1"/>
          </p:nvPr>
        </p:nvSpPr>
        <p:spPr>
          <a:xfrm>
            <a:off x="659091" y="609567"/>
            <a:ext cx="10515600" cy="5847794"/>
          </a:xfrm>
        </p:spPr>
        <p:txBody>
          <a:bodyPr>
            <a:normAutofit/>
          </a:bodyPr>
          <a:lstStyle/>
          <a:p>
            <a:pPr marL="0" indent="0">
              <a:buNone/>
            </a:pPr>
            <a:r>
              <a:rPr lang="en-US" altLang="zh-CN" sz="4400" b="1" dirty="0">
                <a:latin typeface="+mn-ea"/>
                <a:cs typeface="Times New Roman" panose="02020603050405020304" pitchFamily="18" charset="0"/>
              </a:rPr>
              <a:t>        </a:t>
            </a:r>
            <a:r>
              <a:rPr lang="zh-CN" altLang="zh-CN" sz="4400" b="1" dirty="0">
                <a:latin typeface="+mn-ea"/>
                <a:cs typeface="Times New Roman" panose="02020603050405020304" pitchFamily="18" charset="0"/>
              </a:rPr>
              <a:t>在</a:t>
            </a:r>
            <a:r>
              <a:rPr lang="zh-CN" altLang="zh-CN" sz="4400" b="1" dirty="0">
                <a:solidFill>
                  <a:srgbClr val="0000FF"/>
                </a:solidFill>
                <a:latin typeface="+mn-ea"/>
                <a:cs typeface="Times New Roman" panose="02020603050405020304" pitchFamily="18" charset="0"/>
              </a:rPr>
              <a:t>鲁迅的《祝福》</a:t>
            </a:r>
            <a:r>
              <a:rPr lang="zh-CN" altLang="zh-CN" sz="4400" b="1" dirty="0">
                <a:latin typeface="+mn-ea"/>
                <a:cs typeface="Times New Roman" panose="02020603050405020304" pitchFamily="18" charset="0"/>
              </a:rPr>
              <a:t>中，</a:t>
            </a:r>
            <a:r>
              <a:rPr lang="en-US" altLang="zh-CN" sz="4400" b="1" dirty="0">
                <a:latin typeface="+mn-ea"/>
                <a:cs typeface="Times New Roman" panose="02020603050405020304" pitchFamily="18" charset="0"/>
              </a:rPr>
              <a:t>“</a:t>
            </a:r>
            <a:r>
              <a:rPr lang="zh-CN" altLang="zh-CN" sz="4400" b="1" dirty="0">
                <a:latin typeface="+mn-ea"/>
                <a:cs typeface="Times New Roman" panose="02020603050405020304" pitchFamily="18" charset="0"/>
              </a:rPr>
              <a:t>我</a:t>
            </a:r>
            <a:r>
              <a:rPr lang="en-US" altLang="zh-CN" sz="4400" b="1" dirty="0">
                <a:latin typeface="+mn-ea"/>
                <a:cs typeface="Times New Roman" panose="02020603050405020304" pitchFamily="18" charset="0"/>
              </a:rPr>
              <a:t>”</a:t>
            </a:r>
            <a:r>
              <a:rPr lang="zh-CN" altLang="zh-CN" sz="4400" b="1" dirty="0">
                <a:latin typeface="+mn-ea"/>
                <a:cs typeface="Times New Roman" panose="02020603050405020304" pitchFamily="18" charset="0"/>
              </a:rPr>
              <a:t>知晓祥林嫂的故事，却不知道她内心的苦楚。</a:t>
            </a:r>
            <a:r>
              <a:rPr lang="en-US" altLang="zh-CN" sz="4400" b="1" dirty="0">
                <a:latin typeface="+mn-ea"/>
                <a:cs typeface="Times New Roman" panose="02020603050405020304" pitchFamily="18" charset="0"/>
              </a:rPr>
              <a:t>“</a:t>
            </a:r>
            <a:r>
              <a:rPr lang="zh-CN" altLang="zh-CN" sz="4400" b="1" dirty="0">
                <a:latin typeface="+mn-ea"/>
                <a:cs typeface="Times New Roman" panose="02020603050405020304" pitchFamily="18" charset="0"/>
              </a:rPr>
              <a:t>我</a:t>
            </a:r>
            <a:r>
              <a:rPr lang="en-US" altLang="zh-CN" sz="4400" b="1" dirty="0">
                <a:latin typeface="+mn-ea"/>
                <a:cs typeface="Times New Roman" panose="02020603050405020304" pitchFamily="18" charset="0"/>
              </a:rPr>
              <a:t>”</a:t>
            </a:r>
            <a:r>
              <a:rPr lang="zh-CN" altLang="zh-CN" sz="4400" b="1" dirty="0">
                <a:latin typeface="+mn-ea"/>
                <a:cs typeface="Times New Roman" panose="02020603050405020304" pitchFamily="18" charset="0"/>
              </a:rPr>
              <a:t>只能讲述我知道的、看到的、听到的，</a:t>
            </a:r>
            <a:r>
              <a:rPr lang="en-US" altLang="zh-CN" sz="4400" b="1" dirty="0">
                <a:latin typeface="+mn-ea"/>
                <a:cs typeface="Times New Roman" panose="02020603050405020304" pitchFamily="18" charset="0"/>
              </a:rPr>
              <a:t>“</a:t>
            </a:r>
            <a:r>
              <a:rPr lang="zh-CN" altLang="zh-CN" sz="4400" b="1" dirty="0">
                <a:latin typeface="+mn-ea"/>
                <a:cs typeface="Times New Roman" panose="02020603050405020304" pitchFamily="18" charset="0"/>
              </a:rPr>
              <a:t>我</a:t>
            </a:r>
            <a:r>
              <a:rPr lang="en-US" altLang="zh-CN" sz="4400" b="1" dirty="0">
                <a:latin typeface="+mn-ea"/>
                <a:cs typeface="Times New Roman" panose="02020603050405020304" pitchFamily="18" charset="0"/>
              </a:rPr>
              <a:t>”</a:t>
            </a:r>
            <a:r>
              <a:rPr lang="zh-CN" altLang="zh-CN" sz="4400" b="1" dirty="0">
                <a:latin typeface="+mn-ea"/>
                <a:cs typeface="Times New Roman" panose="02020603050405020304" pitchFamily="18" charset="0"/>
              </a:rPr>
              <a:t>无权对祥林嫂的内心世界进行解剖，</a:t>
            </a:r>
            <a:r>
              <a:rPr lang="en-US" altLang="zh-CN" sz="4400" b="1" dirty="0">
                <a:latin typeface="+mn-ea"/>
                <a:cs typeface="Times New Roman" panose="02020603050405020304" pitchFamily="18" charset="0"/>
              </a:rPr>
              <a:t>“</a:t>
            </a:r>
            <a:r>
              <a:rPr lang="zh-CN" altLang="zh-CN" sz="4400" b="1" dirty="0">
                <a:latin typeface="+mn-ea"/>
                <a:cs typeface="Times New Roman" panose="02020603050405020304" pitchFamily="18" charset="0"/>
              </a:rPr>
              <a:t>我</a:t>
            </a:r>
            <a:r>
              <a:rPr lang="en-US" altLang="zh-CN" sz="4400" b="1" dirty="0">
                <a:latin typeface="+mn-ea"/>
                <a:cs typeface="Times New Roman" panose="02020603050405020304" pitchFamily="18" charset="0"/>
              </a:rPr>
              <a:t>”</a:t>
            </a:r>
            <a:r>
              <a:rPr lang="zh-CN" altLang="zh-CN" sz="4400" b="1" dirty="0">
                <a:latin typeface="+mn-ea"/>
                <a:cs typeface="Times New Roman" panose="02020603050405020304" pitchFamily="18" charset="0"/>
              </a:rPr>
              <a:t>只能从她的言行举止中推测她的想法。读者在阅读中既会被祥林嫂的不幸遭遇打动，又会因</a:t>
            </a:r>
            <a:r>
              <a:rPr lang="en-US" altLang="zh-CN" sz="4400" b="1" dirty="0">
                <a:latin typeface="+mn-ea"/>
                <a:cs typeface="Times New Roman" panose="02020603050405020304" pitchFamily="18" charset="0"/>
              </a:rPr>
              <a:t>“</a:t>
            </a:r>
            <a:r>
              <a:rPr lang="zh-CN" altLang="zh-CN" sz="4400" b="1" dirty="0">
                <a:latin typeface="+mn-ea"/>
                <a:cs typeface="Times New Roman" panose="02020603050405020304" pitchFamily="18" charset="0"/>
              </a:rPr>
              <a:t>我</a:t>
            </a:r>
            <a:r>
              <a:rPr lang="en-US" altLang="zh-CN" sz="4400" b="1" dirty="0">
                <a:latin typeface="+mn-ea"/>
                <a:cs typeface="Times New Roman" panose="02020603050405020304" pitchFamily="18" charset="0"/>
              </a:rPr>
              <a:t>”</a:t>
            </a:r>
            <a:r>
              <a:rPr lang="zh-CN" altLang="zh-CN" sz="4400" b="1" dirty="0">
                <a:latin typeface="+mn-ea"/>
                <a:cs typeface="Times New Roman" panose="02020603050405020304" pitchFamily="18" charset="0"/>
              </a:rPr>
              <a:t>对自己内心的审问而深深思考祥林嫂的悲剧究竟来自何处，因此，读者的阅读感受会丰富和复杂</a:t>
            </a:r>
            <a:r>
              <a:rPr lang="zh-CN" altLang="zh-CN" sz="4400" b="1">
                <a:latin typeface="+mn-ea"/>
                <a:cs typeface="Times New Roman" panose="02020603050405020304" pitchFamily="18" charset="0"/>
              </a:rPr>
              <a:t>起来。</a:t>
            </a:r>
            <a:endParaRPr lang="zh-CN" altLang="en-US" sz="4400" b="1" dirty="0">
              <a:latin typeface="+mn-ea"/>
            </a:endParaRPr>
          </a:p>
        </p:txBody>
      </p:sp>
    </p:spTree>
    <p:extLst>
      <p:ext uri="{BB962C8B-B14F-4D97-AF65-F5344CB8AC3E}">
        <p14:creationId xmlns:p14="http://schemas.microsoft.com/office/powerpoint/2010/main" val="1654095750"/>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a:extLst>
              <a:ext uri="{FF2B5EF4-FFF2-40B4-BE49-F238E27FC236}">
                <a16:creationId xmlns:a16="http://schemas.microsoft.com/office/drawing/2014/main" id="{0833EDFB-87FF-40CC-875C-0B6E05CA4109}"/>
              </a:ext>
            </a:extLst>
          </p:cNvPr>
          <p:cNvSpPr>
            <a:spLocks noGrp="1" noChangeArrowheads="1"/>
          </p:cNvSpPr>
          <p:nvPr>
            <p:ph type="body" idx="1"/>
          </p:nvPr>
        </p:nvSpPr>
        <p:spPr>
          <a:xfrm>
            <a:off x="0" y="1096169"/>
            <a:ext cx="8229600" cy="4525962"/>
          </a:xfrm>
        </p:spPr>
        <p:txBody>
          <a:bodyPr/>
          <a:lstStyle/>
          <a:p>
            <a:pPr>
              <a:buFont typeface="Arial" panose="020B0604020202020204" pitchFamily="34" charset="0"/>
              <a:buNone/>
            </a:pPr>
            <a:r>
              <a:rPr lang="zh-CN" altLang="en-US" sz="4000" b="1" dirty="0">
                <a:solidFill>
                  <a:srgbClr val="FF0000"/>
                </a:solidFill>
              </a:rPr>
              <a:t>        通过叙述者倾听别人的转述，灵活地暂时改变叙事角度，以突破他本人在见闻方面的限制</a:t>
            </a:r>
            <a:r>
              <a:rPr lang="zh-CN" altLang="en-US" sz="4000" b="1" dirty="0"/>
              <a:t>，如鲁迅的《祝福》中祥林嫂的故事有“我”亲见的，也有听鲁镇的人讲述的。</a:t>
            </a:r>
          </a:p>
        </p:txBody>
      </p:sp>
      <p:pic>
        <p:nvPicPr>
          <p:cNvPr id="19459" name="Picture 3">
            <a:extLst>
              <a:ext uri="{FF2B5EF4-FFF2-40B4-BE49-F238E27FC236}">
                <a16:creationId xmlns:a16="http://schemas.microsoft.com/office/drawing/2014/main" id="{8FCB8F0B-216E-4D4E-A8E1-2497FD38033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620240" y="936460"/>
            <a:ext cx="3135634" cy="4351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130041919"/>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9458">
                                            <p:txEl>
                                              <p:pRg st="0" end="0"/>
                                            </p:txEl>
                                          </p:spTgt>
                                        </p:tgtEl>
                                        <p:attrNameLst>
                                          <p:attrName>style.visibility</p:attrName>
                                        </p:attrNameLst>
                                      </p:cBhvr>
                                      <p:to>
                                        <p:strVal val="visible"/>
                                      </p:to>
                                    </p:set>
                                    <p:animEffect transition="in" filter="blinds(horizontal)">
                                      <p:cBhvr>
                                        <p:cTn id="7" dur="500"/>
                                        <p:tgtEl>
                                          <p:spTgt spid="19458">
                                            <p:txEl>
                                              <p:pRg st="0" end="0"/>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19459"/>
                                        </p:tgtEl>
                                        <p:attrNameLst>
                                          <p:attrName>style.visibility</p:attrName>
                                        </p:attrNameLst>
                                      </p:cBhvr>
                                      <p:to>
                                        <p:strVal val="visible"/>
                                      </p:to>
                                    </p:set>
                                    <p:animEffect transition="in" filter="blinds(horizontal)">
                                      <p:cBhvr>
                                        <p:cTn id="10" dur="500"/>
                                        <p:tgtEl>
                                          <p:spTgt spid="194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58" grpId="0" build="p" autoUpdateAnimBg="0"/>
    </p:bldLst>
  </p:timing>
</p:sld>
</file>

<file path=ppt/slides/slide5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0482" name="Rectangle 2">
            <a:extLst>
              <a:ext uri="{FF2B5EF4-FFF2-40B4-BE49-F238E27FC236}">
                <a16:creationId xmlns:a16="http://schemas.microsoft.com/office/drawing/2014/main" id="{9364D11C-ACBB-4478-AD13-764A0454BEA3}"/>
              </a:ext>
            </a:extLst>
          </p:cNvPr>
          <p:cNvSpPr>
            <a:spLocks noGrp="1" noChangeArrowheads="1"/>
          </p:cNvSpPr>
          <p:nvPr>
            <p:ph type="title"/>
          </p:nvPr>
        </p:nvSpPr>
        <p:spPr>
          <a:xfrm>
            <a:off x="609600" y="49211"/>
            <a:ext cx="10972800" cy="1143000"/>
          </a:xfrm>
        </p:spPr>
        <p:txBody>
          <a:bodyPr/>
          <a:lstStyle/>
          <a:p>
            <a:r>
              <a:rPr lang="zh-CN" altLang="en-US" sz="4000" b="1" dirty="0">
                <a:solidFill>
                  <a:srgbClr val="FF0000"/>
                </a:solidFill>
              </a:rPr>
              <a:t>以《孔乙己》为例</a:t>
            </a:r>
          </a:p>
        </p:txBody>
      </p:sp>
      <p:sp>
        <p:nvSpPr>
          <p:cNvPr id="21507" name="Rectangle 3">
            <a:extLst>
              <a:ext uri="{FF2B5EF4-FFF2-40B4-BE49-F238E27FC236}">
                <a16:creationId xmlns:a16="http://schemas.microsoft.com/office/drawing/2014/main" id="{59ADD462-DEFE-4EC2-824C-6CC06865D955}"/>
              </a:ext>
            </a:extLst>
          </p:cNvPr>
          <p:cNvSpPr>
            <a:spLocks noGrp="1" noChangeArrowheads="1"/>
          </p:cNvSpPr>
          <p:nvPr>
            <p:ph type="body" idx="1"/>
          </p:nvPr>
        </p:nvSpPr>
        <p:spPr>
          <a:xfrm>
            <a:off x="-169682" y="1196976"/>
            <a:ext cx="7748833" cy="5040313"/>
          </a:xfrm>
        </p:spPr>
        <p:txBody>
          <a:bodyPr/>
          <a:lstStyle/>
          <a:p>
            <a:pPr eaLnBrk="1">
              <a:lnSpc>
                <a:spcPct val="110000"/>
              </a:lnSpc>
              <a:buFont typeface="Arial" panose="020B0604020202020204" pitchFamily="34" charset="0"/>
              <a:buNone/>
            </a:pPr>
            <a:r>
              <a:rPr lang="zh-CN" altLang="en-US" sz="3600" dirty="0"/>
              <a:t>        </a:t>
            </a:r>
            <a:r>
              <a:rPr lang="zh-CN" altLang="en-US" sz="3600" b="1" dirty="0">
                <a:solidFill>
                  <a:schemeClr val="hlink"/>
                </a:solidFill>
              </a:rPr>
              <a:t>  还记得《孔乙己》的叙述视角吗?</a:t>
            </a:r>
          </a:p>
          <a:p>
            <a:pPr eaLnBrk="1">
              <a:lnSpc>
                <a:spcPct val="110000"/>
              </a:lnSpc>
              <a:buFont typeface="Arial" panose="020B0604020202020204" pitchFamily="34" charset="0"/>
              <a:buNone/>
            </a:pPr>
            <a:r>
              <a:rPr lang="zh-CN" altLang="en-US" sz="3600" dirty="0"/>
              <a:t>        </a:t>
            </a:r>
            <a:r>
              <a:rPr lang="zh-CN" altLang="en-US" sz="3600" b="1" dirty="0"/>
              <a:t>鲁迅原可以有四种选择：“孔乙己”、“掌柜、酒客”、“小伙计”与作者自己，都可以充当故事的叙述者“我”。可是为何偏偏是那个小伙计呢？</a:t>
            </a:r>
          </a:p>
          <a:p>
            <a:pPr eaLnBrk="1">
              <a:lnSpc>
                <a:spcPct val="110000"/>
              </a:lnSpc>
              <a:buFont typeface="Arial" panose="020B0604020202020204" pitchFamily="34" charset="0"/>
              <a:buNone/>
            </a:pPr>
            <a:r>
              <a:rPr lang="zh-CN" altLang="en-US" sz="3600" b="1" dirty="0"/>
              <a:t>       </a:t>
            </a:r>
          </a:p>
        </p:txBody>
      </p:sp>
      <p:pic>
        <p:nvPicPr>
          <p:cNvPr id="20484" name="Picture 4">
            <a:extLst>
              <a:ext uri="{FF2B5EF4-FFF2-40B4-BE49-F238E27FC236}">
                <a16:creationId xmlns:a16="http://schemas.microsoft.com/office/drawing/2014/main" id="{8174A7B0-4D49-44AA-AE47-B1E5C515B7C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827783" y="1417638"/>
            <a:ext cx="3289300" cy="4652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234090193"/>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1507">
                                            <p:txEl>
                                              <p:pRg st="0" end="0"/>
                                            </p:txEl>
                                          </p:spTgt>
                                        </p:tgtEl>
                                        <p:attrNameLst>
                                          <p:attrName>style.visibility</p:attrName>
                                        </p:attrNameLst>
                                      </p:cBhvr>
                                      <p:to>
                                        <p:strVal val="visible"/>
                                      </p:to>
                                    </p:set>
                                    <p:animEffect transition="in" filter="blinds(horizontal)">
                                      <p:cBhvr>
                                        <p:cTn id="7" dur="500"/>
                                        <p:tgtEl>
                                          <p:spTgt spid="21507">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1507">
                                            <p:txEl>
                                              <p:pRg st="1" end="1"/>
                                            </p:txEl>
                                          </p:spTgt>
                                        </p:tgtEl>
                                        <p:attrNameLst>
                                          <p:attrName>style.visibility</p:attrName>
                                        </p:attrNameLst>
                                      </p:cBhvr>
                                      <p:to>
                                        <p:strVal val="visible"/>
                                      </p:to>
                                    </p:set>
                                    <p:animEffect transition="in" filter="blinds(horizontal)">
                                      <p:cBhvr>
                                        <p:cTn id="12" dur="500"/>
                                        <p:tgtEl>
                                          <p:spTgt spid="21507">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21507">
                                            <p:txEl>
                                              <p:pRg st="2" end="2"/>
                                            </p:txEl>
                                          </p:spTgt>
                                        </p:tgtEl>
                                        <p:attrNameLst>
                                          <p:attrName>style.visibility</p:attrName>
                                        </p:attrNameLst>
                                      </p:cBhvr>
                                      <p:to>
                                        <p:strVal val="visible"/>
                                      </p:to>
                                    </p:set>
                                    <p:animEffect transition="in" filter="blinds(horizontal)">
                                      <p:cBhvr>
                                        <p:cTn id="17" dur="500"/>
                                        <p:tgtEl>
                                          <p:spTgt spid="21507">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07" grpId="0" build="p" autoUpdateAnimBg="0"/>
    </p:bldLst>
  </p:timing>
</p:sld>
</file>

<file path=ppt/slides/slide5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1506" name="Rectangle 2">
            <a:extLst>
              <a:ext uri="{FF2B5EF4-FFF2-40B4-BE49-F238E27FC236}">
                <a16:creationId xmlns:a16="http://schemas.microsoft.com/office/drawing/2014/main" id="{CFE01266-1152-4FC9-A6A6-44E55478BB06}"/>
              </a:ext>
            </a:extLst>
          </p:cNvPr>
          <p:cNvSpPr>
            <a:spLocks noGrp="1" noChangeArrowheads="1"/>
          </p:cNvSpPr>
          <p:nvPr>
            <p:ph type="body" idx="1"/>
          </p:nvPr>
        </p:nvSpPr>
        <p:spPr>
          <a:xfrm>
            <a:off x="141402" y="620713"/>
            <a:ext cx="6459423" cy="5967412"/>
          </a:xfrm>
        </p:spPr>
        <p:txBody>
          <a:bodyPr/>
          <a:lstStyle/>
          <a:p>
            <a:pPr eaLnBrk="1">
              <a:lnSpc>
                <a:spcPct val="110000"/>
              </a:lnSpc>
              <a:buFont typeface="Arial" panose="020B0604020202020204" pitchFamily="34" charset="0"/>
              <a:buNone/>
            </a:pPr>
            <a:r>
              <a:rPr lang="zh-CN" altLang="en-US" b="1" dirty="0"/>
              <a:t>            因为“他们当中的任何一个人都是一个单一的独立的视角”他们都有自身较大的局限性。而“小伙计”的身份的好处就是他可以利用“职务之便”</a:t>
            </a:r>
            <a:r>
              <a:rPr lang="zh-CN" altLang="en-US" b="1" dirty="0">
                <a:solidFill>
                  <a:schemeClr val="hlink"/>
                </a:solidFill>
              </a:rPr>
              <a:t>随意接近任何作者想让他接近的人，去窥探他们的心理世界和精神面貌，从而全方位多角度的反映出当时各个阶层形形色色人们的心理状态</a:t>
            </a:r>
            <a:r>
              <a:rPr lang="zh-CN" altLang="en-US" b="1" dirty="0"/>
              <a:t>而且收放自如，较为自然。</a:t>
            </a:r>
          </a:p>
          <a:p>
            <a:endParaRPr lang="zh-CN" altLang="en-US" b="1" dirty="0"/>
          </a:p>
        </p:txBody>
      </p:sp>
      <p:pic>
        <p:nvPicPr>
          <p:cNvPr id="21507" name="Picture 3">
            <a:extLst>
              <a:ext uri="{FF2B5EF4-FFF2-40B4-BE49-F238E27FC236}">
                <a16:creationId xmlns:a16="http://schemas.microsoft.com/office/drawing/2014/main" id="{E12320B1-77FA-4996-9397-0EF893C993F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600825" y="841375"/>
            <a:ext cx="4362548" cy="5259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899896827"/>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3554" name="Rectangle 2">
            <a:extLst>
              <a:ext uri="{FF2B5EF4-FFF2-40B4-BE49-F238E27FC236}">
                <a16:creationId xmlns:a16="http://schemas.microsoft.com/office/drawing/2014/main" id="{8FAB394E-7AED-43C1-86A6-0043AD07A956}"/>
              </a:ext>
            </a:extLst>
          </p:cNvPr>
          <p:cNvSpPr>
            <a:spLocks noGrp="1" noChangeArrowheads="1"/>
          </p:cNvSpPr>
          <p:nvPr>
            <p:ph type="body" idx="1"/>
          </p:nvPr>
        </p:nvSpPr>
        <p:spPr>
          <a:xfrm>
            <a:off x="202675" y="452486"/>
            <a:ext cx="11786649" cy="4525963"/>
          </a:xfrm>
        </p:spPr>
        <p:txBody>
          <a:bodyPr>
            <a:normAutofit fontScale="92500" lnSpcReduction="10000"/>
          </a:bodyPr>
          <a:lstStyle/>
          <a:p>
            <a:pPr eaLnBrk="1">
              <a:lnSpc>
                <a:spcPct val="110000"/>
              </a:lnSpc>
              <a:buNone/>
            </a:pPr>
            <a:r>
              <a:rPr lang="zh-CN" altLang="en-US" sz="4000" dirty="0"/>
              <a:t>           </a:t>
            </a:r>
            <a:r>
              <a:rPr lang="zh-CN" altLang="en-US" sz="3600" b="1" dirty="0"/>
              <a:t>比如 “我”虽是被“掌柜的”看不上的一个小伙计，可在文中却也是距离掌柜的最近的一个人了。所以我才可能轻易的就了解了酒店“羼水”</a:t>
            </a:r>
            <a:r>
              <a:rPr lang="en-US" altLang="zh-CN" sz="4000" dirty="0"/>
              <a:t> [</a:t>
            </a:r>
            <a:r>
              <a:rPr lang="en-US" altLang="zh-CN" sz="4000" dirty="0" err="1"/>
              <a:t>chàn</a:t>
            </a:r>
            <a:r>
              <a:rPr lang="en-US" altLang="zh-CN" sz="4000" dirty="0"/>
              <a:t> </a:t>
            </a:r>
            <a:r>
              <a:rPr lang="en-US" altLang="zh-CN" sz="4000" dirty="0" err="1"/>
              <a:t>shuǐ</a:t>
            </a:r>
            <a:r>
              <a:rPr lang="en-US" altLang="zh-CN" sz="4000" dirty="0"/>
              <a:t>]</a:t>
            </a:r>
            <a:r>
              <a:rPr lang="zh-CN" altLang="en-US" sz="3600" b="1" dirty="0"/>
              <a:t>的内幕与其对待“短衣帮”和“长衫主顾”的不同，很真实并客观地给读者展示出一个惟利是图的奸商的嘴脸。</a:t>
            </a:r>
          </a:p>
          <a:p>
            <a:pPr eaLnBrk="1">
              <a:lnSpc>
                <a:spcPct val="110000"/>
              </a:lnSpc>
              <a:buFont typeface="Arial" panose="020B0604020202020204" pitchFamily="34" charset="0"/>
              <a:buNone/>
            </a:pPr>
            <a:r>
              <a:rPr lang="zh-CN" altLang="en-US" sz="3600" b="1" dirty="0"/>
              <a:t>          而这样的内容如果让“短衣帮”或者“长衫主顾”来叙述，从他们的角度一定是片面的带有感情色彩的，这时只有让这个同任何人没有利害关系的“小伙计”来说才会让人觉得真实，可信。</a:t>
            </a:r>
          </a:p>
        </p:txBody>
      </p:sp>
    </p:spTree>
    <p:extLst>
      <p:ext uri="{BB962C8B-B14F-4D97-AF65-F5344CB8AC3E}">
        <p14:creationId xmlns:p14="http://schemas.microsoft.com/office/powerpoint/2010/main" val="615097083"/>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3554">
                                            <p:txEl>
                                              <p:pRg st="0" end="0"/>
                                            </p:txEl>
                                          </p:spTgt>
                                        </p:tgtEl>
                                        <p:attrNameLst>
                                          <p:attrName>style.visibility</p:attrName>
                                        </p:attrNameLst>
                                      </p:cBhvr>
                                      <p:to>
                                        <p:strVal val="visible"/>
                                      </p:to>
                                    </p:set>
                                    <p:animEffect transition="in" filter="blinds(horizontal)">
                                      <p:cBhvr>
                                        <p:cTn id="7" dur="500"/>
                                        <p:tgtEl>
                                          <p:spTgt spid="23554">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3554">
                                            <p:txEl>
                                              <p:pRg st="1" end="1"/>
                                            </p:txEl>
                                          </p:spTgt>
                                        </p:tgtEl>
                                        <p:attrNameLst>
                                          <p:attrName>style.visibility</p:attrName>
                                        </p:attrNameLst>
                                      </p:cBhvr>
                                      <p:to>
                                        <p:strVal val="visible"/>
                                      </p:to>
                                    </p:set>
                                    <p:animEffect transition="in" filter="blinds(horizontal)">
                                      <p:cBhvr>
                                        <p:cTn id="12" dur="500"/>
                                        <p:tgtEl>
                                          <p:spTgt spid="2355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54" grpId="0" build="p" autoUpdateAnimBg="0"/>
    </p:bldLst>
  </p:timing>
</p:sld>
</file>

<file path=ppt/slides/slide5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4578" name="Rectangle 2">
            <a:extLst>
              <a:ext uri="{FF2B5EF4-FFF2-40B4-BE49-F238E27FC236}">
                <a16:creationId xmlns:a16="http://schemas.microsoft.com/office/drawing/2014/main" id="{0B6C70BE-4691-427C-9E2F-F0E3BC1DFE98}"/>
              </a:ext>
            </a:extLst>
          </p:cNvPr>
          <p:cNvSpPr>
            <a:spLocks noGrp="1" noChangeArrowheads="1"/>
          </p:cNvSpPr>
          <p:nvPr>
            <p:ph type="body" idx="1"/>
          </p:nvPr>
        </p:nvSpPr>
        <p:spPr>
          <a:xfrm>
            <a:off x="81699" y="787826"/>
            <a:ext cx="12028602" cy="4525963"/>
          </a:xfrm>
        </p:spPr>
        <p:txBody>
          <a:bodyPr>
            <a:normAutofit lnSpcReduction="10000"/>
          </a:bodyPr>
          <a:lstStyle/>
          <a:p>
            <a:pPr eaLnBrk="1">
              <a:buFont typeface="Arial" panose="020B0604020202020204" pitchFamily="34" charset="0"/>
              <a:buNone/>
            </a:pPr>
            <a:r>
              <a:rPr lang="zh-CN" altLang="en-US" sz="3600" dirty="0"/>
              <a:t>           </a:t>
            </a:r>
            <a:r>
              <a:rPr lang="zh-CN" altLang="en-US" sz="3600" b="1" dirty="0"/>
              <a:t>另一方面，正是因为我“职业”的便利才能确切地知道“到了年关，掌柜的取下粉板说‘孔乙己还欠十九个钱呢’”“到了第二年的端午又说”真实地反映出“掌柜的”只惦记着钱，而对孔乙己生死漠不关心的心态。正是因为我这样特殊的身份才能清楚地知道孔乙己每次受嘲弄的具体细节，更加让人感到真实。所以这种第一人称的叙述中“有很多作品中的叙述者知识故事中的次要人物或旁观者，这样的叙述往往客观些。同时也正体现了 “上层社会的堕落和下层社会的不幸”。</a:t>
            </a:r>
          </a:p>
          <a:p>
            <a:pPr eaLnBrk="1"/>
            <a:endParaRPr lang="zh-CN" altLang="en-US" sz="3600" b="1" dirty="0"/>
          </a:p>
        </p:txBody>
      </p:sp>
    </p:spTree>
    <p:extLst>
      <p:ext uri="{BB962C8B-B14F-4D97-AF65-F5344CB8AC3E}">
        <p14:creationId xmlns:p14="http://schemas.microsoft.com/office/powerpoint/2010/main" val="3482490525"/>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24578">
                                            <p:txEl>
                                              <p:pRg st="0" end="0"/>
                                            </p:txEl>
                                          </p:spTgt>
                                        </p:tgtEl>
                                        <p:attrNameLst>
                                          <p:attrName>style.visibility</p:attrName>
                                        </p:attrNameLst>
                                      </p:cBhvr>
                                      <p:to>
                                        <p:strVal val="visible"/>
                                      </p:to>
                                    </p:set>
                                    <p:animEffect transition="in" filter="blinds(horizontal)">
                                      <p:cBhvr>
                                        <p:cTn id="7" dur="500"/>
                                        <p:tgtEl>
                                          <p:spTgt spid="2457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5602" name="Rectangle 2">
            <a:extLst>
              <a:ext uri="{FF2B5EF4-FFF2-40B4-BE49-F238E27FC236}">
                <a16:creationId xmlns:a16="http://schemas.microsoft.com/office/drawing/2014/main" id="{C13282C6-09C2-49FD-9516-6AA8CDFE0FA8}"/>
              </a:ext>
            </a:extLst>
          </p:cNvPr>
          <p:cNvSpPr>
            <a:spLocks noGrp="1" noChangeArrowheads="1"/>
          </p:cNvSpPr>
          <p:nvPr>
            <p:ph type="body" idx="1"/>
          </p:nvPr>
        </p:nvSpPr>
        <p:spPr>
          <a:xfrm>
            <a:off x="0" y="1165225"/>
            <a:ext cx="11923337" cy="4527550"/>
          </a:xfrm>
        </p:spPr>
        <p:txBody>
          <a:bodyPr/>
          <a:lstStyle/>
          <a:p>
            <a:pPr>
              <a:lnSpc>
                <a:spcPct val="130000"/>
              </a:lnSpc>
              <a:buFont typeface="Arial" panose="020B0604020202020204" pitchFamily="34" charset="0"/>
              <a:buNone/>
            </a:pPr>
            <a:r>
              <a:rPr lang="zh-CN" altLang="en-US" sz="3600" b="1" dirty="0"/>
              <a:t>              </a:t>
            </a:r>
            <a:r>
              <a:rPr lang="zh-CN" altLang="en-US" sz="4000" b="1" dirty="0"/>
              <a:t>但见证人视点同样受叙述者见闻、性格、智力等的局限，有些事情的真相以及主要人物内心深处的东西，只有靠上面提到的主人公自己的话语来揭示，如果这样的话语写得过长，就可能冲淡基本情节，并造成叙事呆板等弊病。</a:t>
            </a:r>
          </a:p>
        </p:txBody>
      </p:sp>
    </p:spTree>
    <p:extLst>
      <p:ext uri="{BB962C8B-B14F-4D97-AF65-F5344CB8AC3E}">
        <p14:creationId xmlns:p14="http://schemas.microsoft.com/office/powerpoint/2010/main" val="2357173874"/>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5602">
                                            <p:txEl>
                                              <p:pRg st="0" end="0"/>
                                            </p:txEl>
                                          </p:spTgt>
                                        </p:tgtEl>
                                        <p:attrNameLst>
                                          <p:attrName>style.visibility</p:attrName>
                                        </p:attrNameLst>
                                      </p:cBhvr>
                                      <p:to>
                                        <p:strVal val="visible"/>
                                      </p:to>
                                    </p:set>
                                    <p:animEffect transition="in" filter="blinds(horizontal)">
                                      <p:cBhvr>
                                        <p:cTn id="7" dur="500"/>
                                        <p:tgtEl>
                                          <p:spTgt spid="2560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02" grpId="0" build="p" autoUpdateAnimBg="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7" name="Rectangle 3">
            <a:extLst>
              <a:ext uri="{FF2B5EF4-FFF2-40B4-BE49-F238E27FC236}">
                <a16:creationId xmlns:a16="http://schemas.microsoft.com/office/drawing/2014/main" id="{0D9E5952-0410-4E6E-817C-88A632EB628C}"/>
              </a:ext>
            </a:extLst>
          </p:cNvPr>
          <p:cNvSpPr>
            <a:spLocks noGrp="1" noChangeArrowheads="1"/>
          </p:cNvSpPr>
          <p:nvPr>
            <p:ph type="body" idx="1"/>
          </p:nvPr>
        </p:nvSpPr>
        <p:spPr>
          <a:xfrm>
            <a:off x="98981" y="1094394"/>
            <a:ext cx="11994037" cy="4525963"/>
          </a:xfrm>
        </p:spPr>
        <p:txBody>
          <a:bodyPr/>
          <a:lstStyle/>
          <a:p>
            <a:pPr>
              <a:buNone/>
            </a:pPr>
            <a:r>
              <a:rPr lang="zh-CN" altLang="en-US" sz="4400" dirty="0">
                <a:solidFill>
                  <a:srgbClr val="FF0000"/>
                </a:solidFill>
              </a:rPr>
              <a:t>            </a:t>
            </a:r>
            <a:r>
              <a:rPr lang="zh-CN" altLang="en-US" sz="4400" b="1" dirty="0">
                <a:solidFill>
                  <a:srgbClr val="FF0000"/>
                </a:solidFill>
              </a:rPr>
              <a:t>有限视角（</a:t>
            </a:r>
            <a:r>
              <a:rPr lang="zh-CN" altLang="en-US" sz="4800" b="1" dirty="0">
                <a:solidFill>
                  <a:srgbClr val="FF0000"/>
                </a:solidFill>
              </a:rPr>
              <a:t>内视角）是一种建立在对等关系上的叙事作品，作者绝不比人物或主人公知道得多，而是以对等的权力参加对话的。</a:t>
            </a:r>
            <a:r>
              <a:rPr lang="zh-CN" altLang="en-US" sz="4800" b="1" dirty="0"/>
              <a:t>在当代小说中，以这种叙述视角叙述的作品大量存在。它强化了作品的真实性，扩展了作品的表现力。</a:t>
            </a:r>
          </a:p>
        </p:txBody>
      </p:sp>
    </p:spTree>
    <p:extLst>
      <p:ext uri="{BB962C8B-B14F-4D97-AF65-F5344CB8AC3E}">
        <p14:creationId xmlns:p14="http://schemas.microsoft.com/office/powerpoint/2010/main" val="480202683"/>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26627">
                                            <p:txEl>
                                              <p:pRg st="0" end="0"/>
                                            </p:txEl>
                                          </p:spTgt>
                                        </p:tgtEl>
                                        <p:attrNameLst>
                                          <p:attrName>style.visibility</p:attrName>
                                        </p:attrNameLst>
                                      </p:cBhvr>
                                      <p:to>
                                        <p:strVal val="visible"/>
                                      </p:to>
                                    </p:set>
                                    <p:animEffect transition="in" filter="blinds(horizontal)">
                                      <p:cBhvr>
                                        <p:cTn id="7" dur="500"/>
                                        <p:tgtEl>
                                          <p:spTgt spid="2662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a:extLst>
              <a:ext uri="{FF2B5EF4-FFF2-40B4-BE49-F238E27FC236}">
                <a16:creationId xmlns:a16="http://schemas.microsoft.com/office/drawing/2014/main" id="{73C7D5E3-399D-44D8-8775-BB2B72728B33}"/>
              </a:ext>
            </a:extLst>
          </p:cNvPr>
          <p:cNvSpPr>
            <a:spLocks noGrp="1" noChangeArrowheads="1"/>
          </p:cNvSpPr>
          <p:nvPr>
            <p:ph type="body" idx="1"/>
          </p:nvPr>
        </p:nvSpPr>
        <p:spPr>
          <a:xfrm>
            <a:off x="113121" y="622300"/>
            <a:ext cx="7965649" cy="5329238"/>
          </a:xfrm>
        </p:spPr>
        <p:txBody>
          <a:bodyPr/>
          <a:lstStyle/>
          <a:p>
            <a:pPr eaLnBrk="1">
              <a:lnSpc>
                <a:spcPct val="90000"/>
              </a:lnSpc>
              <a:buFont typeface="Arial" panose="020B0604020202020204" pitchFamily="34" charset="0"/>
              <a:buNone/>
            </a:pPr>
            <a:r>
              <a:rPr lang="zh-CN" altLang="en-US" sz="3200" b="1" dirty="0"/>
              <a:t>          在《林黛玉进贾府》一文中，作者主要从林黛玉的角度展开叙述，记述了林黛玉的行踪，展示了林黛玉的心理世界，对于贾府环境及其若干人物，作者常常不置一词，而主要通过黛玉的眼睛去观察，通过黛玉的内心去体会、理解，再把林黛玉眼中、心中的人物与环境显现于读者。</a:t>
            </a:r>
            <a:r>
              <a:rPr lang="zh-CN" altLang="en-US" sz="3200" b="1" dirty="0">
                <a:solidFill>
                  <a:srgbClr val="FF0000"/>
                </a:solidFill>
              </a:rPr>
              <a:t>读者是通过林黛玉的视角</a:t>
            </a:r>
            <a:r>
              <a:rPr lang="zh-CN" altLang="en-US" sz="3200" b="1" dirty="0"/>
              <a:t>，窥视了贾府及贾府中的上下人等。黛玉是初入贾府的客人。读者和她处于同一起点，同样的陌生感，同样充满了好奇，都想一探究竟。</a:t>
            </a:r>
          </a:p>
        </p:txBody>
      </p:sp>
      <p:pic>
        <p:nvPicPr>
          <p:cNvPr id="28675" name="Picture 3">
            <a:extLst>
              <a:ext uri="{FF2B5EF4-FFF2-40B4-BE49-F238E27FC236}">
                <a16:creationId xmlns:a16="http://schemas.microsoft.com/office/drawing/2014/main" id="{3430FF2A-F435-4441-829F-D41FEF11948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971330" y="622300"/>
            <a:ext cx="3341687" cy="5011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862339130"/>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8674">
                                            <p:txEl>
                                              <p:pRg st="0" end="0"/>
                                            </p:txEl>
                                          </p:spTgt>
                                        </p:tgtEl>
                                        <p:attrNameLst>
                                          <p:attrName>style.visibility</p:attrName>
                                        </p:attrNameLst>
                                      </p:cBhvr>
                                      <p:to>
                                        <p:strVal val="visible"/>
                                      </p:to>
                                    </p:set>
                                    <p:animEffect transition="in" filter="blinds(horizontal)">
                                      <p:cBhvr>
                                        <p:cTn id="7" dur="500"/>
                                        <p:tgtEl>
                                          <p:spTgt spid="28674">
                                            <p:txEl>
                                              <p:pRg st="0" end="0"/>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28675"/>
                                        </p:tgtEl>
                                        <p:attrNameLst>
                                          <p:attrName>style.visibility</p:attrName>
                                        </p:attrNameLst>
                                      </p:cBhvr>
                                      <p:to>
                                        <p:strVal val="visible"/>
                                      </p:to>
                                    </p:set>
                                    <p:animEffect transition="in" filter="blinds(horizontal)">
                                      <p:cBhvr>
                                        <p:cTn id="10" dur="500"/>
                                        <p:tgtEl>
                                          <p:spTgt spid="286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674" grpId="0" build="p" autoUpdateAnimBg="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A8223FE-9D7F-4B2D-BA08-CB82364211F0}"/>
              </a:ext>
            </a:extLst>
          </p:cNvPr>
          <p:cNvSpPr>
            <a:spLocks noGrp="1"/>
          </p:cNvSpPr>
          <p:nvPr>
            <p:ph type="title"/>
          </p:nvPr>
        </p:nvSpPr>
        <p:spPr>
          <a:xfrm>
            <a:off x="913774" y="216817"/>
            <a:ext cx="10364451" cy="1596177"/>
          </a:xfrm>
        </p:spPr>
        <p:txBody>
          <a:bodyPr/>
          <a:lstStyle/>
          <a:p>
            <a:pPr algn="ctr"/>
            <a:r>
              <a:rPr lang="zh-CN" altLang="en-US" b="1" dirty="0"/>
              <a:t>一、叙事安排</a:t>
            </a:r>
          </a:p>
        </p:txBody>
      </p:sp>
      <p:sp>
        <p:nvSpPr>
          <p:cNvPr id="4" name="内容占位符 2">
            <a:extLst>
              <a:ext uri="{FF2B5EF4-FFF2-40B4-BE49-F238E27FC236}">
                <a16:creationId xmlns:a16="http://schemas.microsoft.com/office/drawing/2014/main" id="{DA7E7AAE-D5AE-47CB-A3D6-C8073687670C}"/>
              </a:ext>
            </a:extLst>
          </p:cNvPr>
          <p:cNvSpPr>
            <a:spLocks noGrp="1" noChangeArrowheads="1"/>
          </p:cNvSpPr>
          <p:nvPr>
            <p:ph sz="quarter" idx="13"/>
          </p:nvPr>
        </p:nvSpPr>
        <p:spPr>
          <a:xfrm>
            <a:off x="147685" y="1806615"/>
            <a:ext cx="11896628" cy="4530347"/>
          </a:xfrm>
        </p:spPr>
        <p:txBody>
          <a:bodyPr>
            <a:normAutofit/>
          </a:bodyPr>
          <a:lstStyle/>
          <a:p>
            <a:pPr marL="0" indent="0">
              <a:lnSpc>
                <a:spcPct val="100000"/>
              </a:lnSpc>
              <a:spcBef>
                <a:spcPct val="0"/>
              </a:spcBef>
              <a:buNone/>
            </a:pPr>
            <a:r>
              <a:rPr lang="en-US" altLang="zh-CN" sz="3200" b="1" dirty="0">
                <a:solidFill>
                  <a:srgbClr val="0D0D0D"/>
                </a:solidFill>
              </a:rPr>
              <a:t>1</a:t>
            </a:r>
            <a:r>
              <a:rPr lang="zh-CN" altLang="en-US" sz="3200" b="1" dirty="0">
                <a:solidFill>
                  <a:srgbClr val="0D0D0D"/>
                </a:solidFill>
              </a:rPr>
              <a:t>.小说中历史与现实交织穿插,这种叙述方式有哪些好处?请结合作品简要分析。 (6分)</a:t>
            </a:r>
            <a:r>
              <a:rPr lang="zh-CN" altLang="en-US" sz="3200" b="1" dirty="0"/>
              <a:t> 2018·全国卷Ⅰ《赵一曼女士》</a:t>
            </a:r>
            <a:endParaRPr lang="zh-CN" altLang="en-US" sz="3200" b="1" dirty="0">
              <a:solidFill>
                <a:srgbClr val="0D0D0D"/>
              </a:solidFill>
            </a:endParaRPr>
          </a:p>
          <a:p>
            <a:pPr marL="0" indent="0">
              <a:lnSpc>
                <a:spcPct val="100000"/>
              </a:lnSpc>
              <a:spcBef>
                <a:spcPct val="0"/>
              </a:spcBef>
              <a:buNone/>
            </a:pPr>
            <a:endParaRPr lang="zh-CN" altLang="en-US" sz="3200" b="1" dirty="0">
              <a:solidFill>
                <a:srgbClr val="0D0D0D"/>
              </a:solidFill>
            </a:endParaRPr>
          </a:p>
          <a:p>
            <a:pPr marL="0" indent="0">
              <a:lnSpc>
                <a:spcPct val="100000"/>
              </a:lnSpc>
              <a:spcBef>
                <a:spcPct val="0"/>
              </a:spcBef>
              <a:buNone/>
            </a:pPr>
            <a:r>
              <a:rPr lang="zh-CN" altLang="en-US" sz="3200" b="1" dirty="0">
                <a:solidFill>
                  <a:srgbClr val="FF0000"/>
                </a:solidFill>
              </a:rPr>
              <a:t>①主题：</a:t>
            </a:r>
            <a:r>
              <a:rPr lang="zh-CN" altLang="en-US" sz="3200" b="1" dirty="0">
                <a:solidFill>
                  <a:srgbClr val="0D0D0D"/>
                </a:solidFill>
              </a:rPr>
              <a:t>既能表现当代人对赵一曼女士的尊敬之情,又能表现赵一曼精神的当下意义,使主题内蕴更深刻;</a:t>
            </a:r>
          </a:p>
          <a:p>
            <a:pPr marL="0" indent="0">
              <a:lnSpc>
                <a:spcPct val="100000"/>
              </a:lnSpc>
              <a:spcBef>
                <a:spcPct val="0"/>
              </a:spcBef>
              <a:buNone/>
            </a:pPr>
            <a:r>
              <a:rPr lang="zh-CN" altLang="en-US" sz="3200" b="1" dirty="0">
                <a:solidFill>
                  <a:srgbClr val="FF0000"/>
                </a:solidFill>
              </a:rPr>
              <a:t>②人物形象：</a:t>
            </a:r>
            <a:r>
              <a:rPr lang="zh-CN" altLang="en-US" sz="3200" b="1" dirty="0">
                <a:solidFill>
                  <a:srgbClr val="0D0D0D"/>
                </a:solidFill>
              </a:rPr>
              <a:t>可以拉开时间距离,更加全面地认识英雄,使人物形象更加立体;</a:t>
            </a:r>
          </a:p>
          <a:p>
            <a:pPr marL="0" indent="0">
              <a:lnSpc>
                <a:spcPct val="100000"/>
              </a:lnSpc>
              <a:spcBef>
                <a:spcPct val="0"/>
              </a:spcBef>
              <a:buNone/>
            </a:pPr>
            <a:r>
              <a:rPr lang="zh-CN" altLang="en-US" sz="3200" b="1" dirty="0">
                <a:solidFill>
                  <a:srgbClr val="FF0000"/>
                </a:solidFill>
              </a:rPr>
              <a:t>③表达效果</a:t>
            </a:r>
            <a:r>
              <a:rPr lang="zh-CN" altLang="en-US" sz="3200" b="1" dirty="0">
                <a:solidFill>
                  <a:srgbClr val="0D0D0D"/>
                </a:solidFill>
              </a:rPr>
              <a:t>：灵活使用文献档案,与小说叙述相互印证,使艺术描写更真实。</a:t>
            </a:r>
          </a:p>
        </p:txBody>
      </p:sp>
    </p:spTree>
    <p:extLst>
      <p:ext uri="{BB962C8B-B14F-4D97-AF65-F5344CB8AC3E}">
        <p14:creationId xmlns:p14="http://schemas.microsoft.com/office/powerpoint/2010/main" val="1107127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xEl>
                                              <p:pRg st="2" end="2"/>
                                            </p:txEl>
                                          </p:spTgt>
                                        </p:tgtEl>
                                        <p:attrNameLst>
                                          <p:attrName>style.visibility</p:attrName>
                                        </p:attrNameLst>
                                      </p:cBhvr>
                                      <p:to>
                                        <p:strVal val="visible"/>
                                      </p:to>
                                    </p:set>
                                    <p:anim calcmode="lin" valueType="num">
                                      <p:cBhvr additive="base">
                                        <p:cTn id="7" dur="500" fill="hold"/>
                                        <p:tgtEl>
                                          <p:spTgt spid="4">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2" end="2"/>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4">
                                            <p:txEl>
                                              <p:pRg st="3" end="3"/>
                                            </p:txEl>
                                          </p:spTgt>
                                        </p:tgtEl>
                                        <p:attrNameLst>
                                          <p:attrName>style.visibility</p:attrName>
                                        </p:attrNameLst>
                                      </p:cBhvr>
                                      <p:to>
                                        <p:strVal val="visible"/>
                                      </p:to>
                                    </p:set>
                                    <p:anim calcmode="lin" valueType="num">
                                      <p:cBhvr additive="base">
                                        <p:cTn id="11" dur="500" fill="hold"/>
                                        <p:tgtEl>
                                          <p:spTgt spid="4">
                                            <p:txEl>
                                              <p:pRg st="3" end="3"/>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4">
                                            <p:txEl>
                                              <p:pRg st="3" end="3"/>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4">
                                            <p:txEl>
                                              <p:pRg st="4" end="4"/>
                                            </p:txEl>
                                          </p:spTgt>
                                        </p:tgtEl>
                                        <p:attrNameLst>
                                          <p:attrName>style.visibility</p:attrName>
                                        </p:attrNameLst>
                                      </p:cBhvr>
                                      <p:to>
                                        <p:strVal val="visible"/>
                                      </p:to>
                                    </p:set>
                                    <p:anim calcmode="lin" valueType="num">
                                      <p:cBhvr additive="base">
                                        <p:cTn id="15" dur="500" fill="hold"/>
                                        <p:tgtEl>
                                          <p:spTgt spid="4">
                                            <p:txEl>
                                              <p:pRg st="4" end="4"/>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4">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a:extLst>
              <a:ext uri="{FF2B5EF4-FFF2-40B4-BE49-F238E27FC236}">
                <a16:creationId xmlns:a16="http://schemas.microsoft.com/office/drawing/2014/main" id="{CE73FED6-75BC-4643-B975-66936074BE1C}"/>
              </a:ext>
            </a:extLst>
          </p:cNvPr>
          <p:cNvSpPr>
            <a:spLocks noGrp="1" noChangeArrowheads="1"/>
          </p:cNvSpPr>
          <p:nvPr>
            <p:ph type="body" idx="1"/>
          </p:nvPr>
        </p:nvSpPr>
        <p:spPr>
          <a:xfrm>
            <a:off x="0" y="303263"/>
            <a:ext cx="11906054" cy="5472113"/>
          </a:xfrm>
        </p:spPr>
        <p:txBody>
          <a:bodyPr>
            <a:normAutofit fontScale="92500"/>
          </a:bodyPr>
          <a:lstStyle/>
          <a:p>
            <a:pPr eaLnBrk="1">
              <a:lnSpc>
                <a:spcPct val="110000"/>
              </a:lnSpc>
              <a:buFont typeface="Arial" panose="020B0604020202020204" pitchFamily="34" charset="0"/>
              <a:buNone/>
            </a:pPr>
            <a:r>
              <a:rPr lang="zh-CN" altLang="en-US" sz="4000" b="1" dirty="0"/>
              <a:t>         这共同的经验一下子就沟通了读者与人物。作者就借此机会，让黛玉引导我们由远及近、由表及里、由浅入深、由陌生到熟悉去了解贾府。黛玉的眼睛就成了读者的眼睛，读者通过这双眼睛去了解贾府及众多人等，就显得自然真切、顺理成章了。哪个新来乍到的不是非常关注留意周围的环境呢？假如同样的内容从作者的全知角度去叙述，必定会惹读者生厌；而通过了其中人物的眼睛，就让人觉得是理所当然了。真是神奇！</a:t>
            </a:r>
          </a:p>
          <a:p>
            <a:pPr>
              <a:lnSpc>
                <a:spcPct val="80000"/>
              </a:lnSpc>
            </a:pPr>
            <a:endParaRPr lang="zh-CN" altLang="en-US" sz="4000" b="1" dirty="0"/>
          </a:p>
        </p:txBody>
      </p:sp>
    </p:spTree>
    <p:extLst>
      <p:ext uri="{BB962C8B-B14F-4D97-AF65-F5344CB8AC3E}">
        <p14:creationId xmlns:p14="http://schemas.microsoft.com/office/powerpoint/2010/main" val="3945468784"/>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29698">
                                            <p:txEl>
                                              <p:pRg st="0" end="0"/>
                                            </p:txEl>
                                          </p:spTgt>
                                        </p:tgtEl>
                                        <p:attrNameLst>
                                          <p:attrName>style.visibility</p:attrName>
                                        </p:attrNameLst>
                                      </p:cBhvr>
                                      <p:to>
                                        <p:strVal val="visible"/>
                                      </p:to>
                                    </p:set>
                                    <p:animEffect transition="in" filter="blinds(horizontal)">
                                      <p:cBhvr>
                                        <p:cTn id="7" dur="500"/>
                                        <p:tgtEl>
                                          <p:spTgt spid="2969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a:extLst>
              <a:ext uri="{FF2B5EF4-FFF2-40B4-BE49-F238E27FC236}">
                <a16:creationId xmlns:a16="http://schemas.microsoft.com/office/drawing/2014/main" id="{870B0A33-85C7-48A6-975F-586641A548E0}"/>
              </a:ext>
            </a:extLst>
          </p:cNvPr>
          <p:cNvSpPr>
            <a:spLocks noGrp="1" noChangeArrowheads="1"/>
          </p:cNvSpPr>
          <p:nvPr>
            <p:ph type="title"/>
          </p:nvPr>
        </p:nvSpPr>
        <p:spPr/>
        <p:txBody>
          <a:bodyPr/>
          <a:lstStyle/>
          <a:p>
            <a:r>
              <a:rPr lang="en-US" altLang="zh-CN" sz="4800" b="1" dirty="0"/>
              <a:t>3.</a:t>
            </a:r>
            <a:r>
              <a:rPr lang="zh-CN" altLang="en-US" sz="4800" b="1" dirty="0"/>
              <a:t>客观视角（外视角）</a:t>
            </a:r>
          </a:p>
        </p:txBody>
      </p:sp>
      <p:sp>
        <p:nvSpPr>
          <p:cNvPr id="30723" name="Rectangle 3">
            <a:extLst>
              <a:ext uri="{FF2B5EF4-FFF2-40B4-BE49-F238E27FC236}">
                <a16:creationId xmlns:a16="http://schemas.microsoft.com/office/drawing/2014/main" id="{898680E7-C8CD-4DFA-B12F-D4C6988766BD}"/>
              </a:ext>
            </a:extLst>
          </p:cNvPr>
          <p:cNvSpPr>
            <a:spLocks noGrp="1" noChangeArrowheads="1"/>
          </p:cNvSpPr>
          <p:nvPr>
            <p:ph type="body" idx="1"/>
          </p:nvPr>
        </p:nvSpPr>
        <p:spPr>
          <a:xfrm>
            <a:off x="-109980" y="1600201"/>
            <a:ext cx="12301980" cy="4525963"/>
          </a:xfrm>
        </p:spPr>
        <p:txBody>
          <a:bodyPr>
            <a:normAutofit lnSpcReduction="10000"/>
          </a:bodyPr>
          <a:lstStyle/>
          <a:p>
            <a:pPr>
              <a:lnSpc>
                <a:spcPct val="120000"/>
              </a:lnSpc>
              <a:buFont typeface="Arial" panose="020B0604020202020204" pitchFamily="34" charset="0"/>
              <a:buNone/>
            </a:pPr>
            <a:r>
              <a:rPr lang="zh-CN" altLang="en-US" sz="3600" b="1" dirty="0">
                <a:solidFill>
                  <a:srgbClr val="FF0000"/>
                </a:solidFill>
              </a:rPr>
              <a:t>             客观视角即外视角，叙述者&lt;人物。</a:t>
            </a:r>
            <a:r>
              <a:rPr lang="zh-CN" altLang="en-US" sz="3600" b="1" dirty="0"/>
              <a:t>这种叙述视角是对"全知全能"视角的根本反拨，因为叙述者对其所叙述的一切不仅不全知，反而比所有人物知道的还要少，</a:t>
            </a:r>
            <a:r>
              <a:rPr lang="zh-CN" altLang="en-US" sz="3600" b="1" dirty="0">
                <a:solidFill>
                  <a:srgbClr val="FF0000"/>
                </a:solidFill>
              </a:rPr>
              <a:t>他像是一个对内情毫无所知的人</a:t>
            </a:r>
            <a:r>
              <a:rPr lang="zh-CN" altLang="en-US" sz="3600" b="1" dirty="0"/>
              <a:t>，仅仅在人物的后面向读者叙述人物的行为和语言，他无法解释和说明人物任何隐蔽的和不隐蔽的一切。</a:t>
            </a:r>
            <a:r>
              <a:rPr lang="zh-CN" altLang="en-US" sz="3600" b="1" dirty="0">
                <a:solidFill>
                  <a:srgbClr val="FF0000"/>
                </a:solidFill>
              </a:rPr>
              <a:t>它最为突出的特点和优点是极富戏剧性和客观演示性；叙事的直观、生动使得作品表现出引人入胜的艺术魅力。</a:t>
            </a:r>
          </a:p>
        </p:txBody>
      </p:sp>
    </p:spTree>
    <p:extLst>
      <p:ext uri="{BB962C8B-B14F-4D97-AF65-F5344CB8AC3E}">
        <p14:creationId xmlns:p14="http://schemas.microsoft.com/office/powerpoint/2010/main" val="1384295727"/>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0723">
                                            <p:txEl>
                                              <p:pRg st="0" end="0"/>
                                            </p:txEl>
                                          </p:spTgt>
                                        </p:tgtEl>
                                        <p:attrNameLst>
                                          <p:attrName>style.visibility</p:attrName>
                                        </p:attrNameLst>
                                      </p:cBhvr>
                                      <p:to>
                                        <p:strVal val="visible"/>
                                      </p:to>
                                    </p:set>
                                    <p:animEffect transition="in" filter="blinds(horizontal)">
                                      <p:cBhvr>
                                        <p:cTn id="7" dur="500"/>
                                        <p:tgtEl>
                                          <p:spTgt spid="3072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23" grpId="0" build="p" autoUpdateAnimBg="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a:extLst>
              <a:ext uri="{FF2B5EF4-FFF2-40B4-BE49-F238E27FC236}">
                <a16:creationId xmlns:a16="http://schemas.microsoft.com/office/drawing/2014/main" id="{E13BEF14-E604-46DB-83C1-82ACF85D0FBC}"/>
              </a:ext>
            </a:extLst>
          </p:cNvPr>
          <p:cNvSpPr>
            <a:spLocks noGrp="1" noChangeArrowheads="1"/>
          </p:cNvSpPr>
          <p:nvPr>
            <p:ph type="body" idx="1"/>
          </p:nvPr>
        </p:nvSpPr>
        <p:spPr>
          <a:xfrm>
            <a:off x="2114551" y="259189"/>
            <a:ext cx="8229600" cy="5216525"/>
          </a:xfrm>
        </p:spPr>
        <p:txBody>
          <a:bodyPr/>
          <a:lstStyle/>
          <a:p>
            <a:pPr>
              <a:buFont typeface="Arial" panose="020B0604020202020204" pitchFamily="34" charset="0"/>
              <a:buNone/>
            </a:pPr>
            <a:r>
              <a:rPr lang="zh-CN" altLang="en-US" b="1" dirty="0"/>
              <a:t>        鲁迅的《示众》、《彷徨》便是纯客观叙述的代表。</a:t>
            </a:r>
          </a:p>
        </p:txBody>
      </p:sp>
      <p:pic>
        <p:nvPicPr>
          <p:cNvPr id="35843" name="Picture 3">
            <a:extLst>
              <a:ext uri="{FF2B5EF4-FFF2-40B4-BE49-F238E27FC236}">
                <a16:creationId xmlns:a16="http://schemas.microsoft.com/office/drawing/2014/main" id="{0B831B5C-AD77-4CF6-9FF5-2E76C399D0D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353666" y="1611984"/>
            <a:ext cx="4257186" cy="45602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5844" name="Picture 4">
            <a:extLst>
              <a:ext uri="{FF2B5EF4-FFF2-40B4-BE49-F238E27FC236}">
                <a16:creationId xmlns:a16="http://schemas.microsoft.com/office/drawing/2014/main" id="{69836EC2-1BE6-40B5-A222-1C7C16772B2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47850" y="1611984"/>
            <a:ext cx="4381502" cy="45538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440134640"/>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5842">
                                            <p:txEl>
                                              <p:pRg st="0" end="0"/>
                                            </p:txEl>
                                          </p:spTgt>
                                        </p:tgtEl>
                                        <p:attrNameLst>
                                          <p:attrName>style.visibility</p:attrName>
                                        </p:attrNameLst>
                                      </p:cBhvr>
                                      <p:to>
                                        <p:strVal val="visible"/>
                                      </p:to>
                                    </p:set>
                                    <p:animEffect transition="in" filter="blinds(horizontal)">
                                      <p:cBhvr>
                                        <p:cTn id="7" dur="500"/>
                                        <p:tgtEl>
                                          <p:spTgt spid="35842">
                                            <p:txEl>
                                              <p:pRg st="0" end="0"/>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35843"/>
                                        </p:tgtEl>
                                        <p:attrNameLst>
                                          <p:attrName>style.visibility</p:attrName>
                                        </p:attrNameLst>
                                      </p:cBhvr>
                                      <p:to>
                                        <p:strVal val="visible"/>
                                      </p:to>
                                    </p:set>
                                    <p:animEffect transition="in" filter="blinds(horizontal)">
                                      <p:cBhvr>
                                        <p:cTn id="10" dur="500"/>
                                        <p:tgtEl>
                                          <p:spTgt spid="35843"/>
                                        </p:tgtEl>
                                      </p:cBhvr>
                                    </p:animEffect>
                                  </p:childTnLst>
                                </p:cTn>
                              </p:par>
                              <p:par>
                                <p:cTn id="11" presetID="3" presetClass="entr" presetSubtype="10" fill="hold" nodeType="withEffect">
                                  <p:stCondLst>
                                    <p:cond delay="0"/>
                                  </p:stCondLst>
                                  <p:childTnLst>
                                    <p:set>
                                      <p:cBhvr>
                                        <p:cTn id="12" dur="1" fill="hold">
                                          <p:stCondLst>
                                            <p:cond delay="0"/>
                                          </p:stCondLst>
                                        </p:cTn>
                                        <p:tgtEl>
                                          <p:spTgt spid="35844"/>
                                        </p:tgtEl>
                                        <p:attrNameLst>
                                          <p:attrName>style.visibility</p:attrName>
                                        </p:attrNameLst>
                                      </p:cBhvr>
                                      <p:to>
                                        <p:strVal val="visible"/>
                                      </p:to>
                                    </p:set>
                                    <p:animEffect transition="in" filter="blinds(horizontal)">
                                      <p:cBhvr>
                                        <p:cTn id="13" dur="500"/>
                                        <p:tgtEl>
                                          <p:spTgt spid="358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842" grpId="0" build="p" autoUpdateAnimBg="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a:extLst>
              <a:ext uri="{FF2B5EF4-FFF2-40B4-BE49-F238E27FC236}">
                <a16:creationId xmlns:a16="http://schemas.microsoft.com/office/drawing/2014/main" id="{07D1A347-F129-426A-A8B0-E3B1BFF9CE6B}"/>
              </a:ext>
            </a:extLst>
          </p:cNvPr>
          <p:cNvSpPr>
            <a:spLocks noGrp="1" noChangeArrowheads="1"/>
          </p:cNvSpPr>
          <p:nvPr>
            <p:ph type="title"/>
          </p:nvPr>
        </p:nvSpPr>
        <p:spPr>
          <a:xfrm>
            <a:off x="446203" y="22471"/>
            <a:ext cx="10972800" cy="1143000"/>
          </a:xfrm>
        </p:spPr>
        <p:txBody>
          <a:bodyPr/>
          <a:lstStyle/>
          <a:p>
            <a:r>
              <a:rPr lang="zh-CN" altLang="en-US" sz="3600" b="1" dirty="0">
                <a:solidFill>
                  <a:srgbClr val="FF0000"/>
                </a:solidFill>
                <a:latin typeface="+mn-ea"/>
                <a:ea typeface="+mn-ea"/>
              </a:rPr>
              <a:t>它的“不知性”又带来另外两个优点</a:t>
            </a:r>
          </a:p>
        </p:txBody>
      </p:sp>
      <p:sp>
        <p:nvSpPr>
          <p:cNvPr id="31747" name="Rectangle 3">
            <a:extLst>
              <a:ext uri="{FF2B5EF4-FFF2-40B4-BE49-F238E27FC236}">
                <a16:creationId xmlns:a16="http://schemas.microsoft.com/office/drawing/2014/main" id="{5AA972DA-9C0D-4123-B574-443ED6900932}"/>
              </a:ext>
            </a:extLst>
          </p:cNvPr>
          <p:cNvSpPr>
            <a:spLocks noGrp="1" noChangeArrowheads="1"/>
          </p:cNvSpPr>
          <p:nvPr>
            <p:ph type="body" idx="1"/>
          </p:nvPr>
        </p:nvSpPr>
        <p:spPr>
          <a:xfrm>
            <a:off x="-78556" y="1392255"/>
            <a:ext cx="12022318" cy="4525963"/>
          </a:xfrm>
        </p:spPr>
        <p:txBody>
          <a:bodyPr>
            <a:normAutofit lnSpcReduction="10000"/>
          </a:bodyPr>
          <a:lstStyle/>
          <a:p>
            <a:pPr>
              <a:lnSpc>
                <a:spcPct val="90000"/>
              </a:lnSpc>
              <a:buFont typeface="Arial" panose="020B0604020202020204" pitchFamily="34" charset="0"/>
              <a:buNone/>
            </a:pPr>
            <a:r>
              <a:rPr lang="zh-CN" altLang="en-US" sz="3200" b="1" dirty="0"/>
              <a:t>        </a:t>
            </a:r>
            <a:r>
              <a:rPr lang="zh-CN" altLang="en-US" sz="3200" b="1" dirty="0">
                <a:solidFill>
                  <a:srgbClr val="FF0000"/>
                </a:solidFill>
              </a:rPr>
              <a:t>一是神秘莫测，既富有悬念又耐人寻味。</a:t>
            </a:r>
            <a:r>
              <a:rPr lang="zh-CN" altLang="en-US" sz="3200" b="1" dirty="0"/>
              <a:t>这样的作品同学们可能没有熟悉的。大家可以去读一读</a:t>
            </a:r>
            <a:r>
              <a:rPr lang="zh-CN" altLang="en-US" sz="3200" b="1" dirty="0">
                <a:solidFill>
                  <a:schemeClr val="hlink"/>
                </a:solidFill>
              </a:rPr>
              <a:t>海明威的《杀人者》</a:t>
            </a:r>
            <a:r>
              <a:rPr lang="zh-CN" altLang="en-US" sz="3200" b="1" dirty="0"/>
              <a:t>，它就是人们交口称赞的一篇。两个酒店“顾客”的真实身份及其来酒店的目的，在开篇伊始除他们本人外谁也不知道，这必然造成悬念和期待，至于杀人的内幕在小说中只有那个要被谋杀的人晓得，可他又闭口不言。直至终篇，读者所期待的具体的、形而下的答案也未出现，然而这却使他们思索深层的、形而上的问题。结尾的对话好像作了些许暗示，其实仍无明确的回答，叙述者只是让尼克觉得“太可怕”并决定离开此地，从而激起有思想的读者对我们生存的这个世间的恐惧感——这也许正是作品的主旨所在。由于这一长处，它常为侦破小说所采用。</a:t>
            </a:r>
          </a:p>
        </p:txBody>
      </p:sp>
    </p:spTree>
    <p:extLst>
      <p:ext uri="{BB962C8B-B14F-4D97-AF65-F5344CB8AC3E}">
        <p14:creationId xmlns:p14="http://schemas.microsoft.com/office/powerpoint/2010/main" val="4007565300"/>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1747">
                                            <p:txEl>
                                              <p:pRg st="0" end="0"/>
                                            </p:txEl>
                                          </p:spTgt>
                                        </p:tgtEl>
                                        <p:attrNameLst>
                                          <p:attrName>style.visibility</p:attrName>
                                        </p:attrNameLst>
                                      </p:cBhvr>
                                      <p:to>
                                        <p:strVal val="visible"/>
                                      </p:to>
                                    </p:set>
                                    <p:animEffect transition="in" filter="blinds(horizontal)">
                                      <p:cBhvr>
                                        <p:cTn id="7" dur="500"/>
                                        <p:tgtEl>
                                          <p:spTgt spid="3174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747" grpId="0" build="p" autoUpdateAnimBg="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1" name="Rectangle 3">
            <a:extLst>
              <a:ext uri="{FF2B5EF4-FFF2-40B4-BE49-F238E27FC236}">
                <a16:creationId xmlns:a16="http://schemas.microsoft.com/office/drawing/2014/main" id="{22B7C38E-31EA-4C2A-B02E-E64FF3E314A3}"/>
              </a:ext>
            </a:extLst>
          </p:cNvPr>
          <p:cNvSpPr>
            <a:spLocks noGrp="1" noChangeArrowheads="1"/>
          </p:cNvSpPr>
          <p:nvPr>
            <p:ph type="body" idx="1"/>
          </p:nvPr>
        </p:nvSpPr>
        <p:spPr>
          <a:xfrm>
            <a:off x="471339" y="1071563"/>
            <a:ext cx="11500701" cy="4525962"/>
          </a:xfrm>
        </p:spPr>
        <p:txBody>
          <a:bodyPr>
            <a:normAutofit lnSpcReduction="10000"/>
          </a:bodyPr>
          <a:lstStyle/>
          <a:p>
            <a:pPr>
              <a:lnSpc>
                <a:spcPct val="160000"/>
              </a:lnSpc>
              <a:buFont typeface="Arial" panose="020B0604020202020204" pitchFamily="34" charset="0"/>
              <a:buNone/>
            </a:pPr>
            <a:r>
              <a:rPr lang="zh-CN" altLang="en-US" sz="4400" b="1" dirty="0">
                <a:solidFill>
                  <a:srgbClr val="FF0000"/>
                </a:solidFill>
              </a:rPr>
              <a:t>           </a:t>
            </a:r>
            <a:r>
              <a:rPr lang="zh-CN" altLang="en-US" sz="4800" b="1" dirty="0">
                <a:solidFill>
                  <a:srgbClr val="FF0000"/>
                </a:solidFill>
              </a:rPr>
              <a:t>二是读者</a:t>
            </a:r>
            <a:r>
              <a:rPr lang="zh-CN" altLang="en-US" sz="4800" b="1" dirty="0"/>
              <a:t>面临许多空白和未定点，阅读时不得不多动脑筋，故而他们的</a:t>
            </a:r>
            <a:r>
              <a:rPr lang="zh-CN" altLang="en-US" sz="4800" b="1" dirty="0">
                <a:solidFill>
                  <a:srgbClr val="FF0000"/>
                </a:solidFill>
              </a:rPr>
              <a:t>期待视野、参与意识和审美的再创造力得到最大限度的调动。</a:t>
            </a:r>
          </a:p>
        </p:txBody>
      </p:sp>
    </p:spTree>
    <p:extLst>
      <p:ext uri="{BB962C8B-B14F-4D97-AF65-F5344CB8AC3E}">
        <p14:creationId xmlns:p14="http://schemas.microsoft.com/office/powerpoint/2010/main" val="179136671"/>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32771">
                                            <p:txEl>
                                              <p:pRg st="0" end="0"/>
                                            </p:txEl>
                                          </p:spTgt>
                                        </p:tgtEl>
                                        <p:attrNameLst>
                                          <p:attrName>style.visibility</p:attrName>
                                        </p:attrNameLst>
                                      </p:cBhvr>
                                      <p:to>
                                        <p:strVal val="visible"/>
                                      </p:to>
                                    </p:set>
                                    <p:animEffect transition="in" filter="blinds(horizontal)">
                                      <p:cBhvr>
                                        <p:cTn id="7" dur="500"/>
                                        <p:tgtEl>
                                          <p:spTgt spid="3277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a:extLst>
              <a:ext uri="{FF2B5EF4-FFF2-40B4-BE49-F238E27FC236}">
                <a16:creationId xmlns:a16="http://schemas.microsoft.com/office/drawing/2014/main" id="{92669969-962B-42E0-9823-9C84C27792B7}"/>
              </a:ext>
            </a:extLst>
          </p:cNvPr>
          <p:cNvSpPr>
            <a:spLocks noGrp="1" noChangeArrowheads="1"/>
          </p:cNvSpPr>
          <p:nvPr>
            <p:ph type="title"/>
          </p:nvPr>
        </p:nvSpPr>
        <p:spPr/>
        <p:txBody>
          <a:bodyPr/>
          <a:lstStyle/>
          <a:p>
            <a:pPr algn="ctr"/>
            <a:r>
              <a:rPr lang="en-US" altLang="zh-CN" dirty="0"/>
              <a:t>【</a:t>
            </a:r>
            <a:r>
              <a:rPr lang="zh-CN" altLang="en-US" b="1" dirty="0"/>
              <a:t>点金有术</a:t>
            </a:r>
            <a:r>
              <a:rPr lang="en-US" altLang="zh-CN" dirty="0"/>
              <a:t>】</a:t>
            </a:r>
          </a:p>
        </p:txBody>
      </p:sp>
      <p:sp>
        <p:nvSpPr>
          <p:cNvPr id="36867" name="Rectangle 3">
            <a:extLst>
              <a:ext uri="{FF2B5EF4-FFF2-40B4-BE49-F238E27FC236}">
                <a16:creationId xmlns:a16="http://schemas.microsoft.com/office/drawing/2014/main" id="{36C22D41-E911-4EF3-B677-624941991FF5}"/>
              </a:ext>
            </a:extLst>
          </p:cNvPr>
          <p:cNvSpPr>
            <a:spLocks noGrp="1" noChangeArrowheads="1"/>
          </p:cNvSpPr>
          <p:nvPr>
            <p:ph type="body" idx="1"/>
          </p:nvPr>
        </p:nvSpPr>
        <p:spPr/>
        <p:txBody>
          <a:bodyPr/>
          <a:lstStyle/>
          <a:p>
            <a:pPr eaLnBrk="1">
              <a:lnSpc>
                <a:spcPct val="120000"/>
              </a:lnSpc>
              <a:buFont typeface="Arial" panose="020B0604020202020204" pitchFamily="34" charset="0"/>
              <a:buNone/>
            </a:pPr>
            <a:r>
              <a:rPr lang="zh-CN" altLang="en-US" sz="3600" dirty="0"/>
              <a:t>       </a:t>
            </a:r>
            <a:r>
              <a:rPr lang="zh-CN" altLang="en-US" sz="3600" b="1" dirty="0"/>
              <a:t> 一、叙述视角和人称</a:t>
            </a:r>
          </a:p>
          <a:p>
            <a:pPr eaLnBrk="1">
              <a:lnSpc>
                <a:spcPct val="120000"/>
              </a:lnSpc>
              <a:buFont typeface="Arial" panose="020B0604020202020204" pitchFamily="34" charset="0"/>
              <a:buNone/>
            </a:pPr>
            <a:r>
              <a:rPr lang="zh-CN" altLang="en-US" sz="3600" b="1" dirty="0"/>
              <a:t>         1.在</a:t>
            </a:r>
            <a:r>
              <a:rPr lang="zh-CN" altLang="en-US" sz="3600" b="1" dirty="0">
                <a:solidFill>
                  <a:srgbClr val="FF0000"/>
                </a:solidFill>
              </a:rPr>
              <a:t>全知视角</a:t>
            </a:r>
            <a:r>
              <a:rPr lang="zh-CN" altLang="en-US" sz="3600" b="1" dirty="0"/>
              <a:t>叙述中叙述者无所不在、无所不知，有权利知道并说出书中任何一个人物都不可能知道的秘密。这里的第一人称“我”是隐含的作者,不在作品的情节中出现,作品中通常出现的是作者描绘的对象,是</a:t>
            </a:r>
            <a:r>
              <a:rPr lang="zh-CN" altLang="en-US" sz="3600" b="1" dirty="0">
                <a:solidFill>
                  <a:srgbClr val="FF0000"/>
                </a:solidFill>
              </a:rPr>
              <a:t>第三人称</a:t>
            </a:r>
            <a:r>
              <a:rPr lang="zh-CN" altLang="en-US" sz="3600" b="1" dirty="0"/>
              <a:t>；</a:t>
            </a:r>
          </a:p>
        </p:txBody>
      </p:sp>
    </p:spTree>
    <p:extLst>
      <p:ext uri="{BB962C8B-B14F-4D97-AF65-F5344CB8AC3E}">
        <p14:creationId xmlns:p14="http://schemas.microsoft.com/office/powerpoint/2010/main" val="2960458749"/>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6867">
                                            <p:txEl>
                                              <p:pRg st="0" end="0"/>
                                            </p:txEl>
                                          </p:spTgt>
                                        </p:tgtEl>
                                        <p:attrNameLst>
                                          <p:attrName>style.visibility</p:attrName>
                                        </p:attrNameLst>
                                      </p:cBhvr>
                                      <p:to>
                                        <p:strVal val="visible"/>
                                      </p:to>
                                    </p:set>
                                    <p:animEffect transition="in" filter="blinds(horizontal)">
                                      <p:cBhvr>
                                        <p:cTn id="7" dur="500"/>
                                        <p:tgtEl>
                                          <p:spTgt spid="36867">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6867">
                                            <p:txEl>
                                              <p:pRg st="1" end="1"/>
                                            </p:txEl>
                                          </p:spTgt>
                                        </p:tgtEl>
                                        <p:attrNameLst>
                                          <p:attrName>style.visibility</p:attrName>
                                        </p:attrNameLst>
                                      </p:cBhvr>
                                      <p:to>
                                        <p:strVal val="visible"/>
                                      </p:to>
                                    </p:set>
                                    <p:animEffect transition="in" filter="blinds(horizontal)">
                                      <p:cBhvr>
                                        <p:cTn id="12" dur="500"/>
                                        <p:tgtEl>
                                          <p:spTgt spid="36867">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867" grpId="0" build="p" autoUpdateAnimBg="0"/>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1" name="Rectangle 3">
            <a:extLst>
              <a:ext uri="{FF2B5EF4-FFF2-40B4-BE49-F238E27FC236}">
                <a16:creationId xmlns:a16="http://schemas.microsoft.com/office/drawing/2014/main" id="{35526E6F-8ED5-4B15-A9A4-2062B2B22B00}"/>
              </a:ext>
            </a:extLst>
          </p:cNvPr>
          <p:cNvSpPr>
            <a:spLocks noGrp="1" noChangeArrowheads="1"/>
          </p:cNvSpPr>
          <p:nvPr>
            <p:ph type="body" idx="1"/>
          </p:nvPr>
        </p:nvSpPr>
        <p:spPr>
          <a:xfrm>
            <a:off x="377072" y="845319"/>
            <a:ext cx="11415860" cy="4525962"/>
          </a:xfrm>
        </p:spPr>
        <p:txBody>
          <a:bodyPr/>
          <a:lstStyle/>
          <a:p>
            <a:pPr>
              <a:lnSpc>
                <a:spcPct val="140000"/>
              </a:lnSpc>
              <a:buNone/>
            </a:pPr>
            <a:r>
              <a:rPr lang="zh-CN" altLang="en-US" sz="3600" dirty="0"/>
              <a:t>        </a:t>
            </a:r>
            <a:r>
              <a:rPr lang="zh-CN" altLang="en-US" sz="3600" b="1" dirty="0"/>
              <a:t>2.</a:t>
            </a:r>
            <a:r>
              <a:rPr lang="zh-CN" altLang="en-US" sz="3600" b="1" dirty="0">
                <a:solidFill>
                  <a:srgbClr val="FF0000"/>
                </a:solidFill>
              </a:rPr>
              <a:t>有限视角</a:t>
            </a:r>
            <a:r>
              <a:rPr lang="zh-CN" altLang="en-US" sz="3600" b="1" dirty="0"/>
              <a:t>（</a:t>
            </a:r>
            <a:r>
              <a:rPr lang="zh-CN" altLang="en-US" sz="3600" b="1" dirty="0">
                <a:solidFill>
                  <a:srgbClr val="FF0000"/>
                </a:solidFill>
              </a:rPr>
              <a:t>内视角</a:t>
            </a:r>
            <a:r>
              <a:rPr lang="zh-CN" altLang="en-US" sz="3600" b="1" dirty="0"/>
              <a:t>）的特点是:叙述者知道的和人物知道的一样多,人物不知道的事,叙述者无权叙述,叙述者可以是几个人轮流充当，限制叙述作者可以用</a:t>
            </a:r>
            <a:r>
              <a:rPr lang="zh-CN" altLang="en-US" sz="3600" b="1" dirty="0">
                <a:solidFill>
                  <a:srgbClr val="FF0000"/>
                </a:solidFill>
              </a:rPr>
              <a:t>第一人称</a:t>
            </a:r>
            <a:r>
              <a:rPr lang="zh-CN" altLang="en-US" sz="3600" b="1" dirty="0"/>
              <a:t>的姿态出现,也可以不直接出现而比较客观地以</a:t>
            </a:r>
            <a:r>
              <a:rPr lang="zh-CN" altLang="en-US" sz="3600" b="1" dirty="0">
                <a:solidFill>
                  <a:srgbClr val="FF0000"/>
                </a:solidFill>
              </a:rPr>
              <a:t>第三人称</a:t>
            </a:r>
            <a:r>
              <a:rPr lang="zh-CN" altLang="en-US" sz="3600" b="1" dirty="0"/>
              <a:t>去观察和叙述；</a:t>
            </a:r>
          </a:p>
        </p:txBody>
      </p:sp>
    </p:spTree>
    <p:extLst>
      <p:ext uri="{BB962C8B-B14F-4D97-AF65-F5344CB8AC3E}">
        <p14:creationId xmlns:p14="http://schemas.microsoft.com/office/powerpoint/2010/main" val="1175879778"/>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37891">
                                            <p:txEl>
                                              <p:pRg st="0" end="0"/>
                                            </p:txEl>
                                          </p:spTgt>
                                        </p:tgtEl>
                                        <p:attrNameLst>
                                          <p:attrName>style.visibility</p:attrName>
                                        </p:attrNameLst>
                                      </p:cBhvr>
                                      <p:to>
                                        <p:strVal val="visible"/>
                                      </p:to>
                                    </p:set>
                                    <p:animEffect transition="in" filter="blinds(horizontal)">
                                      <p:cBhvr>
                                        <p:cTn id="7" dur="500"/>
                                        <p:tgtEl>
                                          <p:spTgt spid="3789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5" name="Rectangle 3">
            <a:extLst>
              <a:ext uri="{FF2B5EF4-FFF2-40B4-BE49-F238E27FC236}">
                <a16:creationId xmlns:a16="http://schemas.microsoft.com/office/drawing/2014/main" id="{A6D7815C-AAF3-4B48-A1BB-F9E6D48534C1}"/>
              </a:ext>
            </a:extLst>
          </p:cNvPr>
          <p:cNvSpPr>
            <a:spLocks noGrp="1" noChangeArrowheads="1"/>
          </p:cNvSpPr>
          <p:nvPr>
            <p:ph type="body" idx="1"/>
          </p:nvPr>
        </p:nvSpPr>
        <p:spPr>
          <a:xfrm>
            <a:off x="556182" y="1166018"/>
            <a:ext cx="10652288" cy="4525963"/>
          </a:xfrm>
        </p:spPr>
        <p:txBody>
          <a:bodyPr/>
          <a:lstStyle/>
          <a:p>
            <a:pPr>
              <a:lnSpc>
                <a:spcPct val="140000"/>
              </a:lnSpc>
              <a:buFont typeface="Arial" panose="020B0604020202020204" pitchFamily="34" charset="0"/>
              <a:buNone/>
            </a:pPr>
            <a:r>
              <a:rPr lang="zh-CN" altLang="en-US" sz="3600" dirty="0">
                <a:solidFill>
                  <a:srgbClr val="FF0000"/>
                </a:solidFill>
              </a:rPr>
              <a:t>          </a:t>
            </a:r>
            <a:r>
              <a:rPr lang="zh-CN" altLang="en-US" sz="3600" b="1" dirty="0">
                <a:solidFill>
                  <a:srgbClr val="FF0000"/>
                </a:solidFill>
              </a:rPr>
              <a:t>3.客观视角（外视角），在纯客观叙述中</a:t>
            </a:r>
            <a:r>
              <a:rPr lang="zh-CN" altLang="en-US" sz="3600" b="1" dirty="0"/>
              <a:t>,叙述者只描写人物所看到和听到的,不作主观评价,也不分析人物的心理,</a:t>
            </a:r>
            <a:r>
              <a:rPr lang="zh-CN" altLang="en-US" sz="3600" b="1" dirty="0">
                <a:solidFill>
                  <a:srgbClr val="FF0000"/>
                </a:solidFill>
              </a:rPr>
              <a:t>这里的作者也不在作品中出现</a:t>
            </a:r>
            <a:r>
              <a:rPr lang="zh-CN" altLang="en-US" sz="3600" b="1" dirty="0"/>
              <a:t>,更加“隐含”,作品中常出现的人称是</a:t>
            </a:r>
            <a:r>
              <a:rPr lang="zh-CN" altLang="en-US" sz="3600" b="1" dirty="0">
                <a:solidFill>
                  <a:srgbClr val="FF0000"/>
                </a:solidFill>
              </a:rPr>
              <a:t>第三人称</a:t>
            </a:r>
            <a:r>
              <a:rPr lang="zh-CN" altLang="en-US" sz="3600" b="1" dirty="0"/>
              <a:t>,仍是作者描写和叙述的对象。</a:t>
            </a:r>
          </a:p>
        </p:txBody>
      </p:sp>
    </p:spTree>
    <p:extLst>
      <p:ext uri="{BB962C8B-B14F-4D97-AF65-F5344CB8AC3E}">
        <p14:creationId xmlns:p14="http://schemas.microsoft.com/office/powerpoint/2010/main" val="3687105566"/>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38915">
                                            <p:txEl>
                                              <p:pRg st="0" end="0"/>
                                            </p:txEl>
                                          </p:spTgt>
                                        </p:tgtEl>
                                        <p:attrNameLst>
                                          <p:attrName>style.visibility</p:attrName>
                                        </p:attrNameLst>
                                      </p:cBhvr>
                                      <p:to>
                                        <p:strVal val="visible"/>
                                      </p:to>
                                    </p:set>
                                    <p:animEffect transition="in" filter="blinds(horizontal)">
                                      <p:cBhvr>
                                        <p:cTn id="7" dur="500"/>
                                        <p:tgtEl>
                                          <p:spTgt spid="3891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a:extLst>
              <a:ext uri="{FF2B5EF4-FFF2-40B4-BE49-F238E27FC236}">
                <a16:creationId xmlns:a16="http://schemas.microsoft.com/office/drawing/2014/main" id="{525D7095-3715-4BE4-84FE-27302396525E}"/>
              </a:ext>
            </a:extLst>
          </p:cNvPr>
          <p:cNvSpPr>
            <a:spLocks noGrp="1" noChangeArrowheads="1"/>
          </p:cNvSpPr>
          <p:nvPr>
            <p:ph type="title"/>
          </p:nvPr>
        </p:nvSpPr>
        <p:spPr>
          <a:xfrm>
            <a:off x="1981200" y="490538"/>
            <a:ext cx="8229600" cy="1143000"/>
          </a:xfrm>
        </p:spPr>
        <p:txBody>
          <a:bodyPr/>
          <a:lstStyle/>
          <a:p>
            <a:pPr algn="ctr"/>
            <a:r>
              <a:rPr lang="zh-CN" altLang="en-US" b="1" dirty="0"/>
              <a:t>考查的方式和答题规律</a:t>
            </a:r>
          </a:p>
        </p:txBody>
      </p:sp>
      <p:sp>
        <p:nvSpPr>
          <p:cNvPr id="39939" name="Rectangle 3">
            <a:extLst>
              <a:ext uri="{FF2B5EF4-FFF2-40B4-BE49-F238E27FC236}">
                <a16:creationId xmlns:a16="http://schemas.microsoft.com/office/drawing/2014/main" id="{F4A1A51F-E86C-4276-ADCA-BF5509E1C3AB}"/>
              </a:ext>
            </a:extLst>
          </p:cNvPr>
          <p:cNvSpPr>
            <a:spLocks noGrp="1" noChangeArrowheads="1"/>
          </p:cNvSpPr>
          <p:nvPr>
            <p:ph type="body" idx="1"/>
          </p:nvPr>
        </p:nvSpPr>
        <p:spPr>
          <a:xfrm>
            <a:off x="802850" y="2099822"/>
            <a:ext cx="10586300" cy="4525963"/>
          </a:xfrm>
        </p:spPr>
        <p:txBody>
          <a:bodyPr/>
          <a:lstStyle/>
          <a:p>
            <a:pPr>
              <a:lnSpc>
                <a:spcPct val="160000"/>
              </a:lnSpc>
              <a:buFont typeface="Arial" panose="020B0604020202020204" pitchFamily="34" charset="0"/>
              <a:buNone/>
            </a:pPr>
            <a:r>
              <a:rPr lang="zh-CN" altLang="en-US" sz="4000" dirty="0"/>
              <a:t>          </a:t>
            </a:r>
            <a:r>
              <a:rPr lang="zh-CN" altLang="en-US" sz="4000" b="1" dirty="0">
                <a:solidFill>
                  <a:srgbClr val="FF0000"/>
                </a:solidFill>
              </a:rPr>
              <a:t>因小说的叙述视角往往是多重的、多变的</a:t>
            </a:r>
            <a:r>
              <a:rPr lang="zh-CN" altLang="en-US" sz="4000" b="1" dirty="0"/>
              <a:t>，因此在考查时很少专门设题，而是通过考查某个人物或人称的作用来间接考查。</a:t>
            </a:r>
          </a:p>
        </p:txBody>
      </p:sp>
    </p:spTree>
    <p:extLst>
      <p:ext uri="{BB962C8B-B14F-4D97-AF65-F5344CB8AC3E}">
        <p14:creationId xmlns:p14="http://schemas.microsoft.com/office/powerpoint/2010/main" val="3413303819"/>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39939">
                                            <p:txEl>
                                              <p:pRg st="0" end="0"/>
                                            </p:txEl>
                                          </p:spTgt>
                                        </p:tgtEl>
                                        <p:attrNameLst>
                                          <p:attrName>style.visibility</p:attrName>
                                        </p:attrNameLst>
                                      </p:cBhvr>
                                      <p:to>
                                        <p:strVal val="visible"/>
                                      </p:to>
                                    </p:set>
                                    <p:animEffect transition="in" filter="blinds(horizontal)">
                                      <p:cBhvr>
                                        <p:cTn id="7" dur="500"/>
                                        <p:tgtEl>
                                          <p:spTgt spid="3993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a:extLst>
              <a:ext uri="{FF2B5EF4-FFF2-40B4-BE49-F238E27FC236}">
                <a16:creationId xmlns:a16="http://schemas.microsoft.com/office/drawing/2014/main" id="{5EDFE1DA-355A-4436-B08B-0F7F84D3C9CF}"/>
              </a:ext>
            </a:extLst>
          </p:cNvPr>
          <p:cNvSpPr>
            <a:spLocks noGrp="1" noChangeArrowheads="1"/>
          </p:cNvSpPr>
          <p:nvPr>
            <p:ph type="title"/>
          </p:nvPr>
        </p:nvSpPr>
        <p:spPr>
          <a:xfrm>
            <a:off x="1981200" y="704850"/>
            <a:ext cx="8229600" cy="1143000"/>
          </a:xfrm>
        </p:spPr>
        <p:txBody>
          <a:bodyPr/>
          <a:lstStyle/>
          <a:p>
            <a:r>
              <a:rPr lang="zh-CN" altLang="en-US" sz="3600" b="1" dirty="0">
                <a:solidFill>
                  <a:srgbClr val="FF0000"/>
                </a:solidFill>
                <a:latin typeface="+mn-ea"/>
                <a:ea typeface="+mn-ea"/>
              </a:rPr>
              <a:t>（一）分析小说叙述角度常见题型：</a:t>
            </a:r>
          </a:p>
        </p:txBody>
      </p:sp>
      <p:sp>
        <p:nvSpPr>
          <p:cNvPr id="40963" name="Rectangle 3">
            <a:extLst>
              <a:ext uri="{FF2B5EF4-FFF2-40B4-BE49-F238E27FC236}">
                <a16:creationId xmlns:a16="http://schemas.microsoft.com/office/drawing/2014/main" id="{7AF061D4-ADAD-4639-BA8F-27171E1FEBB0}"/>
              </a:ext>
            </a:extLst>
          </p:cNvPr>
          <p:cNvSpPr>
            <a:spLocks noGrp="1" noChangeArrowheads="1"/>
          </p:cNvSpPr>
          <p:nvPr>
            <p:ph type="body" idx="1"/>
          </p:nvPr>
        </p:nvSpPr>
        <p:spPr>
          <a:xfrm>
            <a:off x="2197099" y="2101850"/>
            <a:ext cx="9275321" cy="4527550"/>
          </a:xfrm>
        </p:spPr>
        <p:txBody>
          <a:bodyPr/>
          <a:lstStyle/>
          <a:p>
            <a:pPr>
              <a:lnSpc>
                <a:spcPct val="160000"/>
              </a:lnSpc>
              <a:buFont typeface="Arial" panose="020B0604020202020204" pitchFamily="34" charset="0"/>
              <a:buNone/>
            </a:pPr>
            <a:r>
              <a:rPr lang="en-US" altLang="zh-CN" sz="3600" b="1" dirty="0"/>
              <a:t>1.</a:t>
            </a:r>
            <a:r>
              <a:rPr lang="zh-CN" altLang="en-US" sz="3600" b="1" dirty="0"/>
              <a:t>简要分析文章塑造某某这个人物的作用。</a:t>
            </a:r>
          </a:p>
          <a:p>
            <a:pPr>
              <a:lnSpc>
                <a:spcPct val="160000"/>
              </a:lnSpc>
              <a:buFont typeface="Arial" panose="020B0604020202020204" pitchFamily="34" charset="0"/>
              <a:buNone/>
            </a:pPr>
            <a:r>
              <a:rPr lang="en-US" altLang="zh-CN" sz="3600" b="1" dirty="0"/>
              <a:t>2</a:t>
            </a:r>
            <a:r>
              <a:rPr lang="zh-CN" altLang="en-US" sz="3600" b="1" dirty="0"/>
              <a:t>．“我”在小说中的作用有哪些？</a:t>
            </a:r>
          </a:p>
          <a:p>
            <a:pPr>
              <a:lnSpc>
                <a:spcPct val="160000"/>
              </a:lnSpc>
              <a:buFont typeface="Arial" panose="020B0604020202020204" pitchFamily="34" charset="0"/>
              <a:buNone/>
            </a:pPr>
            <a:r>
              <a:rPr lang="en-US" altLang="zh-CN" sz="3600" b="1" dirty="0"/>
              <a:t>3.</a:t>
            </a:r>
            <a:r>
              <a:rPr lang="zh-CN" altLang="en-US" sz="3600" b="1" dirty="0"/>
              <a:t>小说用了第几人称，有何好处？</a:t>
            </a:r>
          </a:p>
        </p:txBody>
      </p:sp>
    </p:spTree>
    <p:extLst>
      <p:ext uri="{BB962C8B-B14F-4D97-AF65-F5344CB8AC3E}">
        <p14:creationId xmlns:p14="http://schemas.microsoft.com/office/powerpoint/2010/main" val="806496772"/>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0963">
                                            <p:txEl>
                                              <p:pRg st="0" end="0"/>
                                            </p:txEl>
                                          </p:spTgt>
                                        </p:tgtEl>
                                        <p:attrNameLst>
                                          <p:attrName>style.visibility</p:attrName>
                                        </p:attrNameLst>
                                      </p:cBhvr>
                                      <p:to>
                                        <p:strVal val="visible"/>
                                      </p:to>
                                    </p:set>
                                    <p:animEffect transition="in" filter="blinds(horizontal)">
                                      <p:cBhvr>
                                        <p:cTn id="7" dur="500"/>
                                        <p:tgtEl>
                                          <p:spTgt spid="40963">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0963">
                                            <p:txEl>
                                              <p:pRg st="1" end="1"/>
                                            </p:txEl>
                                          </p:spTgt>
                                        </p:tgtEl>
                                        <p:attrNameLst>
                                          <p:attrName>style.visibility</p:attrName>
                                        </p:attrNameLst>
                                      </p:cBhvr>
                                      <p:to>
                                        <p:strVal val="visible"/>
                                      </p:to>
                                    </p:set>
                                    <p:animEffect transition="in" filter="blinds(horizontal)">
                                      <p:cBhvr>
                                        <p:cTn id="12" dur="500"/>
                                        <p:tgtEl>
                                          <p:spTgt spid="40963">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40963">
                                            <p:txEl>
                                              <p:pRg st="2" end="2"/>
                                            </p:txEl>
                                          </p:spTgt>
                                        </p:tgtEl>
                                        <p:attrNameLst>
                                          <p:attrName>style.visibility</p:attrName>
                                        </p:attrNameLst>
                                      </p:cBhvr>
                                      <p:to>
                                        <p:strVal val="visible"/>
                                      </p:to>
                                    </p:set>
                                    <p:animEffect transition="in" filter="blinds(horizontal)">
                                      <p:cBhvr>
                                        <p:cTn id="17" dur="500"/>
                                        <p:tgtEl>
                                          <p:spTgt spid="4096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63" grpId="0" build="p" autoUpdateAnimBg="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2BC97A73-6780-40F0-8AE5-6FC2A926337B}"/>
              </a:ext>
            </a:extLst>
          </p:cNvPr>
          <p:cNvSpPr>
            <a:spLocks noGrp="1"/>
          </p:cNvSpPr>
          <p:nvPr>
            <p:ph type="title"/>
          </p:nvPr>
        </p:nvSpPr>
        <p:spPr>
          <a:xfrm>
            <a:off x="255701" y="211970"/>
            <a:ext cx="11482633" cy="1325563"/>
          </a:xfrm>
        </p:spPr>
        <p:style>
          <a:lnRef idx="2">
            <a:schemeClr val="accent1"/>
          </a:lnRef>
          <a:fillRef idx="1">
            <a:schemeClr val="lt1"/>
          </a:fillRef>
          <a:effectRef idx="0">
            <a:schemeClr val="accent1"/>
          </a:effectRef>
          <a:fontRef idx="minor">
            <a:schemeClr val="dk1"/>
          </a:fontRef>
        </p:style>
        <p:txBody>
          <a:bodyPr>
            <a:normAutofit/>
          </a:bodyPr>
          <a:lstStyle/>
          <a:p>
            <a:r>
              <a:rPr lang="en-US" altLang="zh-CN" dirty="0"/>
              <a:t>2.</a:t>
            </a:r>
            <a:r>
              <a:rPr lang="zh-CN" altLang="zh-CN" dirty="0"/>
              <a:t>（</a:t>
            </a:r>
            <a:r>
              <a:rPr lang="en-US" altLang="zh-CN" dirty="0"/>
              <a:t>2</a:t>
            </a:r>
            <a:r>
              <a:rPr lang="zh-CN" altLang="zh-CN" dirty="0"/>
              <a:t>月</a:t>
            </a:r>
            <a:r>
              <a:rPr lang="en-US" altLang="zh-CN" dirty="0"/>
              <a:t>1</a:t>
            </a:r>
            <a:r>
              <a:rPr lang="zh-CN" altLang="zh-CN" dirty="0"/>
              <a:t>号第一套模拟题《鸡公》：小说在现实中穿插回忆，这种叙述方式有哪些好处？</a:t>
            </a:r>
            <a:endParaRPr lang="zh-CN" altLang="en-US" dirty="0"/>
          </a:p>
        </p:txBody>
      </p:sp>
      <p:sp>
        <p:nvSpPr>
          <p:cNvPr id="3" name="内容占位符 2">
            <a:extLst>
              <a:ext uri="{FF2B5EF4-FFF2-40B4-BE49-F238E27FC236}">
                <a16:creationId xmlns:a16="http://schemas.microsoft.com/office/drawing/2014/main" id="{9A1E10BD-9124-4F9D-AE50-17A96BDFC1EC}"/>
              </a:ext>
            </a:extLst>
          </p:cNvPr>
          <p:cNvSpPr>
            <a:spLocks noGrp="1"/>
          </p:cNvSpPr>
          <p:nvPr>
            <p:ph sz="quarter" idx="13"/>
          </p:nvPr>
        </p:nvSpPr>
        <p:spPr>
          <a:xfrm>
            <a:off x="53418" y="1697789"/>
            <a:ext cx="12085164" cy="5160211"/>
          </a:xfrm>
        </p:spPr>
        <p:style>
          <a:lnRef idx="1">
            <a:schemeClr val="accent5"/>
          </a:lnRef>
          <a:fillRef idx="2">
            <a:schemeClr val="accent5"/>
          </a:fillRef>
          <a:effectRef idx="1">
            <a:schemeClr val="accent5"/>
          </a:effectRef>
          <a:fontRef idx="minor">
            <a:schemeClr val="dk1"/>
          </a:fontRef>
        </p:style>
        <p:txBody>
          <a:bodyPr>
            <a:normAutofit/>
          </a:bodyPr>
          <a:lstStyle/>
          <a:p>
            <a:pPr marL="0" indent="0">
              <a:buNone/>
            </a:pPr>
            <a:r>
              <a:rPr lang="zh-CN" altLang="zh-CN" sz="3200" b="1" dirty="0">
                <a:solidFill>
                  <a:srgbClr val="FF0000"/>
                </a:solidFill>
              </a:rPr>
              <a:t>①人物上：</a:t>
            </a:r>
            <a:r>
              <a:rPr lang="zh-CN" altLang="zh-CN" sz="3200" b="1" dirty="0"/>
              <a:t>回忆二小姐买鸡公榄、品尝鸡公榄、凭窗托腮远眺的画面，塑造了二小姐美好、优雅的形象。</a:t>
            </a:r>
          </a:p>
          <a:p>
            <a:pPr marL="0" indent="0">
              <a:buNone/>
            </a:pPr>
            <a:r>
              <a:rPr lang="zh-CN" altLang="zh-CN" sz="3200" b="1" dirty="0">
                <a:solidFill>
                  <a:srgbClr val="FF0000"/>
                </a:solidFill>
              </a:rPr>
              <a:t>②情节上：</a:t>
            </a:r>
            <a:r>
              <a:rPr lang="zh-CN" altLang="zh-CN" sz="3200" b="1" dirty="0"/>
              <a:t>为下文鸡公整理二小姐的遗物时，禁不住也学着二小姐凭窗远眺等情节作铺垫。</a:t>
            </a:r>
          </a:p>
          <a:p>
            <a:pPr marL="0" indent="0">
              <a:buNone/>
            </a:pPr>
            <a:r>
              <a:rPr lang="zh-CN" altLang="zh-CN" sz="3200" b="1" dirty="0">
                <a:solidFill>
                  <a:srgbClr val="FF0000"/>
                </a:solidFill>
              </a:rPr>
              <a:t>③主旨上：</a:t>
            </a:r>
            <a:r>
              <a:rPr lang="zh-CN" altLang="zh-CN" sz="3200" b="1" dirty="0"/>
              <a:t>回忆中巧笑倩兮的二小姐对美好的向往促成了鸡公的转变，揭示了“美好唤醒对美好向往”的主旨。</a:t>
            </a:r>
          </a:p>
          <a:p>
            <a:pPr marL="0" indent="0">
              <a:buNone/>
            </a:pPr>
            <a:r>
              <a:rPr lang="zh-CN" altLang="zh-CN" sz="3200" b="1" dirty="0">
                <a:solidFill>
                  <a:srgbClr val="FF0000"/>
                </a:solidFill>
              </a:rPr>
              <a:t>④效果上：</a:t>
            </a:r>
            <a:r>
              <a:rPr lang="zh-CN" altLang="zh-CN" sz="3200" b="1" dirty="0"/>
              <a:t>凭窗远眺的画面与现实的“空荡荡的窗户飘过一阵孤寂的风”形成了强烈的对比，虚实相生，增强了文章的张力，使小说呈现出一种独特的审美魅力。</a:t>
            </a:r>
          </a:p>
          <a:p>
            <a:pPr marL="0" indent="0">
              <a:buNone/>
            </a:pPr>
            <a:endParaRPr lang="zh-CN" altLang="en-US" sz="3200" b="1" dirty="0"/>
          </a:p>
        </p:txBody>
      </p:sp>
    </p:spTree>
    <p:extLst>
      <p:ext uri="{BB962C8B-B14F-4D97-AF65-F5344CB8AC3E}">
        <p14:creationId xmlns:p14="http://schemas.microsoft.com/office/powerpoint/2010/main" val="14160511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 calcmode="lin" valueType="num">
                                      <p:cBhvr additive="base">
                                        <p:cTn id="19"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2" end="2"/>
                                            </p:txEl>
                                          </p:spTgt>
                                        </p:tgtEl>
                                        <p:attrNameLst>
                                          <p:attrName>style.visibility</p:attrName>
                                        </p:attrNameLst>
                                      </p:cBhvr>
                                      <p:to>
                                        <p:strVal val="visible"/>
                                      </p:to>
                                    </p:set>
                                    <p:anim calcmode="lin" valueType="num">
                                      <p:cBhvr additive="base">
                                        <p:cTn id="2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3" end="3"/>
                                            </p:txEl>
                                          </p:spTgt>
                                        </p:tgtEl>
                                        <p:attrNameLst>
                                          <p:attrName>style.visibility</p:attrName>
                                        </p:attrNameLst>
                                      </p:cBhvr>
                                      <p:to>
                                        <p:strVal val="visible"/>
                                      </p:to>
                                    </p:set>
                                    <p:anim calcmode="lin" valueType="num">
                                      <p:cBhvr additive="base">
                                        <p:cTn id="31"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a:extLst>
              <a:ext uri="{FF2B5EF4-FFF2-40B4-BE49-F238E27FC236}">
                <a16:creationId xmlns:a16="http://schemas.microsoft.com/office/drawing/2014/main" id="{42C6F612-B008-4958-8F56-578358E4E4E0}"/>
              </a:ext>
            </a:extLst>
          </p:cNvPr>
          <p:cNvSpPr>
            <a:spLocks noGrp="1" noChangeArrowheads="1"/>
          </p:cNvSpPr>
          <p:nvPr>
            <p:ph type="title"/>
          </p:nvPr>
        </p:nvSpPr>
        <p:spPr>
          <a:xfrm>
            <a:off x="1847850" y="115889"/>
            <a:ext cx="8229600" cy="706437"/>
          </a:xfrm>
        </p:spPr>
        <p:txBody>
          <a:bodyPr/>
          <a:lstStyle/>
          <a:p>
            <a:r>
              <a:rPr lang="zh-CN" altLang="en-US" sz="3200" b="1" dirty="0">
                <a:solidFill>
                  <a:schemeClr val="hlink"/>
                </a:solidFill>
                <a:latin typeface="+mn-ea"/>
                <a:ea typeface="+mn-ea"/>
              </a:rPr>
              <a:t>（二）答题技巧</a:t>
            </a:r>
          </a:p>
        </p:txBody>
      </p:sp>
      <p:sp>
        <p:nvSpPr>
          <p:cNvPr id="41987" name="Rectangle 3">
            <a:extLst>
              <a:ext uri="{FF2B5EF4-FFF2-40B4-BE49-F238E27FC236}">
                <a16:creationId xmlns:a16="http://schemas.microsoft.com/office/drawing/2014/main" id="{25DB8C31-78EF-43CF-9B38-B38D0E54D3F0}"/>
              </a:ext>
            </a:extLst>
          </p:cNvPr>
          <p:cNvSpPr>
            <a:spLocks noGrp="1" noChangeArrowheads="1"/>
          </p:cNvSpPr>
          <p:nvPr>
            <p:ph type="body" idx="1"/>
          </p:nvPr>
        </p:nvSpPr>
        <p:spPr>
          <a:xfrm>
            <a:off x="754145" y="765175"/>
            <a:ext cx="10727702" cy="5759450"/>
          </a:xfrm>
        </p:spPr>
        <p:txBody>
          <a:bodyPr>
            <a:normAutofit/>
          </a:bodyPr>
          <a:lstStyle/>
          <a:p>
            <a:pPr eaLnBrk="1">
              <a:spcBef>
                <a:spcPct val="0"/>
              </a:spcBef>
              <a:spcAft>
                <a:spcPct val="10000"/>
              </a:spcAft>
              <a:buFont typeface="Arial" panose="020B0604020202020204" pitchFamily="34" charset="0"/>
              <a:buNone/>
            </a:pPr>
            <a:r>
              <a:rPr lang="zh-CN" altLang="en-US" sz="3200" b="1" dirty="0">
                <a:solidFill>
                  <a:srgbClr val="FF0000"/>
                </a:solidFill>
              </a:rPr>
              <a:t>         1.选择不同人称的好处：</a:t>
            </a:r>
          </a:p>
          <a:p>
            <a:pPr eaLnBrk="1">
              <a:spcBef>
                <a:spcPct val="0"/>
              </a:spcBef>
              <a:spcAft>
                <a:spcPct val="10000"/>
              </a:spcAft>
              <a:buFont typeface="Arial" panose="020B0604020202020204" pitchFamily="34" charset="0"/>
              <a:buNone/>
            </a:pPr>
            <a:r>
              <a:rPr lang="zh-CN" altLang="en-US" sz="3200" b="1" dirty="0"/>
              <a:t>           第一人称：叙述亲切自然，能自由地表达思想感情，给读者以真实生动之感。</a:t>
            </a:r>
          </a:p>
          <a:p>
            <a:pPr eaLnBrk="1">
              <a:spcBef>
                <a:spcPct val="0"/>
              </a:spcBef>
              <a:spcAft>
                <a:spcPct val="10000"/>
              </a:spcAft>
              <a:buFont typeface="Arial" panose="020B0604020202020204" pitchFamily="34" charset="0"/>
              <a:buNone/>
            </a:pPr>
            <a:r>
              <a:rPr lang="zh-CN" altLang="en-US" sz="3200" b="1" dirty="0"/>
              <a:t>           第二人称：增强文章的抒情性和亲切感，便于感情交流。</a:t>
            </a:r>
          </a:p>
          <a:p>
            <a:pPr eaLnBrk="1">
              <a:spcBef>
                <a:spcPct val="0"/>
              </a:spcBef>
              <a:spcAft>
                <a:spcPct val="10000"/>
              </a:spcAft>
              <a:buFont typeface="Arial" panose="020B0604020202020204" pitchFamily="34" charset="0"/>
              <a:buNone/>
            </a:pPr>
            <a:r>
              <a:rPr lang="zh-CN" altLang="en-US" sz="3200" b="1" dirty="0"/>
              <a:t>           第三人称：能比较直接客观地展现丰富多彩的生活，不受时间和空间限制，反映现实比较灵活自由。</a:t>
            </a:r>
          </a:p>
          <a:p>
            <a:pPr eaLnBrk="1">
              <a:spcBef>
                <a:spcPct val="0"/>
              </a:spcBef>
              <a:spcAft>
                <a:spcPct val="10000"/>
              </a:spcAft>
              <a:buFont typeface="Arial" panose="020B0604020202020204" pitchFamily="34" charset="0"/>
              <a:buNone/>
            </a:pPr>
            <a:r>
              <a:rPr lang="zh-CN" altLang="en-US" sz="3200" b="1" dirty="0">
                <a:solidFill>
                  <a:srgbClr val="FF0000"/>
                </a:solidFill>
              </a:rPr>
              <a:t>          2.小说中某一个次要人物自始至终出现在故事中的作用：</a:t>
            </a:r>
          </a:p>
          <a:p>
            <a:pPr eaLnBrk="1">
              <a:spcBef>
                <a:spcPct val="0"/>
              </a:spcBef>
              <a:spcAft>
                <a:spcPct val="10000"/>
              </a:spcAft>
              <a:buFont typeface="Arial" panose="020B0604020202020204" pitchFamily="34" charset="0"/>
              <a:buNone/>
            </a:pPr>
            <a:r>
              <a:rPr lang="zh-CN" altLang="en-US" sz="3200" b="1" dirty="0"/>
              <a:t>          ①是故事的见证者，穿针引线，推动情节的发展。</a:t>
            </a:r>
          </a:p>
          <a:p>
            <a:pPr eaLnBrk="1">
              <a:spcBef>
                <a:spcPct val="0"/>
              </a:spcBef>
              <a:spcAft>
                <a:spcPct val="10000"/>
              </a:spcAft>
              <a:buFont typeface="Arial" panose="020B0604020202020204" pitchFamily="34" charset="0"/>
              <a:buNone/>
            </a:pPr>
            <a:r>
              <a:rPr lang="zh-CN" altLang="en-US" sz="3200" b="1" dirty="0"/>
              <a:t>          ②对比反衬以突出主要人物。</a:t>
            </a:r>
          </a:p>
        </p:txBody>
      </p:sp>
    </p:spTree>
    <p:extLst>
      <p:ext uri="{BB962C8B-B14F-4D97-AF65-F5344CB8AC3E}">
        <p14:creationId xmlns:p14="http://schemas.microsoft.com/office/powerpoint/2010/main" val="3912556028"/>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1987">
                                            <p:txEl>
                                              <p:pRg st="0" end="0"/>
                                            </p:txEl>
                                          </p:spTgt>
                                        </p:tgtEl>
                                        <p:attrNameLst>
                                          <p:attrName>style.visibility</p:attrName>
                                        </p:attrNameLst>
                                      </p:cBhvr>
                                      <p:to>
                                        <p:strVal val="visible"/>
                                      </p:to>
                                    </p:set>
                                    <p:animEffect transition="in" filter="blinds(horizontal)">
                                      <p:cBhvr>
                                        <p:cTn id="7" dur="500"/>
                                        <p:tgtEl>
                                          <p:spTgt spid="41987">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1987">
                                            <p:txEl>
                                              <p:pRg st="1" end="1"/>
                                            </p:txEl>
                                          </p:spTgt>
                                        </p:tgtEl>
                                        <p:attrNameLst>
                                          <p:attrName>style.visibility</p:attrName>
                                        </p:attrNameLst>
                                      </p:cBhvr>
                                      <p:to>
                                        <p:strVal val="visible"/>
                                      </p:to>
                                    </p:set>
                                    <p:animEffect transition="in" filter="blinds(horizontal)">
                                      <p:cBhvr>
                                        <p:cTn id="12" dur="500"/>
                                        <p:tgtEl>
                                          <p:spTgt spid="41987">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41987">
                                            <p:txEl>
                                              <p:pRg st="2" end="2"/>
                                            </p:txEl>
                                          </p:spTgt>
                                        </p:tgtEl>
                                        <p:attrNameLst>
                                          <p:attrName>style.visibility</p:attrName>
                                        </p:attrNameLst>
                                      </p:cBhvr>
                                      <p:to>
                                        <p:strVal val="visible"/>
                                      </p:to>
                                    </p:set>
                                    <p:animEffect transition="in" filter="blinds(horizontal)">
                                      <p:cBhvr>
                                        <p:cTn id="17" dur="500"/>
                                        <p:tgtEl>
                                          <p:spTgt spid="41987">
                                            <p:txEl>
                                              <p:pRg st="2" end="2"/>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41987">
                                            <p:txEl>
                                              <p:pRg st="3" end="3"/>
                                            </p:txEl>
                                          </p:spTgt>
                                        </p:tgtEl>
                                        <p:attrNameLst>
                                          <p:attrName>style.visibility</p:attrName>
                                        </p:attrNameLst>
                                      </p:cBhvr>
                                      <p:to>
                                        <p:strVal val="visible"/>
                                      </p:to>
                                    </p:set>
                                    <p:animEffect transition="in" filter="blinds(horizontal)">
                                      <p:cBhvr>
                                        <p:cTn id="22" dur="500"/>
                                        <p:tgtEl>
                                          <p:spTgt spid="41987">
                                            <p:txEl>
                                              <p:pRg st="3" end="3"/>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41987">
                                            <p:txEl>
                                              <p:pRg st="4" end="4"/>
                                            </p:txEl>
                                          </p:spTgt>
                                        </p:tgtEl>
                                        <p:attrNameLst>
                                          <p:attrName>style.visibility</p:attrName>
                                        </p:attrNameLst>
                                      </p:cBhvr>
                                      <p:to>
                                        <p:strVal val="visible"/>
                                      </p:to>
                                    </p:set>
                                    <p:animEffect transition="in" filter="blinds(horizontal)">
                                      <p:cBhvr>
                                        <p:cTn id="27" dur="500"/>
                                        <p:tgtEl>
                                          <p:spTgt spid="41987">
                                            <p:txEl>
                                              <p:pRg st="4" end="4"/>
                                            </p:txEl>
                                          </p:spTgt>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41987">
                                            <p:txEl>
                                              <p:pRg st="5" end="5"/>
                                            </p:txEl>
                                          </p:spTgt>
                                        </p:tgtEl>
                                        <p:attrNameLst>
                                          <p:attrName>style.visibility</p:attrName>
                                        </p:attrNameLst>
                                      </p:cBhvr>
                                      <p:to>
                                        <p:strVal val="visible"/>
                                      </p:to>
                                    </p:set>
                                    <p:animEffect transition="in" filter="blinds(horizontal)">
                                      <p:cBhvr>
                                        <p:cTn id="32" dur="500"/>
                                        <p:tgtEl>
                                          <p:spTgt spid="41987">
                                            <p:txEl>
                                              <p:pRg st="5" end="5"/>
                                            </p:txEl>
                                          </p:spTgt>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41987">
                                            <p:txEl>
                                              <p:pRg st="6" end="6"/>
                                            </p:txEl>
                                          </p:spTgt>
                                        </p:tgtEl>
                                        <p:attrNameLst>
                                          <p:attrName>style.visibility</p:attrName>
                                        </p:attrNameLst>
                                      </p:cBhvr>
                                      <p:to>
                                        <p:strVal val="visible"/>
                                      </p:to>
                                    </p:set>
                                    <p:animEffect transition="in" filter="blinds(horizontal)">
                                      <p:cBhvr>
                                        <p:cTn id="37" dur="500"/>
                                        <p:tgtEl>
                                          <p:spTgt spid="41987">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987" grpId="0" build="p" autoUpdateAnimBg="0"/>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a:extLst>
              <a:ext uri="{FF2B5EF4-FFF2-40B4-BE49-F238E27FC236}">
                <a16:creationId xmlns:a16="http://schemas.microsoft.com/office/drawing/2014/main" id="{3EAA2FFC-682E-4CE9-B43D-9DD8032FF121}"/>
              </a:ext>
            </a:extLst>
          </p:cNvPr>
          <p:cNvSpPr>
            <a:spLocks noGrp="1" noChangeArrowheads="1"/>
          </p:cNvSpPr>
          <p:nvPr>
            <p:ph type="title"/>
          </p:nvPr>
        </p:nvSpPr>
        <p:spPr/>
        <p:txBody>
          <a:bodyPr/>
          <a:lstStyle/>
          <a:p>
            <a:pPr algn="ctr"/>
            <a:r>
              <a:rPr lang="en-US" altLang="zh-CN" b="1" dirty="0"/>
              <a:t>【</a:t>
            </a:r>
            <a:r>
              <a:rPr lang="zh-CN" altLang="en-US" b="1" dirty="0"/>
              <a:t>小试牛刀</a:t>
            </a:r>
            <a:r>
              <a:rPr lang="en-US" altLang="zh-CN" b="1" dirty="0"/>
              <a:t>】</a:t>
            </a:r>
          </a:p>
        </p:txBody>
      </p:sp>
      <p:sp>
        <p:nvSpPr>
          <p:cNvPr id="43011" name="Rectangle 3">
            <a:extLst>
              <a:ext uri="{FF2B5EF4-FFF2-40B4-BE49-F238E27FC236}">
                <a16:creationId xmlns:a16="http://schemas.microsoft.com/office/drawing/2014/main" id="{70123BCF-3B1B-4F13-BE17-417081F3A30D}"/>
              </a:ext>
            </a:extLst>
          </p:cNvPr>
          <p:cNvSpPr>
            <a:spLocks noGrp="1" noChangeArrowheads="1"/>
          </p:cNvSpPr>
          <p:nvPr>
            <p:ph type="body" idx="1"/>
          </p:nvPr>
        </p:nvSpPr>
        <p:spPr>
          <a:xfrm>
            <a:off x="0" y="1825625"/>
            <a:ext cx="12066310" cy="4351338"/>
          </a:xfrm>
        </p:spPr>
        <p:txBody>
          <a:bodyPr>
            <a:normAutofit/>
          </a:bodyPr>
          <a:lstStyle/>
          <a:p>
            <a:pPr>
              <a:buFont typeface="Arial" panose="020B0604020202020204" pitchFamily="34" charset="0"/>
              <a:buNone/>
            </a:pPr>
            <a:r>
              <a:rPr lang="zh-CN" altLang="en-US" sz="4000" b="1" dirty="0"/>
              <a:t>        一、回顾初中学习的《孔乙己》一文，回答以下问题:</a:t>
            </a:r>
          </a:p>
          <a:p>
            <a:pPr>
              <a:buFont typeface="Arial" panose="020B0604020202020204" pitchFamily="34" charset="0"/>
              <a:buNone/>
            </a:pPr>
            <a:r>
              <a:rPr lang="zh-CN" altLang="en-US" sz="4000" b="1" dirty="0"/>
              <a:t>        鲁迅在《孔乙己》一文中选择的是哪一类叙述视角？试分析作者选择小伙计作为叙述视角的匠心。</a:t>
            </a:r>
          </a:p>
        </p:txBody>
      </p:sp>
    </p:spTree>
    <p:extLst>
      <p:ext uri="{BB962C8B-B14F-4D97-AF65-F5344CB8AC3E}">
        <p14:creationId xmlns:p14="http://schemas.microsoft.com/office/powerpoint/2010/main" val="950412398"/>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3011">
                                            <p:txEl>
                                              <p:pRg st="0" end="0"/>
                                            </p:txEl>
                                          </p:spTgt>
                                        </p:tgtEl>
                                        <p:attrNameLst>
                                          <p:attrName>style.visibility</p:attrName>
                                        </p:attrNameLst>
                                      </p:cBhvr>
                                      <p:to>
                                        <p:strVal val="visible"/>
                                      </p:to>
                                    </p:set>
                                    <p:animEffect transition="in" filter="blinds(horizontal)">
                                      <p:cBhvr>
                                        <p:cTn id="7" dur="500"/>
                                        <p:tgtEl>
                                          <p:spTgt spid="43011">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3011">
                                            <p:txEl>
                                              <p:pRg st="1" end="1"/>
                                            </p:txEl>
                                          </p:spTgt>
                                        </p:tgtEl>
                                        <p:attrNameLst>
                                          <p:attrName>style.visibility</p:attrName>
                                        </p:attrNameLst>
                                      </p:cBhvr>
                                      <p:to>
                                        <p:strVal val="visible"/>
                                      </p:to>
                                    </p:set>
                                    <p:animEffect transition="in" filter="blinds(horizontal)">
                                      <p:cBhvr>
                                        <p:cTn id="12" dur="500"/>
                                        <p:tgtEl>
                                          <p:spTgt spid="43011">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011" grpId="0" build="p" autoUpdateAnimBg="0"/>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a:extLst>
              <a:ext uri="{FF2B5EF4-FFF2-40B4-BE49-F238E27FC236}">
                <a16:creationId xmlns:a16="http://schemas.microsoft.com/office/drawing/2014/main" id="{5A72A717-8B35-4FE1-94AD-E7B11002ABEA}"/>
              </a:ext>
            </a:extLst>
          </p:cNvPr>
          <p:cNvSpPr>
            <a:spLocks noGrp="1" noChangeArrowheads="1"/>
          </p:cNvSpPr>
          <p:nvPr>
            <p:ph type="body" idx="1"/>
          </p:nvPr>
        </p:nvSpPr>
        <p:spPr>
          <a:xfrm>
            <a:off x="282804" y="551420"/>
            <a:ext cx="11745798" cy="6306579"/>
          </a:xfrm>
        </p:spPr>
        <p:txBody>
          <a:bodyPr>
            <a:normAutofit/>
          </a:bodyPr>
          <a:lstStyle/>
          <a:p>
            <a:pPr eaLnBrk="1">
              <a:buFont typeface="Arial" panose="020B0604020202020204" pitchFamily="34" charset="0"/>
              <a:buNone/>
            </a:pPr>
            <a:r>
              <a:rPr lang="zh-CN" altLang="en-US" sz="3600" b="1" dirty="0"/>
              <a:t>        </a:t>
            </a:r>
            <a:r>
              <a:rPr lang="zh-CN" altLang="en-US" sz="3600" b="1" dirty="0">
                <a:solidFill>
                  <a:srgbClr val="FF0000"/>
                </a:solidFill>
              </a:rPr>
              <a:t>《孔乙己》一文中选择的叙述视角是内视角。</a:t>
            </a:r>
            <a:r>
              <a:rPr lang="zh-CN" altLang="en-US" sz="3600" b="1" dirty="0"/>
              <a:t>这个小伙计年龄小、阅历浅、不谙世事,带几分稚气。他所看出的孔乙己的真实度比其它人都准确得多。这个封建科举制度培养出来的没落人,尽管他是那么迂腐无能,不能自食其力,但他的本性却是善良的。在他的可鄙可笑的言行中,不时流露出一些人性的感情,自有其可怜和可爱的一面。</a:t>
            </a:r>
            <a:r>
              <a:rPr lang="zh-CN" altLang="en-US" sz="3600" b="1" dirty="0">
                <a:solidFill>
                  <a:srgbClr val="FF0000"/>
                </a:solidFill>
              </a:rPr>
              <a:t>别人鄙薄孔乙己，而小伙计对他的悲惨结局则至少是同情的。</a:t>
            </a:r>
            <a:r>
              <a:rPr lang="zh-CN" altLang="en-US" sz="3600" b="1" dirty="0"/>
              <a:t>这才是鲁迅描绘孔乙己的真实意图。如果选择掌柜、酒客或者其它任何人来作为叙述视角的话,效果便截然不同。可见作家的艺术构思和人物视角的选择两者的关系是多么密切。</a:t>
            </a:r>
          </a:p>
        </p:txBody>
      </p:sp>
    </p:spTree>
    <p:extLst>
      <p:ext uri="{BB962C8B-B14F-4D97-AF65-F5344CB8AC3E}">
        <p14:creationId xmlns:p14="http://schemas.microsoft.com/office/powerpoint/2010/main" val="3748088780"/>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4034">
                                            <p:txEl>
                                              <p:pRg st="0" end="0"/>
                                            </p:txEl>
                                          </p:spTgt>
                                        </p:tgtEl>
                                        <p:attrNameLst>
                                          <p:attrName>style.visibility</p:attrName>
                                        </p:attrNameLst>
                                      </p:cBhvr>
                                      <p:to>
                                        <p:strVal val="visible"/>
                                      </p:to>
                                    </p:set>
                                    <p:animEffect transition="in" filter="blinds(horizontal)">
                                      <p:cBhvr>
                                        <p:cTn id="7" dur="500"/>
                                        <p:tgtEl>
                                          <p:spTgt spid="4403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034" grpId="0" build="p" autoUpdateAnimBg="0"/>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a:extLst>
              <a:ext uri="{FF2B5EF4-FFF2-40B4-BE49-F238E27FC236}">
                <a16:creationId xmlns:a16="http://schemas.microsoft.com/office/drawing/2014/main" id="{A2000E49-DA76-4388-8633-527287DBEFAD}"/>
              </a:ext>
            </a:extLst>
          </p:cNvPr>
          <p:cNvSpPr>
            <a:spLocks noGrp="1" noChangeArrowheads="1"/>
          </p:cNvSpPr>
          <p:nvPr>
            <p:ph type="title"/>
          </p:nvPr>
        </p:nvSpPr>
        <p:spPr/>
        <p:txBody>
          <a:bodyPr/>
          <a:lstStyle/>
          <a:p>
            <a:r>
              <a:rPr lang="zh-CN" altLang="en-US" dirty="0">
                <a:latin typeface="+mn-ea"/>
                <a:ea typeface="+mn-ea"/>
              </a:rPr>
              <a:t>二、阅读下文，回答问题</a:t>
            </a:r>
          </a:p>
        </p:txBody>
      </p:sp>
      <p:sp>
        <p:nvSpPr>
          <p:cNvPr id="45059" name="Rectangle 3">
            <a:extLst>
              <a:ext uri="{FF2B5EF4-FFF2-40B4-BE49-F238E27FC236}">
                <a16:creationId xmlns:a16="http://schemas.microsoft.com/office/drawing/2014/main" id="{1ECA9C2B-E775-437E-845E-3B819B2A6A3F}"/>
              </a:ext>
            </a:extLst>
          </p:cNvPr>
          <p:cNvSpPr>
            <a:spLocks noGrp="1" noChangeArrowheads="1"/>
          </p:cNvSpPr>
          <p:nvPr>
            <p:ph type="body" idx="1"/>
          </p:nvPr>
        </p:nvSpPr>
        <p:spPr>
          <a:xfrm>
            <a:off x="188535" y="1600201"/>
            <a:ext cx="11924907" cy="4525963"/>
          </a:xfrm>
        </p:spPr>
        <p:txBody>
          <a:bodyPr/>
          <a:lstStyle/>
          <a:p>
            <a:pPr>
              <a:lnSpc>
                <a:spcPct val="150000"/>
              </a:lnSpc>
              <a:buFont typeface="Arial" panose="020B0604020202020204" pitchFamily="34" charset="0"/>
              <a:buNone/>
            </a:pPr>
            <a:r>
              <a:rPr lang="zh-CN" altLang="en-US" sz="3600" b="1" dirty="0"/>
              <a:t>        本文的叙述视角有何变化？请简要分析其好处。</a:t>
            </a:r>
          </a:p>
          <a:p>
            <a:pPr>
              <a:lnSpc>
                <a:spcPct val="150000"/>
              </a:lnSpc>
              <a:buFont typeface="Arial" panose="020B0604020202020204" pitchFamily="34" charset="0"/>
              <a:buNone/>
            </a:pPr>
            <a:r>
              <a:rPr lang="zh-CN" altLang="en-US" sz="3600" b="1" dirty="0"/>
              <a:t>         </a:t>
            </a:r>
            <a:r>
              <a:rPr lang="zh-CN" altLang="en-US" sz="3600" b="1" dirty="0">
                <a:solidFill>
                  <a:srgbClr val="FF0000"/>
                </a:solidFill>
              </a:rPr>
              <a:t>第一部分以汪二为视角,第二部分以汪大嫂为视角,第三部分以汪二的爹为视角,从三个不同的视角表现大嫂改嫁二姑爷这一事件在三个家人心上投下的阴影。</a:t>
            </a:r>
          </a:p>
          <a:p>
            <a:pPr>
              <a:lnSpc>
                <a:spcPct val="150000"/>
              </a:lnSpc>
              <a:buFont typeface="Arial" panose="020B0604020202020204" pitchFamily="34" charset="0"/>
              <a:buNone/>
            </a:pPr>
            <a:r>
              <a:rPr lang="zh-CN" altLang="en-US" sz="3600" b="1" dirty="0">
                <a:solidFill>
                  <a:srgbClr val="FF0000"/>
                </a:solidFill>
              </a:rPr>
              <a:t>        优势是具有可信性和较强的说服力。</a:t>
            </a:r>
          </a:p>
        </p:txBody>
      </p:sp>
    </p:spTree>
    <p:extLst>
      <p:ext uri="{BB962C8B-B14F-4D97-AF65-F5344CB8AC3E}">
        <p14:creationId xmlns:p14="http://schemas.microsoft.com/office/powerpoint/2010/main" val="1728528637"/>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5059">
                                            <p:txEl>
                                              <p:pRg st="0" end="0"/>
                                            </p:txEl>
                                          </p:spTgt>
                                        </p:tgtEl>
                                        <p:attrNameLst>
                                          <p:attrName>style.visibility</p:attrName>
                                        </p:attrNameLst>
                                      </p:cBhvr>
                                      <p:to>
                                        <p:strVal val="visible"/>
                                      </p:to>
                                    </p:set>
                                    <p:animEffect transition="in" filter="blinds(horizontal)">
                                      <p:cBhvr>
                                        <p:cTn id="7" dur="500"/>
                                        <p:tgtEl>
                                          <p:spTgt spid="45059">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5059">
                                            <p:txEl>
                                              <p:pRg st="1" end="1"/>
                                            </p:txEl>
                                          </p:spTgt>
                                        </p:tgtEl>
                                        <p:attrNameLst>
                                          <p:attrName>style.visibility</p:attrName>
                                        </p:attrNameLst>
                                      </p:cBhvr>
                                      <p:to>
                                        <p:strVal val="visible"/>
                                      </p:to>
                                    </p:set>
                                    <p:animEffect transition="in" filter="blinds(horizontal)">
                                      <p:cBhvr>
                                        <p:cTn id="12" dur="500"/>
                                        <p:tgtEl>
                                          <p:spTgt spid="45059">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45059">
                                            <p:txEl>
                                              <p:pRg st="2" end="2"/>
                                            </p:txEl>
                                          </p:spTgt>
                                        </p:tgtEl>
                                        <p:attrNameLst>
                                          <p:attrName>style.visibility</p:attrName>
                                        </p:attrNameLst>
                                      </p:cBhvr>
                                      <p:to>
                                        <p:strVal val="visible"/>
                                      </p:to>
                                    </p:set>
                                    <p:animEffect transition="in" filter="blinds(horizontal)">
                                      <p:cBhvr>
                                        <p:cTn id="17" dur="500"/>
                                        <p:tgtEl>
                                          <p:spTgt spid="45059">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059" grpId="0" build="p" autoUpdateAnimBg="0"/>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a:extLst>
              <a:ext uri="{FF2B5EF4-FFF2-40B4-BE49-F238E27FC236}">
                <a16:creationId xmlns:a16="http://schemas.microsoft.com/office/drawing/2014/main" id="{EC6C6698-31E3-4DE8-804B-46CC9B195763}"/>
              </a:ext>
            </a:extLst>
          </p:cNvPr>
          <p:cNvSpPr>
            <a:spLocks noGrp="1" noChangeArrowheads="1"/>
          </p:cNvSpPr>
          <p:nvPr>
            <p:ph type="title"/>
          </p:nvPr>
        </p:nvSpPr>
        <p:spPr>
          <a:xfrm>
            <a:off x="1981200" y="274639"/>
            <a:ext cx="8229600" cy="706437"/>
          </a:xfrm>
        </p:spPr>
        <p:txBody>
          <a:bodyPr/>
          <a:lstStyle/>
          <a:p>
            <a:pPr algn="ctr"/>
            <a:r>
              <a:rPr lang="en-US" altLang="zh-CN" sz="3600" b="1" dirty="0">
                <a:latin typeface="+mn-ea"/>
                <a:ea typeface="+mn-ea"/>
              </a:rPr>
              <a:t>【</a:t>
            </a:r>
            <a:r>
              <a:rPr lang="zh-CN" altLang="en-US" sz="3600" b="1" dirty="0">
                <a:latin typeface="+mn-ea"/>
                <a:ea typeface="+mn-ea"/>
              </a:rPr>
              <a:t>更上层楼</a:t>
            </a:r>
            <a:r>
              <a:rPr lang="en-US" altLang="zh-CN" sz="3600" b="1" dirty="0">
                <a:latin typeface="+mn-ea"/>
                <a:ea typeface="+mn-ea"/>
              </a:rPr>
              <a:t>】</a:t>
            </a:r>
          </a:p>
        </p:txBody>
      </p:sp>
      <p:sp>
        <p:nvSpPr>
          <p:cNvPr id="46083" name="Rectangle 3">
            <a:extLst>
              <a:ext uri="{FF2B5EF4-FFF2-40B4-BE49-F238E27FC236}">
                <a16:creationId xmlns:a16="http://schemas.microsoft.com/office/drawing/2014/main" id="{4615C87E-D2A1-4FBD-BEDB-650DD1D38D06}"/>
              </a:ext>
            </a:extLst>
          </p:cNvPr>
          <p:cNvSpPr>
            <a:spLocks noGrp="1" noChangeArrowheads="1"/>
          </p:cNvSpPr>
          <p:nvPr>
            <p:ph type="body" idx="1"/>
          </p:nvPr>
        </p:nvSpPr>
        <p:spPr>
          <a:xfrm>
            <a:off x="518474" y="1268414"/>
            <a:ext cx="11274457" cy="5329237"/>
          </a:xfrm>
        </p:spPr>
        <p:txBody>
          <a:bodyPr/>
          <a:lstStyle/>
          <a:p>
            <a:pPr>
              <a:lnSpc>
                <a:spcPct val="120000"/>
              </a:lnSpc>
              <a:spcBef>
                <a:spcPct val="0"/>
              </a:spcBef>
              <a:buFont typeface="Arial" panose="020B0604020202020204" pitchFamily="34" charset="0"/>
              <a:buNone/>
            </a:pPr>
            <a:r>
              <a:rPr lang="zh-CN" altLang="en-US" sz="3200" b="1" dirty="0"/>
              <a:t>       </a:t>
            </a:r>
            <a:r>
              <a:rPr lang="zh-CN" altLang="en-US" sz="3200" b="1" dirty="0">
                <a:latin typeface="宋体" panose="02010600030101010101" pitchFamily="2" charset="-122"/>
              </a:rPr>
              <a:t> 一、阅读下文，回答问题</a:t>
            </a:r>
          </a:p>
          <a:p>
            <a:pPr>
              <a:lnSpc>
                <a:spcPct val="120000"/>
              </a:lnSpc>
              <a:spcBef>
                <a:spcPct val="0"/>
              </a:spcBef>
              <a:buFont typeface="Arial" panose="020B0604020202020204" pitchFamily="34" charset="0"/>
              <a:buNone/>
            </a:pPr>
            <a:r>
              <a:rPr lang="zh-CN" altLang="en-US" sz="3200" b="1" dirty="0">
                <a:latin typeface="宋体" panose="02010600030101010101" pitchFamily="2" charset="-122"/>
              </a:rPr>
              <a:t>    1．小说中老人与牛的形象有哪些相似之处？请结合文本作简要概括。(4分)</a:t>
            </a:r>
          </a:p>
          <a:p>
            <a:pPr>
              <a:lnSpc>
                <a:spcPct val="120000"/>
              </a:lnSpc>
              <a:spcBef>
                <a:spcPct val="0"/>
              </a:spcBef>
              <a:buFont typeface="Arial" panose="020B0604020202020204" pitchFamily="34" charset="0"/>
              <a:buNone/>
            </a:pPr>
            <a:r>
              <a:rPr lang="zh-CN" altLang="en-US" sz="3200" b="1" dirty="0">
                <a:latin typeface="宋体" panose="02010600030101010101" pitchFamily="2" charset="-122"/>
              </a:rPr>
              <a:t>    </a:t>
            </a:r>
            <a:r>
              <a:rPr lang="zh-CN" altLang="en-US" sz="3200" b="1" dirty="0">
                <a:solidFill>
                  <a:srgbClr val="FF0000"/>
                </a:solidFill>
                <a:latin typeface="宋体" panose="02010600030101010101" pitchFamily="2" charset="-122"/>
              </a:rPr>
              <a:t>①老迈年高；②饱尝活着的痛苦与艰辛；③表现出生命的韧性。</a:t>
            </a:r>
          </a:p>
          <a:p>
            <a:pPr>
              <a:lnSpc>
                <a:spcPct val="120000"/>
              </a:lnSpc>
              <a:spcBef>
                <a:spcPct val="0"/>
              </a:spcBef>
              <a:buFont typeface="Arial" panose="020B0604020202020204" pitchFamily="34" charset="0"/>
              <a:buNone/>
            </a:pPr>
            <a:r>
              <a:rPr lang="zh-CN" altLang="en-US" sz="3200" b="1" dirty="0">
                <a:latin typeface="宋体" panose="02010600030101010101" pitchFamily="2" charset="-122"/>
              </a:rPr>
              <a:t>    </a:t>
            </a:r>
            <a:r>
              <a:rPr lang="zh-CN" altLang="en-US" sz="3200" b="1" dirty="0">
                <a:solidFill>
                  <a:schemeClr val="hlink"/>
                </a:solidFill>
                <a:latin typeface="宋体" panose="02010600030101010101" pitchFamily="2" charset="-122"/>
              </a:rPr>
              <a:t>【解析】老人即牛，牛即老人，这是本小说主人公的特别处。概括“形象”，既有主人公外在的、表面的特征，更有其内在的、精神的特征。此题答案还可以有：老人和牛都智慧、善良、豁达。</a:t>
            </a:r>
          </a:p>
        </p:txBody>
      </p:sp>
    </p:spTree>
    <p:extLst>
      <p:ext uri="{BB962C8B-B14F-4D97-AF65-F5344CB8AC3E}">
        <p14:creationId xmlns:p14="http://schemas.microsoft.com/office/powerpoint/2010/main" val="1475697756"/>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6083">
                                            <p:txEl>
                                              <p:pRg st="3" end="3"/>
                                            </p:txEl>
                                          </p:spTgt>
                                        </p:tgtEl>
                                        <p:attrNameLst>
                                          <p:attrName>style.visibility</p:attrName>
                                        </p:attrNameLst>
                                      </p:cBhvr>
                                      <p:to>
                                        <p:strVal val="visible"/>
                                      </p:to>
                                    </p:set>
                                    <p:animEffect transition="in" filter="blinds(horizontal)">
                                      <p:cBhvr>
                                        <p:cTn id="7" dur="500"/>
                                        <p:tgtEl>
                                          <p:spTgt spid="46083">
                                            <p:txEl>
                                              <p:pRg st="3" end="3"/>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6083">
                                            <p:txEl>
                                              <p:pRg st="2" end="2"/>
                                            </p:txEl>
                                          </p:spTgt>
                                        </p:tgtEl>
                                        <p:attrNameLst>
                                          <p:attrName>style.visibility</p:attrName>
                                        </p:attrNameLst>
                                      </p:cBhvr>
                                      <p:to>
                                        <p:strVal val="visible"/>
                                      </p:to>
                                    </p:set>
                                    <p:animEffect transition="in" filter="blinds(horizontal)">
                                      <p:cBhvr>
                                        <p:cTn id="12" dur="500"/>
                                        <p:tgtEl>
                                          <p:spTgt spid="4608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083" grpId="0" build="p" autoUpdateAnimBg="0"/>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2">
            <a:extLst>
              <a:ext uri="{FF2B5EF4-FFF2-40B4-BE49-F238E27FC236}">
                <a16:creationId xmlns:a16="http://schemas.microsoft.com/office/drawing/2014/main" id="{C691F907-725B-4C68-9E58-429A938EF4A7}"/>
              </a:ext>
            </a:extLst>
          </p:cNvPr>
          <p:cNvSpPr>
            <a:spLocks noGrp="1" noChangeArrowheads="1"/>
          </p:cNvSpPr>
          <p:nvPr>
            <p:ph type="body" idx="1"/>
          </p:nvPr>
        </p:nvSpPr>
        <p:spPr>
          <a:xfrm>
            <a:off x="282806" y="909639"/>
            <a:ext cx="11679808" cy="5216525"/>
          </a:xfrm>
        </p:spPr>
        <p:txBody>
          <a:bodyPr>
            <a:normAutofit lnSpcReduction="10000"/>
          </a:bodyPr>
          <a:lstStyle/>
          <a:p>
            <a:pPr>
              <a:buFont typeface="Arial" panose="020B0604020202020204" pitchFamily="34" charset="0"/>
              <a:buNone/>
            </a:pPr>
            <a:r>
              <a:rPr lang="zh-CN" altLang="en-US" sz="3600" b="1" dirty="0"/>
              <a:t>         2．本文在</a:t>
            </a:r>
            <a:r>
              <a:rPr lang="zh-CN" altLang="en-US" sz="3600" b="1" dirty="0">
                <a:solidFill>
                  <a:srgbClr val="FF0000"/>
                </a:solidFill>
              </a:rPr>
              <a:t>叙述视角</a:t>
            </a:r>
            <a:r>
              <a:rPr lang="zh-CN" altLang="en-US" sz="3600" b="1" dirty="0"/>
              <a:t>的选择上有何特色？(4分)</a:t>
            </a:r>
          </a:p>
          <a:p>
            <a:pPr>
              <a:lnSpc>
                <a:spcPct val="150000"/>
              </a:lnSpc>
              <a:buFont typeface="Arial" panose="020B0604020202020204" pitchFamily="34" charset="0"/>
              <a:buNone/>
            </a:pPr>
            <a:r>
              <a:rPr lang="zh-CN" altLang="en-US" sz="3600" b="1" dirty="0"/>
              <a:t>        余华采用了</a:t>
            </a:r>
            <a:r>
              <a:rPr lang="zh-CN" altLang="en-US" sz="3600" b="1" dirty="0">
                <a:solidFill>
                  <a:srgbClr val="FF0000"/>
                </a:solidFill>
              </a:rPr>
              <a:t>第一人称</a:t>
            </a:r>
            <a:r>
              <a:rPr lang="zh-CN" altLang="en-US" sz="3600" b="1" dirty="0"/>
              <a:t>来叙事，但其实</a:t>
            </a:r>
            <a:r>
              <a:rPr lang="zh-CN" altLang="en-US" sz="3600" b="1" dirty="0">
                <a:solidFill>
                  <a:srgbClr val="FF0000"/>
                </a:solidFill>
              </a:rPr>
              <a:t>叙述视角</a:t>
            </a:r>
            <a:r>
              <a:rPr lang="zh-CN" altLang="en-US" sz="3600" b="1" dirty="0"/>
              <a:t>是有变化的，一会儿以来民间采风的青年学者的角度来记叙他和福贵的交流，一会儿又从福贵的角度，借用老人的口讲述属于自己的厄运不断的故事。《活着》的成功,很大程度上得益于它在叙事策略上的成功营构。特别是它叙述视角的双重性。</a:t>
            </a:r>
          </a:p>
        </p:txBody>
      </p:sp>
    </p:spTree>
    <p:extLst>
      <p:ext uri="{BB962C8B-B14F-4D97-AF65-F5344CB8AC3E}">
        <p14:creationId xmlns:p14="http://schemas.microsoft.com/office/powerpoint/2010/main" val="869524401"/>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7106">
                                            <p:txEl>
                                              <p:pRg st="0" end="0"/>
                                            </p:txEl>
                                          </p:spTgt>
                                        </p:tgtEl>
                                        <p:attrNameLst>
                                          <p:attrName>style.visibility</p:attrName>
                                        </p:attrNameLst>
                                      </p:cBhvr>
                                      <p:to>
                                        <p:strVal val="visible"/>
                                      </p:to>
                                    </p:set>
                                    <p:animEffect transition="in" filter="blinds(horizontal)">
                                      <p:cBhvr>
                                        <p:cTn id="7" dur="500"/>
                                        <p:tgtEl>
                                          <p:spTgt spid="47106">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7106">
                                            <p:txEl>
                                              <p:pRg st="1" end="1"/>
                                            </p:txEl>
                                          </p:spTgt>
                                        </p:tgtEl>
                                        <p:attrNameLst>
                                          <p:attrName>style.visibility</p:attrName>
                                        </p:attrNameLst>
                                      </p:cBhvr>
                                      <p:to>
                                        <p:strVal val="visible"/>
                                      </p:to>
                                    </p:set>
                                    <p:animEffect transition="in" filter="blinds(horizontal)">
                                      <p:cBhvr>
                                        <p:cTn id="12" dur="500"/>
                                        <p:tgtEl>
                                          <p:spTgt spid="47106">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106" grpId="0" build="p" autoUpdateAnimBg="0"/>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2">
            <a:extLst>
              <a:ext uri="{FF2B5EF4-FFF2-40B4-BE49-F238E27FC236}">
                <a16:creationId xmlns:a16="http://schemas.microsoft.com/office/drawing/2014/main" id="{EDC060BC-C9CD-4602-84A3-4C1AC169F974}"/>
              </a:ext>
            </a:extLst>
          </p:cNvPr>
          <p:cNvSpPr>
            <a:spLocks noGrp="1" noChangeArrowheads="1"/>
          </p:cNvSpPr>
          <p:nvPr>
            <p:ph type="title"/>
          </p:nvPr>
        </p:nvSpPr>
        <p:spPr/>
        <p:txBody>
          <a:bodyPr/>
          <a:lstStyle/>
          <a:p>
            <a:r>
              <a:rPr lang="zh-CN" altLang="en-US" b="1"/>
              <a:t>二、阅读下文，回答问题</a:t>
            </a:r>
          </a:p>
        </p:txBody>
      </p:sp>
      <p:sp>
        <p:nvSpPr>
          <p:cNvPr id="49155" name="Rectangle 3">
            <a:extLst>
              <a:ext uri="{FF2B5EF4-FFF2-40B4-BE49-F238E27FC236}">
                <a16:creationId xmlns:a16="http://schemas.microsoft.com/office/drawing/2014/main" id="{38EC3CD7-C703-44CA-B8B9-C22F8B10D34E}"/>
              </a:ext>
            </a:extLst>
          </p:cNvPr>
          <p:cNvSpPr>
            <a:spLocks noGrp="1" noChangeArrowheads="1"/>
          </p:cNvSpPr>
          <p:nvPr>
            <p:ph type="body" idx="1"/>
          </p:nvPr>
        </p:nvSpPr>
        <p:spPr>
          <a:xfrm>
            <a:off x="1084082" y="1600201"/>
            <a:ext cx="10378911" cy="4525963"/>
          </a:xfrm>
        </p:spPr>
        <p:txBody>
          <a:bodyPr/>
          <a:lstStyle/>
          <a:p>
            <a:pPr>
              <a:lnSpc>
                <a:spcPct val="150000"/>
              </a:lnSpc>
              <a:buFont typeface="Arial" panose="020B0604020202020204" pitchFamily="34" charset="0"/>
              <a:buNone/>
            </a:pPr>
            <a:r>
              <a:rPr lang="zh-CN" altLang="en-US" b="1" dirty="0">
                <a:latin typeface="宋体" panose="02010600030101010101" pitchFamily="2" charset="-122"/>
              </a:rPr>
              <a:t>《上一碗米饭的时间》</a:t>
            </a:r>
          </a:p>
          <a:p>
            <a:pPr>
              <a:lnSpc>
                <a:spcPct val="150000"/>
              </a:lnSpc>
              <a:buFont typeface="Arial" panose="020B0604020202020204" pitchFamily="34" charset="0"/>
              <a:buNone/>
            </a:pPr>
            <a:r>
              <a:rPr lang="zh-CN" altLang="en-US" b="1" dirty="0">
                <a:latin typeface="宋体" panose="02010600030101010101" pitchFamily="2" charset="-122"/>
              </a:rPr>
              <a:t>    1．小说中的老人从进门到离开，内心经历了哪些变化？请用简洁的语句分条概括。（4分）</a:t>
            </a:r>
          </a:p>
          <a:p>
            <a:pPr>
              <a:lnSpc>
                <a:spcPct val="150000"/>
              </a:lnSpc>
              <a:buFont typeface="Arial" panose="020B0604020202020204" pitchFamily="34" charset="0"/>
              <a:buNone/>
            </a:pPr>
            <a:r>
              <a:rPr lang="zh-CN" altLang="en-US" b="1" dirty="0">
                <a:latin typeface="宋体" panose="02010600030101010101" pitchFamily="2" charset="-122"/>
              </a:rPr>
              <a:t>    </a:t>
            </a:r>
            <a:r>
              <a:rPr lang="zh-CN" altLang="en-US" b="1" dirty="0">
                <a:solidFill>
                  <a:srgbClr val="FF0000"/>
                </a:solidFill>
                <a:latin typeface="宋体" panose="02010600030101010101" pitchFamily="2" charset="-122"/>
              </a:rPr>
              <a:t>①进门时，不自然、羞涩；②点饭时，犹豫；③等饭时着急、尴尬；④被冷待后，难受；⑤离开时， 愤懑或悲伤、无奈。</a:t>
            </a:r>
            <a:r>
              <a:rPr lang="zh-CN" altLang="en-US" b="1" dirty="0">
                <a:latin typeface="宋体" panose="02010600030101010101" pitchFamily="2" charset="-122"/>
              </a:rPr>
              <a:t>（4分，答对四点即得满分）</a:t>
            </a:r>
          </a:p>
        </p:txBody>
      </p:sp>
    </p:spTree>
    <p:extLst>
      <p:ext uri="{BB962C8B-B14F-4D97-AF65-F5344CB8AC3E}">
        <p14:creationId xmlns:p14="http://schemas.microsoft.com/office/powerpoint/2010/main" val="324826537"/>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9155">
                                            <p:txEl>
                                              <p:pRg st="0" end="0"/>
                                            </p:txEl>
                                          </p:spTgt>
                                        </p:tgtEl>
                                        <p:attrNameLst>
                                          <p:attrName>style.visibility</p:attrName>
                                        </p:attrNameLst>
                                      </p:cBhvr>
                                      <p:to>
                                        <p:strVal val="visible"/>
                                      </p:to>
                                    </p:set>
                                    <p:animEffect transition="in" filter="blinds(horizontal)">
                                      <p:cBhvr>
                                        <p:cTn id="7" dur="500"/>
                                        <p:tgtEl>
                                          <p:spTgt spid="49155">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9155">
                                            <p:txEl>
                                              <p:pRg st="1" end="1"/>
                                            </p:txEl>
                                          </p:spTgt>
                                        </p:tgtEl>
                                        <p:attrNameLst>
                                          <p:attrName>style.visibility</p:attrName>
                                        </p:attrNameLst>
                                      </p:cBhvr>
                                      <p:to>
                                        <p:strVal val="visible"/>
                                      </p:to>
                                    </p:set>
                                    <p:animEffect transition="in" filter="blinds(horizontal)">
                                      <p:cBhvr>
                                        <p:cTn id="12" dur="500"/>
                                        <p:tgtEl>
                                          <p:spTgt spid="49155">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49155">
                                            <p:txEl>
                                              <p:pRg st="2" end="2"/>
                                            </p:txEl>
                                          </p:spTgt>
                                        </p:tgtEl>
                                        <p:attrNameLst>
                                          <p:attrName>style.visibility</p:attrName>
                                        </p:attrNameLst>
                                      </p:cBhvr>
                                      <p:to>
                                        <p:strVal val="visible"/>
                                      </p:to>
                                    </p:set>
                                    <p:animEffect transition="in" filter="blinds(horizontal)">
                                      <p:cBhvr>
                                        <p:cTn id="17" dur="500"/>
                                        <p:tgtEl>
                                          <p:spTgt spid="4915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155" grpId="0" build="p" autoUpdateAnimBg="0"/>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9" name="Rectangle 3">
            <a:extLst>
              <a:ext uri="{FF2B5EF4-FFF2-40B4-BE49-F238E27FC236}">
                <a16:creationId xmlns:a16="http://schemas.microsoft.com/office/drawing/2014/main" id="{99A4BE06-36A8-4B84-AFDF-4F5550A0BB41}"/>
              </a:ext>
            </a:extLst>
          </p:cNvPr>
          <p:cNvSpPr>
            <a:spLocks noGrp="1" noChangeArrowheads="1"/>
          </p:cNvSpPr>
          <p:nvPr>
            <p:ph type="body" idx="1"/>
          </p:nvPr>
        </p:nvSpPr>
        <p:spPr>
          <a:xfrm>
            <a:off x="305857" y="656970"/>
            <a:ext cx="10855480" cy="4525963"/>
          </a:xfrm>
        </p:spPr>
        <p:txBody>
          <a:bodyPr>
            <a:noAutofit/>
          </a:bodyPr>
          <a:lstStyle/>
          <a:p>
            <a:pPr>
              <a:buFont typeface="Arial" panose="020B0604020202020204" pitchFamily="34" charset="0"/>
              <a:buNone/>
            </a:pPr>
            <a:r>
              <a:rPr lang="zh-CN" altLang="en-US" sz="4000" b="1" dirty="0">
                <a:latin typeface="宋体" panose="02010600030101010101" pitchFamily="2" charset="-122"/>
              </a:rPr>
              <a:t>    2．小说中多次出现“寒风”，有什么作用？（6分）</a:t>
            </a:r>
          </a:p>
          <a:p>
            <a:pPr>
              <a:buFont typeface="Arial" panose="020B0604020202020204" pitchFamily="34" charset="0"/>
              <a:buNone/>
            </a:pPr>
            <a:r>
              <a:rPr lang="zh-CN" altLang="en-US" sz="4000" b="1" dirty="0">
                <a:solidFill>
                  <a:srgbClr val="FF0000"/>
                </a:solidFill>
                <a:latin typeface="宋体" panose="02010600030101010101" pitchFamily="2" charset="-122"/>
              </a:rPr>
              <a:t>    ①设置人物活动的情境：</a:t>
            </a:r>
            <a:r>
              <a:rPr lang="zh-CN" altLang="en-US" sz="4000" b="1" dirty="0">
                <a:latin typeface="宋体" panose="02010600030101010101" pitchFamily="2" charset="-122"/>
              </a:rPr>
              <a:t>天气寒冷，人心冷漠。</a:t>
            </a:r>
            <a:r>
              <a:rPr lang="zh-CN" altLang="en-US" sz="4000" b="1" dirty="0">
                <a:solidFill>
                  <a:srgbClr val="FF0000"/>
                </a:solidFill>
                <a:latin typeface="宋体" panose="02010600030101010101" pitchFamily="2" charset="-122"/>
              </a:rPr>
              <a:t>②营造悲凉氛围，</a:t>
            </a:r>
            <a:r>
              <a:rPr lang="zh-CN" altLang="en-US" sz="4000" b="1" dirty="0">
                <a:latin typeface="宋体" panose="02010600030101010101" pitchFamily="2" charset="-122"/>
              </a:rPr>
              <a:t>奠定全文悲凉的情感基调。  </a:t>
            </a:r>
            <a:r>
              <a:rPr lang="zh-CN" altLang="en-US" sz="4000" b="1" dirty="0">
                <a:solidFill>
                  <a:srgbClr val="FF0000"/>
                </a:solidFill>
                <a:latin typeface="宋体" panose="02010600030101010101" pitchFamily="2" charset="-122"/>
              </a:rPr>
              <a:t>③表现了老人悲凉的心境，烘托了</a:t>
            </a:r>
            <a:r>
              <a:rPr lang="zh-CN" altLang="en-US" sz="4000" b="1" dirty="0">
                <a:latin typeface="宋体" panose="02010600030101010101" pitchFamily="2" charset="-122"/>
              </a:rPr>
              <a:t>他求自尊、公平而不得的悲苦形象。</a:t>
            </a:r>
            <a:r>
              <a:rPr lang="zh-CN" altLang="en-US" sz="4000" b="1" dirty="0">
                <a:solidFill>
                  <a:srgbClr val="FF0000"/>
                </a:solidFill>
                <a:latin typeface="宋体" panose="02010600030101010101" pitchFamily="2" charset="-122"/>
              </a:rPr>
              <a:t>④与饭店内的温暖形成对比，</a:t>
            </a:r>
            <a:r>
              <a:rPr lang="zh-CN" altLang="en-US" sz="4000" b="1" dirty="0">
                <a:latin typeface="宋体" panose="02010600030101010101" pitchFamily="2" charset="-122"/>
              </a:rPr>
              <a:t>突出人情冷暖与人生的不平等。（6分，每点2分）</a:t>
            </a:r>
          </a:p>
        </p:txBody>
      </p:sp>
    </p:spTree>
    <p:extLst>
      <p:ext uri="{BB962C8B-B14F-4D97-AF65-F5344CB8AC3E}">
        <p14:creationId xmlns:p14="http://schemas.microsoft.com/office/powerpoint/2010/main" val="2020539174"/>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0179">
                                            <p:txEl>
                                              <p:pRg st="0" end="0"/>
                                            </p:txEl>
                                          </p:spTgt>
                                        </p:tgtEl>
                                        <p:attrNameLst>
                                          <p:attrName>style.visibility</p:attrName>
                                        </p:attrNameLst>
                                      </p:cBhvr>
                                      <p:to>
                                        <p:strVal val="visible"/>
                                      </p:to>
                                    </p:set>
                                    <p:animEffect transition="in" filter="blinds(horizontal)">
                                      <p:cBhvr>
                                        <p:cTn id="7" dur="500"/>
                                        <p:tgtEl>
                                          <p:spTgt spid="50179">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0179">
                                            <p:txEl>
                                              <p:pRg st="1" end="1"/>
                                            </p:txEl>
                                          </p:spTgt>
                                        </p:tgtEl>
                                        <p:attrNameLst>
                                          <p:attrName>style.visibility</p:attrName>
                                        </p:attrNameLst>
                                      </p:cBhvr>
                                      <p:to>
                                        <p:strVal val="visible"/>
                                      </p:to>
                                    </p:set>
                                    <p:animEffect transition="in" filter="blinds(horizontal)">
                                      <p:cBhvr>
                                        <p:cTn id="12" dur="500"/>
                                        <p:tgtEl>
                                          <p:spTgt spid="50179">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179" grpId="0" build="p" autoUpdateAnimBg="0"/>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3" name="Rectangle 3">
            <a:extLst>
              <a:ext uri="{FF2B5EF4-FFF2-40B4-BE49-F238E27FC236}">
                <a16:creationId xmlns:a16="http://schemas.microsoft.com/office/drawing/2014/main" id="{AE2EC3EB-6350-4C08-AA2C-06223B41BEE8}"/>
              </a:ext>
            </a:extLst>
          </p:cNvPr>
          <p:cNvSpPr>
            <a:spLocks noGrp="1" noChangeArrowheads="1"/>
          </p:cNvSpPr>
          <p:nvPr>
            <p:ph type="body" idx="1"/>
          </p:nvPr>
        </p:nvSpPr>
        <p:spPr>
          <a:xfrm>
            <a:off x="499621" y="686471"/>
            <a:ext cx="10529740" cy="4525962"/>
          </a:xfrm>
        </p:spPr>
        <p:txBody>
          <a:bodyPr>
            <a:normAutofit fontScale="85000" lnSpcReduction="10000"/>
          </a:bodyPr>
          <a:lstStyle/>
          <a:p>
            <a:pPr eaLnBrk="1">
              <a:lnSpc>
                <a:spcPct val="150000"/>
              </a:lnSpc>
              <a:buFont typeface="Arial" panose="020B0604020202020204" pitchFamily="34" charset="0"/>
              <a:buNone/>
            </a:pPr>
            <a:r>
              <a:rPr lang="zh-CN" altLang="en-US" sz="3600" dirty="0"/>
              <a:t>    </a:t>
            </a:r>
            <a:r>
              <a:rPr lang="zh-CN" altLang="en-US" sz="4400" b="1" dirty="0">
                <a:latin typeface="宋体" panose="02010600030101010101" pitchFamily="2" charset="-122"/>
              </a:rPr>
              <a:t>3．“我”在小说中的作用有哪些？（4分）</a:t>
            </a:r>
          </a:p>
          <a:p>
            <a:pPr eaLnBrk="1">
              <a:lnSpc>
                <a:spcPct val="150000"/>
              </a:lnSpc>
              <a:buFont typeface="Arial" panose="020B0604020202020204" pitchFamily="34" charset="0"/>
              <a:buNone/>
            </a:pPr>
            <a:r>
              <a:rPr lang="zh-CN" altLang="en-US" sz="4400" b="1" dirty="0">
                <a:latin typeface="宋体" panose="02010600030101010101" pitchFamily="2" charset="-122"/>
              </a:rPr>
              <a:t>    </a:t>
            </a:r>
            <a:r>
              <a:rPr lang="zh-CN" altLang="en-US" sz="4400" b="1" dirty="0">
                <a:solidFill>
                  <a:srgbClr val="FF0000"/>
                </a:solidFill>
                <a:latin typeface="宋体" panose="02010600030101010101" pitchFamily="2" charset="-122"/>
              </a:rPr>
              <a:t>①“我”是全文的线索；②全文通过“我”的观察、心理活动等，推动故事情节的发展；③服务员对待“我”与老头的态度形成对比，突出其势利的性格特点。</a:t>
            </a:r>
            <a:r>
              <a:rPr lang="zh-CN" altLang="en-US" sz="4400" b="1" dirty="0">
                <a:latin typeface="宋体" panose="02010600030101010101" pitchFamily="2" charset="-122"/>
              </a:rPr>
              <a:t>（①②两点各1分，③点2分）</a:t>
            </a:r>
          </a:p>
        </p:txBody>
      </p:sp>
    </p:spTree>
    <p:extLst>
      <p:ext uri="{BB962C8B-B14F-4D97-AF65-F5344CB8AC3E}">
        <p14:creationId xmlns:p14="http://schemas.microsoft.com/office/powerpoint/2010/main" val="1096243135"/>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51203">
                                            <p:txEl>
                                              <p:pRg st="0" end="0"/>
                                            </p:txEl>
                                          </p:spTgt>
                                        </p:tgtEl>
                                        <p:attrNameLst>
                                          <p:attrName>style.visibility</p:attrName>
                                        </p:attrNameLst>
                                      </p:cBhvr>
                                      <p:to>
                                        <p:strVal val="visible"/>
                                      </p:to>
                                    </p:set>
                                    <p:animEffect transition="in" filter="blinds(horizontal)">
                                      <p:cBhvr>
                                        <p:cTn id="7" dur="500"/>
                                        <p:tgtEl>
                                          <p:spTgt spid="51203">
                                            <p:txEl>
                                              <p:pRg st="0" end="0"/>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51203">
                                            <p:txEl>
                                              <p:pRg st="1" end="1"/>
                                            </p:txEl>
                                          </p:spTgt>
                                        </p:tgtEl>
                                        <p:attrNameLst>
                                          <p:attrName>style.visibility</p:attrName>
                                        </p:attrNameLst>
                                      </p:cBhvr>
                                      <p:to>
                                        <p:strVal val="visible"/>
                                      </p:to>
                                    </p:set>
                                    <p:animEffect transition="in" filter="blinds(horizontal)">
                                      <p:cBhvr>
                                        <p:cTn id="10" dur="500"/>
                                        <p:tgtEl>
                                          <p:spTgt spid="5120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等腰三角形 9">
            <a:extLst>
              <a:ext uri="{FF2B5EF4-FFF2-40B4-BE49-F238E27FC236}">
                <a16:creationId xmlns:a16="http://schemas.microsoft.com/office/drawing/2014/main" id="{C732085C-E21C-48A6-B3F4-71EE8E4E98E6}"/>
              </a:ext>
            </a:extLst>
          </p:cNvPr>
          <p:cNvSpPr/>
          <p:nvPr>
            <p:custDataLst>
              <p:tags r:id="rId2"/>
            </p:custDataLst>
          </p:nvPr>
        </p:nvSpPr>
        <p:spPr>
          <a:xfrm flipH="1">
            <a:off x="8859838" y="3192463"/>
            <a:ext cx="969962" cy="919162"/>
          </a:xfrm>
          <a:prstGeom prst="triangle">
            <a:avLst/>
          </a:prstGeom>
          <a:solidFill>
            <a:schemeClr val="accent2">
              <a:lumMod val="60000"/>
              <a:lumOff val="40000"/>
            </a:schemeClr>
          </a:solidFill>
        </p:spPr>
        <p:txBody>
          <a:bodyPr bIns="216000" anchor="ctr">
            <a:normAutofit fontScale="85000" lnSpcReduction="20000"/>
          </a:bodyPr>
          <a:lstStyle/>
          <a:p>
            <a:pPr marL="0" marR="0" lvl="0" indent="0" algn="ctr" defTabSz="914400" rtl="0" eaLnBrk="1" fontAlgn="auto" latinLnBrk="0" hangingPunct="1">
              <a:lnSpc>
                <a:spcPct val="100000"/>
              </a:lnSpc>
              <a:spcBef>
                <a:spcPct val="0"/>
              </a:spcBef>
              <a:spcAft>
                <a:spcPct val="0"/>
              </a:spcAft>
              <a:buClrTx/>
              <a:buSzTx/>
              <a:buFont typeface="Arial" panose="020B0604020202020204" pitchFamily="34" charset="0"/>
              <a:buNone/>
              <a:tabLst/>
              <a:defRPr/>
            </a:pPr>
            <a:r>
              <a:rPr kumimoji="0" lang="en-US" altLang="zh-CN" sz="1800" b="1" i="0" u="none" strike="noStrike" kern="1200" cap="none" spc="0" normalizeH="0" baseline="0" noProof="1">
                <a:ln>
                  <a:noFill/>
                </a:ln>
                <a:solidFill>
                  <a:srgbClr val="FFFFFF"/>
                </a:solidFill>
                <a:effectLst/>
                <a:uLnTx/>
                <a:uFillTx/>
                <a:latin typeface="Arial"/>
                <a:ea typeface="黑体" panose="02010609060101010101" pitchFamily="49" charset="-122"/>
                <a:cs typeface="+mn-cs"/>
                <a:sym typeface="Arial" panose="020B0604020202020204" pitchFamily="34" charset="0"/>
              </a:rPr>
              <a:t>02</a:t>
            </a:r>
            <a:endParaRPr kumimoji="0" lang="zh-CN" altLang="en-US" sz="1800" b="1" i="0" u="none" strike="noStrike" kern="1200" cap="none" spc="0" normalizeH="0" baseline="0" noProof="1">
              <a:ln>
                <a:noFill/>
              </a:ln>
              <a:solidFill>
                <a:srgbClr val="FFFFFF"/>
              </a:solidFill>
              <a:effectLst/>
              <a:uLnTx/>
              <a:uFillTx/>
              <a:latin typeface="Arial" panose="020B0604020202020204" pitchFamily="34" charset="0"/>
              <a:ea typeface="黑体" panose="02010609060101010101" pitchFamily="49" charset="-122"/>
              <a:cs typeface="+mn-cs"/>
              <a:sym typeface="Arial" panose="020B0604020202020204" pitchFamily="34" charset="0"/>
            </a:endParaRPr>
          </a:p>
        </p:txBody>
      </p:sp>
      <p:sp>
        <p:nvSpPr>
          <p:cNvPr id="28675" name="任意多边形 23">
            <a:extLst>
              <a:ext uri="{FF2B5EF4-FFF2-40B4-BE49-F238E27FC236}">
                <a16:creationId xmlns:a16="http://schemas.microsoft.com/office/drawing/2014/main" id="{B574F5E3-8369-47C8-922D-7511D5DBCE74}"/>
              </a:ext>
            </a:extLst>
          </p:cNvPr>
          <p:cNvSpPr>
            <a:spLocks noChangeArrowheads="1"/>
          </p:cNvSpPr>
          <p:nvPr>
            <p:custDataLst>
              <p:tags r:id="rId3"/>
            </p:custDataLst>
          </p:nvPr>
        </p:nvSpPr>
        <p:spPr bwMode="auto">
          <a:xfrm flipH="1">
            <a:off x="3546475" y="3125788"/>
            <a:ext cx="5353050" cy="1009650"/>
          </a:xfrm>
          <a:custGeom>
            <a:avLst/>
            <a:gdLst>
              <a:gd name="T0" fmla="*/ 3322309 w 5420975"/>
              <a:gd name="T1" fmla="*/ 0 h 523971"/>
              <a:gd name="T2" fmla="*/ 2632787 w 5420975"/>
              <a:gd name="T3" fmla="*/ 0 h 523971"/>
              <a:gd name="T4" fmla="*/ 689521 w 5420975"/>
              <a:gd name="T5" fmla="*/ 0 h 523971"/>
              <a:gd name="T6" fmla="*/ 0 w 5420975"/>
              <a:gd name="T7" fmla="*/ 0 h 523971"/>
              <a:gd name="T8" fmla="*/ 186253 w 5420975"/>
              <a:gd name="T9" fmla="*/ 2147483646 h 523971"/>
              <a:gd name="T10" fmla="*/ 875774 w 5420975"/>
              <a:gd name="T11" fmla="*/ 2147483646 h 523971"/>
              <a:gd name="T12" fmla="*/ 2632787 w 5420975"/>
              <a:gd name="T13" fmla="*/ 2147483646 h 523971"/>
              <a:gd name="T14" fmla="*/ 3322309 w 5420975"/>
              <a:gd name="T15" fmla="*/ 2147483646 h 523971"/>
              <a:gd name="T16" fmla="*/ 0 60000 65536"/>
              <a:gd name="T17" fmla="*/ 0 60000 65536"/>
              <a:gd name="T18" fmla="*/ 0 60000 65536"/>
              <a:gd name="T19" fmla="*/ 0 60000 65536"/>
              <a:gd name="T20" fmla="*/ 0 60000 65536"/>
              <a:gd name="T21" fmla="*/ 0 60000 65536"/>
              <a:gd name="T22" fmla="*/ 0 60000 65536"/>
              <a:gd name="T23" fmla="*/ 0 60000 65536"/>
              <a:gd name="T24" fmla="*/ 0 w 5420975"/>
              <a:gd name="T25" fmla="*/ 0 h 523971"/>
              <a:gd name="T26" fmla="*/ 5420975 w 5420975"/>
              <a:gd name="T27" fmla="*/ 523971 h 52397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420975" h="523971">
                <a:moveTo>
                  <a:pt x="5420975" y="0"/>
                </a:moveTo>
                <a:lnTo>
                  <a:pt x="4295888" y="0"/>
                </a:lnTo>
                <a:lnTo>
                  <a:pt x="1125087" y="0"/>
                </a:lnTo>
                <a:lnTo>
                  <a:pt x="0" y="0"/>
                </a:lnTo>
                <a:lnTo>
                  <a:pt x="303903" y="523971"/>
                </a:lnTo>
                <a:lnTo>
                  <a:pt x="1428990" y="523971"/>
                </a:lnTo>
                <a:lnTo>
                  <a:pt x="4295888" y="523971"/>
                </a:lnTo>
                <a:lnTo>
                  <a:pt x="5420975" y="523971"/>
                </a:lnTo>
                <a:lnTo>
                  <a:pt x="5420975" y="0"/>
                </a:lnTo>
                <a:close/>
              </a:path>
            </a:pathLst>
          </a:cu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0000" rIns="252000" anchor="ctr"/>
          <a:lstStyle>
            <a:lvl1pPr>
              <a:defRPr>
                <a:solidFill>
                  <a:schemeClr val="tx1"/>
                </a:solidFill>
                <a:latin typeface="Arial" panose="020B0604020202020204" pitchFamily="34" charset="0"/>
                <a:ea typeface="黑体" panose="02010609060101010101" pitchFamily="49" charset="-122"/>
              </a:defRPr>
            </a:lvl1pPr>
            <a:lvl2pPr marL="742950" indent="-285750">
              <a:defRPr>
                <a:solidFill>
                  <a:schemeClr val="tx1"/>
                </a:solidFill>
                <a:latin typeface="Arial" panose="020B0604020202020204" pitchFamily="34" charset="0"/>
                <a:ea typeface="黑体" panose="02010609060101010101" pitchFamily="49" charset="-122"/>
              </a:defRPr>
            </a:lvl2pPr>
            <a:lvl3pPr marL="1143000" indent="-228600">
              <a:defRPr>
                <a:solidFill>
                  <a:schemeClr val="tx1"/>
                </a:solidFill>
                <a:latin typeface="Arial" panose="020B0604020202020204" pitchFamily="34" charset="0"/>
                <a:ea typeface="黑体" panose="02010609060101010101" pitchFamily="49" charset="-122"/>
              </a:defRPr>
            </a:lvl3pPr>
            <a:lvl4pPr marL="1600200" indent="-228600">
              <a:defRPr>
                <a:solidFill>
                  <a:schemeClr val="tx1"/>
                </a:solidFill>
                <a:latin typeface="Arial" panose="020B0604020202020204" pitchFamily="34" charset="0"/>
                <a:ea typeface="黑体" panose="02010609060101010101" pitchFamily="49" charset="-122"/>
              </a:defRPr>
            </a:lvl4pPr>
            <a:lvl5pPr marL="2057400" indent="-228600">
              <a:defRPr>
                <a:solidFill>
                  <a:schemeClr val="tx1"/>
                </a:solidFill>
                <a:latin typeface="Arial" panose="020B0604020202020204" pitchFamily="34" charset="0"/>
                <a:ea typeface="黑体" panose="02010609060101010101" pitchFamily="49"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49"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49"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49"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49" charset="-122"/>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r>
              <a:rPr kumimoji="0" lang="zh-CN" altLang="en-US" sz="5400" b="0" i="0" u="none" strike="noStrike" kern="1200" cap="none" spc="0" normalizeH="0" baseline="0" noProof="0">
                <a:ln>
                  <a:noFill/>
                </a:ln>
                <a:solidFill>
                  <a:srgbClr val="FFFFFF"/>
                </a:solidFill>
                <a:effectLst/>
                <a:uLnTx/>
                <a:uFillTx/>
                <a:latin typeface="Arial" panose="020B0604020202020204" pitchFamily="34" charset="0"/>
                <a:ea typeface="黑体" panose="02010609060101010101" pitchFamily="49" charset="-122"/>
                <a:cs typeface="+mn-cs"/>
                <a:sym typeface="Arial" panose="020B0604020202020204" pitchFamily="34" charset="0"/>
              </a:rPr>
              <a:t>叙事视角</a:t>
            </a:r>
            <a:endParaRPr kumimoji="0" lang="zh-CN" altLang="da-DK" sz="5400" b="0" i="0" u="none" strike="noStrike" kern="1200" cap="none" spc="0" normalizeH="0" baseline="0" noProof="0">
              <a:ln>
                <a:noFill/>
              </a:ln>
              <a:solidFill>
                <a:srgbClr val="FFFFFF"/>
              </a:solidFill>
              <a:effectLst/>
              <a:uLnTx/>
              <a:uFillTx/>
              <a:latin typeface="Arial" panose="020B0604020202020204" pitchFamily="34" charset="0"/>
              <a:ea typeface="黑体" panose="02010609060101010101" pitchFamily="49" charset="-122"/>
              <a:cs typeface="+mn-cs"/>
              <a:sym typeface="Arial" panose="020B0604020202020204" pitchFamily="34" charset="0"/>
            </a:endParaRPr>
          </a:p>
        </p:txBody>
      </p:sp>
      <p:sp>
        <p:nvSpPr>
          <p:cNvPr id="3" name="等腰三角形 2">
            <a:extLst>
              <a:ext uri="{FF2B5EF4-FFF2-40B4-BE49-F238E27FC236}">
                <a16:creationId xmlns:a16="http://schemas.microsoft.com/office/drawing/2014/main" id="{918F16B9-EA00-4A4A-905D-9F98EC6F15AD}"/>
              </a:ext>
            </a:extLst>
          </p:cNvPr>
          <p:cNvSpPr/>
          <p:nvPr>
            <p:custDataLst>
              <p:tags r:id="rId4"/>
            </p:custDataLst>
          </p:nvPr>
        </p:nvSpPr>
        <p:spPr>
          <a:xfrm>
            <a:off x="1760538" y="1657350"/>
            <a:ext cx="1136650" cy="979488"/>
          </a:xfrm>
          <a:prstGeom prst="triangle">
            <a:avLst/>
          </a:prstGeom>
          <a:solidFill>
            <a:schemeClr val="accent1">
              <a:lumMod val="60000"/>
              <a:lumOff val="40000"/>
            </a:schemeClr>
          </a:solidFill>
        </p:spPr>
        <p:txBody>
          <a:bodyPr bIns="216000" anchor="ctr">
            <a:normAutofit fontScale="82500" lnSpcReduction="20000"/>
          </a:bodyPr>
          <a:lstStyle/>
          <a:p>
            <a:pPr marL="0" marR="0" lvl="0" indent="0" algn="ctr" defTabSz="914400" rtl="0" eaLnBrk="1" fontAlgn="auto" latinLnBrk="0" hangingPunct="1">
              <a:lnSpc>
                <a:spcPct val="100000"/>
              </a:lnSpc>
              <a:spcBef>
                <a:spcPct val="0"/>
              </a:spcBef>
              <a:spcAft>
                <a:spcPct val="0"/>
              </a:spcAft>
              <a:buClrTx/>
              <a:buSzTx/>
              <a:buFont typeface="Arial" panose="020B0604020202020204" pitchFamily="34" charset="0"/>
              <a:buNone/>
              <a:tabLst/>
              <a:defRPr/>
            </a:pPr>
            <a:r>
              <a:rPr kumimoji="0" lang="en-US" altLang="zh-CN" sz="2000" b="1" i="0" u="none" strike="noStrike" kern="1200" cap="none" spc="0" normalizeH="0" baseline="0" noProof="1">
                <a:ln>
                  <a:noFill/>
                </a:ln>
                <a:solidFill>
                  <a:srgbClr val="FFFFFF"/>
                </a:solidFill>
                <a:effectLst/>
                <a:uLnTx/>
                <a:uFillTx/>
                <a:latin typeface="Arial"/>
                <a:ea typeface="黑体" panose="02010609060101010101" pitchFamily="49" charset="-122"/>
                <a:cs typeface="+mn-cs"/>
                <a:sym typeface="Arial" panose="020B0604020202020204" pitchFamily="34" charset="0"/>
              </a:rPr>
              <a:t>01</a:t>
            </a:r>
            <a:endParaRPr kumimoji="0" lang="zh-CN" altLang="en-US" sz="2000" b="1" i="0" u="none" strike="noStrike" kern="1200" cap="none" spc="0" normalizeH="0" baseline="0" noProof="1">
              <a:ln>
                <a:noFill/>
              </a:ln>
              <a:solidFill>
                <a:srgbClr val="FFFFFF"/>
              </a:solidFill>
              <a:effectLst/>
              <a:uLnTx/>
              <a:uFillTx/>
              <a:latin typeface="Arial" panose="020B0604020202020204" pitchFamily="34" charset="0"/>
              <a:ea typeface="黑体" panose="02010609060101010101" pitchFamily="49" charset="-122"/>
              <a:cs typeface="+mn-cs"/>
              <a:sym typeface="Arial" panose="020B0604020202020204" pitchFamily="34" charset="0"/>
            </a:endParaRPr>
          </a:p>
        </p:txBody>
      </p:sp>
      <p:sp>
        <p:nvSpPr>
          <p:cNvPr id="28677" name="任意多边形 27">
            <a:extLst>
              <a:ext uri="{FF2B5EF4-FFF2-40B4-BE49-F238E27FC236}">
                <a16:creationId xmlns:a16="http://schemas.microsoft.com/office/drawing/2014/main" id="{B3B11EA9-D974-4E47-BD3E-B60153B818B2}"/>
              </a:ext>
            </a:extLst>
          </p:cNvPr>
          <p:cNvSpPr>
            <a:spLocks noChangeArrowheads="1"/>
          </p:cNvSpPr>
          <p:nvPr>
            <p:custDataLst>
              <p:tags r:id="rId5"/>
            </p:custDataLst>
          </p:nvPr>
        </p:nvSpPr>
        <p:spPr bwMode="auto">
          <a:xfrm>
            <a:off x="2867025" y="1733550"/>
            <a:ext cx="7092950" cy="979488"/>
          </a:xfrm>
          <a:custGeom>
            <a:avLst/>
            <a:gdLst>
              <a:gd name="T0" fmla="*/ 0 w 5419970"/>
              <a:gd name="T1" fmla="*/ 0 h 523971"/>
              <a:gd name="T2" fmla="*/ 1403747419 w 5419970"/>
              <a:gd name="T3" fmla="*/ 0 h 523971"/>
              <a:gd name="T4" fmla="*/ 2147483646 w 5419970"/>
              <a:gd name="T5" fmla="*/ 0 h 523971"/>
              <a:gd name="T6" fmla="*/ 2147483646 w 5419970"/>
              <a:gd name="T7" fmla="*/ 0 h 523971"/>
              <a:gd name="T8" fmla="*/ 2147483646 w 5419970"/>
              <a:gd name="T9" fmla="*/ 2147483646 h 523971"/>
              <a:gd name="T10" fmla="*/ 2147483646 w 5419970"/>
              <a:gd name="T11" fmla="*/ 2147483646 h 523971"/>
              <a:gd name="T12" fmla="*/ 1779755593 w 5419970"/>
              <a:gd name="T13" fmla="*/ 2147483646 h 523971"/>
              <a:gd name="T14" fmla="*/ 376733837 w 5419970"/>
              <a:gd name="T15" fmla="*/ 2147483646 h 523971"/>
              <a:gd name="T16" fmla="*/ 0 60000 65536"/>
              <a:gd name="T17" fmla="*/ 0 60000 65536"/>
              <a:gd name="T18" fmla="*/ 0 60000 65536"/>
              <a:gd name="T19" fmla="*/ 0 60000 65536"/>
              <a:gd name="T20" fmla="*/ 0 60000 65536"/>
              <a:gd name="T21" fmla="*/ 0 60000 65536"/>
              <a:gd name="T22" fmla="*/ 0 60000 65536"/>
              <a:gd name="T23" fmla="*/ 0 60000 65536"/>
              <a:gd name="T24" fmla="*/ 0 w 5419970"/>
              <a:gd name="T25" fmla="*/ 0 h 523971"/>
              <a:gd name="T26" fmla="*/ 5419970 w 5419970"/>
              <a:gd name="T27" fmla="*/ 523971 h 52397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419970" h="523971">
                <a:moveTo>
                  <a:pt x="0" y="0"/>
                </a:moveTo>
                <a:lnTo>
                  <a:pt x="1132370" y="0"/>
                </a:lnTo>
                <a:lnTo>
                  <a:pt x="4295888" y="0"/>
                </a:lnTo>
                <a:lnTo>
                  <a:pt x="5419970" y="0"/>
                </a:lnTo>
                <a:lnTo>
                  <a:pt x="5419970" y="523971"/>
                </a:lnTo>
                <a:lnTo>
                  <a:pt x="4295888" y="523971"/>
                </a:lnTo>
                <a:lnTo>
                  <a:pt x="1435687" y="523971"/>
                </a:lnTo>
                <a:lnTo>
                  <a:pt x="303903" y="523971"/>
                </a:lnTo>
                <a:lnTo>
                  <a:pt x="0" y="0"/>
                </a:ln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252000" anchor="ctr"/>
          <a:lstStyle>
            <a:lvl1pPr>
              <a:defRPr>
                <a:solidFill>
                  <a:schemeClr val="tx1"/>
                </a:solidFill>
                <a:latin typeface="Arial" panose="020B0604020202020204" pitchFamily="34" charset="0"/>
                <a:ea typeface="黑体" panose="02010609060101010101" pitchFamily="49" charset="-122"/>
              </a:defRPr>
            </a:lvl1pPr>
            <a:lvl2pPr marL="742950" indent="-285750">
              <a:defRPr>
                <a:solidFill>
                  <a:schemeClr val="tx1"/>
                </a:solidFill>
                <a:latin typeface="Arial" panose="020B0604020202020204" pitchFamily="34" charset="0"/>
                <a:ea typeface="黑体" panose="02010609060101010101" pitchFamily="49" charset="-122"/>
              </a:defRPr>
            </a:lvl2pPr>
            <a:lvl3pPr marL="1143000" indent="-228600">
              <a:defRPr>
                <a:solidFill>
                  <a:schemeClr val="tx1"/>
                </a:solidFill>
                <a:latin typeface="Arial" panose="020B0604020202020204" pitchFamily="34" charset="0"/>
                <a:ea typeface="黑体" panose="02010609060101010101" pitchFamily="49" charset="-122"/>
              </a:defRPr>
            </a:lvl3pPr>
            <a:lvl4pPr marL="1600200" indent="-228600">
              <a:defRPr>
                <a:solidFill>
                  <a:schemeClr val="tx1"/>
                </a:solidFill>
                <a:latin typeface="Arial" panose="020B0604020202020204" pitchFamily="34" charset="0"/>
                <a:ea typeface="黑体" panose="02010609060101010101" pitchFamily="49" charset="-122"/>
              </a:defRPr>
            </a:lvl4pPr>
            <a:lvl5pPr marL="2057400" indent="-228600">
              <a:defRPr>
                <a:solidFill>
                  <a:schemeClr val="tx1"/>
                </a:solidFill>
                <a:latin typeface="Arial" panose="020B0604020202020204" pitchFamily="34" charset="0"/>
                <a:ea typeface="黑体" panose="02010609060101010101" pitchFamily="49"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49"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49"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49"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49"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5400" b="0" i="0" u="none" strike="noStrike" kern="1200" cap="none" spc="0" normalizeH="0" baseline="0" noProof="0">
                <a:ln>
                  <a:noFill/>
                </a:ln>
                <a:solidFill>
                  <a:srgbClr val="000000"/>
                </a:solidFill>
                <a:effectLst/>
                <a:uLnTx/>
                <a:uFillTx/>
                <a:latin typeface="Arial" panose="020B0604020202020204" pitchFamily="34" charset="0"/>
                <a:ea typeface="黑体" panose="02010609060101010101" pitchFamily="49" charset="-122"/>
                <a:cs typeface="+mn-cs"/>
              </a:rPr>
              <a:t>    叙事人称</a:t>
            </a:r>
            <a:endParaRPr kumimoji="0" lang="zh-CN" altLang="zh-CN" sz="5400" b="0" i="0" u="none" strike="noStrike" kern="1200" cap="none" spc="0" normalizeH="0" baseline="0" noProof="0">
              <a:ln>
                <a:noFill/>
              </a:ln>
              <a:solidFill>
                <a:srgbClr val="000000"/>
              </a:solidFill>
              <a:effectLst/>
              <a:uLnTx/>
              <a:uFillTx/>
              <a:latin typeface="Arial" panose="020B0604020202020204" pitchFamily="34" charset="0"/>
              <a:ea typeface="黑体" panose="02010609060101010101" pitchFamily="49" charset="-122"/>
              <a:cs typeface="+mn-cs"/>
            </a:endParaRPr>
          </a:p>
        </p:txBody>
      </p:sp>
      <p:sp>
        <p:nvSpPr>
          <p:cNvPr id="13" name="等腰三角形 12">
            <a:extLst>
              <a:ext uri="{FF2B5EF4-FFF2-40B4-BE49-F238E27FC236}">
                <a16:creationId xmlns:a16="http://schemas.microsoft.com/office/drawing/2014/main" id="{5710A31F-9A0B-4241-B9C3-0CA1C5C49F25}"/>
              </a:ext>
            </a:extLst>
          </p:cNvPr>
          <p:cNvSpPr/>
          <p:nvPr>
            <p:custDataLst>
              <p:tags r:id="rId6"/>
            </p:custDataLst>
          </p:nvPr>
        </p:nvSpPr>
        <p:spPr>
          <a:xfrm>
            <a:off x="2112963" y="4429125"/>
            <a:ext cx="969962" cy="836613"/>
          </a:xfrm>
          <a:prstGeom prst="triangle">
            <a:avLst/>
          </a:prstGeom>
          <a:solidFill>
            <a:schemeClr val="accent6">
              <a:lumMod val="60000"/>
              <a:lumOff val="40000"/>
            </a:schemeClr>
          </a:solidFill>
        </p:spPr>
        <p:txBody>
          <a:bodyPr bIns="216000" anchor="ctr">
            <a:normAutofit fontScale="55000" lnSpcReduction="20000"/>
          </a:bodyPr>
          <a:lstStyle/>
          <a:p>
            <a:pPr marL="0" marR="0" lvl="0" indent="0" algn="ctr" defTabSz="914400" rtl="0" eaLnBrk="1" fontAlgn="auto" latinLnBrk="0" hangingPunct="1">
              <a:lnSpc>
                <a:spcPct val="100000"/>
              </a:lnSpc>
              <a:spcBef>
                <a:spcPct val="0"/>
              </a:spcBef>
              <a:spcAft>
                <a:spcPct val="0"/>
              </a:spcAft>
              <a:buClrTx/>
              <a:buSzTx/>
              <a:buFont typeface="Arial" panose="020B0604020202020204" pitchFamily="34" charset="0"/>
              <a:buNone/>
              <a:tabLst/>
              <a:defRPr/>
            </a:pPr>
            <a:r>
              <a:rPr kumimoji="0" lang="en-US" altLang="zh-CN" sz="2000" b="1" i="0" u="none" strike="noStrike" kern="1200" cap="none" spc="0" normalizeH="0" baseline="0" noProof="1">
                <a:ln>
                  <a:noFill/>
                </a:ln>
                <a:solidFill>
                  <a:srgbClr val="FFFFFF"/>
                </a:solidFill>
                <a:effectLst/>
                <a:uLnTx/>
                <a:uFillTx/>
                <a:latin typeface="Arial"/>
                <a:ea typeface="黑体" panose="02010609060101010101" pitchFamily="49" charset="-122"/>
                <a:cs typeface="+mn-cs"/>
                <a:sym typeface="Arial" panose="020B0604020202020204" pitchFamily="34" charset="0"/>
              </a:rPr>
              <a:t>03</a:t>
            </a:r>
            <a:endParaRPr kumimoji="0" lang="zh-CN" altLang="en-US" sz="2000" b="1" i="0" u="none" strike="noStrike" kern="1200" cap="none" spc="0" normalizeH="0" baseline="0" noProof="1">
              <a:ln>
                <a:noFill/>
              </a:ln>
              <a:solidFill>
                <a:srgbClr val="FFFFFF"/>
              </a:solidFill>
              <a:effectLst/>
              <a:uLnTx/>
              <a:uFillTx/>
              <a:latin typeface="Arial" panose="020B0604020202020204" pitchFamily="34" charset="0"/>
              <a:ea typeface="黑体" panose="02010609060101010101" pitchFamily="49" charset="-122"/>
              <a:cs typeface="+mn-cs"/>
              <a:sym typeface="Arial" panose="020B0604020202020204" pitchFamily="34" charset="0"/>
            </a:endParaRPr>
          </a:p>
        </p:txBody>
      </p:sp>
      <p:sp>
        <p:nvSpPr>
          <p:cNvPr id="29" name="任意多边形 28">
            <a:extLst>
              <a:ext uri="{FF2B5EF4-FFF2-40B4-BE49-F238E27FC236}">
                <a16:creationId xmlns:a16="http://schemas.microsoft.com/office/drawing/2014/main" id="{4DC8F7F1-BF33-4C9E-85D8-FE449CB36C04}"/>
              </a:ext>
            </a:extLst>
          </p:cNvPr>
          <p:cNvSpPr/>
          <p:nvPr>
            <p:custDataLst>
              <p:tags r:id="rId7"/>
            </p:custDataLst>
          </p:nvPr>
        </p:nvSpPr>
        <p:spPr>
          <a:xfrm>
            <a:off x="2897188" y="4525963"/>
            <a:ext cx="5572125" cy="774700"/>
          </a:xfrm>
          <a:custGeom>
            <a:avLst/>
            <a:gdLst>
              <a:gd name="connsiteX0" fmla="*/ 0 w 5419970"/>
              <a:gd name="connsiteY0" fmla="*/ 0 h 523971"/>
              <a:gd name="connsiteX1" fmla="*/ 1132370 w 5419970"/>
              <a:gd name="connsiteY1" fmla="*/ 0 h 523971"/>
              <a:gd name="connsiteX2" fmla="*/ 4295888 w 5419970"/>
              <a:gd name="connsiteY2" fmla="*/ 0 h 523971"/>
              <a:gd name="connsiteX3" fmla="*/ 5419970 w 5419970"/>
              <a:gd name="connsiteY3" fmla="*/ 0 h 523971"/>
              <a:gd name="connsiteX4" fmla="*/ 5419970 w 5419970"/>
              <a:gd name="connsiteY4" fmla="*/ 523971 h 523971"/>
              <a:gd name="connsiteX5" fmla="*/ 4295888 w 5419970"/>
              <a:gd name="connsiteY5" fmla="*/ 523971 h 523971"/>
              <a:gd name="connsiteX6" fmla="*/ 1435687 w 5419970"/>
              <a:gd name="connsiteY6" fmla="*/ 523971 h 523971"/>
              <a:gd name="connsiteX7" fmla="*/ 303903 w 5419970"/>
              <a:gd name="connsiteY7" fmla="*/ 523971 h 5239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419970" h="523971">
                <a:moveTo>
                  <a:pt x="0" y="0"/>
                </a:moveTo>
                <a:lnTo>
                  <a:pt x="1132370" y="0"/>
                </a:lnTo>
                <a:lnTo>
                  <a:pt x="4295888" y="0"/>
                </a:lnTo>
                <a:lnTo>
                  <a:pt x="5419970" y="0"/>
                </a:lnTo>
                <a:lnTo>
                  <a:pt x="5419970" y="523971"/>
                </a:lnTo>
                <a:lnTo>
                  <a:pt x="4295888" y="523971"/>
                </a:lnTo>
                <a:lnTo>
                  <a:pt x="1435687" y="523971"/>
                </a:lnTo>
                <a:lnTo>
                  <a:pt x="303903" y="523971"/>
                </a:lnTo>
                <a:close/>
              </a:path>
            </a:pathLst>
          </a:custGeom>
          <a:solidFill>
            <a:schemeClr val="accent6"/>
          </a:solidFill>
        </p:spPr>
        <p:txBody>
          <a:bodyPr lIns="252000" anchor="ctr"/>
          <a:lstStyle/>
          <a:p>
            <a:pPr marL="0" marR="0" lvl="0" indent="0" algn="just" defTabSz="914400" rtl="0" eaLnBrk="1" fontAlgn="auto" latinLnBrk="0" hangingPunct="1">
              <a:lnSpc>
                <a:spcPct val="100000"/>
              </a:lnSpc>
              <a:spcBef>
                <a:spcPct val="0"/>
              </a:spcBef>
              <a:spcAft>
                <a:spcPct val="0"/>
              </a:spcAft>
              <a:buClrTx/>
              <a:buSzTx/>
              <a:buFont typeface="Arial" panose="020B0604020202020204" pitchFamily="34" charset="0"/>
              <a:buNone/>
              <a:tabLst/>
              <a:defRPr/>
            </a:pPr>
            <a:r>
              <a:rPr kumimoji="0" lang="zh-CN" altLang="en-US" sz="5400" b="0" i="0" u="none" strike="noStrike" kern="1200" cap="none" spc="0" normalizeH="0" baseline="0" noProof="1">
                <a:ln>
                  <a:noFill/>
                </a:ln>
                <a:solidFill>
                  <a:srgbClr val="FFFFFF"/>
                </a:solidFill>
                <a:effectLst/>
                <a:uLnTx/>
                <a:uFillTx/>
                <a:latin typeface="Arial"/>
                <a:ea typeface="黑体" panose="02010609060101010101" pitchFamily="49" charset="-122"/>
                <a:cs typeface="+mn-cs"/>
                <a:sym typeface="Arial" panose="020B0604020202020204" pitchFamily="34" charset="0"/>
              </a:rPr>
              <a:t>叙事顺序</a:t>
            </a:r>
            <a:endParaRPr kumimoji="0" lang="zh-CN" altLang="da-DK" sz="5400" b="0" i="0" u="none" strike="noStrike" kern="1200" cap="none" spc="0" normalizeH="0" baseline="0" noProof="1">
              <a:ln>
                <a:noFill/>
              </a:ln>
              <a:solidFill>
                <a:srgbClr val="FFFFFF"/>
              </a:solidFill>
              <a:effectLst/>
              <a:uLnTx/>
              <a:uFillTx/>
              <a:latin typeface="Arial" panose="020B0604020202020204" pitchFamily="34" charset="0"/>
              <a:ea typeface="黑体" panose="02010609060101010101" pitchFamily="49" charset="-122"/>
              <a:cs typeface="+mn-cs"/>
              <a:sym typeface="Arial" panose="020B0604020202020204" pitchFamily="34" charset="0"/>
            </a:endParaRPr>
          </a:p>
        </p:txBody>
      </p:sp>
      <p:sp>
        <p:nvSpPr>
          <p:cNvPr id="35" name="等腰三角形 34">
            <a:extLst>
              <a:ext uri="{FF2B5EF4-FFF2-40B4-BE49-F238E27FC236}">
                <a16:creationId xmlns:a16="http://schemas.microsoft.com/office/drawing/2014/main" id="{9C5F442E-1A4E-4C20-9C02-050D9965EADF}"/>
              </a:ext>
            </a:extLst>
          </p:cNvPr>
          <p:cNvSpPr/>
          <p:nvPr>
            <p:custDataLst>
              <p:tags r:id="rId8"/>
            </p:custDataLst>
          </p:nvPr>
        </p:nvSpPr>
        <p:spPr>
          <a:xfrm flipH="1">
            <a:off x="8315325" y="5545138"/>
            <a:ext cx="969963" cy="835025"/>
          </a:xfrm>
          <a:prstGeom prst="triangle">
            <a:avLst/>
          </a:prstGeom>
          <a:solidFill>
            <a:schemeClr val="accent1">
              <a:lumMod val="60000"/>
              <a:lumOff val="40000"/>
            </a:schemeClr>
          </a:solidFill>
        </p:spPr>
        <p:txBody>
          <a:bodyPr bIns="216000" anchor="ctr">
            <a:normAutofit fontScale="55000" lnSpcReduction="20000"/>
          </a:bodyPr>
          <a:lstStyle/>
          <a:p>
            <a:pPr marL="0" marR="0" lvl="0" indent="0" algn="ctr" defTabSz="914400" rtl="0" eaLnBrk="1" fontAlgn="auto" latinLnBrk="0" hangingPunct="1">
              <a:lnSpc>
                <a:spcPct val="100000"/>
              </a:lnSpc>
              <a:spcBef>
                <a:spcPct val="0"/>
              </a:spcBef>
              <a:spcAft>
                <a:spcPct val="0"/>
              </a:spcAft>
              <a:buClrTx/>
              <a:buSzTx/>
              <a:buFont typeface="Arial" panose="020B0604020202020204" pitchFamily="34" charset="0"/>
              <a:buNone/>
              <a:tabLst/>
              <a:defRPr/>
            </a:pPr>
            <a:r>
              <a:rPr kumimoji="0" lang="en-US" altLang="zh-CN" sz="2000" b="1" i="0" u="none" strike="noStrike" kern="1200" cap="none" spc="0" normalizeH="0" baseline="0" noProof="1">
                <a:ln>
                  <a:noFill/>
                </a:ln>
                <a:solidFill>
                  <a:srgbClr val="FFFFFF"/>
                </a:solidFill>
                <a:effectLst/>
                <a:uLnTx/>
                <a:uFillTx/>
                <a:latin typeface="Arial"/>
                <a:ea typeface="黑体" panose="02010609060101010101" pitchFamily="49" charset="-122"/>
                <a:cs typeface="+mn-cs"/>
                <a:sym typeface="Arial" panose="020B0604020202020204" pitchFamily="34" charset="0"/>
              </a:rPr>
              <a:t>04</a:t>
            </a:r>
            <a:endParaRPr kumimoji="0" lang="zh-CN" altLang="en-US" sz="2000" b="1" i="0" u="none" strike="noStrike" kern="1200" cap="none" spc="0" normalizeH="0" baseline="0" noProof="1">
              <a:ln>
                <a:noFill/>
              </a:ln>
              <a:solidFill>
                <a:srgbClr val="FFFFFF"/>
              </a:solidFill>
              <a:effectLst/>
              <a:uLnTx/>
              <a:uFillTx/>
              <a:latin typeface="Arial" panose="020B0604020202020204" pitchFamily="34" charset="0"/>
              <a:ea typeface="黑体" panose="02010609060101010101" pitchFamily="49" charset="-122"/>
              <a:cs typeface="+mn-cs"/>
              <a:sym typeface="Arial" panose="020B0604020202020204" pitchFamily="34" charset="0"/>
            </a:endParaRPr>
          </a:p>
        </p:txBody>
      </p:sp>
      <p:sp>
        <p:nvSpPr>
          <p:cNvPr id="28681" name="任意多边形 35">
            <a:extLst>
              <a:ext uri="{FF2B5EF4-FFF2-40B4-BE49-F238E27FC236}">
                <a16:creationId xmlns:a16="http://schemas.microsoft.com/office/drawing/2014/main" id="{C7715CF3-0856-424F-A4B6-0DB6E4116FD0}"/>
              </a:ext>
            </a:extLst>
          </p:cNvPr>
          <p:cNvSpPr>
            <a:spLocks noChangeArrowheads="1"/>
          </p:cNvSpPr>
          <p:nvPr>
            <p:custDataLst>
              <p:tags r:id="rId9"/>
            </p:custDataLst>
          </p:nvPr>
        </p:nvSpPr>
        <p:spPr bwMode="auto">
          <a:xfrm flipH="1">
            <a:off x="3192463" y="5568950"/>
            <a:ext cx="5122862" cy="835025"/>
          </a:xfrm>
          <a:custGeom>
            <a:avLst/>
            <a:gdLst>
              <a:gd name="T0" fmla="*/ 1014101 w 5420975"/>
              <a:gd name="T1" fmla="*/ 0 h 523971"/>
              <a:gd name="T2" fmla="*/ 803629 w 5420975"/>
              <a:gd name="T3" fmla="*/ 0 h 523971"/>
              <a:gd name="T4" fmla="*/ 210469 w 5420975"/>
              <a:gd name="T5" fmla="*/ 0 h 523971"/>
              <a:gd name="T6" fmla="*/ 0 w 5420975"/>
              <a:gd name="T7" fmla="*/ 0 h 523971"/>
              <a:gd name="T8" fmla="*/ 56852 w 5420975"/>
              <a:gd name="T9" fmla="*/ 2147483646 h 523971"/>
              <a:gd name="T10" fmla="*/ 267321 w 5420975"/>
              <a:gd name="T11" fmla="*/ 2147483646 h 523971"/>
              <a:gd name="T12" fmla="*/ 803629 w 5420975"/>
              <a:gd name="T13" fmla="*/ 2147483646 h 523971"/>
              <a:gd name="T14" fmla="*/ 1014101 w 5420975"/>
              <a:gd name="T15" fmla="*/ 2147483646 h 523971"/>
              <a:gd name="T16" fmla="*/ 0 60000 65536"/>
              <a:gd name="T17" fmla="*/ 0 60000 65536"/>
              <a:gd name="T18" fmla="*/ 0 60000 65536"/>
              <a:gd name="T19" fmla="*/ 0 60000 65536"/>
              <a:gd name="T20" fmla="*/ 0 60000 65536"/>
              <a:gd name="T21" fmla="*/ 0 60000 65536"/>
              <a:gd name="T22" fmla="*/ 0 60000 65536"/>
              <a:gd name="T23" fmla="*/ 0 60000 65536"/>
              <a:gd name="T24" fmla="*/ 0 w 5420975"/>
              <a:gd name="T25" fmla="*/ 0 h 523971"/>
              <a:gd name="T26" fmla="*/ 5420975 w 5420975"/>
              <a:gd name="T27" fmla="*/ 523971 h 52397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420975" h="523971">
                <a:moveTo>
                  <a:pt x="5420975" y="0"/>
                </a:moveTo>
                <a:lnTo>
                  <a:pt x="4295888" y="0"/>
                </a:lnTo>
                <a:lnTo>
                  <a:pt x="1125087" y="0"/>
                </a:lnTo>
                <a:lnTo>
                  <a:pt x="0" y="0"/>
                </a:lnTo>
                <a:lnTo>
                  <a:pt x="303903" y="523971"/>
                </a:lnTo>
                <a:lnTo>
                  <a:pt x="1428990" y="523971"/>
                </a:lnTo>
                <a:lnTo>
                  <a:pt x="4295888" y="523971"/>
                </a:lnTo>
                <a:lnTo>
                  <a:pt x="5420975" y="523971"/>
                </a:lnTo>
                <a:lnTo>
                  <a:pt x="5420975" y="0"/>
                </a:ln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0000" rIns="252000" anchor="ctr"/>
          <a:lstStyle>
            <a:lvl1pPr>
              <a:defRPr>
                <a:solidFill>
                  <a:schemeClr val="tx1"/>
                </a:solidFill>
                <a:latin typeface="Arial" panose="020B0604020202020204" pitchFamily="34" charset="0"/>
                <a:ea typeface="黑体" panose="02010609060101010101" pitchFamily="49" charset="-122"/>
              </a:defRPr>
            </a:lvl1pPr>
            <a:lvl2pPr marL="742950" indent="-285750">
              <a:defRPr>
                <a:solidFill>
                  <a:schemeClr val="tx1"/>
                </a:solidFill>
                <a:latin typeface="Arial" panose="020B0604020202020204" pitchFamily="34" charset="0"/>
                <a:ea typeface="黑体" panose="02010609060101010101" pitchFamily="49" charset="-122"/>
              </a:defRPr>
            </a:lvl2pPr>
            <a:lvl3pPr marL="1143000" indent="-228600">
              <a:defRPr>
                <a:solidFill>
                  <a:schemeClr val="tx1"/>
                </a:solidFill>
                <a:latin typeface="Arial" panose="020B0604020202020204" pitchFamily="34" charset="0"/>
                <a:ea typeface="黑体" panose="02010609060101010101" pitchFamily="49" charset="-122"/>
              </a:defRPr>
            </a:lvl3pPr>
            <a:lvl4pPr marL="1600200" indent="-228600">
              <a:defRPr>
                <a:solidFill>
                  <a:schemeClr val="tx1"/>
                </a:solidFill>
                <a:latin typeface="Arial" panose="020B0604020202020204" pitchFamily="34" charset="0"/>
                <a:ea typeface="黑体" panose="02010609060101010101" pitchFamily="49" charset="-122"/>
              </a:defRPr>
            </a:lvl4pPr>
            <a:lvl5pPr marL="2057400" indent="-228600">
              <a:defRPr>
                <a:solidFill>
                  <a:schemeClr val="tx1"/>
                </a:solidFill>
                <a:latin typeface="Arial" panose="020B0604020202020204" pitchFamily="34" charset="0"/>
                <a:ea typeface="黑体" panose="02010609060101010101" pitchFamily="49"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49"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49"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49"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49" charset="-122"/>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r>
              <a:rPr kumimoji="0" lang="zh-CN" altLang="en-US" sz="5400" b="0" i="0" u="none" strike="noStrike" kern="1200" cap="none" spc="0" normalizeH="0" baseline="0" noProof="0">
                <a:ln>
                  <a:noFill/>
                </a:ln>
                <a:solidFill>
                  <a:srgbClr val="FFFFFF"/>
                </a:solidFill>
                <a:effectLst/>
                <a:uLnTx/>
                <a:uFillTx/>
                <a:latin typeface="Arial" panose="020B0604020202020204" pitchFamily="34" charset="0"/>
                <a:ea typeface="黑体" panose="02010609060101010101" pitchFamily="49" charset="-122"/>
                <a:cs typeface="+mn-cs"/>
                <a:sym typeface="Arial" panose="020B0604020202020204" pitchFamily="34" charset="0"/>
              </a:rPr>
              <a:t>叙事特色</a:t>
            </a:r>
            <a:endParaRPr kumimoji="0" lang="zh-CN" altLang="da-DK" sz="5400" b="0" i="0" u="none" strike="noStrike" kern="1200" cap="none" spc="0" normalizeH="0" baseline="0" noProof="0">
              <a:ln>
                <a:noFill/>
              </a:ln>
              <a:solidFill>
                <a:srgbClr val="FFFFFF"/>
              </a:solidFill>
              <a:effectLst/>
              <a:uLnTx/>
              <a:uFillTx/>
              <a:latin typeface="Arial" panose="020B0604020202020204" pitchFamily="34" charset="0"/>
              <a:ea typeface="黑体" panose="02010609060101010101" pitchFamily="49" charset="-122"/>
              <a:cs typeface="+mn-cs"/>
              <a:sym typeface="Arial" panose="020B0604020202020204" pitchFamily="34" charset="0"/>
            </a:endParaRPr>
          </a:p>
        </p:txBody>
      </p:sp>
      <p:sp>
        <p:nvSpPr>
          <p:cNvPr id="28682" name="文本框 14">
            <a:extLst>
              <a:ext uri="{FF2B5EF4-FFF2-40B4-BE49-F238E27FC236}">
                <a16:creationId xmlns:a16="http://schemas.microsoft.com/office/drawing/2014/main" id="{D44C053A-602A-4A13-9BAB-96C2C5AF8393}"/>
              </a:ext>
            </a:extLst>
          </p:cNvPr>
          <p:cNvSpPr txBox="1">
            <a:spLocks noChangeArrowheads="1"/>
          </p:cNvSpPr>
          <p:nvPr>
            <p:custDataLst>
              <p:tags r:id="rId10"/>
            </p:custDataLst>
          </p:nvPr>
        </p:nvSpPr>
        <p:spPr bwMode="auto">
          <a:xfrm>
            <a:off x="1114425" y="454025"/>
            <a:ext cx="4824413" cy="958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黑体" panose="02010609060101010101" pitchFamily="49" charset="-122"/>
              </a:defRPr>
            </a:lvl1pPr>
            <a:lvl2pPr marL="742950" indent="-285750">
              <a:defRPr>
                <a:solidFill>
                  <a:schemeClr val="tx1"/>
                </a:solidFill>
                <a:latin typeface="Arial" panose="020B0604020202020204" pitchFamily="34" charset="0"/>
                <a:ea typeface="黑体" panose="02010609060101010101" pitchFamily="49" charset="-122"/>
              </a:defRPr>
            </a:lvl2pPr>
            <a:lvl3pPr marL="1143000" indent="-228600">
              <a:defRPr>
                <a:solidFill>
                  <a:schemeClr val="tx1"/>
                </a:solidFill>
                <a:latin typeface="Arial" panose="020B0604020202020204" pitchFamily="34" charset="0"/>
                <a:ea typeface="黑体" panose="02010609060101010101" pitchFamily="49" charset="-122"/>
              </a:defRPr>
            </a:lvl3pPr>
            <a:lvl4pPr marL="1600200" indent="-228600">
              <a:defRPr>
                <a:solidFill>
                  <a:schemeClr val="tx1"/>
                </a:solidFill>
                <a:latin typeface="Arial" panose="020B0604020202020204" pitchFamily="34" charset="0"/>
                <a:ea typeface="黑体" panose="02010609060101010101" pitchFamily="49" charset="-122"/>
              </a:defRPr>
            </a:lvl4pPr>
            <a:lvl5pPr marL="2057400" indent="-228600">
              <a:defRPr>
                <a:solidFill>
                  <a:schemeClr val="tx1"/>
                </a:solidFill>
                <a:latin typeface="Arial" panose="020B0604020202020204" pitchFamily="34" charset="0"/>
                <a:ea typeface="黑体" panose="02010609060101010101" pitchFamily="49"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49"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49"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49"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49"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5400" b="0" i="0" u="none" strike="noStrike" kern="1200" cap="none" spc="0" normalizeH="0" baseline="0" noProof="0">
                <a:ln>
                  <a:noFill/>
                </a:ln>
                <a:solidFill>
                  <a:srgbClr val="FF0000"/>
                </a:solidFill>
                <a:effectLst/>
                <a:uLnTx/>
                <a:uFillTx/>
                <a:latin typeface="隶书" panose="02010509060101010101" pitchFamily="49" charset="-122"/>
                <a:ea typeface="隶书" panose="02010509060101010101" pitchFamily="49" charset="-122"/>
                <a:cs typeface="+mn-cs"/>
              </a:rPr>
              <a:t>小说怎样叙事？</a:t>
            </a:r>
          </a:p>
        </p:txBody>
      </p:sp>
    </p:spTree>
    <p:custDataLst>
      <p:tags r:id="rId1"/>
    </p:custData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4A8BE73-E193-4573-A86B-884C079CDE27}"/>
              </a:ext>
            </a:extLst>
          </p:cNvPr>
          <p:cNvSpPr>
            <a:spLocks noGrp="1"/>
          </p:cNvSpPr>
          <p:nvPr>
            <p:ph type="title"/>
          </p:nvPr>
        </p:nvSpPr>
        <p:spPr>
          <a:xfrm>
            <a:off x="153971" y="996721"/>
            <a:ext cx="12038029" cy="1567370"/>
          </a:xfrm>
        </p:spPr>
        <p:style>
          <a:lnRef idx="2">
            <a:schemeClr val="accent1"/>
          </a:lnRef>
          <a:fillRef idx="1">
            <a:schemeClr val="lt1"/>
          </a:fillRef>
          <a:effectRef idx="0">
            <a:schemeClr val="accent1"/>
          </a:effectRef>
          <a:fontRef idx="minor">
            <a:schemeClr val="dk1"/>
          </a:fontRef>
        </p:style>
        <p:txBody>
          <a:bodyPr>
            <a:normAutofit fontScale="90000"/>
          </a:bodyPr>
          <a:lstStyle/>
          <a:p>
            <a:br>
              <a:rPr lang="zh-CN" altLang="zh-CN" sz="3200" b="1" dirty="0"/>
            </a:br>
            <a:r>
              <a:rPr lang="en-US" altLang="zh-CN" sz="3200" b="1" dirty="0"/>
              <a:t>3.</a:t>
            </a:r>
            <a:r>
              <a:rPr lang="zh-CN" altLang="zh-CN" sz="3200" b="1" dirty="0"/>
              <a:t>《魔笛》：小说在描述朗风考场吹奏乐曲的同时，用大量篇幅写了他对梁老师的回忆，这样处理有哪些好处？请结合作品简要分析。</a:t>
            </a:r>
            <a:br>
              <a:rPr lang="zh-CN" altLang="zh-CN" sz="3200" b="1" dirty="0"/>
            </a:br>
            <a:endParaRPr lang="zh-CN" altLang="en-US" sz="3200" b="1" dirty="0"/>
          </a:p>
        </p:txBody>
      </p:sp>
      <p:sp>
        <p:nvSpPr>
          <p:cNvPr id="3" name="内容占位符 2">
            <a:extLst>
              <a:ext uri="{FF2B5EF4-FFF2-40B4-BE49-F238E27FC236}">
                <a16:creationId xmlns:a16="http://schemas.microsoft.com/office/drawing/2014/main" id="{166DB3A2-4014-4850-AB24-E7B5DDBC54AF}"/>
              </a:ext>
            </a:extLst>
          </p:cNvPr>
          <p:cNvSpPr>
            <a:spLocks noGrp="1"/>
          </p:cNvSpPr>
          <p:nvPr>
            <p:ph sz="quarter" idx="13"/>
          </p:nvPr>
        </p:nvSpPr>
        <p:spPr>
          <a:xfrm>
            <a:off x="237240" y="2904419"/>
            <a:ext cx="11871489" cy="3873453"/>
          </a:xfrm>
        </p:spPr>
        <p:style>
          <a:lnRef idx="1">
            <a:schemeClr val="accent5"/>
          </a:lnRef>
          <a:fillRef idx="2">
            <a:schemeClr val="accent5"/>
          </a:fillRef>
          <a:effectRef idx="1">
            <a:schemeClr val="accent5"/>
          </a:effectRef>
          <a:fontRef idx="minor">
            <a:schemeClr val="dk1"/>
          </a:fontRef>
        </p:style>
        <p:txBody>
          <a:bodyPr/>
          <a:lstStyle/>
          <a:p>
            <a:pPr marL="0" indent="0">
              <a:buNone/>
            </a:pPr>
            <a:r>
              <a:rPr lang="zh-CN" altLang="zh-CN" sz="3200" b="1" dirty="0"/>
              <a:t>【答案】 </a:t>
            </a:r>
            <a:r>
              <a:rPr lang="en-US" altLang="zh-CN" sz="3200" b="1" dirty="0">
                <a:solidFill>
                  <a:srgbClr val="FF0000"/>
                </a:solidFill>
              </a:rPr>
              <a:t>① </a:t>
            </a:r>
            <a:r>
              <a:rPr lang="zh-CN" altLang="en-US" sz="3200" b="1" dirty="0">
                <a:solidFill>
                  <a:srgbClr val="FF0000"/>
                </a:solidFill>
              </a:rPr>
              <a:t>情节上：</a:t>
            </a:r>
            <a:r>
              <a:rPr lang="zh-CN" altLang="zh-CN" sz="3200" b="1" dirty="0"/>
              <a:t>通过现实和回忆的交织，写出朗风的考试经历和梁老师对他的教导，使小说情节更丰富完整；</a:t>
            </a:r>
          </a:p>
          <a:p>
            <a:pPr marL="0" indent="0">
              <a:buNone/>
            </a:pPr>
            <a:r>
              <a:rPr lang="en-US" altLang="zh-CN" sz="3200" b="1" dirty="0">
                <a:solidFill>
                  <a:srgbClr val="FF0000"/>
                </a:solidFill>
              </a:rPr>
              <a:t>②</a:t>
            </a:r>
            <a:r>
              <a:rPr lang="zh-CN" altLang="en-US" sz="3200" b="1" dirty="0">
                <a:solidFill>
                  <a:srgbClr val="FF0000"/>
                </a:solidFill>
              </a:rPr>
              <a:t>人物形象上：</a:t>
            </a:r>
            <a:r>
              <a:rPr lang="en-US" altLang="zh-CN" sz="3200" b="1" dirty="0">
                <a:solidFill>
                  <a:srgbClr val="FF0000"/>
                </a:solidFill>
              </a:rPr>
              <a:t> </a:t>
            </a:r>
            <a:r>
              <a:rPr lang="zh-CN" altLang="zh-CN" sz="3200" b="1" dirty="0"/>
              <a:t>既突出了梁老师对艺术孜孜不倦的追求，有塑造了他循循善诱的师长形象，使人物特征更鲜明；</a:t>
            </a:r>
          </a:p>
          <a:p>
            <a:pPr marL="0" indent="0">
              <a:buNone/>
            </a:pPr>
            <a:r>
              <a:rPr lang="en-US" altLang="zh-CN" sz="3200" b="1" dirty="0">
                <a:solidFill>
                  <a:srgbClr val="FF0000"/>
                </a:solidFill>
              </a:rPr>
              <a:t>③ </a:t>
            </a:r>
            <a:r>
              <a:rPr lang="zh-CN" altLang="en-US" sz="3200" b="1" dirty="0">
                <a:solidFill>
                  <a:srgbClr val="FF0000"/>
                </a:solidFill>
              </a:rPr>
              <a:t>主旨上：</a:t>
            </a:r>
            <a:r>
              <a:rPr lang="zh-CN" altLang="zh-CN" sz="3200" b="1" dirty="0"/>
              <a:t>表达了朗风对梁老师的尊敬和怀念之情，使主题内涵更深刻。</a:t>
            </a:r>
          </a:p>
          <a:p>
            <a:pPr marL="0" indent="0">
              <a:buNone/>
            </a:pPr>
            <a:endParaRPr lang="zh-CN" altLang="en-US" b="1" dirty="0"/>
          </a:p>
        </p:txBody>
      </p:sp>
    </p:spTree>
    <p:extLst>
      <p:ext uri="{BB962C8B-B14F-4D97-AF65-F5344CB8AC3E}">
        <p14:creationId xmlns:p14="http://schemas.microsoft.com/office/powerpoint/2010/main" val="1436462359"/>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398DEB78-724E-41E7-ACFE-76BA8CE71165}"/>
              </a:ext>
            </a:extLst>
          </p:cNvPr>
          <p:cNvSpPr/>
          <p:nvPr/>
        </p:nvSpPr>
        <p:spPr>
          <a:xfrm>
            <a:off x="1725580" y="1769163"/>
            <a:ext cx="7032625" cy="175577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黑体" panose="02010609060101010101" pitchFamily="49" charset="-122"/>
              <a:cs typeface="+mn-cs"/>
            </a:endParaRPr>
          </a:p>
        </p:txBody>
      </p:sp>
      <p:sp>
        <p:nvSpPr>
          <p:cNvPr id="30723" name="内容占位符 2">
            <a:extLst>
              <a:ext uri="{FF2B5EF4-FFF2-40B4-BE49-F238E27FC236}">
                <a16:creationId xmlns:a16="http://schemas.microsoft.com/office/drawing/2014/main" id="{BF0853CB-EC41-4EBF-9AAF-57B8C9F338EB}"/>
              </a:ext>
            </a:extLst>
          </p:cNvPr>
          <p:cNvSpPr>
            <a:spLocks noGrp="1" noChangeArrowheads="1"/>
          </p:cNvSpPr>
          <p:nvPr>
            <p:ph idx="1"/>
          </p:nvPr>
        </p:nvSpPr>
        <p:spPr>
          <a:xfrm>
            <a:off x="2930951" y="2042441"/>
            <a:ext cx="10333038" cy="1755775"/>
          </a:xfrm>
        </p:spPr>
        <p:txBody>
          <a:bodyPr/>
          <a:lstStyle/>
          <a:p>
            <a:pPr marL="0" indent="0">
              <a:buFont typeface="Arial" panose="020B0604020202020204" pitchFamily="34" charset="0"/>
              <a:buNone/>
            </a:pPr>
            <a:r>
              <a:rPr lang="zh-CN" altLang="en-US" sz="8000" dirty="0"/>
              <a:t>叙事特色</a:t>
            </a:r>
          </a:p>
        </p:txBody>
      </p:sp>
    </p:spTree>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id="{8E85C9B0-F857-451C-9451-02038DF4508D}"/>
              </a:ext>
            </a:extLst>
          </p:cNvPr>
          <p:cNvSpPr>
            <a:spLocks noGrp="1" noChangeArrowheads="1"/>
          </p:cNvSpPr>
          <p:nvPr>
            <p:ph idx="1"/>
          </p:nvPr>
        </p:nvSpPr>
        <p:spPr>
          <a:xfrm>
            <a:off x="461963" y="377825"/>
            <a:ext cx="11161712" cy="5799138"/>
          </a:xfrm>
        </p:spPr>
        <p:txBody>
          <a:bodyPr/>
          <a:lstStyle/>
          <a:p>
            <a:pPr marL="0" indent="0">
              <a:lnSpc>
                <a:spcPct val="150000"/>
              </a:lnSpc>
              <a:buFont typeface="Arial" panose="020B0604020202020204" pitchFamily="34" charset="0"/>
              <a:buNone/>
            </a:pPr>
            <a:r>
              <a:rPr lang="zh-CN" altLang="en-US" sz="3600" b="1" dirty="0">
                <a:solidFill>
                  <a:schemeClr val="tx1"/>
                </a:solidFill>
              </a:rPr>
              <a:t>传统小说中，</a:t>
            </a:r>
            <a:r>
              <a:rPr lang="zh-CN" altLang="en-US" sz="3600" b="1" dirty="0"/>
              <a:t>多以情节为中心。</a:t>
            </a:r>
            <a:endParaRPr lang="en-US" altLang="zh-CN" sz="3600" b="1" dirty="0"/>
          </a:p>
          <a:p>
            <a:pPr marL="0" indent="0">
              <a:lnSpc>
                <a:spcPct val="150000"/>
              </a:lnSpc>
              <a:buFont typeface="Arial" panose="020B0604020202020204" pitchFamily="34" charset="0"/>
              <a:buNone/>
            </a:pPr>
            <a:r>
              <a:rPr lang="zh-CN" altLang="en-US" sz="3600" b="1" dirty="0">
                <a:solidFill>
                  <a:schemeClr val="tx1"/>
                </a:solidFill>
              </a:rPr>
              <a:t>其在情节安排上的特色有：</a:t>
            </a:r>
            <a:r>
              <a:rPr lang="zh-CN" altLang="zh-CN" sz="3600" b="1" dirty="0">
                <a:solidFill>
                  <a:srgbClr val="FF0000"/>
                </a:solidFill>
              </a:rPr>
              <a:t>线索、悬念、伏笔、照应、铺垫、抑扬、对比、衬托、突转、以……话题引入</a:t>
            </a:r>
            <a:r>
              <a:rPr lang="zh-CN" altLang="en-US" sz="3600" b="1" dirty="0">
                <a:solidFill>
                  <a:srgbClr val="FF0000"/>
                </a:solidFill>
              </a:rPr>
              <a:t>等</a:t>
            </a:r>
            <a:endParaRPr lang="en-US" altLang="zh-CN" sz="3600" b="1" dirty="0">
              <a:solidFill>
                <a:srgbClr val="FF0000"/>
              </a:solidFill>
            </a:endParaRPr>
          </a:p>
          <a:p>
            <a:pPr marL="0" indent="0">
              <a:lnSpc>
                <a:spcPct val="150000"/>
              </a:lnSpc>
              <a:buFont typeface="Arial" panose="020B0604020202020204" pitchFamily="34" charset="0"/>
              <a:buNone/>
            </a:pPr>
            <a:r>
              <a:rPr lang="zh-CN" altLang="en-US" sz="3600" b="1" dirty="0">
                <a:solidFill>
                  <a:schemeClr val="tx1"/>
                </a:solidFill>
              </a:rPr>
              <a:t>诗化小说：</a:t>
            </a:r>
            <a:r>
              <a:rPr lang="zh-CN" altLang="en-US" sz="3600" b="1" dirty="0">
                <a:solidFill>
                  <a:srgbClr val="FF0000"/>
                </a:solidFill>
              </a:rPr>
              <a:t>没有完整的情节以及矛盾冲突，淡化人物形象，注重意境的营造以及特定情境下的心理状态和特有情绪的展示。</a:t>
            </a:r>
            <a:endParaRPr lang="en-US" altLang="zh-CN" sz="3600" b="1"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childTnLst>
                          </p:cTn>
                        </p:par>
                      </p:childTnLst>
                    </p:cTn>
                  </p:par>
                  <p:par>
                    <p:cTn id="11" fill="hold" nodeType="clickPar">
                      <p:stCondLst>
                        <p:cond delay="indefinite"/>
                      </p:stCondLst>
                      <p:childTnLst>
                        <p:par>
                          <p:cTn id="12" fill="hold" nodeType="withGroup">
                            <p:stCondLst>
                              <p:cond delay="0"/>
                            </p:stCondLst>
                            <p:childTnLst>
                              <p:par>
                                <p:cTn id="13" presetID="2" presetClass="entr" presetSubtype="4"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 calcmode="lin" valueType="num">
                                      <p:cBhvr additive="base">
                                        <p:cTn id="1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矩形 2">
            <a:extLst>
              <a:ext uri="{FF2B5EF4-FFF2-40B4-BE49-F238E27FC236}">
                <a16:creationId xmlns:a16="http://schemas.microsoft.com/office/drawing/2014/main" id="{66D255B2-9B1B-4492-82F6-76E451A4C380}"/>
              </a:ext>
            </a:extLst>
          </p:cNvPr>
          <p:cNvSpPr>
            <a:spLocks noChangeArrowheads="1"/>
          </p:cNvSpPr>
          <p:nvPr/>
        </p:nvSpPr>
        <p:spPr bwMode="auto">
          <a:xfrm>
            <a:off x="367245" y="414242"/>
            <a:ext cx="11406723" cy="49310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宋体" panose="02010600030101010101" pitchFamily="2" charset="-122"/>
              </a:defRPr>
            </a:lvl1pPr>
            <a:lvl2pPr marL="742950" indent="-285750">
              <a:defRPr sz="2400">
                <a:solidFill>
                  <a:schemeClr val="tx1"/>
                </a:solidFill>
                <a:latin typeface="Arial" panose="020B0604020202020204" pitchFamily="34" charset="0"/>
                <a:ea typeface="宋体" panose="02010600030101010101" pitchFamily="2" charset="-122"/>
              </a:defRPr>
            </a:lvl2pPr>
            <a:lvl3pPr marL="1143000" indent="-228600">
              <a:defRPr sz="2400">
                <a:solidFill>
                  <a:schemeClr val="tx1"/>
                </a:solidFill>
                <a:latin typeface="Arial" panose="020B0604020202020204" pitchFamily="34" charset="0"/>
                <a:ea typeface="宋体" panose="02010600030101010101" pitchFamily="2" charset="-122"/>
              </a:defRPr>
            </a:lvl3pPr>
            <a:lvl4pPr marL="1600200" indent="-228600">
              <a:defRPr sz="2400">
                <a:solidFill>
                  <a:schemeClr val="tx1"/>
                </a:solidFill>
                <a:latin typeface="Arial" panose="020B0604020202020204" pitchFamily="34" charset="0"/>
                <a:ea typeface="宋体" panose="02010600030101010101" pitchFamily="2" charset="-122"/>
              </a:defRPr>
            </a:lvl4pPr>
            <a:lvl5pPr marL="2057400" indent="-228600">
              <a:defRPr sz="2400">
                <a:solidFill>
                  <a:schemeClr val="tx1"/>
                </a:solidFill>
                <a:latin typeface="Arial" panose="020B0604020202020204" pitchFamily="34" charset="0"/>
                <a:ea typeface="宋体" panose="02010600030101010101" pitchFamily="2" charset="-122"/>
              </a:defRPr>
            </a:lvl5pPr>
            <a:lvl6pPr marL="2514600" indent="-228600" defTabSz="1217613" eaLnBrk="0" fontAlgn="base" hangingPunct="0">
              <a:spcBef>
                <a:spcPct val="0"/>
              </a:spcBef>
              <a:spcAft>
                <a:spcPct val="0"/>
              </a:spcAft>
              <a:defRPr sz="2400">
                <a:solidFill>
                  <a:schemeClr val="tx1"/>
                </a:solidFill>
                <a:latin typeface="Arial" panose="020B0604020202020204" pitchFamily="34" charset="0"/>
                <a:ea typeface="宋体" panose="02010600030101010101" pitchFamily="2" charset="-122"/>
              </a:defRPr>
            </a:lvl6pPr>
            <a:lvl7pPr marL="2971800" indent="-228600" defTabSz="1217613" eaLnBrk="0" fontAlgn="base" hangingPunct="0">
              <a:spcBef>
                <a:spcPct val="0"/>
              </a:spcBef>
              <a:spcAft>
                <a:spcPct val="0"/>
              </a:spcAft>
              <a:defRPr sz="2400">
                <a:solidFill>
                  <a:schemeClr val="tx1"/>
                </a:solidFill>
                <a:latin typeface="Arial" panose="020B0604020202020204" pitchFamily="34" charset="0"/>
                <a:ea typeface="宋体" panose="02010600030101010101" pitchFamily="2" charset="-122"/>
              </a:defRPr>
            </a:lvl7pPr>
            <a:lvl8pPr marL="3429000" indent="-228600" defTabSz="1217613" eaLnBrk="0" fontAlgn="base" hangingPunct="0">
              <a:spcBef>
                <a:spcPct val="0"/>
              </a:spcBef>
              <a:spcAft>
                <a:spcPct val="0"/>
              </a:spcAft>
              <a:defRPr sz="2400">
                <a:solidFill>
                  <a:schemeClr val="tx1"/>
                </a:solidFill>
                <a:latin typeface="Arial" panose="020B0604020202020204" pitchFamily="34" charset="0"/>
                <a:ea typeface="宋体" panose="02010600030101010101" pitchFamily="2" charset="-122"/>
              </a:defRPr>
            </a:lvl8pPr>
            <a:lvl9pPr marL="3886200" indent="-228600" defTabSz="1217613" eaLnBrk="0" fontAlgn="base" hangingPunct="0">
              <a:spcBef>
                <a:spcPct val="0"/>
              </a:spcBef>
              <a:spcAft>
                <a:spcPct val="0"/>
              </a:spcAft>
              <a:defRPr sz="2400">
                <a:solidFill>
                  <a:schemeClr val="tx1"/>
                </a:solidFill>
                <a:latin typeface="Arial" panose="020B0604020202020204" pitchFamily="34" charset="0"/>
                <a:ea typeface="宋体" panose="02010600030101010101" pitchFamily="2" charset="-122"/>
              </a:defRPr>
            </a:lvl9pPr>
          </a:lstStyle>
          <a:p>
            <a:pPr algn="just">
              <a:lnSpc>
                <a:spcPts val="5499"/>
              </a:lnSpc>
            </a:pPr>
            <a:r>
              <a:rPr lang="en-US" altLang="zh-CN" sz="2799" b="1" dirty="0">
                <a:solidFill>
                  <a:srgbClr val="0000FF"/>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zh-CN" sz="2799" b="1" dirty="0">
                <a:solidFill>
                  <a:srgbClr val="0000FF"/>
                </a:solidFill>
                <a:latin typeface="微软雅黑" panose="020B0503020204020204" pitchFamily="34" charset="-122"/>
                <a:ea typeface="微软雅黑" panose="020B0503020204020204" pitchFamily="34" charset="-122"/>
                <a:cs typeface="Times New Roman" panose="02020603050405020304" pitchFamily="18" charset="0"/>
              </a:rPr>
              <a:t>高考对接</a:t>
            </a:r>
            <a:endParaRPr lang="zh-CN" altLang="zh-CN" sz="2799" b="1" dirty="0">
              <a:solidFill>
                <a:srgbClr val="0000FF"/>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ts val="5499"/>
              </a:lnSpc>
            </a:pPr>
            <a:r>
              <a:rPr lang="en-US" altLang="zh-CN" sz="2799" dirty="0">
                <a:latin typeface="Times New Roman" panose="02020603050405020304" pitchFamily="18" charset="0"/>
                <a:ea typeface="华文细黑" panose="02010600040101010101" pitchFamily="2" charset="-122"/>
                <a:cs typeface="Courier New" panose="02070309020205020404" pitchFamily="49" charset="0"/>
              </a:rPr>
              <a:t>(2011·</a:t>
            </a:r>
            <a:r>
              <a:rPr lang="zh-CN" altLang="zh-CN" sz="2799" dirty="0">
                <a:latin typeface="Times New Roman" panose="02020603050405020304" pitchFamily="18" charset="0"/>
                <a:ea typeface="华文细黑" panose="02010600040101010101" pitchFamily="2" charset="-122"/>
                <a:cs typeface="Times New Roman" panose="02020603050405020304" pitchFamily="18" charset="0"/>
              </a:rPr>
              <a:t>浙江</a:t>
            </a:r>
            <a:r>
              <a:rPr lang="en-US" altLang="zh-CN" sz="2799" dirty="0">
                <a:latin typeface="Times New Roman" panose="02020603050405020304" pitchFamily="18" charset="0"/>
                <a:ea typeface="华文细黑" panose="02010600040101010101" pitchFamily="2" charset="-122"/>
                <a:cs typeface="Courier New" panose="02070309020205020404" pitchFamily="49" charset="0"/>
              </a:rPr>
              <a:t>)</a:t>
            </a:r>
            <a:r>
              <a:rPr lang="zh-CN" altLang="zh-CN" sz="2799" dirty="0">
                <a:latin typeface="Times New Roman" panose="02020603050405020304" pitchFamily="18" charset="0"/>
                <a:ea typeface="华文细黑" panose="02010600040101010101" pitchFamily="2" charset="-122"/>
                <a:cs typeface="Times New Roman" panose="02020603050405020304" pitchFamily="18" charset="0"/>
              </a:rPr>
              <a:t>阅读下面的文字，完成文后题目。</a:t>
            </a:r>
            <a:endParaRPr lang="zh-CN" altLang="zh-CN" sz="2799" dirty="0">
              <a:latin typeface="宋体" panose="02010600030101010101" pitchFamily="2" charset="-122"/>
              <a:ea typeface="华文细黑" panose="02010600040101010101" pitchFamily="2" charset="-122"/>
              <a:cs typeface="Courier New" panose="02070309020205020404" pitchFamily="49" charset="0"/>
            </a:endParaRPr>
          </a:p>
          <a:p>
            <a:pPr algn="ctr">
              <a:lnSpc>
                <a:spcPts val="5499"/>
              </a:lnSpc>
            </a:pPr>
            <a:r>
              <a:rPr lang="zh-CN" altLang="zh-CN" sz="2799" dirty="0">
                <a:latin typeface="Times New Roman" panose="02020603050405020304" pitchFamily="18" charset="0"/>
                <a:ea typeface="华文细黑" panose="02010600040101010101" pitchFamily="2" charset="-122"/>
              </a:rPr>
              <a:t>第</a:t>
            </a:r>
            <a:r>
              <a:rPr lang="en-US" altLang="zh-CN" sz="2799" dirty="0">
                <a:latin typeface="Times New Roman" panose="02020603050405020304" pitchFamily="18" charset="0"/>
                <a:ea typeface="华文细黑" panose="02010600040101010101" pitchFamily="2" charset="-122"/>
              </a:rPr>
              <a:t>9</a:t>
            </a:r>
            <a:r>
              <a:rPr lang="zh-CN" altLang="zh-CN" sz="2799" dirty="0">
                <a:latin typeface="Times New Roman" panose="02020603050405020304" pitchFamily="18" charset="0"/>
                <a:ea typeface="华文细黑" panose="02010600040101010101" pitchFamily="2" charset="-122"/>
              </a:rPr>
              <a:t>车厢</a:t>
            </a:r>
            <a:endParaRPr lang="zh-CN" altLang="zh-CN" sz="2799" dirty="0">
              <a:latin typeface="宋体" panose="02010600030101010101" pitchFamily="2" charset="-122"/>
              <a:ea typeface="黑体" panose="02010609060101010101" pitchFamily="49" charset="-122"/>
            </a:endParaRPr>
          </a:p>
          <a:p>
            <a:pPr algn="ctr">
              <a:lnSpc>
                <a:spcPts val="5499"/>
              </a:lnSpc>
            </a:pPr>
            <a:r>
              <a:rPr lang="en-US" altLang="zh-CN" sz="2799" dirty="0">
                <a:latin typeface="IPAPANNEW"/>
                <a:ea typeface="华文细黑" panose="02010600040101010101" pitchFamily="2" charset="-122"/>
              </a:rPr>
              <a:t>[</a:t>
            </a:r>
            <a:r>
              <a:rPr lang="zh-CN" altLang="zh-CN" sz="2799" dirty="0">
                <a:latin typeface="IPAPANNEW"/>
                <a:ea typeface="华文细黑" panose="02010600040101010101" pitchFamily="2" charset="-122"/>
              </a:rPr>
              <a:t>俄罗斯</a:t>
            </a:r>
            <a:r>
              <a:rPr lang="en-US" altLang="zh-CN" sz="2799" dirty="0">
                <a:latin typeface="IPAPANNEW"/>
                <a:ea typeface="华文细黑" panose="02010600040101010101" pitchFamily="2" charset="-122"/>
              </a:rPr>
              <a:t>]</a:t>
            </a:r>
            <a:r>
              <a:rPr lang="zh-CN" altLang="zh-CN" sz="2799" dirty="0">
                <a:latin typeface="Times New Roman" panose="02020603050405020304" pitchFamily="18" charset="0"/>
                <a:ea typeface="华文细黑" panose="02010600040101010101" pitchFamily="2" charset="-122"/>
              </a:rPr>
              <a:t>米哈依尔</a:t>
            </a:r>
            <a:r>
              <a:rPr lang="en-US" altLang="zh-CN" sz="2799" dirty="0">
                <a:latin typeface="Times New Roman" panose="02020603050405020304" pitchFamily="18" charset="0"/>
                <a:ea typeface="华文细黑" panose="02010600040101010101" pitchFamily="2" charset="-122"/>
              </a:rPr>
              <a:t>·</a:t>
            </a:r>
            <a:r>
              <a:rPr lang="zh-CN" altLang="zh-CN" sz="2799" dirty="0">
                <a:latin typeface="Times New Roman" panose="02020603050405020304" pitchFamily="18" charset="0"/>
                <a:ea typeface="华文细黑" panose="02010600040101010101" pitchFamily="2" charset="-122"/>
              </a:rPr>
              <a:t>扎多尔诺夫</a:t>
            </a:r>
            <a:endParaRPr lang="zh-CN" altLang="zh-CN" sz="2799" dirty="0">
              <a:latin typeface="宋体" panose="02010600030101010101" pitchFamily="2" charset="-122"/>
              <a:ea typeface="黑体" panose="02010609060101010101" pitchFamily="49" charset="-122"/>
            </a:endParaRPr>
          </a:p>
          <a:p>
            <a:pPr algn="just">
              <a:lnSpc>
                <a:spcPts val="5499"/>
              </a:lnSpc>
            </a:pPr>
            <a:r>
              <a:rPr lang="zh-CN" altLang="zh-CN" sz="2799" dirty="0">
                <a:latin typeface="Times New Roman" panose="02020603050405020304" pitchFamily="18" charset="0"/>
                <a:ea typeface="华文细黑" panose="02010600040101010101" pitchFamily="2" charset="-122"/>
              </a:rPr>
              <a:t>我要坐</a:t>
            </a:r>
            <a:r>
              <a:rPr lang="en-US" altLang="zh-CN" sz="2799" dirty="0">
                <a:latin typeface="Times New Roman" panose="02020603050405020304" pitchFamily="18" charset="0"/>
                <a:ea typeface="华文细黑" panose="02010600040101010101" pitchFamily="2" charset="-122"/>
              </a:rPr>
              <a:t>15</a:t>
            </a:r>
            <a:r>
              <a:rPr lang="zh-CN" altLang="zh-CN" sz="2799" dirty="0">
                <a:latin typeface="Times New Roman" panose="02020603050405020304" pitchFamily="18" charset="0"/>
                <a:ea typeface="华文细黑" panose="02010600040101010101" pitchFamily="2" charset="-122"/>
              </a:rPr>
              <a:t>次列车从里加去列宁格勒。我买的是第</a:t>
            </a:r>
            <a:r>
              <a:rPr lang="en-US" altLang="zh-CN" sz="2799" dirty="0">
                <a:latin typeface="Times New Roman" panose="02020603050405020304" pitchFamily="18" charset="0"/>
                <a:ea typeface="华文细黑" panose="02010600040101010101" pitchFamily="2" charset="-122"/>
              </a:rPr>
              <a:t>2</a:t>
            </a:r>
            <a:r>
              <a:rPr lang="zh-CN" altLang="zh-CN" sz="2799" dirty="0">
                <a:latin typeface="Times New Roman" panose="02020603050405020304" pitchFamily="18" charset="0"/>
                <a:ea typeface="华文细黑" panose="02010600040101010101" pitchFamily="2" charset="-122"/>
              </a:rPr>
              <a:t>车厢的票，走近列车一看，前三节车厢根本就没有！最后，买了前三节车厢票的旅客一半被安排到了其他车厢，一半换了下一趟列车，大家一腔怒气地到了列宁格勒。</a:t>
            </a:r>
            <a:endParaRPr lang="zh-CN" altLang="zh-CN" sz="2799" dirty="0">
              <a:latin typeface="宋体" panose="02010600030101010101" pitchFamily="2" charset="-122"/>
              <a:ea typeface="黑体" panose="02010609060101010101" pitchFamily="49" charset="-122"/>
            </a:endParaRPr>
          </a:p>
        </p:txBody>
      </p:sp>
    </p:spTree>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矩形 2">
            <a:extLst>
              <a:ext uri="{FF2B5EF4-FFF2-40B4-BE49-F238E27FC236}">
                <a16:creationId xmlns:a16="http://schemas.microsoft.com/office/drawing/2014/main" id="{2D962C47-C7D0-4BE5-A16C-B275FBFB9C26}"/>
              </a:ext>
            </a:extLst>
          </p:cNvPr>
          <p:cNvSpPr>
            <a:spLocks noChangeArrowheads="1"/>
          </p:cNvSpPr>
          <p:nvPr/>
        </p:nvSpPr>
        <p:spPr bwMode="auto">
          <a:xfrm>
            <a:off x="283128" y="284097"/>
            <a:ext cx="11636856" cy="63025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714375">
              <a:defRPr sz="2400">
                <a:solidFill>
                  <a:schemeClr val="tx1"/>
                </a:solidFill>
                <a:latin typeface="Arial" panose="020B0604020202020204" pitchFamily="34" charset="0"/>
                <a:ea typeface="宋体" panose="02010600030101010101" pitchFamily="2" charset="-122"/>
              </a:defRPr>
            </a:lvl1pPr>
            <a:lvl2pPr marL="742950" indent="-285750">
              <a:defRPr sz="2400">
                <a:solidFill>
                  <a:schemeClr val="tx1"/>
                </a:solidFill>
                <a:latin typeface="Arial" panose="020B0604020202020204" pitchFamily="34" charset="0"/>
                <a:ea typeface="宋体" panose="02010600030101010101" pitchFamily="2" charset="-122"/>
              </a:defRPr>
            </a:lvl2pPr>
            <a:lvl3pPr marL="1143000" indent="-228600">
              <a:defRPr sz="2400">
                <a:solidFill>
                  <a:schemeClr val="tx1"/>
                </a:solidFill>
                <a:latin typeface="Arial" panose="020B0604020202020204" pitchFamily="34" charset="0"/>
                <a:ea typeface="宋体" panose="02010600030101010101" pitchFamily="2" charset="-122"/>
              </a:defRPr>
            </a:lvl3pPr>
            <a:lvl4pPr marL="1600200" indent="-228600">
              <a:defRPr sz="2400">
                <a:solidFill>
                  <a:schemeClr val="tx1"/>
                </a:solidFill>
                <a:latin typeface="Arial" panose="020B0604020202020204" pitchFamily="34" charset="0"/>
                <a:ea typeface="宋体" panose="02010600030101010101" pitchFamily="2" charset="-122"/>
              </a:defRPr>
            </a:lvl4pPr>
            <a:lvl5pPr marL="2057400" indent="-228600">
              <a:defRPr sz="2400">
                <a:solidFill>
                  <a:schemeClr val="tx1"/>
                </a:solidFill>
                <a:latin typeface="Arial" panose="020B0604020202020204" pitchFamily="34" charset="0"/>
                <a:ea typeface="宋体" panose="02010600030101010101" pitchFamily="2" charset="-122"/>
              </a:defRPr>
            </a:lvl5pPr>
            <a:lvl6pPr marL="2514600" indent="-228600" defTabSz="1217613" eaLnBrk="0" fontAlgn="base" hangingPunct="0">
              <a:spcBef>
                <a:spcPct val="0"/>
              </a:spcBef>
              <a:spcAft>
                <a:spcPct val="0"/>
              </a:spcAft>
              <a:defRPr sz="2400">
                <a:solidFill>
                  <a:schemeClr val="tx1"/>
                </a:solidFill>
                <a:latin typeface="Arial" panose="020B0604020202020204" pitchFamily="34" charset="0"/>
                <a:ea typeface="宋体" panose="02010600030101010101" pitchFamily="2" charset="-122"/>
              </a:defRPr>
            </a:lvl6pPr>
            <a:lvl7pPr marL="2971800" indent="-228600" defTabSz="1217613" eaLnBrk="0" fontAlgn="base" hangingPunct="0">
              <a:spcBef>
                <a:spcPct val="0"/>
              </a:spcBef>
              <a:spcAft>
                <a:spcPct val="0"/>
              </a:spcAft>
              <a:defRPr sz="2400">
                <a:solidFill>
                  <a:schemeClr val="tx1"/>
                </a:solidFill>
                <a:latin typeface="Arial" panose="020B0604020202020204" pitchFamily="34" charset="0"/>
                <a:ea typeface="宋体" panose="02010600030101010101" pitchFamily="2" charset="-122"/>
              </a:defRPr>
            </a:lvl7pPr>
            <a:lvl8pPr marL="3429000" indent="-228600" defTabSz="1217613" eaLnBrk="0" fontAlgn="base" hangingPunct="0">
              <a:spcBef>
                <a:spcPct val="0"/>
              </a:spcBef>
              <a:spcAft>
                <a:spcPct val="0"/>
              </a:spcAft>
              <a:defRPr sz="2400">
                <a:solidFill>
                  <a:schemeClr val="tx1"/>
                </a:solidFill>
                <a:latin typeface="Arial" panose="020B0604020202020204" pitchFamily="34" charset="0"/>
                <a:ea typeface="宋体" panose="02010600030101010101" pitchFamily="2" charset="-122"/>
              </a:defRPr>
            </a:lvl8pPr>
            <a:lvl9pPr marL="3886200" indent="-228600" defTabSz="1217613" eaLnBrk="0" fontAlgn="base" hangingPunct="0">
              <a:spcBef>
                <a:spcPct val="0"/>
              </a:spcBef>
              <a:spcAft>
                <a:spcPct val="0"/>
              </a:spcAft>
              <a:defRPr sz="2400">
                <a:solidFill>
                  <a:schemeClr val="tx1"/>
                </a:solidFill>
                <a:latin typeface="Arial" panose="020B0604020202020204" pitchFamily="34" charset="0"/>
                <a:ea typeface="宋体" panose="02010600030101010101" pitchFamily="2" charset="-122"/>
              </a:defRPr>
            </a:lvl9pPr>
          </a:lstStyle>
          <a:p>
            <a:pPr algn="just">
              <a:lnSpc>
                <a:spcPts val="5299"/>
              </a:lnSpc>
            </a:pPr>
            <a:r>
              <a:rPr lang="zh-CN" altLang="zh-CN" sz="2799">
                <a:latin typeface="Times New Roman" panose="02020603050405020304" pitchFamily="18" charset="0"/>
                <a:ea typeface="华文细黑" panose="02010600040101010101" pitchFamily="2" charset="-122"/>
                <a:cs typeface="Times New Roman" panose="02020603050405020304" pitchFamily="18" charset="0"/>
              </a:rPr>
              <a:t>回到莫斯科后，余怒未消的我在《文学报》上发表了一篇讽刺小品。一个月后，我收到了一位基辅读者的来信。信中说：</a:t>
            </a:r>
            <a:r>
              <a:rPr lang="en-US" altLang="zh-CN" sz="2799">
                <a:latin typeface="宋体" panose="02010600030101010101" pitchFamily="2" charset="-122"/>
                <a:ea typeface="华文细黑" panose="02010600040101010101" pitchFamily="2" charset="-122"/>
                <a:cs typeface="Times New Roman" panose="02020603050405020304" pitchFamily="18" charset="0"/>
              </a:rPr>
              <a:t>“</a:t>
            </a:r>
            <a:r>
              <a:rPr lang="zh-CN" altLang="zh-CN" sz="2799">
                <a:latin typeface="Times New Roman" panose="02020603050405020304" pitchFamily="18" charset="0"/>
                <a:ea typeface="华文细黑" panose="02010600040101010101" pitchFamily="2" charset="-122"/>
                <a:cs typeface="Times New Roman" panose="02020603050405020304" pitchFamily="18" charset="0"/>
              </a:rPr>
              <a:t>您的遭遇与我和我妻子上次坐火车的遭遇比起来简直就不值一提。请您来一趟，肯定不会让您白跑的！</a:t>
            </a:r>
            <a:r>
              <a:rPr lang="en-US" altLang="zh-CN" sz="2799">
                <a:latin typeface="宋体" panose="02010600030101010101" pitchFamily="2" charset="-122"/>
                <a:ea typeface="华文细黑" panose="02010600040101010101" pitchFamily="2" charset="-122"/>
                <a:cs typeface="Times New Roman" panose="02020603050405020304" pitchFamily="18" charset="0"/>
              </a:rPr>
              <a:t>”</a:t>
            </a:r>
            <a:r>
              <a:rPr lang="zh-CN" altLang="zh-CN" sz="2799">
                <a:latin typeface="Times New Roman" panose="02020603050405020304" pitchFamily="18" charset="0"/>
                <a:ea typeface="华文细黑" panose="02010600040101010101" pitchFamily="2" charset="-122"/>
                <a:cs typeface="Times New Roman" panose="02020603050405020304" pitchFamily="18" charset="0"/>
              </a:rPr>
              <a:t>我正好有事去基辅出差，就在一个傍晚去拜访了写信人。他果然真的没让我白跑一趟。</a:t>
            </a:r>
            <a:endParaRPr lang="zh-CN" altLang="zh-CN" sz="2799">
              <a:latin typeface="宋体" panose="02010600030101010101" pitchFamily="2" charset="-122"/>
              <a:ea typeface="华文细黑" panose="02010600040101010101" pitchFamily="2" charset="-122"/>
              <a:cs typeface="Courier New" panose="02070309020205020404" pitchFamily="49" charset="0"/>
            </a:endParaRPr>
          </a:p>
          <a:p>
            <a:pPr algn="just">
              <a:lnSpc>
                <a:spcPts val="5299"/>
              </a:lnSpc>
            </a:pPr>
            <a:r>
              <a:rPr lang="zh-CN" altLang="zh-CN" sz="2799">
                <a:latin typeface="Times New Roman" panose="02020603050405020304" pitchFamily="18" charset="0"/>
                <a:ea typeface="华文细黑" panose="02010600040101010101" pitchFamily="2" charset="-122"/>
                <a:cs typeface="Times New Roman" panose="02020603050405020304" pitchFamily="18" charset="0"/>
              </a:rPr>
              <a:t>如果说我坐的那次列车是没有前三节车厢的话，而这位读者在基辅坐的那次列车竟然挂了两节第</a:t>
            </a:r>
            <a:r>
              <a:rPr lang="en-US" altLang="zh-CN" sz="2799">
                <a:latin typeface="Times New Roman" panose="02020603050405020304" pitchFamily="18" charset="0"/>
                <a:ea typeface="华文细黑" panose="02010600040101010101" pitchFamily="2" charset="-122"/>
                <a:cs typeface="Courier New" panose="02070309020205020404" pitchFamily="49" charset="0"/>
              </a:rPr>
              <a:t>9</a:t>
            </a:r>
            <a:r>
              <a:rPr lang="zh-CN" altLang="zh-CN" sz="2799">
                <a:latin typeface="Times New Roman" panose="02020603050405020304" pitchFamily="18" charset="0"/>
                <a:ea typeface="华文细黑" panose="02010600040101010101" pitchFamily="2" charset="-122"/>
                <a:cs typeface="Times New Roman" panose="02020603050405020304" pitchFamily="18" charset="0"/>
              </a:rPr>
              <a:t>车厢。买了第</a:t>
            </a:r>
            <a:r>
              <a:rPr lang="en-US" altLang="zh-CN" sz="2799">
                <a:latin typeface="Times New Roman" panose="02020603050405020304" pitchFamily="18" charset="0"/>
                <a:ea typeface="华文细黑" panose="02010600040101010101" pitchFamily="2" charset="-122"/>
                <a:cs typeface="Courier New" panose="02070309020205020404" pitchFamily="49" charset="0"/>
              </a:rPr>
              <a:t>9</a:t>
            </a:r>
            <a:r>
              <a:rPr lang="zh-CN" altLang="zh-CN" sz="2799">
                <a:latin typeface="Times New Roman" panose="02020603050405020304" pitchFamily="18" charset="0"/>
                <a:ea typeface="华文细黑" panose="02010600040101010101" pitchFamily="2" charset="-122"/>
                <a:cs typeface="Times New Roman" panose="02020603050405020304" pitchFamily="18" charset="0"/>
              </a:rPr>
              <a:t>车厢票的乘客当然都进了前一节第</a:t>
            </a:r>
            <a:r>
              <a:rPr lang="en-US" altLang="zh-CN" sz="2799">
                <a:latin typeface="Times New Roman" panose="02020603050405020304" pitchFamily="18" charset="0"/>
                <a:ea typeface="华文细黑" panose="02010600040101010101" pitchFamily="2" charset="-122"/>
                <a:cs typeface="Courier New" panose="02070309020205020404" pitchFamily="49" charset="0"/>
              </a:rPr>
              <a:t>9</a:t>
            </a:r>
            <a:r>
              <a:rPr lang="zh-CN" altLang="zh-CN" sz="2799">
                <a:latin typeface="Times New Roman" panose="02020603050405020304" pitchFamily="18" charset="0"/>
                <a:ea typeface="华文细黑" panose="02010600040101010101" pitchFamily="2" charset="-122"/>
                <a:cs typeface="Times New Roman" panose="02020603050405020304" pitchFamily="18" charset="0"/>
              </a:rPr>
              <a:t>车厢，因为所有的正常人从小就知道，第</a:t>
            </a:r>
            <a:r>
              <a:rPr lang="en-US" altLang="zh-CN" sz="2799">
                <a:latin typeface="Times New Roman" panose="02020603050405020304" pitchFamily="18" charset="0"/>
                <a:ea typeface="华文细黑" panose="02010600040101010101" pitchFamily="2" charset="-122"/>
                <a:cs typeface="Courier New" panose="02070309020205020404" pitchFamily="49" charset="0"/>
              </a:rPr>
              <a:t>8</a:t>
            </a:r>
            <a:r>
              <a:rPr lang="zh-CN" altLang="zh-CN" sz="2799">
                <a:latin typeface="Times New Roman" panose="02020603050405020304" pitchFamily="18" charset="0"/>
                <a:ea typeface="华文细黑" panose="02010600040101010101" pitchFamily="2" charset="-122"/>
                <a:cs typeface="Times New Roman" panose="02020603050405020304" pitchFamily="18" charset="0"/>
              </a:rPr>
              <a:t>车厢后就是第</a:t>
            </a:r>
            <a:r>
              <a:rPr lang="en-US" altLang="zh-CN" sz="2799">
                <a:latin typeface="Times New Roman" panose="02020603050405020304" pitchFamily="18" charset="0"/>
                <a:ea typeface="华文细黑" panose="02010600040101010101" pitchFamily="2" charset="-122"/>
                <a:cs typeface="Courier New" panose="02070309020205020404" pitchFamily="49" charset="0"/>
              </a:rPr>
              <a:t>9</a:t>
            </a:r>
            <a:r>
              <a:rPr lang="zh-CN" altLang="zh-CN" sz="2799">
                <a:latin typeface="Times New Roman" panose="02020603050405020304" pitchFamily="18" charset="0"/>
                <a:ea typeface="华文细黑" panose="02010600040101010101" pitchFamily="2" charset="-122"/>
                <a:cs typeface="Times New Roman" panose="02020603050405020304" pitchFamily="18" charset="0"/>
              </a:rPr>
              <a:t>车厢，谁会想到第</a:t>
            </a:r>
            <a:r>
              <a:rPr lang="en-US" altLang="zh-CN" sz="2799">
                <a:latin typeface="Times New Roman" panose="02020603050405020304" pitchFamily="18" charset="0"/>
                <a:ea typeface="华文细黑" panose="02010600040101010101" pitchFamily="2" charset="-122"/>
                <a:cs typeface="Courier New" panose="02070309020205020404" pitchFamily="49" charset="0"/>
              </a:rPr>
              <a:t>9</a:t>
            </a:r>
            <a:r>
              <a:rPr lang="zh-CN" altLang="zh-CN" sz="2799">
                <a:latin typeface="Times New Roman" panose="02020603050405020304" pitchFamily="18" charset="0"/>
                <a:ea typeface="华文细黑" panose="02010600040101010101" pitchFamily="2" charset="-122"/>
                <a:cs typeface="Times New Roman" panose="02020603050405020304" pitchFamily="18" charset="0"/>
              </a:rPr>
              <a:t>车厢后还是第</a:t>
            </a:r>
            <a:r>
              <a:rPr lang="en-US" altLang="zh-CN" sz="2799">
                <a:latin typeface="Times New Roman" panose="02020603050405020304" pitchFamily="18" charset="0"/>
                <a:ea typeface="华文细黑" panose="02010600040101010101" pitchFamily="2" charset="-122"/>
                <a:cs typeface="Courier New" panose="02070309020205020404" pitchFamily="49" charset="0"/>
              </a:rPr>
              <a:t>9</a:t>
            </a:r>
            <a:r>
              <a:rPr lang="zh-CN" altLang="zh-CN" sz="2799">
                <a:latin typeface="Times New Roman" panose="02020603050405020304" pitchFamily="18" charset="0"/>
                <a:ea typeface="华文细黑" panose="02010600040101010101" pitchFamily="2" charset="-122"/>
                <a:cs typeface="Times New Roman" panose="02020603050405020304" pitchFamily="18" charset="0"/>
              </a:rPr>
              <a:t>车厢呢？</a:t>
            </a:r>
            <a:endParaRPr lang="zh-CN" altLang="zh-CN" sz="2799">
              <a:latin typeface="宋体" panose="02010600030101010101" pitchFamily="2" charset="-122"/>
              <a:ea typeface="华文细黑" panose="02010600040101010101" pitchFamily="2" charset="-122"/>
              <a:cs typeface="Courier New" panose="02070309020205020404" pitchFamily="49" charset="0"/>
            </a:endParaRPr>
          </a:p>
        </p:txBody>
      </p:sp>
    </p:spTree>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矩形 2">
            <a:extLst>
              <a:ext uri="{FF2B5EF4-FFF2-40B4-BE49-F238E27FC236}">
                <a16:creationId xmlns:a16="http://schemas.microsoft.com/office/drawing/2014/main" id="{596511F0-CE73-40DA-AF28-951D61D01981}"/>
              </a:ext>
            </a:extLst>
          </p:cNvPr>
          <p:cNvSpPr>
            <a:spLocks noChangeArrowheads="1"/>
          </p:cNvSpPr>
          <p:nvPr/>
        </p:nvSpPr>
        <p:spPr bwMode="auto">
          <a:xfrm>
            <a:off x="164092" y="68248"/>
            <a:ext cx="11851120" cy="66818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714375">
              <a:defRPr sz="2400">
                <a:solidFill>
                  <a:schemeClr val="tx1"/>
                </a:solidFill>
                <a:latin typeface="Arial" panose="020B0604020202020204" pitchFamily="34" charset="0"/>
                <a:ea typeface="宋体" panose="02010600030101010101" pitchFamily="2" charset="-122"/>
              </a:defRPr>
            </a:lvl1pPr>
            <a:lvl2pPr marL="742950" indent="-285750">
              <a:defRPr sz="2400">
                <a:solidFill>
                  <a:schemeClr val="tx1"/>
                </a:solidFill>
                <a:latin typeface="Arial" panose="020B0604020202020204" pitchFamily="34" charset="0"/>
                <a:ea typeface="宋体" panose="02010600030101010101" pitchFamily="2" charset="-122"/>
              </a:defRPr>
            </a:lvl2pPr>
            <a:lvl3pPr marL="1143000" indent="-228600">
              <a:defRPr sz="2400">
                <a:solidFill>
                  <a:schemeClr val="tx1"/>
                </a:solidFill>
                <a:latin typeface="Arial" panose="020B0604020202020204" pitchFamily="34" charset="0"/>
                <a:ea typeface="宋体" panose="02010600030101010101" pitchFamily="2" charset="-122"/>
              </a:defRPr>
            </a:lvl3pPr>
            <a:lvl4pPr marL="1600200" indent="-228600">
              <a:defRPr sz="2400">
                <a:solidFill>
                  <a:schemeClr val="tx1"/>
                </a:solidFill>
                <a:latin typeface="Arial" panose="020B0604020202020204" pitchFamily="34" charset="0"/>
                <a:ea typeface="宋体" panose="02010600030101010101" pitchFamily="2" charset="-122"/>
              </a:defRPr>
            </a:lvl4pPr>
            <a:lvl5pPr marL="2057400" indent="-228600">
              <a:defRPr sz="2400">
                <a:solidFill>
                  <a:schemeClr val="tx1"/>
                </a:solidFill>
                <a:latin typeface="Arial" panose="020B0604020202020204" pitchFamily="34" charset="0"/>
                <a:ea typeface="宋体" panose="02010600030101010101" pitchFamily="2" charset="-122"/>
              </a:defRPr>
            </a:lvl5pPr>
            <a:lvl6pPr marL="2514600" indent="-228600" defTabSz="1217613" eaLnBrk="0" fontAlgn="base" hangingPunct="0">
              <a:spcBef>
                <a:spcPct val="0"/>
              </a:spcBef>
              <a:spcAft>
                <a:spcPct val="0"/>
              </a:spcAft>
              <a:defRPr sz="2400">
                <a:solidFill>
                  <a:schemeClr val="tx1"/>
                </a:solidFill>
                <a:latin typeface="Arial" panose="020B0604020202020204" pitchFamily="34" charset="0"/>
                <a:ea typeface="宋体" panose="02010600030101010101" pitchFamily="2" charset="-122"/>
              </a:defRPr>
            </a:lvl6pPr>
            <a:lvl7pPr marL="2971800" indent="-228600" defTabSz="1217613" eaLnBrk="0" fontAlgn="base" hangingPunct="0">
              <a:spcBef>
                <a:spcPct val="0"/>
              </a:spcBef>
              <a:spcAft>
                <a:spcPct val="0"/>
              </a:spcAft>
              <a:defRPr sz="2400">
                <a:solidFill>
                  <a:schemeClr val="tx1"/>
                </a:solidFill>
                <a:latin typeface="Arial" panose="020B0604020202020204" pitchFamily="34" charset="0"/>
                <a:ea typeface="宋体" panose="02010600030101010101" pitchFamily="2" charset="-122"/>
              </a:defRPr>
            </a:lvl7pPr>
            <a:lvl8pPr marL="3429000" indent="-228600" defTabSz="1217613" eaLnBrk="0" fontAlgn="base" hangingPunct="0">
              <a:spcBef>
                <a:spcPct val="0"/>
              </a:spcBef>
              <a:spcAft>
                <a:spcPct val="0"/>
              </a:spcAft>
              <a:defRPr sz="2400">
                <a:solidFill>
                  <a:schemeClr val="tx1"/>
                </a:solidFill>
                <a:latin typeface="Arial" panose="020B0604020202020204" pitchFamily="34" charset="0"/>
                <a:ea typeface="宋体" panose="02010600030101010101" pitchFamily="2" charset="-122"/>
              </a:defRPr>
            </a:lvl8pPr>
            <a:lvl9pPr marL="3886200" indent="-228600" defTabSz="1217613" eaLnBrk="0" fontAlgn="base" hangingPunct="0">
              <a:spcBef>
                <a:spcPct val="0"/>
              </a:spcBef>
              <a:spcAft>
                <a:spcPct val="0"/>
              </a:spcAft>
              <a:defRPr sz="2400">
                <a:solidFill>
                  <a:schemeClr val="tx1"/>
                </a:solidFill>
                <a:latin typeface="Arial" panose="020B0604020202020204" pitchFamily="34" charset="0"/>
                <a:ea typeface="宋体" panose="02010600030101010101" pitchFamily="2" charset="-122"/>
              </a:defRPr>
            </a:lvl9pPr>
          </a:lstStyle>
          <a:p>
            <a:pPr algn="just" eaLnBrk="1" hangingPunct="1">
              <a:lnSpc>
                <a:spcPct val="150000"/>
              </a:lnSpc>
            </a:pPr>
            <a:r>
              <a:rPr lang="zh-CN" altLang="zh-CN" sz="2599">
                <a:latin typeface="Times New Roman" panose="02020603050405020304" pitchFamily="18" charset="0"/>
                <a:ea typeface="华文细黑" panose="02010600040101010101" pitchFamily="2" charset="-122"/>
                <a:cs typeface="Times New Roman" panose="02020603050405020304" pitchFamily="18" charset="0"/>
              </a:rPr>
              <a:t>列车开动后，后一节第</a:t>
            </a:r>
            <a:r>
              <a:rPr lang="en-US" altLang="zh-CN" sz="2599">
                <a:latin typeface="Times New Roman" panose="02020603050405020304" pitchFamily="18" charset="0"/>
                <a:ea typeface="华文细黑" panose="02010600040101010101" pitchFamily="2" charset="-122"/>
                <a:cs typeface="Courier New" panose="02070309020205020404" pitchFamily="49" charset="0"/>
              </a:rPr>
              <a:t>9</a:t>
            </a:r>
            <a:r>
              <a:rPr lang="zh-CN" altLang="zh-CN" sz="2599">
                <a:latin typeface="Times New Roman" panose="02020603050405020304" pitchFamily="18" charset="0"/>
                <a:ea typeface="华文细黑" panose="02010600040101010101" pitchFamily="2" charset="-122"/>
                <a:cs typeface="Times New Roman" panose="02020603050405020304" pitchFamily="18" charset="0"/>
              </a:rPr>
              <a:t>车厢的乘务员看着空无一人的车厢，莫名其妙，于是去找了列车长：</a:t>
            </a:r>
            <a:r>
              <a:rPr lang="en-US" altLang="zh-CN" sz="2599">
                <a:latin typeface="宋体" panose="02010600030101010101" pitchFamily="2" charset="-122"/>
                <a:ea typeface="华文细黑" panose="02010600040101010101" pitchFamily="2" charset="-122"/>
                <a:cs typeface="Times New Roman" panose="02020603050405020304" pitchFamily="18" charset="0"/>
              </a:rPr>
              <a:t>“</a:t>
            </a:r>
            <a:r>
              <a:rPr lang="zh-CN" altLang="zh-CN" sz="2599">
                <a:latin typeface="Times New Roman" panose="02020603050405020304" pitchFamily="18" charset="0"/>
                <a:ea typeface="华文细黑" panose="02010600040101010101" pitchFamily="2" charset="-122"/>
                <a:cs typeface="Times New Roman" panose="02020603050405020304" pitchFamily="18" charset="0"/>
              </a:rPr>
              <a:t>我的车厢里一个乘客也没有！</a:t>
            </a:r>
            <a:r>
              <a:rPr lang="en-US" altLang="zh-CN" sz="2599">
                <a:latin typeface="宋体" panose="02010600030101010101" pitchFamily="2" charset="-122"/>
                <a:ea typeface="华文细黑" panose="02010600040101010101" pitchFamily="2" charset="-122"/>
                <a:cs typeface="Times New Roman" panose="02020603050405020304" pitchFamily="18" charset="0"/>
              </a:rPr>
              <a:t>”</a:t>
            </a:r>
            <a:r>
              <a:rPr lang="zh-CN" altLang="zh-CN" sz="2599">
                <a:latin typeface="Times New Roman" panose="02020603050405020304" pitchFamily="18" charset="0"/>
                <a:ea typeface="华文细黑" panose="02010600040101010101" pitchFamily="2" charset="-122"/>
                <a:cs typeface="Times New Roman" panose="02020603050405020304" pitchFamily="18" charset="0"/>
              </a:rPr>
              <a:t>可列车长说：</a:t>
            </a:r>
            <a:r>
              <a:rPr lang="en-US" altLang="zh-CN" sz="2599">
                <a:latin typeface="宋体" panose="02010600030101010101" pitchFamily="2" charset="-122"/>
                <a:ea typeface="华文细黑" panose="02010600040101010101" pitchFamily="2" charset="-122"/>
                <a:cs typeface="Times New Roman" panose="02020603050405020304" pitchFamily="18" charset="0"/>
              </a:rPr>
              <a:t>“</a:t>
            </a:r>
            <a:r>
              <a:rPr lang="zh-CN" altLang="zh-CN" sz="2599">
                <a:latin typeface="Times New Roman" panose="02020603050405020304" pitchFamily="18" charset="0"/>
                <a:ea typeface="华文细黑" panose="02010600040101010101" pitchFamily="2" charset="-122"/>
                <a:cs typeface="Times New Roman" panose="02020603050405020304" pitchFamily="18" charset="0"/>
              </a:rPr>
              <a:t>肯定是售票处又弄错了！</a:t>
            </a:r>
            <a:r>
              <a:rPr lang="en-US" altLang="zh-CN" sz="2599">
                <a:latin typeface="宋体" panose="02010600030101010101" pitchFamily="2" charset="-122"/>
                <a:ea typeface="华文细黑" panose="02010600040101010101" pitchFamily="2" charset="-122"/>
                <a:cs typeface="Times New Roman" panose="02020603050405020304" pitchFamily="18" charset="0"/>
              </a:rPr>
              <a:t>”</a:t>
            </a:r>
            <a:r>
              <a:rPr lang="zh-CN" altLang="zh-CN" sz="2599">
                <a:latin typeface="Times New Roman" panose="02020603050405020304" pitchFamily="18" charset="0"/>
                <a:ea typeface="华文细黑" panose="02010600040101010101" pitchFamily="2" charset="-122"/>
                <a:cs typeface="Times New Roman" panose="02020603050405020304" pitchFamily="18" charset="0"/>
              </a:rPr>
              <a:t>列车长说完，马上就通知了下一站卖第</a:t>
            </a:r>
            <a:r>
              <a:rPr lang="en-US" altLang="zh-CN" sz="2599">
                <a:latin typeface="Times New Roman" panose="02020603050405020304" pitchFamily="18" charset="0"/>
                <a:ea typeface="华文细黑" panose="02010600040101010101" pitchFamily="2" charset="-122"/>
                <a:cs typeface="Courier New" panose="02070309020205020404" pitchFamily="49" charset="0"/>
              </a:rPr>
              <a:t>9</a:t>
            </a:r>
            <a:r>
              <a:rPr lang="zh-CN" altLang="zh-CN" sz="2599">
                <a:latin typeface="Times New Roman" panose="02020603050405020304" pitchFamily="18" charset="0"/>
                <a:ea typeface="华文细黑" panose="02010600040101010101" pitchFamily="2" charset="-122"/>
                <a:cs typeface="Times New Roman" panose="02020603050405020304" pitchFamily="18" charset="0"/>
              </a:rPr>
              <a:t>车厢票。</a:t>
            </a:r>
            <a:endParaRPr lang="zh-CN" altLang="zh-CN" sz="2599">
              <a:latin typeface="宋体" panose="02010600030101010101" pitchFamily="2" charset="-122"/>
              <a:ea typeface="华文细黑" panose="02010600040101010101" pitchFamily="2" charset="-122"/>
              <a:cs typeface="Courier New" panose="02070309020205020404" pitchFamily="49" charset="0"/>
            </a:endParaRPr>
          </a:p>
          <a:p>
            <a:pPr algn="just" eaLnBrk="1" hangingPunct="1">
              <a:lnSpc>
                <a:spcPct val="150000"/>
              </a:lnSpc>
            </a:pPr>
            <a:r>
              <a:rPr lang="zh-CN" altLang="zh-CN" sz="2599">
                <a:latin typeface="Times New Roman" panose="02020603050405020304" pitchFamily="18" charset="0"/>
                <a:ea typeface="华文细黑" panose="02010600040101010101" pitchFamily="2" charset="-122"/>
              </a:rPr>
              <a:t>列车在下一站停</a:t>
            </a:r>
            <a:r>
              <a:rPr lang="en-US" altLang="zh-CN" sz="2599">
                <a:latin typeface="Times New Roman" panose="02020603050405020304" pitchFamily="18" charset="0"/>
                <a:ea typeface="华文细黑" panose="02010600040101010101" pitchFamily="2" charset="-122"/>
              </a:rPr>
              <a:t>3</a:t>
            </a:r>
            <a:r>
              <a:rPr lang="zh-CN" altLang="zh-CN" sz="2599">
                <a:latin typeface="Times New Roman" panose="02020603050405020304" pitchFamily="18" charset="0"/>
                <a:ea typeface="华文细黑" panose="02010600040101010101" pitchFamily="2" charset="-122"/>
              </a:rPr>
              <a:t>分钟。买第</a:t>
            </a:r>
            <a:r>
              <a:rPr lang="en-US" altLang="zh-CN" sz="2599">
                <a:latin typeface="Times New Roman" panose="02020603050405020304" pitchFamily="18" charset="0"/>
                <a:ea typeface="华文细黑" panose="02010600040101010101" pitchFamily="2" charset="-122"/>
              </a:rPr>
              <a:t>9</a:t>
            </a:r>
            <a:r>
              <a:rPr lang="zh-CN" altLang="zh-CN" sz="2599">
                <a:latin typeface="Times New Roman" panose="02020603050405020304" pitchFamily="18" charset="0"/>
                <a:ea typeface="华文细黑" panose="02010600040101010101" pitchFamily="2" charset="-122"/>
              </a:rPr>
              <a:t>车厢票的人也都是一些思维正常的人，车一停稳，大家就依序跑到前一节第</a:t>
            </a:r>
            <a:r>
              <a:rPr lang="en-US" altLang="zh-CN" sz="2599">
                <a:latin typeface="Times New Roman" panose="02020603050405020304" pitchFamily="18" charset="0"/>
                <a:ea typeface="华文细黑" panose="02010600040101010101" pitchFamily="2" charset="-122"/>
              </a:rPr>
              <a:t>9</a:t>
            </a:r>
            <a:r>
              <a:rPr lang="zh-CN" altLang="zh-CN" sz="2599">
                <a:latin typeface="Times New Roman" panose="02020603050405020304" pitchFamily="18" charset="0"/>
                <a:ea typeface="华文细黑" panose="02010600040101010101" pitchFamily="2" charset="-122"/>
              </a:rPr>
              <a:t>车厢门口排队上车。乘务员看着这么多乘客，惊慌失措地挡在车门口说：</a:t>
            </a:r>
            <a:r>
              <a:rPr lang="en-US" altLang="zh-CN" sz="2599">
                <a:latin typeface="宋体" panose="02010600030101010101" pitchFamily="2" charset="-122"/>
                <a:ea typeface="华文细黑" panose="02010600040101010101" pitchFamily="2" charset="-122"/>
              </a:rPr>
              <a:t>“</a:t>
            </a:r>
            <a:r>
              <a:rPr lang="zh-CN" altLang="zh-CN" sz="2599">
                <a:latin typeface="Times New Roman" panose="02020603050405020304" pitchFamily="18" charset="0"/>
                <a:ea typeface="华文细黑" panose="02010600040101010101" pitchFamily="2" charset="-122"/>
              </a:rPr>
              <a:t>我这儿只有两个空铺，去找列车长吧，在第</a:t>
            </a:r>
            <a:r>
              <a:rPr lang="en-US" altLang="zh-CN" sz="2599">
                <a:latin typeface="Times New Roman" panose="02020603050405020304" pitchFamily="18" charset="0"/>
                <a:ea typeface="华文细黑" panose="02010600040101010101" pitchFamily="2" charset="-122"/>
              </a:rPr>
              <a:t>1</a:t>
            </a:r>
            <a:r>
              <a:rPr lang="zh-CN" altLang="zh-CN" sz="2599">
                <a:latin typeface="Times New Roman" panose="02020603050405020304" pitchFamily="18" charset="0"/>
                <a:ea typeface="华文细黑" panose="02010600040101010101" pitchFamily="2" charset="-122"/>
              </a:rPr>
              <a:t>车厢，让他把大家安排到其他车厢去，跑快点，要不车就开了！</a:t>
            </a:r>
            <a:r>
              <a:rPr lang="en-US" altLang="zh-CN" sz="2599">
                <a:latin typeface="宋体" panose="02010600030101010101" pitchFamily="2" charset="-122"/>
                <a:ea typeface="华文细黑" panose="02010600040101010101" pitchFamily="2" charset="-122"/>
              </a:rPr>
              <a:t>”</a:t>
            </a:r>
            <a:r>
              <a:rPr lang="zh-CN" altLang="zh-CN" sz="2599">
                <a:latin typeface="Times New Roman" panose="02020603050405020304" pitchFamily="18" charset="0"/>
                <a:ea typeface="华文细黑" panose="02010600040101010101" pitchFamily="2" charset="-122"/>
              </a:rPr>
              <a:t>愤怒的乘客们拎着大包小包你追我赶地朝第</a:t>
            </a:r>
            <a:r>
              <a:rPr lang="en-US" altLang="zh-CN" sz="2599">
                <a:latin typeface="Times New Roman" panose="02020603050405020304" pitchFamily="18" charset="0"/>
                <a:ea typeface="华文细黑" panose="02010600040101010101" pitchFamily="2" charset="-122"/>
              </a:rPr>
              <a:t>1</a:t>
            </a:r>
            <a:r>
              <a:rPr lang="zh-CN" altLang="zh-CN" sz="2599">
                <a:latin typeface="Times New Roman" panose="02020603050405020304" pitchFamily="18" charset="0"/>
                <a:ea typeface="华文细黑" panose="02010600040101010101" pitchFamily="2" charset="-122"/>
              </a:rPr>
              <a:t>车厢跑去。列车长看着这么多远远跑来的乘客一头雾水：</a:t>
            </a:r>
            <a:r>
              <a:rPr lang="en-US" altLang="zh-CN" sz="2599">
                <a:latin typeface="宋体" panose="02010600030101010101" pitchFamily="2" charset="-122"/>
                <a:ea typeface="华文细黑" panose="02010600040101010101" pitchFamily="2" charset="-122"/>
              </a:rPr>
              <a:t>“</a:t>
            </a:r>
            <a:r>
              <a:rPr lang="zh-CN" altLang="zh-CN" sz="2599">
                <a:latin typeface="Times New Roman" panose="02020603050405020304" pitchFamily="18" charset="0"/>
                <a:ea typeface="华文细黑" panose="02010600040101010101" pitchFamily="2" charset="-122"/>
              </a:rPr>
              <a:t>你们这是从哪儿来啊？</a:t>
            </a:r>
            <a:r>
              <a:rPr lang="en-US" altLang="zh-CN" sz="2599">
                <a:latin typeface="宋体" panose="02010600030101010101" pitchFamily="2" charset="-122"/>
                <a:ea typeface="华文细黑" panose="02010600040101010101" pitchFamily="2" charset="-122"/>
              </a:rPr>
              <a:t>”</a:t>
            </a:r>
            <a:r>
              <a:rPr lang="zh-CN" altLang="zh-CN" sz="2599">
                <a:latin typeface="Times New Roman" panose="02020603050405020304" pitchFamily="18" charset="0"/>
                <a:ea typeface="华文细黑" panose="02010600040101010101" pitchFamily="2" charset="-122"/>
              </a:rPr>
              <a:t>乘客们说：</a:t>
            </a:r>
            <a:r>
              <a:rPr lang="en-US" altLang="zh-CN" sz="2599">
                <a:latin typeface="宋体" panose="02010600030101010101" pitchFamily="2" charset="-122"/>
                <a:ea typeface="华文细黑" panose="02010600040101010101" pitchFamily="2" charset="-122"/>
              </a:rPr>
              <a:t>“</a:t>
            </a:r>
            <a:r>
              <a:rPr lang="zh-CN" altLang="zh-CN" sz="2599">
                <a:latin typeface="Times New Roman" panose="02020603050405020304" pitchFamily="18" charset="0"/>
                <a:ea typeface="华文细黑" panose="02010600040101010101" pitchFamily="2" charset="-122"/>
              </a:rPr>
              <a:t>从第</a:t>
            </a:r>
            <a:r>
              <a:rPr lang="en-US" altLang="zh-CN" sz="2599">
                <a:latin typeface="Times New Roman" panose="02020603050405020304" pitchFamily="18" charset="0"/>
                <a:ea typeface="华文细黑" panose="02010600040101010101" pitchFamily="2" charset="-122"/>
              </a:rPr>
              <a:t>9</a:t>
            </a:r>
            <a:r>
              <a:rPr lang="zh-CN" altLang="zh-CN" sz="2599">
                <a:latin typeface="Times New Roman" panose="02020603050405020304" pitchFamily="18" charset="0"/>
                <a:ea typeface="华文细黑" panose="02010600040101010101" pitchFamily="2" charset="-122"/>
              </a:rPr>
              <a:t>车厢来的</a:t>
            </a:r>
            <a:r>
              <a:rPr lang="en-US" altLang="zh-CN" sz="2599">
                <a:latin typeface="宋体" panose="02010600030101010101" pitchFamily="2" charset="-122"/>
                <a:ea typeface="华文细黑" panose="02010600040101010101" pitchFamily="2" charset="-122"/>
              </a:rPr>
              <a:t>……”“</a:t>
            </a:r>
            <a:r>
              <a:rPr lang="zh-CN" altLang="zh-CN" sz="2599">
                <a:latin typeface="Times New Roman" panose="02020603050405020304" pitchFamily="18" charset="0"/>
                <a:ea typeface="华文细黑" panose="02010600040101010101" pitchFamily="2" charset="-122"/>
              </a:rPr>
              <a:t>那个车厢早就满了</a:t>
            </a:r>
            <a:r>
              <a:rPr lang="en-US" altLang="zh-CN" sz="2599">
                <a:latin typeface="宋体" panose="02010600030101010101" pitchFamily="2" charset="-122"/>
                <a:ea typeface="华文细黑" panose="02010600040101010101" pitchFamily="2" charset="-122"/>
              </a:rPr>
              <a:t>……”</a:t>
            </a:r>
            <a:r>
              <a:rPr lang="zh-CN" altLang="zh-CN" sz="2599">
                <a:latin typeface="Times New Roman" panose="02020603050405020304" pitchFamily="18" charset="0"/>
                <a:ea typeface="华文细黑" panose="02010600040101010101" pitchFamily="2" charset="-122"/>
              </a:rPr>
              <a:t>列车长此刻没时间研究到底是怎么一回事，他需要马上把这些乘客安排好。一阵忙碌之后，乘客们终于安顿好了，他松了一口气后发出了发车命令。</a:t>
            </a:r>
            <a:endParaRPr lang="zh-CN" altLang="zh-CN" sz="2599">
              <a:latin typeface="宋体" panose="02010600030101010101" pitchFamily="2" charset="-122"/>
              <a:ea typeface="黑体" panose="02010609060101010101" pitchFamily="49" charset="-122"/>
            </a:endParaRPr>
          </a:p>
        </p:txBody>
      </p:sp>
    </p:spTree>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id="{04C74F3B-DD1C-4255-8A6F-180140D79DF4}"/>
              </a:ext>
            </a:extLst>
          </p:cNvPr>
          <p:cNvSpPr/>
          <p:nvPr/>
        </p:nvSpPr>
        <p:spPr>
          <a:xfrm>
            <a:off x="206945" y="136494"/>
            <a:ext cx="11636856" cy="6535812"/>
          </a:xfrm>
          <a:prstGeom prst="rect">
            <a:avLst/>
          </a:prstGeom>
        </p:spPr>
        <p:txBody>
          <a:bodyPr>
            <a:spAutoFit/>
          </a:bodyPr>
          <a:lstStyle/>
          <a:p>
            <a:pPr indent="714232" algn="just" defTabSz="1218321">
              <a:lnSpc>
                <a:spcPct val="150000"/>
              </a:lnSpc>
              <a:defRPr/>
            </a:pPr>
            <a:r>
              <a:rPr lang="zh-CN" altLang="zh-CN" sz="2799" kern="100" dirty="0">
                <a:latin typeface="Times New Roman" panose="02020603050405020304"/>
                <a:ea typeface="华文细黑"/>
                <a:cs typeface="Times New Roman" panose="02020603050405020304"/>
              </a:rPr>
              <a:t>这时，后一节第</a:t>
            </a:r>
            <a:r>
              <a:rPr lang="en-US" altLang="zh-CN" sz="2799" kern="100" dirty="0">
                <a:latin typeface="Times New Roman" panose="02020603050405020304"/>
                <a:ea typeface="华文细黑"/>
                <a:cs typeface="Courier New" panose="02070309020205020404"/>
              </a:rPr>
              <a:t>9</a:t>
            </a:r>
            <a:r>
              <a:rPr lang="zh-CN" altLang="zh-CN" sz="2799" kern="100" dirty="0">
                <a:latin typeface="Times New Roman" panose="02020603050405020304"/>
                <a:ea typeface="华文细黑"/>
                <a:cs typeface="Times New Roman" panose="02020603050405020304"/>
              </a:rPr>
              <a:t>车厢的乘务员又来了，还是说：</a:t>
            </a:r>
            <a:r>
              <a:rPr lang="en-US" altLang="zh-CN" sz="2799" kern="100" dirty="0">
                <a:latin typeface="宋体" panose="02010600030101010101" pitchFamily="2" charset="-122"/>
                <a:ea typeface="华文细黑"/>
                <a:cs typeface="Times New Roman" panose="02020603050405020304"/>
              </a:rPr>
              <a:t>“</a:t>
            </a:r>
            <a:r>
              <a:rPr lang="zh-CN" altLang="zh-CN" sz="2799" kern="100" dirty="0">
                <a:latin typeface="Times New Roman" panose="02020603050405020304"/>
                <a:ea typeface="华文细黑"/>
                <a:cs typeface="Times New Roman" panose="02020603050405020304"/>
              </a:rPr>
              <a:t>我的车厢里一个乘客也没有。</a:t>
            </a:r>
            <a:r>
              <a:rPr lang="en-US" altLang="zh-CN" sz="2799" kern="100" dirty="0">
                <a:latin typeface="宋体" panose="02010600030101010101" pitchFamily="2" charset="-122"/>
                <a:ea typeface="华文细黑"/>
                <a:cs typeface="Times New Roman" panose="02020603050405020304"/>
              </a:rPr>
              <a:t>”“</a:t>
            </a:r>
            <a:r>
              <a:rPr lang="zh-CN" altLang="zh-CN" sz="2799" kern="100" dirty="0">
                <a:latin typeface="Times New Roman" panose="02020603050405020304"/>
                <a:ea typeface="华文细黑"/>
                <a:cs typeface="Times New Roman" panose="02020603050405020304"/>
              </a:rPr>
              <a:t>怎么可能呢？</a:t>
            </a:r>
            <a:r>
              <a:rPr lang="en-US" altLang="zh-CN" sz="2799" kern="100" dirty="0">
                <a:latin typeface="宋体" panose="02010600030101010101" pitchFamily="2" charset="-122"/>
                <a:ea typeface="华文细黑"/>
                <a:cs typeface="Times New Roman" panose="02020603050405020304"/>
              </a:rPr>
              <a:t>”</a:t>
            </a:r>
            <a:r>
              <a:rPr lang="zh-CN" altLang="zh-CN" sz="2799" kern="100" dirty="0">
                <a:latin typeface="Times New Roman" panose="02020603050405020304"/>
                <a:ea typeface="华文细黑"/>
                <a:cs typeface="Times New Roman" panose="02020603050405020304"/>
              </a:rPr>
              <a:t>这次列车长认为这个乘务员肯定是疯了。于是，列车长决定和这个乘务员一起去车厢里看看，这才发现原来是这趟列车有两节第</a:t>
            </a:r>
            <a:r>
              <a:rPr lang="en-US" altLang="zh-CN" sz="2799" kern="100" dirty="0">
                <a:latin typeface="Times New Roman" panose="02020603050405020304"/>
                <a:ea typeface="华文细黑"/>
                <a:cs typeface="Courier New" panose="02070309020205020404"/>
              </a:rPr>
              <a:t>9</a:t>
            </a:r>
            <a:r>
              <a:rPr lang="zh-CN" altLang="zh-CN" sz="2799" kern="100" dirty="0">
                <a:latin typeface="Times New Roman" panose="02020603050405020304"/>
                <a:ea typeface="华文细黑"/>
                <a:cs typeface="Times New Roman" panose="02020603050405020304"/>
              </a:rPr>
              <a:t>车厢。列车长现在终于明白是怎么回事了，他长长地松了一口气后，回到自己的包厢通知了下一站：</a:t>
            </a:r>
            <a:r>
              <a:rPr lang="en-US" altLang="zh-CN" sz="2799" kern="100" dirty="0">
                <a:latin typeface="宋体" panose="02010600030101010101" pitchFamily="2" charset="-122"/>
                <a:ea typeface="华文细黑"/>
                <a:cs typeface="Times New Roman" panose="02020603050405020304"/>
              </a:rPr>
              <a:t>“</a:t>
            </a:r>
            <a:r>
              <a:rPr lang="zh-CN" altLang="zh-CN" sz="2799" kern="100" dirty="0">
                <a:latin typeface="Times New Roman" panose="02020603050405020304"/>
                <a:ea typeface="华文细黑"/>
                <a:cs typeface="Times New Roman" panose="02020603050405020304"/>
              </a:rPr>
              <a:t>摘掉第</a:t>
            </a:r>
            <a:r>
              <a:rPr lang="en-US" altLang="zh-CN" sz="2799" kern="100" dirty="0">
                <a:latin typeface="Times New Roman" panose="02020603050405020304"/>
                <a:ea typeface="华文细黑"/>
                <a:cs typeface="Courier New" panose="02070309020205020404"/>
              </a:rPr>
              <a:t>9</a:t>
            </a:r>
            <a:r>
              <a:rPr lang="zh-CN" altLang="zh-CN" sz="2799" kern="100" dirty="0">
                <a:latin typeface="Times New Roman" panose="02020603050405020304"/>
                <a:ea typeface="华文细黑"/>
                <a:cs typeface="Times New Roman" panose="02020603050405020304"/>
              </a:rPr>
              <a:t>车厢！</a:t>
            </a:r>
            <a:r>
              <a:rPr lang="en-US" altLang="zh-CN" sz="2799" kern="100" dirty="0">
                <a:latin typeface="宋体" panose="02010600030101010101" pitchFamily="2" charset="-122"/>
                <a:ea typeface="华文细黑"/>
                <a:cs typeface="Times New Roman" panose="02020603050405020304"/>
              </a:rPr>
              <a:t>”</a:t>
            </a:r>
            <a:endParaRPr lang="zh-CN" altLang="zh-CN" sz="2799" kern="100" dirty="0">
              <a:latin typeface="宋体" panose="02010600030101010101" pitchFamily="2" charset="-122"/>
              <a:cs typeface="Courier New" panose="02070309020205020404"/>
            </a:endParaRPr>
          </a:p>
          <a:p>
            <a:pPr indent="714232" algn="just" defTabSz="1218321">
              <a:lnSpc>
                <a:spcPct val="150000"/>
              </a:lnSpc>
              <a:defRPr/>
            </a:pPr>
            <a:r>
              <a:rPr lang="zh-CN" altLang="zh-CN" sz="2799" kern="100" dirty="0">
                <a:latin typeface="Times New Roman" panose="02020603050405020304"/>
                <a:ea typeface="华文细黑"/>
                <a:cs typeface="Times New Roman" panose="02020603050405020304"/>
              </a:rPr>
              <a:t>当时已是深夜，负责摘车厢的那些人也是一些正常人。他们数到前一节第</a:t>
            </a:r>
            <a:r>
              <a:rPr lang="en-US" altLang="zh-CN" sz="2799" kern="100" dirty="0">
                <a:latin typeface="Times New Roman" panose="02020603050405020304"/>
                <a:ea typeface="华文细黑"/>
                <a:cs typeface="Courier New" panose="02070309020205020404"/>
              </a:rPr>
              <a:t>9</a:t>
            </a:r>
            <a:r>
              <a:rPr lang="zh-CN" altLang="zh-CN" sz="2799" kern="100" dirty="0">
                <a:latin typeface="Times New Roman" panose="02020603050405020304"/>
                <a:ea typeface="华文细黑"/>
                <a:cs typeface="Times New Roman" panose="02020603050405020304"/>
              </a:rPr>
              <a:t>车厢，就把它摘了下来，拖到了备用道上，然后重新组装好列车就通知了列车长。列车长再一次松了一口气后发出了发车命令，然后回自己包厢睡觉。可后来后一节第</a:t>
            </a:r>
            <a:r>
              <a:rPr lang="en-US" altLang="zh-CN" sz="2799" kern="100" dirty="0">
                <a:latin typeface="Times New Roman" panose="02020603050405020304"/>
                <a:ea typeface="华文细黑"/>
                <a:cs typeface="Courier New" panose="02070309020205020404"/>
              </a:rPr>
              <a:t>9</a:t>
            </a:r>
            <a:r>
              <a:rPr lang="zh-CN" altLang="zh-CN" sz="2799" kern="100" dirty="0">
                <a:latin typeface="Times New Roman" panose="02020603050405020304"/>
                <a:ea typeface="华文细黑"/>
                <a:cs typeface="Times New Roman" panose="02020603050405020304"/>
              </a:rPr>
              <a:t>车厢的乘务员又找来了：我的车厢里还是一个乘客也没有。</a:t>
            </a:r>
            <a:r>
              <a:rPr lang="en-US" altLang="zh-CN" sz="2799" kern="100" dirty="0">
                <a:latin typeface="宋体" panose="02010600030101010101" pitchFamily="2" charset="-122"/>
                <a:ea typeface="华文细黑"/>
                <a:cs typeface="Times New Roman" panose="02020603050405020304"/>
              </a:rPr>
              <a:t>”</a:t>
            </a:r>
            <a:endParaRPr lang="zh-CN" altLang="zh-CN" sz="2799" kern="100" dirty="0">
              <a:latin typeface="宋体" panose="02010600030101010101" pitchFamily="2" charset="-122"/>
              <a:cs typeface="Courier New" panose="02070309020205020404"/>
            </a:endParaRPr>
          </a:p>
        </p:txBody>
      </p:sp>
    </p:spTree>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id="{8CE161EE-BD53-49AD-8DE2-BDAB967EEC7E}"/>
              </a:ext>
            </a:extLst>
          </p:cNvPr>
          <p:cNvSpPr/>
          <p:nvPr/>
        </p:nvSpPr>
        <p:spPr>
          <a:xfrm>
            <a:off x="173615" y="163475"/>
            <a:ext cx="11754304" cy="6554858"/>
          </a:xfrm>
          <a:prstGeom prst="rect">
            <a:avLst/>
          </a:prstGeom>
        </p:spPr>
        <p:txBody>
          <a:bodyPr>
            <a:spAutoFit/>
          </a:bodyPr>
          <a:lstStyle/>
          <a:p>
            <a:pPr indent="714232" algn="just" defTabSz="1218321">
              <a:lnSpc>
                <a:spcPct val="150000"/>
              </a:lnSpc>
              <a:defRPr/>
            </a:pPr>
            <a:r>
              <a:rPr lang="zh-CN" altLang="zh-CN" sz="2799" kern="100" dirty="0">
                <a:latin typeface="Times New Roman" panose="02020603050405020304"/>
                <a:ea typeface="华文细黑"/>
                <a:cs typeface="Times New Roman" panose="02020603050405020304"/>
              </a:rPr>
              <a:t>我不知道这次事故后列车长是不是疯了。但给我讲故事的这个人当时和他的妻子就在前一节第</a:t>
            </a:r>
            <a:r>
              <a:rPr lang="en-US" altLang="zh-CN" sz="2799" kern="100" dirty="0">
                <a:latin typeface="Times New Roman" panose="02020603050405020304"/>
                <a:ea typeface="华文细黑"/>
                <a:cs typeface="Courier New" panose="02070309020205020404"/>
              </a:rPr>
              <a:t>9</a:t>
            </a:r>
            <a:r>
              <a:rPr lang="zh-CN" altLang="zh-CN" sz="2799" kern="100" dirty="0">
                <a:latin typeface="Times New Roman" panose="02020603050405020304"/>
                <a:ea typeface="华文细黑"/>
                <a:cs typeface="Times New Roman" panose="02020603050405020304"/>
              </a:rPr>
              <a:t>车厢里。深夜，他起来吸烟。他边吸着烟边想：</a:t>
            </a:r>
            <a:r>
              <a:rPr lang="en-US" altLang="zh-CN" sz="2799" kern="100" dirty="0">
                <a:latin typeface="宋体" panose="02010600030101010101" pitchFamily="2" charset="-122"/>
                <a:ea typeface="华文细黑"/>
                <a:cs typeface="Times New Roman" panose="02020603050405020304"/>
              </a:rPr>
              <a:t>“</a:t>
            </a:r>
            <a:r>
              <a:rPr lang="zh-CN" altLang="zh-CN" sz="2799" kern="100" dirty="0">
                <a:latin typeface="Times New Roman" panose="02020603050405020304"/>
                <a:ea typeface="华文细黑"/>
                <a:cs typeface="Times New Roman" panose="02020603050405020304"/>
              </a:rPr>
              <a:t>列车怎么停这么长时间啊？</a:t>
            </a:r>
            <a:r>
              <a:rPr lang="en-US" altLang="zh-CN" sz="2799" kern="100" dirty="0">
                <a:latin typeface="宋体" panose="02010600030101010101" pitchFamily="2" charset="-122"/>
                <a:ea typeface="华文细黑"/>
                <a:cs typeface="Times New Roman" panose="02020603050405020304"/>
              </a:rPr>
              <a:t>”</a:t>
            </a:r>
            <a:r>
              <a:rPr lang="zh-CN" altLang="zh-CN" sz="2799" kern="100" dirty="0">
                <a:latin typeface="Times New Roman" panose="02020603050405020304"/>
                <a:ea typeface="华文细黑"/>
                <a:cs typeface="Times New Roman" panose="02020603050405020304"/>
              </a:rPr>
              <a:t>随后他往窗外望了一眼，这才发现前面后面的车厢都没了踪影，就更别说车头了。四周是一片大草原，光秃秃的，一轮圆月冷冷地照在停着第</a:t>
            </a:r>
            <a:r>
              <a:rPr lang="en-US" altLang="zh-CN" sz="2799" kern="100" dirty="0">
                <a:latin typeface="Times New Roman" panose="02020603050405020304"/>
                <a:ea typeface="华文细黑"/>
                <a:cs typeface="Courier New" panose="02070309020205020404"/>
              </a:rPr>
              <a:t>9</a:t>
            </a:r>
            <a:r>
              <a:rPr lang="zh-CN" altLang="zh-CN" sz="2799" kern="100" dirty="0">
                <a:latin typeface="Times New Roman" panose="02020603050405020304"/>
                <a:ea typeface="华文细黑"/>
                <a:cs typeface="Times New Roman" panose="02020603050405020304"/>
              </a:rPr>
              <a:t>车厢的备用道上。他急忙叫醒了所有的乘客，大家连外衣都没穿就从铺位上跳了下来，猜测着到底发生了什么事，他们现在是在哪儿。</a:t>
            </a:r>
            <a:endParaRPr lang="zh-CN" altLang="zh-CN" sz="2799" kern="100" dirty="0">
              <a:latin typeface="宋体" panose="02010600030101010101" pitchFamily="2" charset="-122"/>
              <a:cs typeface="Courier New" panose="02070309020205020404"/>
            </a:endParaRPr>
          </a:p>
          <a:p>
            <a:pPr indent="714232" algn="just" defTabSz="1218321">
              <a:lnSpc>
                <a:spcPct val="150000"/>
              </a:lnSpc>
              <a:defRPr/>
            </a:pPr>
            <a:r>
              <a:rPr lang="zh-CN" altLang="zh-CN" sz="2799" kern="100" dirty="0">
                <a:latin typeface="Times New Roman" panose="02020603050405020304"/>
                <a:ea typeface="华文细黑"/>
                <a:cs typeface="Times New Roman" panose="02020603050405020304"/>
              </a:rPr>
              <a:t>听他讲到这儿，我忍不住哈哈地笑出了声来。结果讲故事的人火了：</a:t>
            </a:r>
            <a:r>
              <a:rPr lang="en-US" altLang="zh-CN" sz="2799" kern="100" dirty="0">
                <a:latin typeface="宋体" panose="02010600030101010101" pitchFamily="2" charset="-122"/>
                <a:ea typeface="华文细黑"/>
                <a:cs typeface="Times New Roman" panose="02020603050405020304"/>
              </a:rPr>
              <a:t>“</a:t>
            </a:r>
            <a:r>
              <a:rPr lang="zh-CN" altLang="zh-CN" sz="2799" kern="100" dirty="0">
                <a:latin typeface="Times New Roman" panose="02020603050405020304"/>
                <a:ea typeface="华文细黑"/>
                <a:cs typeface="Times New Roman" panose="02020603050405020304"/>
              </a:rPr>
              <a:t>我一点都不觉得这有什么好笑！我们第</a:t>
            </a:r>
            <a:r>
              <a:rPr lang="en-US" altLang="zh-CN" sz="2799" kern="100" dirty="0">
                <a:latin typeface="Times New Roman" panose="02020603050405020304"/>
                <a:ea typeface="华文细黑"/>
                <a:cs typeface="Courier New" panose="02070309020205020404"/>
              </a:rPr>
              <a:t>9</a:t>
            </a:r>
            <a:r>
              <a:rPr lang="zh-CN" altLang="zh-CN" sz="2799" kern="100" dirty="0">
                <a:latin typeface="Times New Roman" panose="02020603050405020304"/>
                <a:ea typeface="华文细黑"/>
                <a:cs typeface="Times New Roman" panose="02020603050405020304"/>
              </a:rPr>
              <a:t>车厢的这些乘客原本是打算去保加利亚旅游的！</a:t>
            </a:r>
            <a:r>
              <a:rPr lang="en-US" altLang="zh-CN" sz="2799" kern="100" dirty="0">
                <a:latin typeface="宋体" panose="02010600030101010101" pitchFamily="2" charset="-122"/>
                <a:ea typeface="华文细黑"/>
                <a:cs typeface="Times New Roman" panose="02020603050405020304"/>
              </a:rPr>
              <a:t>”					     </a:t>
            </a:r>
            <a:r>
              <a:rPr lang="en-US" altLang="zh-CN" sz="2799" kern="100" dirty="0">
                <a:latin typeface="Times New Roman" panose="02020603050405020304"/>
                <a:ea typeface="华文细黑"/>
                <a:cs typeface="Courier New" panose="02070309020205020404"/>
              </a:rPr>
              <a:t>(</a:t>
            </a:r>
            <a:r>
              <a:rPr lang="zh-CN" altLang="zh-CN" sz="2799" kern="100" dirty="0">
                <a:latin typeface="Times New Roman" panose="02020603050405020304"/>
                <a:ea typeface="华文细黑"/>
                <a:cs typeface="Times New Roman" panose="02020603050405020304"/>
              </a:rPr>
              <a:t>本文有删改</a:t>
            </a:r>
            <a:r>
              <a:rPr lang="en-US" altLang="zh-CN" sz="2799" kern="100" dirty="0">
                <a:latin typeface="Times New Roman" panose="02020603050405020304"/>
                <a:ea typeface="华文细黑"/>
                <a:cs typeface="Courier New" panose="02070309020205020404"/>
              </a:rPr>
              <a:t>)</a:t>
            </a:r>
            <a:endParaRPr lang="zh-CN" altLang="zh-CN" sz="2799" kern="100" dirty="0">
              <a:latin typeface="宋体" panose="02010600030101010101" pitchFamily="2" charset="-122"/>
              <a:cs typeface="Courier New" panose="02070309020205020404"/>
            </a:endParaRPr>
          </a:p>
        </p:txBody>
      </p:sp>
    </p:spTree>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矩形 2">
            <a:extLst>
              <a:ext uri="{FF2B5EF4-FFF2-40B4-BE49-F238E27FC236}">
                <a16:creationId xmlns:a16="http://schemas.microsoft.com/office/drawing/2014/main" id="{85FA3A78-4ED9-4F98-AE8C-C8AC7B71C14E}"/>
              </a:ext>
            </a:extLst>
          </p:cNvPr>
          <p:cNvSpPr>
            <a:spLocks noChangeArrowheads="1"/>
          </p:cNvSpPr>
          <p:nvPr/>
        </p:nvSpPr>
        <p:spPr bwMode="auto">
          <a:xfrm>
            <a:off x="264082" y="684055"/>
            <a:ext cx="11487666" cy="6554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宋体" panose="02010600030101010101" pitchFamily="2" charset="-122"/>
              </a:defRPr>
            </a:lvl1pPr>
            <a:lvl2pPr marL="742950" indent="-285750">
              <a:defRPr sz="2400">
                <a:solidFill>
                  <a:schemeClr val="tx1"/>
                </a:solidFill>
                <a:latin typeface="Arial" panose="020B0604020202020204" pitchFamily="34" charset="0"/>
                <a:ea typeface="宋体" panose="02010600030101010101" pitchFamily="2" charset="-122"/>
              </a:defRPr>
            </a:lvl2pPr>
            <a:lvl3pPr marL="1143000" indent="-228600">
              <a:defRPr sz="2400">
                <a:solidFill>
                  <a:schemeClr val="tx1"/>
                </a:solidFill>
                <a:latin typeface="Arial" panose="020B0604020202020204" pitchFamily="34" charset="0"/>
                <a:ea typeface="宋体" panose="02010600030101010101" pitchFamily="2" charset="-122"/>
              </a:defRPr>
            </a:lvl3pPr>
            <a:lvl4pPr marL="1600200" indent="-228600">
              <a:defRPr sz="2400">
                <a:solidFill>
                  <a:schemeClr val="tx1"/>
                </a:solidFill>
                <a:latin typeface="Arial" panose="020B0604020202020204" pitchFamily="34" charset="0"/>
                <a:ea typeface="宋体" panose="02010600030101010101" pitchFamily="2" charset="-122"/>
              </a:defRPr>
            </a:lvl4pPr>
            <a:lvl5pPr marL="2057400" indent="-228600">
              <a:defRPr sz="2400">
                <a:solidFill>
                  <a:schemeClr val="tx1"/>
                </a:solidFill>
                <a:latin typeface="Arial" panose="020B0604020202020204" pitchFamily="34" charset="0"/>
                <a:ea typeface="宋体" panose="02010600030101010101" pitchFamily="2" charset="-122"/>
              </a:defRPr>
            </a:lvl5pPr>
            <a:lvl6pPr marL="2514600" indent="-228600" defTabSz="1217613" eaLnBrk="0" fontAlgn="base" hangingPunct="0">
              <a:spcBef>
                <a:spcPct val="0"/>
              </a:spcBef>
              <a:spcAft>
                <a:spcPct val="0"/>
              </a:spcAft>
              <a:defRPr sz="2400">
                <a:solidFill>
                  <a:schemeClr val="tx1"/>
                </a:solidFill>
                <a:latin typeface="Arial" panose="020B0604020202020204" pitchFamily="34" charset="0"/>
                <a:ea typeface="宋体" panose="02010600030101010101" pitchFamily="2" charset="-122"/>
              </a:defRPr>
            </a:lvl6pPr>
            <a:lvl7pPr marL="2971800" indent="-228600" defTabSz="1217613" eaLnBrk="0" fontAlgn="base" hangingPunct="0">
              <a:spcBef>
                <a:spcPct val="0"/>
              </a:spcBef>
              <a:spcAft>
                <a:spcPct val="0"/>
              </a:spcAft>
              <a:defRPr sz="2400">
                <a:solidFill>
                  <a:schemeClr val="tx1"/>
                </a:solidFill>
                <a:latin typeface="Arial" panose="020B0604020202020204" pitchFamily="34" charset="0"/>
                <a:ea typeface="宋体" panose="02010600030101010101" pitchFamily="2" charset="-122"/>
              </a:defRPr>
            </a:lvl7pPr>
            <a:lvl8pPr marL="3429000" indent="-228600" defTabSz="1217613" eaLnBrk="0" fontAlgn="base" hangingPunct="0">
              <a:spcBef>
                <a:spcPct val="0"/>
              </a:spcBef>
              <a:spcAft>
                <a:spcPct val="0"/>
              </a:spcAft>
              <a:defRPr sz="2400">
                <a:solidFill>
                  <a:schemeClr val="tx1"/>
                </a:solidFill>
                <a:latin typeface="Arial" panose="020B0604020202020204" pitchFamily="34" charset="0"/>
                <a:ea typeface="宋体" panose="02010600030101010101" pitchFamily="2" charset="-122"/>
              </a:defRPr>
            </a:lvl8pPr>
            <a:lvl9pPr marL="3886200" indent="-228600" defTabSz="1217613" eaLnBrk="0" fontAlgn="base" hangingPunct="0">
              <a:spcBef>
                <a:spcPct val="0"/>
              </a:spcBef>
              <a:spcAft>
                <a:spcPct val="0"/>
              </a:spcAft>
              <a:defRPr sz="2400">
                <a:solidFill>
                  <a:schemeClr val="tx1"/>
                </a:solidFill>
                <a:latin typeface="Arial" panose="020B0604020202020204" pitchFamily="34" charset="0"/>
                <a:ea typeface="宋体" panose="02010600030101010101" pitchFamily="2" charset="-122"/>
              </a:defRPr>
            </a:lvl9pPr>
          </a:lstStyle>
          <a:p>
            <a:pPr algn="just" eaLnBrk="1" hangingPunct="1">
              <a:lnSpc>
                <a:spcPct val="150000"/>
              </a:lnSpc>
            </a:pPr>
            <a:r>
              <a:rPr lang="zh-CN" altLang="zh-CN" sz="2799" dirty="0">
                <a:latin typeface="Times New Roman" panose="02020603050405020304" pitchFamily="18" charset="0"/>
                <a:ea typeface="华文细黑" panose="02010600040101010101" pitchFamily="2" charset="-122"/>
                <a:cs typeface="Times New Roman" panose="02020603050405020304" pitchFamily="18" charset="0"/>
              </a:rPr>
              <a:t>故事的主体部分采用第几人称叙述？有什么效果？</a:t>
            </a:r>
            <a:endParaRPr lang="zh-CN" altLang="zh-CN" sz="2799" dirty="0">
              <a:latin typeface="宋体" panose="02010600030101010101" pitchFamily="2" charset="-122"/>
              <a:ea typeface="华文细黑" panose="02010600040101010101" pitchFamily="2" charset="-122"/>
              <a:cs typeface="Courier New" panose="02070309020205020404" pitchFamily="49" charset="0"/>
            </a:endParaRPr>
          </a:p>
        </p:txBody>
      </p:sp>
      <p:sp>
        <p:nvSpPr>
          <p:cNvPr id="20" name="矩形 19">
            <a:extLst>
              <a:ext uri="{FF2B5EF4-FFF2-40B4-BE49-F238E27FC236}">
                <a16:creationId xmlns:a16="http://schemas.microsoft.com/office/drawing/2014/main" id="{0474FA53-57DE-4A51-8601-BFA15C4CD719}"/>
              </a:ext>
            </a:extLst>
          </p:cNvPr>
          <p:cNvSpPr/>
          <p:nvPr/>
        </p:nvSpPr>
        <p:spPr>
          <a:xfrm>
            <a:off x="345025" y="1504602"/>
            <a:ext cx="11501951" cy="1929312"/>
          </a:xfrm>
          <a:prstGeom prst="rect">
            <a:avLst/>
          </a:prstGeom>
          <a:solidFill>
            <a:schemeClr val="accent1">
              <a:lumMod val="20000"/>
              <a:lumOff val="80000"/>
            </a:schemeClr>
          </a:solidFill>
        </p:spPr>
        <p:txBody>
          <a:bodyPr>
            <a:spAutoFit/>
          </a:bodyPr>
          <a:lstStyle/>
          <a:p>
            <a:pPr algn="just" defTabSz="1218321">
              <a:lnSpc>
                <a:spcPct val="150000"/>
              </a:lnSpc>
              <a:tabLst>
                <a:tab pos="2249990" algn="l"/>
              </a:tabLst>
              <a:defRPr/>
            </a:pPr>
            <a:endParaRPr lang="en-US" altLang="zh-CN" sz="2799" kern="100" dirty="0">
              <a:latin typeface="宋体" panose="02010600030101010101" pitchFamily="2" charset="-122"/>
              <a:cs typeface="Courier New" panose="02070309020205020404"/>
            </a:endParaRPr>
          </a:p>
          <a:p>
            <a:pPr algn="just" defTabSz="1218321">
              <a:lnSpc>
                <a:spcPct val="150000"/>
              </a:lnSpc>
              <a:tabLst>
                <a:tab pos="2249990" algn="l"/>
              </a:tabLst>
              <a:defRPr/>
            </a:pPr>
            <a:endParaRPr lang="en-US" altLang="zh-CN" sz="2799" kern="100" dirty="0">
              <a:latin typeface="宋体" panose="02010600030101010101" pitchFamily="2" charset="-122"/>
              <a:cs typeface="Courier New" panose="02070309020205020404"/>
            </a:endParaRPr>
          </a:p>
          <a:p>
            <a:pPr algn="just" defTabSz="1218321">
              <a:lnSpc>
                <a:spcPct val="150000"/>
              </a:lnSpc>
              <a:tabLst>
                <a:tab pos="2249990" algn="l"/>
              </a:tabLst>
              <a:defRPr/>
            </a:pPr>
            <a:endParaRPr lang="en-US" altLang="zh-CN" sz="2799" kern="100" dirty="0">
              <a:latin typeface="宋体" panose="02010600030101010101" pitchFamily="2" charset="-122"/>
              <a:cs typeface="Courier New" panose="02070309020205020404"/>
            </a:endParaRPr>
          </a:p>
        </p:txBody>
      </p:sp>
      <p:sp>
        <p:nvSpPr>
          <p:cNvPr id="21" name="矩形 20">
            <a:extLst>
              <a:ext uri="{FF2B5EF4-FFF2-40B4-BE49-F238E27FC236}">
                <a16:creationId xmlns:a16="http://schemas.microsoft.com/office/drawing/2014/main" id="{3F4133BA-B746-4E14-BC07-78E727E88B0E}"/>
              </a:ext>
            </a:extLst>
          </p:cNvPr>
          <p:cNvSpPr>
            <a:spLocks noChangeArrowheads="1"/>
          </p:cNvSpPr>
          <p:nvPr/>
        </p:nvSpPr>
        <p:spPr bwMode="auto">
          <a:xfrm>
            <a:off x="391053" y="1515712"/>
            <a:ext cx="11263880" cy="1948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宋体" panose="02010600030101010101" pitchFamily="2" charset="-122"/>
              </a:defRPr>
            </a:lvl1pPr>
            <a:lvl2pPr marL="742950" indent="-285750">
              <a:defRPr sz="2400">
                <a:solidFill>
                  <a:schemeClr val="tx1"/>
                </a:solidFill>
                <a:latin typeface="Arial" panose="020B0604020202020204" pitchFamily="34" charset="0"/>
                <a:ea typeface="宋体" panose="02010600030101010101" pitchFamily="2" charset="-122"/>
              </a:defRPr>
            </a:lvl2pPr>
            <a:lvl3pPr marL="1143000" indent="-228600">
              <a:defRPr sz="2400">
                <a:solidFill>
                  <a:schemeClr val="tx1"/>
                </a:solidFill>
                <a:latin typeface="Arial" panose="020B0604020202020204" pitchFamily="34" charset="0"/>
                <a:ea typeface="宋体" panose="02010600030101010101" pitchFamily="2" charset="-122"/>
              </a:defRPr>
            </a:lvl3pPr>
            <a:lvl4pPr marL="1600200" indent="-228600">
              <a:defRPr sz="2400">
                <a:solidFill>
                  <a:schemeClr val="tx1"/>
                </a:solidFill>
                <a:latin typeface="Arial" panose="020B0604020202020204" pitchFamily="34" charset="0"/>
                <a:ea typeface="宋体" panose="02010600030101010101" pitchFamily="2" charset="-122"/>
              </a:defRPr>
            </a:lvl4pPr>
            <a:lvl5pPr marL="2057400" indent="-228600">
              <a:defRPr sz="2400">
                <a:solidFill>
                  <a:schemeClr val="tx1"/>
                </a:solidFill>
                <a:latin typeface="Arial" panose="020B0604020202020204" pitchFamily="34" charset="0"/>
                <a:ea typeface="宋体" panose="02010600030101010101" pitchFamily="2" charset="-122"/>
              </a:defRPr>
            </a:lvl5pPr>
            <a:lvl6pPr marL="2514600" indent="-228600" defTabSz="1217613" eaLnBrk="0" fontAlgn="base" hangingPunct="0">
              <a:spcBef>
                <a:spcPct val="0"/>
              </a:spcBef>
              <a:spcAft>
                <a:spcPct val="0"/>
              </a:spcAft>
              <a:defRPr sz="2400">
                <a:solidFill>
                  <a:schemeClr val="tx1"/>
                </a:solidFill>
                <a:latin typeface="Arial" panose="020B0604020202020204" pitchFamily="34" charset="0"/>
                <a:ea typeface="宋体" panose="02010600030101010101" pitchFamily="2" charset="-122"/>
              </a:defRPr>
            </a:lvl6pPr>
            <a:lvl7pPr marL="2971800" indent="-228600" defTabSz="1217613" eaLnBrk="0" fontAlgn="base" hangingPunct="0">
              <a:spcBef>
                <a:spcPct val="0"/>
              </a:spcBef>
              <a:spcAft>
                <a:spcPct val="0"/>
              </a:spcAft>
              <a:defRPr sz="2400">
                <a:solidFill>
                  <a:schemeClr val="tx1"/>
                </a:solidFill>
                <a:latin typeface="Arial" panose="020B0604020202020204" pitchFamily="34" charset="0"/>
                <a:ea typeface="宋体" panose="02010600030101010101" pitchFamily="2" charset="-122"/>
              </a:defRPr>
            </a:lvl7pPr>
            <a:lvl8pPr marL="3429000" indent="-228600" defTabSz="1217613" eaLnBrk="0" fontAlgn="base" hangingPunct="0">
              <a:spcBef>
                <a:spcPct val="0"/>
              </a:spcBef>
              <a:spcAft>
                <a:spcPct val="0"/>
              </a:spcAft>
              <a:defRPr sz="2400">
                <a:solidFill>
                  <a:schemeClr val="tx1"/>
                </a:solidFill>
                <a:latin typeface="Arial" panose="020B0604020202020204" pitchFamily="34" charset="0"/>
                <a:ea typeface="宋体" panose="02010600030101010101" pitchFamily="2" charset="-122"/>
              </a:defRPr>
            </a:lvl8pPr>
            <a:lvl9pPr marL="3886200" indent="-228600" defTabSz="1217613" eaLnBrk="0" fontAlgn="base" hangingPunct="0">
              <a:spcBef>
                <a:spcPct val="0"/>
              </a:spcBef>
              <a:spcAft>
                <a:spcPct val="0"/>
              </a:spcAft>
              <a:defRPr sz="2400">
                <a:solidFill>
                  <a:schemeClr val="tx1"/>
                </a:solidFill>
                <a:latin typeface="Arial" panose="020B0604020202020204" pitchFamily="34" charset="0"/>
                <a:ea typeface="宋体" panose="02010600030101010101" pitchFamily="2" charset="-122"/>
              </a:defRPr>
            </a:lvl9pPr>
          </a:lstStyle>
          <a:p>
            <a:pPr algn="just" eaLnBrk="1" hangingPunct="1">
              <a:lnSpc>
                <a:spcPct val="150000"/>
              </a:lnSpc>
            </a:pPr>
            <a:r>
              <a:rPr lang="zh-CN" altLang="zh-CN" sz="2799" dirty="0">
                <a:solidFill>
                  <a:srgbClr val="C00000"/>
                </a:solidFill>
                <a:latin typeface="Times New Roman" panose="02020603050405020304" pitchFamily="18" charset="0"/>
                <a:ea typeface="华文细黑" panose="02010600040101010101" pitchFamily="2" charset="-122"/>
                <a:cs typeface="Times New Roman" panose="02020603050405020304" pitchFamily="18" charset="0"/>
              </a:rPr>
              <a:t>第三人称叙述。</a:t>
            </a:r>
            <a:r>
              <a:rPr lang="en-US" altLang="zh-CN" sz="2799" dirty="0">
                <a:solidFill>
                  <a:srgbClr val="C00000"/>
                </a:solidFill>
                <a:latin typeface="宋体" panose="02010600030101010101" pitchFamily="2" charset="-122"/>
                <a:ea typeface="华文细黑" panose="02010600040101010101" pitchFamily="2" charset="-122"/>
                <a:cs typeface="Times New Roman" panose="02020603050405020304" pitchFamily="18" charset="0"/>
              </a:rPr>
              <a:t>①</a:t>
            </a:r>
            <a:r>
              <a:rPr lang="zh-CN" altLang="zh-CN" sz="2799" dirty="0">
                <a:solidFill>
                  <a:srgbClr val="C00000"/>
                </a:solidFill>
                <a:latin typeface="Times New Roman" panose="02020603050405020304" pitchFamily="18" charset="0"/>
                <a:ea typeface="华文细黑" panose="02010600040101010101" pitchFamily="2" charset="-122"/>
                <a:cs typeface="Times New Roman" panose="02020603050405020304" pitchFamily="18" charset="0"/>
              </a:rPr>
              <a:t>突破开篇以第一人称写</a:t>
            </a:r>
            <a:r>
              <a:rPr lang="en-US" altLang="zh-CN" sz="2799" dirty="0">
                <a:solidFill>
                  <a:srgbClr val="C00000"/>
                </a:solidFill>
                <a:latin typeface="宋体" panose="02010600030101010101" pitchFamily="2" charset="-122"/>
                <a:ea typeface="华文细黑" panose="02010600040101010101" pitchFamily="2" charset="-122"/>
                <a:cs typeface="Times New Roman" panose="02020603050405020304" pitchFamily="18" charset="0"/>
              </a:rPr>
              <a:t>“</a:t>
            </a:r>
            <a:r>
              <a:rPr lang="zh-CN" altLang="zh-CN" sz="2799" dirty="0">
                <a:solidFill>
                  <a:srgbClr val="C00000"/>
                </a:solidFill>
                <a:latin typeface="Times New Roman" panose="02020603050405020304" pitchFamily="18" charset="0"/>
                <a:ea typeface="华文细黑" panose="02010600040101010101" pitchFamily="2" charset="-122"/>
                <a:cs typeface="Times New Roman" panose="02020603050405020304" pitchFamily="18" charset="0"/>
              </a:rPr>
              <a:t>我</a:t>
            </a:r>
            <a:r>
              <a:rPr lang="en-US" altLang="zh-CN" sz="2799" dirty="0">
                <a:solidFill>
                  <a:srgbClr val="C00000"/>
                </a:solidFill>
                <a:latin typeface="宋体" panose="02010600030101010101" pitchFamily="2" charset="-122"/>
                <a:ea typeface="华文细黑" panose="02010600040101010101" pitchFamily="2" charset="-122"/>
                <a:cs typeface="Times New Roman" panose="02020603050405020304" pitchFamily="18" charset="0"/>
              </a:rPr>
              <a:t>”</a:t>
            </a:r>
            <a:r>
              <a:rPr lang="zh-CN" altLang="zh-CN" sz="2799" dirty="0">
                <a:solidFill>
                  <a:srgbClr val="C00000"/>
                </a:solidFill>
                <a:latin typeface="Times New Roman" panose="02020603050405020304" pitchFamily="18" charset="0"/>
                <a:ea typeface="华文细黑" panose="02010600040101010101" pitchFamily="2" charset="-122"/>
                <a:cs typeface="Times New Roman" panose="02020603050405020304" pitchFamily="18" charset="0"/>
              </a:rPr>
              <a:t>的所见所闻的局限，较为自由地展现事件过程、人物心理，以及不同地点发生的事情。</a:t>
            </a:r>
            <a:r>
              <a:rPr lang="en-US" altLang="zh-CN" sz="2799" dirty="0">
                <a:solidFill>
                  <a:srgbClr val="C00000"/>
                </a:solidFill>
                <a:latin typeface="宋体" panose="02010600030101010101" pitchFamily="2" charset="-122"/>
                <a:ea typeface="华文细黑" panose="02010600040101010101" pitchFamily="2" charset="-122"/>
                <a:cs typeface="Times New Roman" panose="02020603050405020304" pitchFamily="18" charset="0"/>
              </a:rPr>
              <a:t>②</a:t>
            </a:r>
            <a:r>
              <a:rPr lang="zh-CN" altLang="zh-CN" sz="2799" dirty="0">
                <a:solidFill>
                  <a:srgbClr val="C00000"/>
                </a:solidFill>
                <a:latin typeface="Times New Roman" panose="02020603050405020304" pitchFamily="18" charset="0"/>
                <a:ea typeface="华文细黑" panose="02010600040101010101" pitchFamily="2" charset="-122"/>
                <a:cs typeface="Times New Roman" panose="02020603050405020304" pitchFamily="18" charset="0"/>
              </a:rPr>
              <a:t>拉开了叙述者与故事之间的距离，更具有客观性。</a:t>
            </a:r>
            <a:endParaRPr lang="zh-CN" altLang="zh-CN" sz="2799" dirty="0">
              <a:solidFill>
                <a:srgbClr val="C00000"/>
              </a:solidFill>
              <a:latin typeface="宋体" panose="02010600030101010101" pitchFamily="2" charset="-122"/>
              <a:ea typeface="华文细黑" panose="02010600040101010101" pitchFamily="2" charset="-122"/>
              <a:cs typeface="Courier New" panose="02070309020205020404" pitchFamily="49" charset="0"/>
            </a:endParaRPr>
          </a:p>
        </p:txBody>
      </p:sp>
      <p:sp>
        <p:nvSpPr>
          <p:cNvPr id="22" name="TextBox 21">
            <a:extLst>
              <a:ext uri="{FF2B5EF4-FFF2-40B4-BE49-F238E27FC236}">
                <a16:creationId xmlns:a16="http://schemas.microsoft.com/office/drawing/2014/main" id="{EB186FA9-A72E-4496-9EA5-688BD445BB4F}"/>
              </a:ext>
            </a:extLst>
          </p:cNvPr>
          <p:cNvSpPr txBox="1"/>
          <p:nvPr/>
        </p:nvSpPr>
        <p:spPr>
          <a:xfrm>
            <a:off x="8115626" y="860225"/>
            <a:ext cx="977674" cy="369247"/>
          </a:xfrm>
          <a:prstGeom prst="rect">
            <a:avLst/>
          </a:prstGeom>
          <a:solidFill>
            <a:srgbClr val="B4C7E7"/>
          </a:solidFill>
        </p:spPr>
        <p:txBody>
          <a:bodyPr>
            <a:spAutoFit/>
          </a:bodyPr>
          <a:lstStyle/>
          <a:p>
            <a:pPr defTabSz="1218321">
              <a:defRPr/>
            </a:pPr>
            <a:r>
              <a:rPr lang="zh-CN" altLang="en-US" dirty="0">
                <a:solidFill>
                  <a:schemeClr val="bg1"/>
                </a:solidFill>
                <a:latin typeface="+mj-ea"/>
                <a:ea typeface="+mj-ea"/>
                <a:cs typeface="Times New Roman" panose="02020603050405020304" pitchFamily="18" charset="0"/>
              </a:rPr>
              <a:t> 答案</a:t>
            </a:r>
          </a:p>
        </p:txBody>
      </p:sp>
      <p:sp>
        <p:nvSpPr>
          <p:cNvPr id="23" name="TextBox 22">
            <a:extLst>
              <a:ext uri="{FF2B5EF4-FFF2-40B4-BE49-F238E27FC236}">
                <a16:creationId xmlns:a16="http://schemas.microsoft.com/office/drawing/2014/main" id="{A36BFF88-FC75-46F0-A0B2-F78D911CFDA1}"/>
              </a:ext>
            </a:extLst>
          </p:cNvPr>
          <p:cNvSpPr txBox="1"/>
          <p:nvPr/>
        </p:nvSpPr>
        <p:spPr>
          <a:xfrm>
            <a:off x="9248839" y="860225"/>
            <a:ext cx="977674" cy="369247"/>
          </a:xfrm>
          <a:prstGeom prst="rect">
            <a:avLst/>
          </a:prstGeom>
          <a:solidFill>
            <a:srgbClr val="B4C7E7"/>
          </a:solidFill>
        </p:spPr>
        <p:txBody>
          <a:bodyPr>
            <a:spAutoFit/>
          </a:bodyPr>
          <a:lstStyle/>
          <a:p>
            <a:pPr algn="ctr" defTabSz="1218321">
              <a:defRPr/>
            </a:pPr>
            <a:r>
              <a:rPr lang="zh-CN" altLang="en-US" dirty="0">
                <a:solidFill>
                  <a:schemeClr val="bg1"/>
                </a:solidFill>
                <a:latin typeface="+mj-ea"/>
                <a:ea typeface="+mj-ea"/>
                <a:cs typeface="Times New Roman" panose="02020603050405020304" pitchFamily="18" charset="0"/>
              </a:rPr>
              <a:t>解析</a:t>
            </a:r>
          </a:p>
        </p:txBody>
      </p:sp>
      <p:sp>
        <p:nvSpPr>
          <p:cNvPr id="24" name="矩形 23">
            <a:extLst>
              <a:ext uri="{FF2B5EF4-FFF2-40B4-BE49-F238E27FC236}">
                <a16:creationId xmlns:a16="http://schemas.microsoft.com/office/drawing/2014/main" id="{F81A8E40-4E67-48EB-AFE9-3CDAD1EE5882}"/>
              </a:ext>
            </a:extLst>
          </p:cNvPr>
          <p:cNvSpPr/>
          <p:nvPr/>
        </p:nvSpPr>
        <p:spPr>
          <a:xfrm>
            <a:off x="345025" y="3745633"/>
            <a:ext cx="11501951" cy="1929312"/>
          </a:xfrm>
          <a:prstGeom prst="rect">
            <a:avLst/>
          </a:prstGeom>
          <a:solidFill>
            <a:schemeClr val="accent1">
              <a:lumMod val="20000"/>
              <a:lumOff val="80000"/>
            </a:schemeClr>
          </a:solidFill>
        </p:spPr>
        <p:txBody>
          <a:bodyPr>
            <a:spAutoFit/>
          </a:bodyPr>
          <a:lstStyle/>
          <a:p>
            <a:pPr algn="just" defTabSz="1218321">
              <a:lnSpc>
                <a:spcPct val="150000"/>
              </a:lnSpc>
              <a:tabLst>
                <a:tab pos="2249990" algn="l"/>
              </a:tabLst>
              <a:defRPr/>
            </a:pPr>
            <a:endParaRPr lang="en-US" altLang="zh-CN" sz="2799" kern="100" dirty="0">
              <a:latin typeface="宋体" panose="02010600030101010101" pitchFamily="2" charset="-122"/>
              <a:cs typeface="Courier New" panose="02070309020205020404"/>
            </a:endParaRPr>
          </a:p>
          <a:p>
            <a:pPr algn="just" defTabSz="1218321">
              <a:lnSpc>
                <a:spcPct val="150000"/>
              </a:lnSpc>
              <a:tabLst>
                <a:tab pos="2249990" algn="l"/>
              </a:tabLst>
              <a:defRPr/>
            </a:pPr>
            <a:endParaRPr lang="en-US" altLang="zh-CN" sz="2799" kern="100" dirty="0">
              <a:latin typeface="宋体" panose="02010600030101010101" pitchFamily="2" charset="-122"/>
              <a:cs typeface="Courier New" panose="02070309020205020404"/>
            </a:endParaRPr>
          </a:p>
          <a:p>
            <a:pPr algn="just" defTabSz="1218321">
              <a:lnSpc>
                <a:spcPct val="150000"/>
              </a:lnSpc>
              <a:tabLst>
                <a:tab pos="2249990" algn="l"/>
              </a:tabLst>
              <a:defRPr/>
            </a:pPr>
            <a:endParaRPr lang="en-US" altLang="zh-CN" sz="2799" kern="100" dirty="0">
              <a:latin typeface="宋体" panose="02010600030101010101" pitchFamily="2" charset="-122"/>
              <a:cs typeface="Courier New" panose="02070309020205020404"/>
            </a:endParaRPr>
          </a:p>
        </p:txBody>
      </p:sp>
      <p:sp>
        <p:nvSpPr>
          <p:cNvPr id="25" name="矩形 24">
            <a:extLst>
              <a:ext uri="{FF2B5EF4-FFF2-40B4-BE49-F238E27FC236}">
                <a16:creationId xmlns:a16="http://schemas.microsoft.com/office/drawing/2014/main" id="{23FADFCE-3A2B-47E1-AEF7-7B6D039CB293}"/>
              </a:ext>
            </a:extLst>
          </p:cNvPr>
          <p:cNvSpPr>
            <a:spLocks noChangeArrowheads="1"/>
          </p:cNvSpPr>
          <p:nvPr/>
        </p:nvSpPr>
        <p:spPr bwMode="auto">
          <a:xfrm>
            <a:off x="391052" y="3777375"/>
            <a:ext cx="11376567" cy="19477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宋体" panose="02010600030101010101" pitchFamily="2" charset="-122"/>
              </a:defRPr>
            </a:lvl1pPr>
            <a:lvl2pPr marL="742950" indent="-285750">
              <a:defRPr sz="2400">
                <a:solidFill>
                  <a:schemeClr val="tx1"/>
                </a:solidFill>
                <a:latin typeface="Arial" panose="020B0604020202020204" pitchFamily="34" charset="0"/>
                <a:ea typeface="宋体" panose="02010600030101010101" pitchFamily="2" charset="-122"/>
              </a:defRPr>
            </a:lvl2pPr>
            <a:lvl3pPr marL="1143000" indent="-228600">
              <a:defRPr sz="2400">
                <a:solidFill>
                  <a:schemeClr val="tx1"/>
                </a:solidFill>
                <a:latin typeface="Arial" panose="020B0604020202020204" pitchFamily="34" charset="0"/>
                <a:ea typeface="宋体" panose="02010600030101010101" pitchFamily="2" charset="-122"/>
              </a:defRPr>
            </a:lvl3pPr>
            <a:lvl4pPr marL="1600200" indent="-228600">
              <a:defRPr sz="2400">
                <a:solidFill>
                  <a:schemeClr val="tx1"/>
                </a:solidFill>
                <a:latin typeface="Arial" panose="020B0604020202020204" pitchFamily="34" charset="0"/>
                <a:ea typeface="宋体" panose="02010600030101010101" pitchFamily="2" charset="-122"/>
              </a:defRPr>
            </a:lvl4pPr>
            <a:lvl5pPr marL="2057400" indent="-228600">
              <a:defRPr sz="2400">
                <a:solidFill>
                  <a:schemeClr val="tx1"/>
                </a:solidFill>
                <a:latin typeface="Arial" panose="020B0604020202020204" pitchFamily="34" charset="0"/>
                <a:ea typeface="宋体" panose="02010600030101010101" pitchFamily="2" charset="-122"/>
              </a:defRPr>
            </a:lvl5pPr>
            <a:lvl6pPr marL="2514600" indent="-228600" defTabSz="1217613" eaLnBrk="0" fontAlgn="base" hangingPunct="0">
              <a:spcBef>
                <a:spcPct val="0"/>
              </a:spcBef>
              <a:spcAft>
                <a:spcPct val="0"/>
              </a:spcAft>
              <a:defRPr sz="2400">
                <a:solidFill>
                  <a:schemeClr val="tx1"/>
                </a:solidFill>
                <a:latin typeface="Arial" panose="020B0604020202020204" pitchFamily="34" charset="0"/>
                <a:ea typeface="宋体" panose="02010600030101010101" pitchFamily="2" charset="-122"/>
              </a:defRPr>
            </a:lvl6pPr>
            <a:lvl7pPr marL="2971800" indent="-228600" defTabSz="1217613" eaLnBrk="0" fontAlgn="base" hangingPunct="0">
              <a:spcBef>
                <a:spcPct val="0"/>
              </a:spcBef>
              <a:spcAft>
                <a:spcPct val="0"/>
              </a:spcAft>
              <a:defRPr sz="2400">
                <a:solidFill>
                  <a:schemeClr val="tx1"/>
                </a:solidFill>
                <a:latin typeface="Arial" panose="020B0604020202020204" pitchFamily="34" charset="0"/>
                <a:ea typeface="宋体" panose="02010600030101010101" pitchFamily="2" charset="-122"/>
              </a:defRPr>
            </a:lvl7pPr>
            <a:lvl8pPr marL="3429000" indent="-228600" defTabSz="1217613" eaLnBrk="0" fontAlgn="base" hangingPunct="0">
              <a:spcBef>
                <a:spcPct val="0"/>
              </a:spcBef>
              <a:spcAft>
                <a:spcPct val="0"/>
              </a:spcAft>
              <a:defRPr sz="2400">
                <a:solidFill>
                  <a:schemeClr val="tx1"/>
                </a:solidFill>
                <a:latin typeface="Arial" panose="020B0604020202020204" pitchFamily="34" charset="0"/>
                <a:ea typeface="宋体" panose="02010600030101010101" pitchFamily="2" charset="-122"/>
              </a:defRPr>
            </a:lvl8pPr>
            <a:lvl9pPr marL="3886200" indent="-228600" defTabSz="1217613" eaLnBrk="0" fontAlgn="base" hangingPunct="0">
              <a:spcBef>
                <a:spcPct val="0"/>
              </a:spcBef>
              <a:spcAft>
                <a:spcPct val="0"/>
              </a:spcAft>
              <a:defRPr sz="2400">
                <a:solidFill>
                  <a:schemeClr val="tx1"/>
                </a:solidFill>
                <a:latin typeface="Arial" panose="020B0604020202020204" pitchFamily="34" charset="0"/>
                <a:ea typeface="宋体" panose="02010600030101010101" pitchFamily="2" charset="-122"/>
              </a:defRPr>
            </a:lvl9pPr>
          </a:lstStyle>
          <a:p>
            <a:pPr algn="just" eaLnBrk="1" hangingPunct="1">
              <a:lnSpc>
                <a:spcPct val="150000"/>
              </a:lnSpc>
            </a:pPr>
            <a:r>
              <a:rPr lang="zh-CN" altLang="zh-CN" sz="2799" dirty="0">
                <a:latin typeface="Times New Roman" panose="02020603050405020304" pitchFamily="18" charset="0"/>
                <a:ea typeface="华文细黑" panose="02010600040101010101" pitchFamily="2" charset="-122"/>
                <a:cs typeface="Times New Roman" panose="02020603050405020304" pitchFamily="18" charset="0"/>
              </a:rPr>
              <a:t>故事的主体部分叙述了这位读者向作者反映的他与他妻子的乘车经历，用的是第三人称。这种人称的叙述，拉开了叙述者与故事之间的距离，使故事的讲述更具有客观性。</a:t>
            </a:r>
            <a:endParaRPr lang="zh-CN" altLang="zh-CN" sz="2799" dirty="0">
              <a:latin typeface="宋体" panose="02010600030101010101" pitchFamily="2" charset="-122"/>
              <a:ea typeface="华文细黑" panose="02010600040101010101" pitchFamily="2" charset="-122"/>
              <a:cs typeface="Courier New" panose="02070309020205020404" pitchFamily="49"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ppt_x"/>
                                          </p:val>
                                        </p:tav>
                                        <p:tav tm="100000">
                                          <p:val>
                                            <p:strVal val="#ppt_x"/>
                                          </p:val>
                                        </p:tav>
                                      </p:tavLst>
                                    </p:anim>
                                    <p:anim calcmode="lin" valueType="num">
                                      <p:cBhvr additive="base">
                                        <p:cTn id="8"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5"/>
                                        </p:tgtEl>
                                        <p:attrNameLst>
                                          <p:attrName>style.visibility</p:attrName>
                                        </p:attrNameLst>
                                      </p:cBhvr>
                                      <p:to>
                                        <p:strVal val="visible"/>
                                      </p:to>
                                    </p:set>
                                    <p:anim calcmode="lin" valueType="num">
                                      <p:cBhvr additive="base">
                                        <p:cTn id="13" dur="500" fill="hold"/>
                                        <p:tgtEl>
                                          <p:spTgt spid="25"/>
                                        </p:tgtEl>
                                        <p:attrNameLst>
                                          <p:attrName>ppt_x</p:attrName>
                                        </p:attrNameLst>
                                      </p:cBhvr>
                                      <p:tavLst>
                                        <p:tav tm="0">
                                          <p:val>
                                            <p:strVal val="#ppt_x"/>
                                          </p:val>
                                        </p:tav>
                                        <p:tav tm="100000">
                                          <p:val>
                                            <p:strVal val="#ppt_x"/>
                                          </p:val>
                                        </p:tav>
                                      </p:tavLst>
                                    </p:anim>
                                    <p:anim calcmode="lin" valueType="num">
                                      <p:cBhvr additive="base">
                                        <p:cTn id="14" dur="500" fill="hold"/>
                                        <p:tgtEl>
                                          <p:spTgt spid="2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15" restart="whenNotActive" fill="hold" evtFilter="cancelBubble" nodeType="interactiveSeq">
                <p:stCondLst>
                  <p:cond evt="onClick" delay="0">
                    <p:tgtEl>
                      <p:spTgt spid="22"/>
                    </p:tgtEl>
                  </p:cond>
                </p:stCondLst>
                <p:endSync evt="end" delay="0">
                  <p:rtn val="all"/>
                </p:endSync>
                <p:childTnLst>
                  <p:par>
                    <p:cTn id="16" fill="hold" nodeType="clickPar">
                      <p:stCondLst>
                        <p:cond delay="0"/>
                      </p:stCondLst>
                      <p:childTnLst>
                        <p:par>
                          <p:cTn id="17" fill="hold" nodeType="withGroup">
                            <p:stCondLst>
                              <p:cond delay="0"/>
                            </p:stCondLst>
                            <p:childTnLst>
                              <p:par>
                                <p:cTn id="18" presetID="3" presetClass="entr" presetSubtype="10" fill="hold" grpId="0" nodeType="clickEffect">
                                  <p:stCondLst>
                                    <p:cond delay="0"/>
                                  </p:stCondLst>
                                  <p:childTnLst>
                                    <p:set>
                                      <p:cBhvr>
                                        <p:cTn id="19" dur="1" fill="hold">
                                          <p:stCondLst>
                                            <p:cond delay="0"/>
                                          </p:stCondLst>
                                        </p:cTn>
                                        <p:tgtEl>
                                          <p:spTgt spid="20"/>
                                        </p:tgtEl>
                                        <p:attrNameLst>
                                          <p:attrName>style.visibility</p:attrName>
                                        </p:attrNameLst>
                                      </p:cBhvr>
                                      <p:to>
                                        <p:strVal val="visible"/>
                                      </p:to>
                                    </p:set>
                                    <p:animEffect transition="in" filter="blinds(horizontal)">
                                      <p:cBhvr>
                                        <p:cTn id="20" dur="500"/>
                                        <p:tgtEl>
                                          <p:spTgt spid="20"/>
                                        </p:tgtEl>
                                      </p:cBhvr>
                                    </p:animEffect>
                                  </p:childTnLst>
                                </p:cTn>
                              </p:par>
                            </p:childTnLst>
                          </p:cTn>
                        </p:par>
                      </p:childTnLst>
                    </p:cTn>
                  </p:par>
                  <p:par>
                    <p:cTn id="21" fill="hold" nodeType="clickPar">
                      <p:stCondLst>
                        <p:cond delay="indefinite"/>
                      </p:stCondLst>
                      <p:childTnLst>
                        <p:par>
                          <p:cTn id="22" fill="hold" nodeType="withGroup">
                            <p:stCondLst>
                              <p:cond delay="0"/>
                            </p:stCondLst>
                            <p:childTnLst>
                              <p:par>
                                <p:cTn id="23" presetID="10" presetClass="exit" presetSubtype="0" fill="hold" grpId="1" nodeType="clickEffect">
                                  <p:stCondLst>
                                    <p:cond delay="0"/>
                                  </p:stCondLst>
                                  <p:childTnLst>
                                    <p:animEffect transition="out" filter="fade">
                                      <p:cBhvr>
                                        <p:cTn id="24" dur="500"/>
                                        <p:tgtEl>
                                          <p:spTgt spid="20"/>
                                        </p:tgtEl>
                                      </p:cBhvr>
                                    </p:animEffect>
                                    <p:set>
                                      <p:cBhvr>
                                        <p:cTn id="25" dur="1" fill="hold">
                                          <p:stCondLst>
                                            <p:cond delay="499"/>
                                          </p:stCondLst>
                                        </p:cTn>
                                        <p:tgtEl>
                                          <p:spTgt spid="20"/>
                                        </p:tgtEl>
                                        <p:attrNameLst>
                                          <p:attrName>style.visibility</p:attrName>
                                        </p:attrNameLst>
                                      </p:cBhvr>
                                      <p:to>
                                        <p:strVal val="hidden"/>
                                      </p:to>
                                    </p:set>
                                  </p:childTnLst>
                                </p:cTn>
                              </p:par>
                            </p:childTnLst>
                          </p:cTn>
                        </p:par>
                      </p:childTnLst>
                    </p:cTn>
                  </p:par>
                </p:childTnLst>
              </p:cTn>
              <p:nextCondLst>
                <p:cond evt="onClick" delay="0">
                  <p:tgtEl>
                    <p:spTgt spid="22"/>
                  </p:tgtEl>
                </p:cond>
              </p:nextCondLst>
            </p:seq>
            <p:seq concurrent="1" nextAc="seek">
              <p:cTn id="26" restart="whenNotActive" fill="hold" evtFilter="cancelBubble" nodeType="interactiveSeq">
                <p:stCondLst>
                  <p:cond evt="onClick" delay="0">
                    <p:tgtEl>
                      <p:spTgt spid="23"/>
                    </p:tgtEl>
                  </p:cond>
                </p:stCondLst>
                <p:endSync evt="end" delay="0">
                  <p:rtn val="all"/>
                </p:endSync>
                <p:childTnLst>
                  <p:par>
                    <p:cTn id="27" fill="hold" nodeType="clickPar">
                      <p:stCondLst>
                        <p:cond delay="0"/>
                      </p:stCondLst>
                      <p:childTnLst>
                        <p:par>
                          <p:cTn id="28" fill="hold" nodeType="withGroup">
                            <p:stCondLst>
                              <p:cond delay="0"/>
                            </p:stCondLst>
                            <p:childTnLst>
                              <p:par>
                                <p:cTn id="29" presetID="3" presetClass="entr" presetSubtype="10" fill="hold" grpId="0" nodeType="clickEffect">
                                  <p:stCondLst>
                                    <p:cond delay="0"/>
                                  </p:stCondLst>
                                  <p:childTnLst>
                                    <p:set>
                                      <p:cBhvr>
                                        <p:cTn id="30" dur="1" fill="hold">
                                          <p:stCondLst>
                                            <p:cond delay="0"/>
                                          </p:stCondLst>
                                        </p:cTn>
                                        <p:tgtEl>
                                          <p:spTgt spid="24"/>
                                        </p:tgtEl>
                                        <p:attrNameLst>
                                          <p:attrName>style.visibility</p:attrName>
                                        </p:attrNameLst>
                                      </p:cBhvr>
                                      <p:to>
                                        <p:strVal val="visible"/>
                                      </p:to>
                                    </p:set>
                                    <p:animEffect transition="in" filter="blinds(horizontal)">
                                      <p:cBhvr>
                                        <p:cTn id="31" dur="500"/>
                                        <p:tgtEl>
                                          <p:spTgt spid="24"/>
                                        </p:tgtEl>
                                      </p:cBhvr>
                                    </p:animEffect>
                                  </p:childTnLst>
                                </p:cTn>
                              </p:par>
                            </p:childTnLst>
                          </p:cTn>
                        </p:par>
                      </p:childTnLst>
                    </p:cTn>
                  </p:par>
                  <p:par>
                    <p:cTn id="32" fill="hold" nodeType="clickPar">
                      <p:stCondLst>
                        <p:cond delay="indefinite"/>
                      </p:stCondLst>
                      <p:childTnLst>
                        <p:par>
                          <p:cTn id="33" fill="hold" nodeType="withGroup">
                            <p:stCondLst>
                              <p:cond delay="0"/>
                            </p:stCondLst>
                            <p:childTnLst>
                              <p:par>
                                <p:cTn id="34" presetID="10" presetClass="exit" presetSubtype="0" fill="hold" grpId="1" nodeType="clickEffect">
                                  <p:stCondLst>
                                    <p:cond delay="0"/>
                                  </p:stCondLst>
                                  <p:childTnLst>
                                    <p:animEffect transition="out" filter="fade">
                                      <p:cBhvr>
                                        <p:cTn id="35" dur="500"/>
                                        <p:tgtEl>
                                          <p:spTgt spid="24"/>
                                        </p:tgtEl>
                                      </p:cBhvr>
                                    </p:animEffect>
                                    <p:set>
                                      <p:cBhvr>
                                        <p:cTn id="36" dur="1" fill="hold">
                                          <p:stCondLst>
                                            <p:cond delay="499"/>
                                          </p:stCondLst>
                                        </p:cTn>
                                        <p:tgtEl>
                                          <p:spTgt spid="24"/>
                                        </p:tgtEl>
                                        <p:attrNameLst>
                                          <p:attrName>style.visibility</p:attrName>
                                        </p:attrNameLst>
                                      </p:cBhvr>
                                      <p:to>
                                        <p:strVal val="hidden"/>
                                      </p:to>
                                    </p:set>
                                  </p:childTnLst>
                                </p:cTn>
                              </p:par>
                            </p:childTnLst>
                          </p:cTn>
                        </p:par>
                      </p:childTnLst>
                    </p:cTn>
                  </p:par>
                </p:childTnLst>
              </p:cTn>
              <p:nextCondLst>
                <p:cond evt="onClick" delay="0">
                  <p:tgtEl>
                    <p:spTgt spid="23"/>
                  </p:tgtEl>
                </p:cond>
              </p:nextCondLst>
            </p:seq>
          </p:childTnLst>
        </p:cTn>
      </p:par>
    </p:tnLst>
    <p:bldLst>
      <p:bldP spid="20" grpId="0" animBg="1"/>
      <p:bldP spid="20" grpId="1" animBg="1"/>
      <p:bldP spid="21" grpId="0"/>
      <p:bldP spid="24" grpId="0" animBg="1"/>
      <p:bldP spid="24" grpId="1" animBg="1"/>
      <p:bldP spid="25" grpId="0"/>
    </p:bld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extLst>
              <a:ext uri="{FF2B5EF4-FFF2-40B4-BE49-F238E27FC236}">
                <a16:creationId xmlns:a16="http://schemas.microsoft.com/office/drawing/2014/main" id="{2763EA65-E0DB-4038-82B7-A404023E97C1}"/>
              </a:ext>
            </a:extLst>
          </p:cNvPr>
          <p:cNvSpPr/>
          <p:nvPr/>
        </p:nvSpPr>
        <p:spPr>
          <a:xfrm>
            <a:off x="264082" y="261877"/>
            <a:ext cx="11636856" cy="6239018"/>
          </a:xfrm>
          <a:prstGeom prst="rect">
            <a:avLst/>
          </a:prstGeom>
        </p:spPr>
        <p:txBody>
          <a:bodyPr>
            <a:spAutoFit/>
          </a:bodyPr>
          <a:lstStyle/>
          <a:p>
            <a:pPr algn="ctr" defTabSz="1218321">
              <a:lnSpc>
                <a:spcPts val="5299"/>
              </a:lnSpc>
              <a:defRPr/>
            </a:pPr>
            <a:r>
              <a:rPr lang="zh-CN" altLang="zh-CN" sz="2599" b="1" kern="100" dirty="0">
                <a:solidFill>
                  <a:srgbClr val="0000FF"/>
                </a:solidFill>
                <a:latin typeface="+mj-ea"/>
                <a:ea typeface="+mj-ea"/>
                <a:cs typeface="Times New Roman" panose="02020603050405020304"/>
              </a:rPr>
              <a:t>演练体悟</a:t>
            </a:r>
            <a:endParaRPr lang="zh-CN" altLang="zh-CN" sz="2599" b="1" kern="100" dirty="0">
              <a:solidFill>
                <a:srgbClr val="0000FF"/>
              </a:solidFill>
              <a:latin typeface="+mj-ea"/>
              <a:ea typeface="+mj-ea"/>
              <a:cs typeface="Courier New" panose="02070309020205020404"/>
            </a:endParaRPr>
          </a:p>
          <a:p>
            <a:pPr algn="just" defTabSz="1218321">
              <a:lnSpc>
                <a:spcPts val="5299"/>
              </a:lnSpc>
              <a:defRPr/>
            </a:pPr>
            <a:r>
              <a:rPr lang="zh-CN" altLang="zh-CN" sz="2799" kern="100" dirty="0">
                <a:latin typeface="Times New Roman" panose="02020603050405020304"/>
                <a:ea typeface="华文细黑"/>
                <a:cs typeface="Times New Roman" panose="02020603050405020304"/>
              </a:rPr>
              <a:t>阅读下面的文字，完成文后题目。</a:t>
            </a:r>
            <a:endParaRPr lang="zh-CN" altLang="zh-CN" sz="2799" kern="100" dirty="0">
              <a:latin typeface="宋体" panose="02010600030101010101" pitchFamily="2" charset="-122"/>
              <a:cs typeface="Courier New" panose="02070309020205020404"/>
            </a:endParaRPr>
          </a:p>
          <a:p>
            <a:pPr algn="ctr" defTabSz="1218321">
              <a:lnSpc>
                <a:spcPts val="5299"/>
              </a:lnSpc>
              <a:defRPr/>
            </a:pPr>
            <a:r>
              <a:rPr lang="zh-CN" altLang="zh-CN" sz="2799" kern="100" dirty="0">
                <a:latin typeface="Times New Roman" panose="02020603050405020304"/>
                <a:ea typeface="华文细黑"/>
                <a:cs typeface="Times New Roman" panose="02020603050405020304"/>
              </a:rPr>
              <a:t>鱼　鹰</a:t>
            </a:r>
            <a:endParaRPr lang="zh-CN" altLang="zh-CN" sz="2799" kern="100" dirty="0">
              <a:latin typeface="宋体" panose="02010600030101010101" pitchFamily="2" charset="-122"/>
              <a:cs typeface="Courier New" panose="02070309020205020404"/>
            </a:endParaRPr>
          </a:p>
          <a:p>
            <a:pPr algn="ctr" defTabSz="1218321">
              <a:lnSpc>
                <a:spcPts val="5299"/>
              </a:lnSpc>
              <a:defRPr/>
            </a:pPr>
            <a:r>
              <a:rPr lang="zh-CN" altLang="zh-CN" sz="2799" kern="100" dirty="0">
                <a:latin typeface="Times New Roman" panose="02020603050405020304"/>
                <a:ea typeface="华文细黑"/>
                <a:cs typeface="Times New Roman" panose="02020603050405020304"/>
              </a:rPr>
              <a:t>杨光洲</a:t>
            </a:r>
            <a:endParaRPr lang="zh-CN" altLang="zh-CN" sz="2799" kern="100" dirty="0">
              <a:latin typeface="宋体" panose="02010600030101010101" pitchFamily="2" charset="-122"/>
              <a:cs typeface="Courier New" panose="02070309020205020404"/>
            </a:endParaRPr>
          </a:p>
          <a:p>
            <a:pPr indent="714232" algn="just" defTabSz="1218321">
              <a:lnSpc>
                <a:spcPts val="5299"/>
              </a:lnSpc>
              <a:defRPr/>
            </a:pPr>
            <a:r>
              <a:rPr lang="zh-CN" altLang="zh-CN" sz="2799" kern="100" dirty="0">
                <a:latin typeface="Times New Roman" panose="02020603050405020304"/>
                <a:ea typeface="华文细黑"/>
                <a:cs typeface="Times New Roman" panose="02020603050405020304"/>
              </a:rPr>
              <a:t>我说的鱼鹰是人，不是水鸟。</a:t>
            </a:r>
            <a:endParaRPr lang="zh-CN" altLang="zh-CN" sz="2799" kern="100" dirty="0">
              <a:latin typeface="宋体" panose="02010600030101010101" pitchFamily="2" charset="-122"/>
              <a:cs typeface="Courier New" panose="02070309020205020404"/>
            </a:endParaRPr>
          </a:p>
          <a:p>
            <a:pPr indent="714232" algn="just" defTabSz="1218321">
              <a:lnSpc>
                <a:spcPts val="5299"/>
              </a:lnSpc>
              <a:defRPr/>
            </a:pPr>
            <a:r>
              <a:rPr lang="zh-CN" altLang="zh-CN" sz="2799" kern="100" dirty="0">
                <a:latin typeface="Times New Roman" panose="02020603050405020304"/>
                <a:ea typeface="华文细黑"/>
                <a:cs typeface="Times New Roman" panose="02020603050405020304"/>
              </a:rPr>
              <a:t>三十多年前，我刚记事时就听说过鱼鹰。鱼鹰家住卫河边，无论是卫河中游的钓鱼台、石羊胡同、石榴园、西花园，还是卫河上游的合河村，人们各有各的说法。但是，听过鱼鹰的传奇后，人们的感觉却都是一样的，那就是：神！鱼鹰的水里功夫比浪里白条张顺还要神！</a:t>
            </a:r>
            <a:endParaRPr lang="zh-CN" altLang="zh-CN" sz="2799" kern="100" dirty="0">
              <a:latin typeface="宋体" panose="02010600030101010101" pitchFamily="2" charset="-122"/>
              <a:cs typeface="Courier New" panose="02070309020205020404"/>
            </a:endParaRPr>
          </a:p>
        </p:txBody>
      </p:sp>
    </p:spTree>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矩形 3">
            <a:extLst>
              <a:ext uri="{FF2B5EF4-FFF2-40B4-BE49-F238E27FC236}">
                <a16:creationId xmlns:a16="http://schemas.microsoft.com/office/drawing/2014/main" id="{9D7B0716-EA4E-4AC6-B9E5-EBB588BC6A14}"/>
              </a:ext>
            </a:extLst>
          </p:cNvPr>
          <p:cNvSpPr>
            <a:spLocks noChangeArrowheads="1"/>
          </p:cNvSpPr>
          <p:nvPr/>
        </p:nvSpPr>
        <p:spPr bwMode="auto">
          <a:xfrm>
            <a:off x="245037" y="131732"/>
            <a:ext cx="11636856" cy="65373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714375">
              <a:defRPr sz="2400">
                <a:solidFill>
                  <a:schemeClr val="tx1"/>
                </a:solidFill>
                <a:latin typeface="Arial" panose="020B0604020202020204" pitchFamily="34" charset="0"/>
                <a:ea typeface="宋体" panose="02010600030101010101" pitchFamily="2" charset="-122"/>
              </a:defRPr>
            </a:lvl1pPr>
            <a:lvl2pPr marL="742950" indent="-285750">
              <a:defRPr sz="2400">
                <a:solidFill>
                  <a:schemeClr val="tx1"/>
                </a:solidFill>
                <a:latin typeface="Arial" panose="020B0604020202020204" pitchFamily="34" charset="0"/>
                <a:ea typeface="宋体" panose="02010600030101010101" pitchFamily="2" charset="-122"/>
              </a:defRPr>
            </a:lvl2pPr>
            <a:lvl3pPr marL="1143000" indent="-228600">
              <a:defRPr sz="2400">
                <a:solidFill>
                  <a:schemeClr val="tx1"/>
                </a:solidFill>
                <a:latin typeface="Arial" panose="020B0604020202020204" pitchFamily="34" charset="0"/>
                <a:ea typeface="宋体" panose="02010600030101010101" pitchFamily="2" charset="-122"/>
              </a:defRPr>
            </a:lvl3pPr>
            <a:lvl4pPr marL="1600200" indent="-228600">
              <a:defRPr sz="2400">
                <a:solidFill>
                  <a:schemeClr val="tx1"/>
                </a:solidFill>
                <a:latin typeface="Arial" panose="020B0604020202020204" pitchFamily="34" charset="0"/>
                <a:ea typeface="宋体" panose="02010600030101010101" pitchFamily="2" charset="-122"/>
              </a:defRPr>
            </a:lvl4pPr>
            <a:lvl5pPr marL="2057400" indent="-228600">
              <a:defRPr sz="2400">
                <a:solidFill>
                  <a:schemeClr val="tx1"/>
                </a:solidFill>
                <a:latin typeface="Arial" panose="020B0604020202020204" pitchFamily="34" charset="0"/>
                <a:ea typeface="宋体" panose="02010600030101010101" pitchFamily="2" charset="-122"/>
              </a:defRPr>
            </a:lvl5pPr>
            <a:lvl6pPr marL="2514600" indent="-228600" defTabSz="1217613" eaLnBrk="0" fontAlgn="base" hangingPunct="0">
              <a:spcBef>
                <a:spcPct val="0"/>
              </a:spcBef>
              <a:spcAft>
                <a:spcPct val="0"/>
              </a:spcAft>
              <a:defRPr sz="2400">
                <a:solidFill>
                  <a:schemeClr val="tx1"/>
                </a:solidFill>
                <a:latin typeface="Arial" panose="020B0604020202020204" pitchFamily="34" charset="0"/>
                <a:ea typeface="宋体" panose="02010600030101010101" pitchFamily="2" charset="-122"/>
              </a:defRPr>
            </a:lvl6pPr>
            <a:lvl7pPr marL="2971800" indent="-228600" defTabSz="1217613" eaLnBrk="0" fontAlgn="base" hangingPunct="0">
              <a:spcBef>
                <a:spcPct val="0"/>
              </a:spcBef>
              <a:spcAft>
                <a:spcPct val="0"/>
              </a:spcAft>
              <a:defRPr sz="2400">
                <a:solidFill>
                  <a:schemeClr val="tx1"/>
                </a:solidFill>
                <a:latin typeface="Arial" panose="020B0604020202020204" pitchFamily="34" charset="0"/>
                <a:ea typeface="宋体" panose="02010600030101010101" pitchFamily="2" charset="-122"/>
              </a:defRPr>
            </a:lvl7pPr>
            <a:lvl8pPr marL="3429000" indent="-228600" defTabSz="1217613" eaLnBrk="0" fontAlgn="base" hangingPunct="0">
              <a:spcBef>
                <a:spcPct val="0"/>
              </a:spcBef>
              <a:spcAft>
                <a:spcPct val="0"/>
              </a:spcAft>
              <a:defRPr sz="2400">
                <a:solidFill>
                  <a:schemeClr val="tx1"/>
                </a:solidFill>
                <a:latin typeface="Arial" panose="020B0604020202020204" pitchFamily="34" charset="0"/>
                <a:ea typeface="宋体" panose="02010600030101010101" pitchFamily="2" charset="-122"/>
              </a:defRPr>
            </a:lvl8pPr>
            <a:lvl9pPr marL="3886200" indent="-228600" defTabSz="1217613" eaLnBrk="0" fontAlgn="base" hangingPunct="0">
              <a:spcBef>
                <a:spcPct val="0"/>
              </a:spcBef>
              <a:spcAft>
                <a:spcPct val="0"/>
              </a:spcAft>
              <a:defRPr sz="2400">
                <a:solidFill>
                  <a:schemeClr val="tx1"/>
                </a:solidFill>
                <a:latin typeface="Arial" panose="020B0604020202020204" pitchFamily="34" charset="0"/>
                <a:ea typeface="宋体" panose="02010600030101010101" pitchFamily="2" charset="-122"/>
              </a:defRPr>
            </a:lvl9pPr>
          </a:lstStyle>
          <a:p>
            <a:pPr algn="just" eaLnBrk="1" hangingPunct="1">
              <a:lnSpc>
                <a:spcPct val="150000"/>
              </a:lnSpc>
            </a:pPr>
            <a:r>
              <a:rPr lang="zh-CN" altLang="zh-CN" sz="2799">
                <a:latin typeface="Times New Roman" panose="02020603050405020304" pitchFamily="18" charset="0"/>
                <a:ea typeface="华文细黑" panose="02010600040101010101" pitchFamily="2" charset="-122"/>
                <a:cs typeface="Times New Roman" panose="02020603050405020304" pitchFamily="18" charset="0"/>
              </a:rPr>
              <a:t>鱼鹰要想过卫河，随时都可以过，无论脚下是否有桥，水里是否有渡船。咋过？他把肥大的裤管撸到大腿根儿，下到河里，半蹲，两条小腿曲成盘，有时还一手端着蒜臼，一手拿着馍，蘸着蒜汁吃着馍，就过河了。到了对岸，放下裤管，竟一点儿也不湿</a:t>
            </a:r>
            <a:r>
              <a:rPr lang="en-US" altLang="zh-CN" sz="2799">
                <a:latin typeface="宋体" panose="02010600030101010101" pitchFamily="2" charset="-122"/>
                <a:ea typeface="华文细黑" panose="02010600040101010101" pitchFamily="2" charset="-122"/>
                <a:cs typeface="Times New Roman" panose="02020603050405020304" pitchFamily="18" charset="0"/>
              </a:rPr>
              <a:t>……</a:t>
            </a:r>
            <a:r>
              <a:rPr lang="zh-CN" altLang="zh-CN" sz="2799">
                <a:latin typeface="Times New Roman" panose="02020603050405020304" pitchFamily="18" charset="0"/>
                <a:ea typeface="华文细黑" panose="02010600040101010101" pitchFamily="2" charset="-122"/>
                <a:cs typeface="Times New Roman" panose="02020603050405020304" pitchFamily="18" charset="0"/>
              </a:rPr>
              <a:t>有人说鱼鹰的脚掌很宽，脚趾之间有软肉，脚就像蹼一样，划起水来比鸭子还自如</a:t>
            </a:r>
            <a:r>
              <a:rPr lang="en-US" altLang="zh-CN" sz="2799">
                <a:latin typeface="宋体" panose="02010600030101010101" pitchFamily="2" charset="-122"/>
                <a:ea typeface="华文细黑" panose="02010600040101010101" pitchFamily="2" charset="-122"/>
                <a:cs typeface="Times New Roman" panose="02020603050405020304" pitchFamily="18" charset="0"/>
              </a:rPr>
              <a:t>……</a:t>
            </a:r>
            <a:endParaRPr lang="zh-CN" altLang="zh-CN" sz="2799">
              <a:latin typeface="宋体" panose="02010600030101010101" pitchFamily="2" charset="-122"/>
              <a:ea typeface="华文细黑" panose="02010600040101010101" pitchFamily="2" charset="-122"/>
              <a:cs typeface="Courier New" panose="02070309020205020404" pitchFamily="49" charset="0"/>
            </a:endParaRPr>
          </a:p>
          <a:p>
            <a:pPr algn="just" eaLnBrk="1" hangingPunct="1">
              <a:lnSpc>
                <a:spcPct val="150000"/>
              </a:lnSpc>
            </a:pPr>
            <a:r>
              <a:rPr lang="zh-CN" altLang="zh-CN" sz="2799">
                <a:latin typeface="Times New Roman" panose="02020603050405020304" pitchFamily="18" charset="0"/>
                <a:ea typeface="华文细黑" panose="02010600040101010101" pitchFamily="2" charset="-122"/>
                <a:cs typeface="Times New Roman" panose="02020603050405020304" pitchFamily="18" charset="0"/>
              </a:rPr>
              <a:t>鱼鹰瞄鱼的眼力更是了得！他走到河沿，甚至站在高出河面五六米的大众桥上，一眼就能看到水底的鱼！</a:t>
            </a:r>
            <a:r>
              <a:rPr lang="en-US" altLang="zh-CN" sz="2799">
                <a:latin typeface="宋体" panose="02010600030101010101" pitchFamily="2" charset="-122"/>
                <a:ea typeface="华文细黑" panose="02010600040101010101" pitchFamily="2" charset="-122"/>
                <a:cs typeface="Times New Roman" panose="02020603050405020304" pitchFamily="18" charset="0"/>
              </a:rPr>
              <a:t>“</a:t>
            </a:r>
            <a:r>
              <a:rPr lang="zh-CN" altLang="zh-CN" sz="2799">
                <a:latin typeface="Times New Roman" panose="02020603050405020304" pitchFamily="18" charset="0"/>
                <a:ea typeface="华文细黑" panose="02010600040101010101" pitchFamily="2" charset="-122"/>
                <a:cs typeface="Times New Roman" panose="02020603050405020304" pitchFamily="18" charset="0"/>
              </a:rPr>
              <a:t>这儿，一条</a:t>
            </a:r>
            <a:r>
              <a:rPr lang="en-US" altLang="zh-CN" sz="2799">
                <a:latin typeface="宋体" panose="02010600030101010101" pitchFamily="2" charset="-122"/>
                <a:ea typeface="华文细黑" panose="02010600040101010101" pitchFamily="2" charset="-122"/>
                <a:cs typeface="Times New Roman" panose="02020603050405020304" pitchFamily="18" charset="0"/>
              </a:rPr>
              <a:t>‘</a:t>
            </a:r>
            <a:r>
              <a:rPr lang="zh-CN" altLang="zh-CN" sz="2799">
                <a:latin typeface="Times New Roman" panose="02020603050405020304" pitchFamily="18" charset="0"/>
                <a:ea typeface="华文细黑" panose="02010600040101010101" pitchFamily="2" charset="-122"/>
                <a:cs typeface="Times New Roman" panose="02020603050405020304" pitchFamily="18" charset="0"/>
              </a:rPr>
              <a:t>铁扁担</a:t>
            </a:r>
            <a:r>
              <a:rPr lang="en-US" altLang="zh-CN" sz="2799">
                <a:latin typeface="宋体" panose="02010600030101010101" pitchFamily="2" charset="-122"/>
                <a:ea typeface="华文细黑" panose="02010600040101010101" pitchFamily="2" charset="-122"/>
                <a:cs typeface="Times New Roman" panose="02020603050405020304" pitchFamily="18" charset="0"/>
              </a:rPr>
              <a:t>’</a:t>
            </a:r>
            <a:r>
              <a:rPr lang="zh-CN" altLang="zh-CN" sz="2799">
                <a:latin typeface="Times New Roman" panose="02020603050405020304" pitchFamily="18" charset="0"/>
                <a:ea typeface="华文细黑" panose="02010600040101010101" pitchFamily="2" charset="-122"/>
                <a:cs typeface="Times New Roman" panose="02020603050405020304" pitchFamily="18" charset="0"/>
              </a:rPr>
              <a:t>！</a:t>
            </a:r>
            <a:r>
              <a:rPr lang="en-US" altLang="zh-CN" sz="2799">
                <a:latin typeface="宋体" panose="02010600030101010101" pitchFamily="2" charset="-122"/>
                <a:ea typeface="华文细黑" panose="02010600040101010101" pitchFamily="2" charset="-122"/>
                <a:cs typeface="Times New Roman" panose="02020603050405020304" pitchFamily="18" charset="0"/>
              </a:rPr>
              <a:t>”“</a:t>
            </a:r>
            <a:r>
              <a:rPr lang="zh-CN" altLang="zh-CN" sz="2799">
                <a:latin typeface="Times New Roman" panose="02020603050405020304" pitchFamily="18" charset="0"/>
                <a:ea typeface="华文细黑" panose="02010600040101010101" pitchFamily="2" charset="-122"/>
                <a:cs typeface="Times New Roman" panose="02020603050405020304" pitchFamily="18" charset="0"/>
              </a:rPr>
              <a:t>这儿，一窝</a:t>
            </a:r>
            <a:r>
              <a:rPr lang="en-US" altLang="zh-CN" sz="2799">
                <a:latin typeface="宋体" panose="02010600030101010101" pitchFamily="2" charset="-122"/>
                <a:ea typeface="华文细黑" panose="02010600040101010101" pitchFamily="2" charset="-122"/>
                <a:cs typeface="Times New Roman" panose="02020603050405020304" pitchFamily="18" charset="0"/>
              </a:rPr>
              <a:t>‘</a:t>
            </a:r>
            <a:r>
              <a:rPr lang="zh-CN" altLang="zh-CN" sz="2799">
                <a:latin typeface="Times New Roman" panose="02020603050405020304" pitchFamily="18" charset="0"/>
                <a:ea typeface="华文细黑" panose="02010600040101010101" pitchFamily="2" charset="-122"/>
                <a:cs typeface="Times New Roman" panose="02020603050405020304" pitchFamily="18" charset="0"/>
              </a:rPr>
              <a:t>锅片儿</a:t>
            </a:r>
            <a:r>
              <a:rPr lang="en-US" altLang="zh-CN" sz="2799">
                <a:latin typeface="宋体" panose="02010600030101010101" pitchFamily="2" charset="-122"/>
                <a:ea typeface="华文细黑" panose="02010600040101010101" pitchFamily="2" charset="-122"/>
                <a:cs typeface="Times New Roman" panose="02020603050405020304" pitchFamily="18" charset="0"/>
              </a:rPr>
              <a:t>’</a:t>
            </a:r>
            <a:r>
              <a:rPr lang="zh-CN" altLang="zh-CN" sz="2799">
                <a:latin typeface="Times New Roman" panose="02020603050405020304" pitchFamily="18" charset="0"/>
                <a:ea typeface="华文细黑" panose="02010600040101010101" pitchFamily="2" charset="-122"/>
                <a:cs typeface="Times New Roman" panose="02020603050405020304" pitchFamily="18" charset="0"/>
              </a:rPr>
              <a:t>！</a:t>
            </a:r>
            <a:r>
              <a:rPr lang="en-US" altLang="zh-CN" sz="2799">
                <a:latin typeface="宋体" panose="02010600030101010101" pitchFamily="2" charset="-122"/>
                <a:ea typeface="华文细黑" panose="02010600040101010101" pitchFamily="2" charset="-122"/>
                <a:cs typeface="Times New Roman" panose="02020603050405020304" pitchFamily="18" charset="0"/>
              </a:rPr>
              <a:t>”</a:t>
            </a:r>
            <a:r>
              <a:rPr lang="zh-CN" altLang="zh-CN" sz="2799">
                <a:latin typeface="Times New Roman" panose="02020603050405020304" pitchFamily="18" charset="0"/>
                <a:ea typeface="华文细黑" panose="02010600040101010101" pitchFamily="2" charset="-122"/>
                <a:cs typeface="Times New Roman" panose="02020603050405020304" pitchFamily="18" charset="0"/>
              </a:rPr>
              <a:t>拿抄网的人照着鱼鹰手指的位置一网下去，准有一条五六斤的黑鱼或一窝鲫鱼被捞上来。捕鱼人手忙脚乱地把鱼收拾进渔篓，转身向鱼鹰说</a:t>
            </a:r>
            <a:r>
              <a:rPr lang="en-US" altLang="zh-CN" sz="2799">
                <a:latin typeface="宋体" panose="02010600030101010101" pitchFamily="2" charset="-122"/>
                <a:ea typeface="华文细黑" panose="02010600040101010101" pitchFamily="2" charset="-122"/>
                <a:cs typeface="Times New Roman" panose="02020603050405020304" pitchFamily="18" charset="0"/>
              </a:rPr>
              <a:t>“</a:t>
            </a:r>
            <a:r>
              <a:rPr lang="zh-CN" altLang="zh-CN" sz="2799">
                <a:latin typeface="Times New Roman" panose="02020603050405020304" pitchFamily="18" charset="0"/>
                <a:ea typeface="华文细黑" panose="02010600040101010101" pitchFamily="2" charset="-122"/>
                <a:cs typeface="Times New Roman" panose="02020603050405020304" pitchFamily="18" charset="0"/>
              </a:rPr>
              <a:t>谢谢</a:t>
            </a:r>
            <a:r>
              <a:rPr lang="en-US" altLang="zh-CN" sz="2799">
                <a:latin typeface="宋体" panose="02010600030101010101" pitchFamily="2" charset="-122"/>
                <a:ea typeface="华文细黑" panose="02010600040101010101" pitchFamily="2" charset="-122"/>
                <a:cs typeface="Times New Roman" panose="02020603050405020304" pitchFamily="18" charset="0"/>
              </a:rPr>
              <a:t>”</a:t>
            </a:r>
            <a:r>
              <a:rPr lang="zh-CN" altLang="zh-CN" sz="2799">
                <a:latin typeface="Times New Roman" panose="02020603050405020304" pitchFamily="18" charset="0"/>
                <a:ea typeface="华文细黑" panose="02010600040101010101" pitchFamily="2" charset="-122"/>
                <a:cs typeface="Times New Roman" panose="02020603050405020304" pitchFamily="18" charset="0"/>
              </a:rPr>
              <a:t>时，鱼鹰的身影已在远处</a:t>
            </a:r>
            <a:r>
              <a:rPr lang="en-US" altLang="zh-CN" sz="2799">
                <a:latin typeface="宋体" panose="02010600030101010101" pitchFamily="2" charset="-122"/>
                <a:ea typeface="华文细黑" panose="02010600040101010101" pitchFamily="2" charset="-122"/>
                <a:cs typeface="Times New Roman" panose="02020603050405020304" pitchFamily="18" charset="0"/>
              </a:rPr>
              <a:t>……</a:t>
            </a:r>
            <a:endParaRPr lang="zh-CN" altLang="zh-CN" sz="2799">
              <a:latin typeface="宋体" panose="02010600030101010101" pitchFamily="2" charset="-122"/>
              <a:ea typeface="黑体" panose="02010609060101010101" pitchFamily="49" charset="-122"/>
              <a:cs typeface="Courier New" panose="02070309020205020404" pitchFamily="49" charset="0"/>
            </a:endParaRPr>
          </a:p>
        </p:txBody>
      </p:sp>
    </p:spTree>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E1ACFA0-C21D-4FBB-810E-674E7746B5DC}"/>
              </a:ext>
            </a:extLst>
          </p:cNvPr>
          <p:cNvSpPr>
            <a:spLocks noGrp="1"/>
          </p:cNvSpPr>
          <p:nvPr>
            <p:ph type="title"/>
          </p:nvPr>
        </p:nvSpPr>
        <p:spPr>
          <a:xfrm>
            <a:off x="743932" y="167162"/>
            <a:ext cx="10515600" cy="1325563"/>
          </a:xfrm>
        </p:spPr>
        <p:txBody>
          <a:bodyPr/>
          <a:lstStyle/>
          <a:p>
            <a:pPr algn="ctr"/>
            <a:r>
              <a:rPr lang="zh-CN" altLang="en-US" b="1" dirty="0"/>
              <a:t>二、叙述顺序</a:t>
            </a:r>
          </a:p>
        </p:txBody>
      </p:sp>
      <p:sp>
        <p:nvSpPr>
          <p:cNvPr id="3" name="内容占位符 2">
            <a:extLst>
              <a:ext uri="{FF2B5EF4-FFF2-40B4-BE49-F238E27FC236}">
                <a16:creationId xmlns:a16="http://schemas.microsoft.com/office/drawing/2014/main" id="{51F22FE7-923E-4F32-95C1-FD3BB48FBF76}"/>
              </a:ext>
            </a:extLst>
          </p:cNvPr>
          <p:cNvSpPr>
            <a:spLocks noGrp="1"/>
          </p:cNvSpPr>
          <p:nvPr>
            <p:ph sz="quarter" idx="13"/>
          </p:nvPr>
        </p:nvSpPr>
        <p:spPr>
          <a:xfrm>
            <a:off x="0" y="1612948"/>
            <a:ext cx="12192000" cy="5245052"/>
          </a:xfrm>
        </p:spPr>
        <p:txBody>
          <a:bodyPr>
            <a:noAutofit/>
          </a:bodyPr>
          <a:lstStyle/>
          <a:p>
            <a:pPr marL="0" indent="0">
              <a:buNone/>
            </a:pPr>
            <a:r>
              <a:rPr lang="zh-CN" altLang="zh-CN" sz="3200" b="1" dirty="0">
                <a:solidFill>
                  <a:srgbClr val="FF0000"/>
                </a:solidFill>
              </a:rPr>
              <a:t>顺叙：</a:t>
            </a:r>
            <a:r>
              <a:rPr lang="zh-CN" altLang="zh-CN" sz="3200" b="1" dirty="0"/>
              <a:t>按照时间（空间）的先后顺序来写。特点是情节发展脉络分明，层次清晰。</a:t>
            </a:r>
          </a:p>
          <a:p>
            <a:pPr marL="0" indent="0">
              <a:buNone/>
            </a:pPr>
            <a:r>
              <a:rPr lang="zh-CN" altLang="zh-CN" sz="3200" b="1" dirty="0">
                <a:solidFill>
                  <a:srgbClr val="FF0000"/>
                </a:solidFill>
              </a:rPr>
              <a:t>倒叙：</a:t>
            </a:r>
            <a:r>
              <a:rPr lang="zh-CN" altLang="zh-CN" sz="3200" b="1" dirty="0"/>
              <a:t>把某些发生在后面的情节或结局先行提出，然后再按顺序叙述下去。特点是制造悬念，引人入胜。</a:t>
            </a:r>
          </a:p>
          <a:p>
            <a:pPr marL="0" indent="0">
              <a:buNone/>
            </a:pPr>
            <a:r>
              <a:rPr lang="zh-CN" altLang="zh-CN" sz="3200" b="1" dirty="0">
                <a:solidFill>
                  <a:srgbClr val="FF0000"/>
                </a:solidFill>
              </a:rPr>
              <a:t>插叙：</a:t>
            </a:r>
            <a:r>
              <a:rPr lang="zh-CN" altLang="zh-CN" sz="3200" b="1" dirty="0"/>
              <a:t>就是在叙述主要事件的过程中，暂时中断主线而插入的另外一些与中心事件有关的内容的叙述，叙述完插入的事件后再接上原来的事件写。去掉插叙的内容不影响故事的完整性。插叙内容对主要情节或中心事件做必要的铺垫、照应、补充、说明，使情节更完整，结构更严密，内容更充实。</a:t>
            </a:r>
          </a:p>
          <a:p>
            <a:pPr marL="0" indent="0">
              <a:buNone/>
            </a:pPr>
            <a:endParaRPr lang="zh-CN" altLang="en-US" sz="3200" b="1" dirty="0"/>
          </a:p>
        </p:txBody>
      </p:sp>
    </p:spTree>
    <p:extLst>
      <p:ext uri="{BB962C8B-B14F-4D97-AF65-F5344CB8AC3E}">
        <p14:creationId xmlns:p14="http://schemas.microsoft.com/office/powerpoint/2010/main" val="3672740772"/>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矩形 3">
            <a:extLst>
              <a:ext uri="{FF2B5EF4-FFF2-40B4-BE49-F238E27FC236}">
                <a16:creationId xmlns:a16="http://schemas.microsoft.com/office/drawing/2014/main" id="{06FB6930-35DF-4081-96B4-30611731E3EA}"/>
              </a:ext>
            </a:extLst>
          </p:cNvPr>
          <p:cNvSpPr>
            <a:spLocks noChangeArrowheads="1"/>
          </p:cNvSpPr>
          <p:nvPr/>
        </p:nvSpPr>
        <p:spPr bwMode="auto">
          <a:xfrm>
            <a:off x="264082" y="468204"/>
            <a:ext cx="11636856" cy="58073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714375">
              <a:defRPr sz="2400">
                <a:solidFill>
                  <a:schemeClr val="tx1"/>
                </a:solidFill>
                <a:latin typeface="Arial" panose="020B0604020202020204" pitchFamily="34" charset="0"/>
                <a:ea typeface="宋体" panose="02010600030101010101" pitchFamily="2" charset="-122"/>
              </a:defRPr>
            </a:lvl1pPr>
            <a:lvl2pPr marL="742950" indent="-285750">
              <a:defRPr sz="2400">
                <a:solidFill>
                  <a:schemeClr val="tx1"/>
                </a:solidFill>
                <a:latin typeface="Arial" panose="020B0604020202020204" pitchFamily="34" charset="0"/>
                <a:ea typeface="宋体" panose="02010600030101010101" pitchFamily="2" charset="-122"/>
              </a:defRPr>
            </a:lvl2pPr>
            <a:lvl3pPr marL="1143000" indent="-228600">
              <a:defRPr sz="2400">
                <a:solidFill>
                  <a:schemeClr val="tx1"/>
                </a:solidFill>
                <a:latin typeface="Arial" panose="020B0604020202020204" pitchFamily="34" charset="0"/>
                <a:ea typeface="宋体" panose="02010600030101010101" pitchFamily="2" charset="-122"/>
              </a:defRPr>
            </a:lvl3pPr>
            <a:lvl4pPr marL="1600200" indent="-228600">
              <a:defRPr sz="2400">
                <a:solidFill>
                  <a:schemeClr val="tx1"/>
                </a:solidFill>
                <a:latin typeface="Arial" panose="020B0604020202020204" pitchFamily="34" charset="0"/>
                <a:ea typeface="宋体" panose="02010600030101010101" pitchFamily="2" charset="-122"/>
              </a:defRPr>
            </a:lvl4pPr>
            <a:lvl5pPr marL="2057400" indent="-228600">
              <a:defRPr sz="2400">
                <a:solidFill>
                  <a:schemeClr val="tx1"/>
                </a:solidFill>
                <a:latin typeface="Arial" panose="020B0604020202020204" pitchFamily="34" charset="0"/>
                <a:ea typeface="宋体" panose="02010600030101010101" pitchFamily="2" charset="-122"/>
              </a:defRPr>
            </a:lvl5pPr>
            <a:lvl6pPr marL="2514600" indent="-228600" defTabSz="1217613" eaLnBrk="0" fontAlgn="base" hangingPunct="0">
              <a:spcBef>
                <a:spcPct val="0"/>
              </a:spcBef>
              <a:spcAft>
                <a:spcPct val="0"/>
              </a:spcAft>
              <a:defRPr sz="2400">
                <a:solidFill>
                  <a:schemeClr val="tx1"/>
                </a:solidFill>
                <a:latin typeface="Arial" panose="020B0604020202020204" pitchFamily="34" charset="0"/>
                <a:ea typeface="宋体" panose="02010600030101010101" pitchFamily="2" charset="-122"/>
              </a:defRPr>
            </a:lvl6pPr>
            <a:lvl7pPr marL="2971800" indent="-228600" defTabSz="1217613" eaLnBrk="0" fontAlgn="base" hangingPunct="0">
              <a:spcBef>
                <a:spcPct val="0"/>
              </a:spcBef>
              <a:spcAft>
                <a:spcPct val="0"/>
              </a:spcAft>
              <a:defRPr sz="2400">
                <a:solidFill>
                  <a:schemeClr val="tx1"/>
                </a:solidFill>
                <a:latin typeface="Arial" panose="020B0604020202020204" pitchFamily="34" charset="0"/>
                <a:ea typeface="宋体" panose="02010600030101010101" pitchFamily="2" charset="-122"/>
              </a:defRPr>
            </a:lvl7pPr>
            <a:lvl8pPr marL="3429000" indent="-228600" defTabSz="1217613" eaLnBrk="0" fontAlgn="base" hangingPunct="0">
              <a:spcBef>
                <a:spcPct val="0"/>
              </a:spcBef>
              <a:spcAft>
                <a:spcPct val="0"/>
              </a:spcAft>
              <a:defRPr sz="2400">
                <a:solidFill>
                  <a:schemeClr val="tx1"/>
                </a:solidFill>
                <a:latin typeface="Arial" panose="020B0604020202020204" pitchFamily="34" charset="0"/>
                <a:ea typeface="宋体" panose="02010600030101010101" pitchFamily="2" charset="-122"/>
              </a:defRPr>
            </a:lvl8pPr>
            <a:lvl9pPr marL="3886200" indent="-228600" defTabSz="1217613" eaLnBrk="0" fontAlgn="base" hangingPunct="0">
              <a:spcBef>
                <a:spcPct val="0"/>
              </a:spcBef>
              <a:spcAft>
                <a:spcPct val="0"/>
              </a:spcAft>
              <a:defRPr sz="2400">
                <a:solidFill>
                  <a:schemeClr val="tx1"/>
                </a:solidFill>
                <a:latin typeface="Arial" panose="020B0604020202020204" pitchFamily="34" charset="0"/>
                <a:ea typeface="宋体" panose="02010600030101010101" pitchFamily="2" charset="-122"/>
              </a:defRPr>
            </a:lvl9pPr>
          </a:lstStyle>
          <a:p>
            <a:pPr algn="just">
              <a:lnSpc>
                <a:spcPts val="5499"/>
              </a:lnSpc>
            </a:pPr>
            <a:r>
              <a:rPr lang="zh-CN" altLang="zh-CN" sz="2799">
                <a:latin typeface="Times New Roman" panose="02020603050405020304" pitchFamily="18" charset="0"/>
                <a:ea typeface="华文细黑" panose="02010600040101010101" pitchFamily="2" charset="-122"/>
                <a:cs typeface="Times New Roman" panose="02020603050405020304" pitchFamily="18" charset="0"/>
              </a:rPr>
              <a:t>然而，鱼鹰并不总是帮着捕鱼人，更多的时候，在鱼与人之间，他偏袒的是鱼。</a:t>
            </a:r>
            <a:endParaRPr lang="zh-CN" altLang="zh-CN" sz="2799">
              <a:latin typeface="宋体" panose="02010600030101010101" pitchFamily="2" charset="-122"/>
              <a:ea typeface="华文细黑" panose="02010600040101010101" pitchFamily="2" charset="-122"/>
              <a:cs typeface="Courier New" panose="02070309020205020404" pitchFamily="49" charset="0"/>
            </a:endParaRPr>
          </a:p>
          <a:p>
            <a:pPr algn="just">
              <a:lnSpc>
                <a:spcPts val="5499"/>
              </a:lnSpc>
            </a:pPr>
            <a:r>
              <a:rPr lang="zh-CN" altLang="zh-CN" sz="2799">
                <a:latin typeface="Times New Roman" panose="02020603050405020304" pitchFamily="18" charset="0"/>
                <a:ea typeface="华文细黑" panose="02010600040101010101" pitchFamily="2" charset="-122"/>
                <a:cs typeface="Times New Roman" panose="02020603050405020304" pitchFamily="18" charset="0"/>
              </a:rPr>
              <a:t>河边垂柳嫩黄泛绿时，鱼鹰会在捕鱼人身后唠叨：</a:t>
            </a:r>
            <a:r>
              <a:rPr lang="en-US" altLang="zh-CN" sz="2799">
                <a:latin typeface="宋体" panose="02010600030101010101" pitchFamily="2" charset="-122"/>
                <a:ea typeface="华文细黑" panose="02010600040101010101" pitchFamily="2" charset="-122"/>
                <a:cs typeface="Times New Roman" panose="02020603050405020304" pitchFamily="18" charset="0"/>
              </a:rPr>
              <a:t>“</a:t>
            </a:r>
            <a:r>
              <a:rPr lang="zh-CN" altLang="zh-CN" sz="2799">
                <a:latin typeface="Times New Roman" panose="02020603050405020304" pitchFamily="18" charset="0"/>
                <a:ea typeface="华文细黑" panose="02010600040101010101" pitchFamily="2" charset="-122"/>
                <a:cs typeface="Times New Roman" panose="02020603050405020304" pitchFamily="18" charset="0"/>
              </a:rPr>
              <a:t>少捕点吧，母鱼正甩子哩。现在捕这么多，到夏天没鱼可捕，可别怨我没把话说在前头啊！</a:t>
            </a:r>
            <a:r>
              <a:rPr lang="en-US" altLang="zh-CN" sz="2799">
                <a:latin typeface="宋体" panose="02010600030101010101" pitchFamily="2" charset="-122"/>
                <a:ea typeface="华文细黑" panose="02010600040101010101" pitchFamily="2" charset="-122"/>
                <a:cs typeface="Times New Roman" panose="02020603050405020304" pitchFamily="18" charset="0"/>
              </a:rPr>
              <a:t>”</a:t>
            </a:r>
            <a:endParaRPr lang="zh-CN" altLang="zh-CN" sz="2799">
              <a:latin typeface="宋体" panose="02010600030101010101" pitchFamily="2" charset="-122"/>
              <a:ea typeface="黑体" panose="02010609060101010101" pitchFamily="49" charset="-122"/>
              <a:cs typeface="Courier New" panose="02070309020205020404" pitchFamily="49" charset="0"/>
            </a:endParaRPr>
          </a:p>
          <a:p>
            <a:pPr algn="just">
              <a:lnSpc>
                <a:spcPts val="5499"/>
              </a:lnSpc>
            </a:pPr>
            <a:r>
              <a:rPr lang="zh-CN" altLang="zh-CN" sz="2799">
                <a:latin typeface="Times New Roman" panose="02020603050405020304" pitchFamily="18" charset="0"/>
                <a:ea typeface="华文细黑" panose="02010600040101010101" pitchFamily="2" charset="-122"/>
              </a:rPr>
              <a:t>知了和河里的蛤蟆开始二重唱时，鱼鹰会溜到渔篓旁：</a:t>
            </a:r>
            <a:r>
              <a:rPr lang="en-US" altLang="zh-CN" sz="2799">
                <a:latin typeface="宋体" panose="02010600030101010101" pitchFamily="2" charset="-122"/>
                <a:ea typeface="华文细黑" panose="02010600040101010101" pitchFamily="2" charset="-122"/>
              </a:rPr>
              <a:t>“</a:t>
            </a:r>
            <a:r>
              <a:rPr lang="zh-CN" altLang="zh-CN" sz="2799">
                <a:latin typeface="Times New Roman" panose="02020603050405020304" pitchFamily="18" charset="0"/>
                <a:ea typeface="华文细黑" panose="02010600040101010101" pitchFamily="2" charset="-122"/>
              </a:rPr>
              <a:t>才进夏天呀，鱼还没长起来哩。你瞧，这条还不到四两，让它再长长吧！</a:t>
            </a:r>
            <a:r>
              <a:rPr lang="en-US" altLang="zh-CN" sz="2799">
                <a:latin typeface="宋体" panose="02010600030101010101" pitchFamily="2" charset="-122"/>
                <a:ea typeface="华文细黑" panose="02010600040101010101" pitchFamily="2" charset="-122"/>
              </a:rPr>
              <a:t>”</a:t>
            </a:r>
            <a:r>
              <a:rPr lang="zh-CN" altLang="zh-CN" sz="2799">
                <a:latin typeface="Times New Roman" panose="02020603050405020304" pitchFamily="18" charset="0"/>
                <a:ea typeface="华文细黑" panose="02010600040101010101" pitchFamily="2" charset="-122"/>
              </a:rPr>
              <a:t>也不管捕鱼人是否同意，他一扬手，</a:t>
            </a:r>
            <a:r>
              <a:rPr lang="en-US" altLang="zh-CN" sz="2799">
                <a:latin typeface="宋体" panose="02010600030101010101" pitchFamily="2" charset="-122"/>
                <a:ea typeface="华文细黑" panose="02010600040101010101" pitchFamily="2" charset="-122"/>
              </a:rPr>
              <a:t>“</a:t>
            </a:r>
            <a:r>
              <a:rPr lang="zh-CN" altLang="zh-CN" sz="2799">
                <a:latin typeface="Times New Roman" panose="02020603050405020304" pitchFamily="18" charset="0"/>
                <a:ea typeface="华文细黑" panose="02010600040101010101" pitchFamily="2" charset="-122"/>
              </a:rPr>
              <a:t>扑通</a:t>
            </a:r>
            <a:r>
              <a:rPr lang="en-US" altLang="zh-CN" sz="2799">
                <a:latin typeface="宋体" panose="02010600030101010101" pitchFamily="2" charset="-122"/>
                <a:ea typeface="华文细黑" panose="02010600040101010101" pitchFamily="2" charset="-122"/>
              </a:rPr>
              <a:t>”</a:t>
            </a:r>
            <a:r>
              <a:rPr lang="zh-CN" altLang="zh-CN" sz="2799">
                <a:latin typeface="Times New Roman" panose="02020603050405020304" pitchFamily="18" charset="0"/>
                <a:ea typeface="华文细黑" panose="02010600040101010101" pitchFamily="2" charset="-122"/>
              </a:rPr>
              <a:t>一声，把那条鱼给放生了！</a:t>
            </a:r>
            <a:endParaRPr lang="zh-CN" altLang="zh-CN" sz="2799">
              <a:latin typeface="宋体" panose="02010600030101010101" pitchFamily="2" charset="-122"/>
              <a:ea typeface="黑体" panose="02010609060101010101" pitchFamily="49" charset="-122"/>
            </a:endParaRPr>
          </a:p>
        </p:txBody>
      </p:sp>
    </p:spTree>
  </p:cSld>
  <p:clrMapOvr>
    <a:masterClrMapping/>
  </p:clrMapOvr>
  <p:transition/>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59CF4BB0-9628-4B05-8A13-1B1507378F86}"/>
              </a:ext>
            </a:extLst>
          </p:cNvPr>
          <p:cNvSpPr/>
          <p:nvPr/>
        </p:nvSpPr>
        <p:spPr>
          <a:xfrm>
            <a:off x="273605" y="261877"/>
            <a:ext cx="11522583" cy="6239018"/>
          </a:xfrm>
          <a:prstGeom prst="rect">
            <a:avLst/>
          </a:prstGeom>
        </p:spPr>
        <p:txBody>
          <a:bodyPr>
            <a:spAutoFit/>
          </a:bodyPr>
          <a:lstStyle/>
          <a:p>
            <a:pPr indent="714232" algn="just" defTabSz="1218321">
              <a:lnSpc>
                <a:spcPts val="5299"/>
              </a:lnSpc>
              <a:defRPr/>
            </a:pPr>
            <a:r>
              <a:rPr lang="zh-CN" altLang="zh-CN" sz="2799" kern="100" dirty="0">
                <a:latin typeface="Times New Roman" panose="02020603050405020304"/>
                <a:ea typeface="华文细黑"/>
                <a:cs typeface="Times New Roman" panose="02020603050405020304"/>
              </a:rPr>
              <a:t>河堤斜坡上野菊还在风中招蜂引蝶呢，鱼鹰就堵在捕鱼人面前了：</a:t>
            </a:r>
            <a:r>
              <a:rPr lang="en-US" altLang="zh-CN" sz="2799" kern="100" dirty="0">
                <a:latin typeface="宋体" panose="02010600030101010101" pitchFamily="2" charset="-122"/>
                <a:ea typeface="华文细黑"/>
                <a:cs typeface="Times New Roman" panose="02020603050405020304"/>
              </a:rPr>
              <a:t>“</a:t>
            </a:r>
            <a:r>
              <a:rPr lang="zh-CN" altLang="zh-CN" sz="2799" kern="100" dirty="0">
                <a:latin typeface="Times New Roman" panose="02020603050405020304"/>
                <a:ea typeface="华文细黑"/>
                <a:cs typeface="Times New Roman" panose="02020603050405020304"/>
              </a:rPr>
              <a:t>都秋天了，还用网捕鱼？就不怕明年河里没有鱼</a:t>
            </a:r>
            <a:r>
              <a:rPr lang="en-US" altLang="zh-CN" sz="2799" kern="100" dirty="0">
                <a:latin typeface="Times New Roman" panose="02020603050405020304"/>
                <a:ea typeface="华文细黑"/>
                <a:cs typeface="Courier New" panose="02070309020205020404"/>
              </a:rPr>
              <a:t>——</a:t>
            </a:r>
            <a:r>
              <a:rPr lang="zh-CN" altLang="zh-CN" sz="2799" kern="100" dirty="0">
                <a:latin typeface="Times New Roman" panose="02020603050405020304"/>
                <a:ea typeface="华文细黑"/>
                <a:cs typeface="Times New Roman" panose="02020603050405020304"/>
              </a:rPr>
              <a:t>给明年留点鱼种吧。</a:t>
            </a:r>
            <a:r>
              <a:rPr lang="en-US" altLang="zh-CN" sz="2799" kern="100" dirty="0">
                <a:latin typeface="宋体" panose="02010600030101010101" pitchFamily="2" charset="-122"/>
                <a:ea typeface="华文细黑"/>
                <a:cs typeface="Times New Roman" panose="02020603050405020304"/>
              </a:rPr>
              <a:t>”</a:t>
            </a:r>
            <a:r>
              <a:rPr lang="zh-CN" altLang="zh-CN" sz="2799" kern="100" dirty="0">
                <a:latin typeface="Times New Roman" panose="02020603050405020304"/>
                <a:ea typeface="华文细黑"/>
                <a:cs typeface="Times New Roman" panose="02020603050405020304"/>
              </a:rPr>
              <a:t>如果人家不听，鱼鹰还死乞白赖着不走：</a:t>
            </a:r>
            <a:r>
              <a:rPr lang="en-US" altLang="zh-CN" sz="2799" kern="100" dirty="0">
                <a:latin typeface="宋体" panose="02010600030101010101" pitchFamily="2" charset="-122"/>
                <a:ea typeface="华文细黑"/>
                <a:cs typeface="Times New Roman" panose="02020603050405020304"/>
              </a:rPr>
              <a:t>“</a:t>
            </a:r>
            <a:r>
              <a:rPr lang="zh-CN" altLang="zh-CN" sz="2799" kern="100" dirty="0">
                <a:latin typeface="Times New Roman" panose="02020603050405020304"/>
                <a:ea typeface="华文细黑"/>
                <a:cs typeface="Times New Roman" panose="02020603050405020304"/>
              </a:rPr>
              <a:t>要不用钓竿钓吧？少钓点，给明年留点想头。别用这么大的网！想一网打尽呀？</a:t>
            </a:r>
            <a:r>
              <a:rPr lang="en-US" altLang="zh-CN" sz="2799" kern="100" dirty="0">
                <a:latin typeface="宋体" panose="02010600030101010101" pitchFamily="2" charset="-122"/>
                <a:ea typeface="华文细黑"/>
                <a:cs typeface="Times New Roman" panose="02020603050405020304"/>
              </a:rPr>
              <a:t>”</a:t>
            </a:r>
            <a:endParaRPr lang="zh-CN" altLang="zh-CN" sz="2799" kern="100" dirty="0">
              <a:latin typeface="宋体" panose="02010600030101010101" pitchFamily="2" charset="-122"/>
              <a:cs typeface="Courier New" panose="02070309020205020404"/>
            </a:endParaRPr>
          </a:p>
          <a:p>
            <a:pPr indent="714232" algn="just" defTabSz="1218321">
              <a:lnSpc>
                <a:spcPts val="5299"/>
              </a:lnSpc>
              <a:defRPr/>
            </a:pPr>
            <a:r>
              <a:rPr lang="zh-CN" altLang="zh-CN" sz="2799" kern="100" dirty="0">
                <a:latin typeface="Times New Roman" panose="02020603050405020304"/>
                <a:ea typeface="华文细黑"/>
                <a:cs typeface="Times New Roman" panose="02020603050405020304"/>
              </a:rPr>
              <a:t>虽然有一身水中的好功夫，鱼鹰却很少下河捕鱼，家里更是难得吃一次鱼。如果来了客人，客人提出要吃鱼，鱼鹰才会去捕鱼。下河前鱼鹰要问客人想吃什么方法烹制的鱼。客人想吃红烧鱼，鱼鹰拎回来的必是一条大鲤鱼。客人想吃熘鱼片，鱼鹰拎回来的定是一条黑鱼。客人想喝鲜鱼汤，鱼鹰拎回来的准是一兜鲫鱼片儿。</a:t>
            </a:r>
            <a:endParaRPr lang="zh-CN" altLang="zh-CN" sz="2799" kern="100" dirty="0">
              <a:latin typeface="宋体" panose="02010600030101010101" pitchFamily="2" charset="-122"/>
              <a:cs typeface="Courier New" panose="02070309020205020404"/>
            </a:endParaRPr>
          </a:p>
        </p:txBody>
      </p:sp>
    </p:spTree>
  </p:cSld>
  <p:clrMapOvr>
    <a:masterClrMapping/>
  </p:clrMapOvr>
  <p:transition/>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矩形 3">
            <a:extLst>
              <a:ext uri="{FF2B5EF4-FFF2-40B4-BE49-F238E27FC236}">
                <a16:creationId xmlns:a16="http://schemas.microsoft.com/office/drawing/2014/main" id="{196D6D42-DB0E-4066-BA21-FF3DC83BB52B}"/>
              </a:ext>
            </a:extLst>
          </p:cNvPr>
          <p:cNvSpPr>
            <a:spLocks noChangeArrowheads="1"/>
          </p:cNvSpPr>
          <p:nvPr/>
        </p:nvSpPr>
        <p:spPr bwMode="auto">
          <a:xfrm>
            <a:off x="340264" y="290446"/>
            <a:ext cx="11408309" cy="62406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714375">
              <a:defRPr sz="2400">
                <a:solidFill>
                  <a:schemeClr val="tx1"/>
                </a:solidFill>
                <a:latin typeface="Arial" panose="020B0604020202020204" pitchFamily="34" charset="0"/>
                <a:ea typeface="宋体" panose="02010600030101010101" pitchFamily="2" charset="-122"/>
              </a:defRPr>
            </a:lvl1pPr>
            <a:lvl2pPr marL="742950" indent="-285750">
              <a:defRPr sz="2400">
                <a:solidFill>
                  <a:schemeClr val="tx1"/>
                </a:solidFill>
                <a:latin typeface="Arial" panose="020B0604020202020204" pitchFamily="34" charset="0"/>
                <a:ea typeface="宋体" panose="02010600030101010101" pitchFamily="2" charset="-122"/>
              </a:defRPr>
            </a:lvl2pPr>
            <a:lvl3pPr marL="1143000" indent="-228600">
              <a:defRPr sz="2400">
                <a:solidFill>
                  <a:schemeClr val="tx1"/>
                </a:solidFill>
                <a:latin typeface="Arial" panose="020B0604020202020204" pitchFamily="34" charset="0"/>
                <a:ea typeface="宋体" panose="02010600030101010101" pitchFamily="2" charset="-122"/>
              </a:defRPr>
            </a:lvl3pPr>
            <a:lvl4pPr marL="1600200" indent="-228600">
              <a:defRPr sz="2400">
                <a:solidFill>
                  <a:schemeClr val="tx1"/>
                </a:solidFill>
                <a:latin typeface="Arial" panose="020B0604020202020204" pitchFamily="34" charset="0"/>
                <a:ea typeface="宋体" panose="02010600030101010101" pitchFamily="2" charset="-122"/>
              </a:defRPr>
            </a:lvl4pPr>
            <a:lvl5pPr marL="2057400" indent="-228600">
              <a:defRPr sz="2400">
                <a:solidFill>
                  <a:schemeClr val="tx1"/>
                </a:solidFill>
                <a:latin typeface="Arial" panose="020B0604020202020204" pitchFamily="34" charset="0"/>
                <a:ea typeface="宋体" panose="02010600030101010101" pitchFamily="2" charset="-122"/>
              </a:defRPr>
            </a:lvl5pPr>
            <a:lvl6pPr marL="2514600" indent="-228600" defTabSz="1217613" eaLnBrk="0" fontAlgn="base" hangingPunct="0">
              <a:spcBef>
                <a:spcPct val="0"/>
              </a:spcBef>
              <a:spcAft>
                <a:spcPct val="0"/>
              </a:spcAft>
              <a:defRPr sz="2400">
                <a:solidFill>
                  <a:schemeClr val="tx1"/>
                </a:solidFill>
                <a:latin typeface="Arial" panose="020B0604020202020204" pitchFamily="34" charset="0"/>
                <a:ea typeface="宋体" panose="02010600030101010101" pitchFamily="2" charset="-122"/>
              </a:defRPr>
            </a:lvl6pPr>
            <a:lvl7pPr marL="2971800" indent="-228600" defTabSz="1217613" eaLnBrk="0" fontAlgn="base" hangingPunct="0">
              <a:spcBef>
                <a:spcPct val="0"/>
              </a:spcBef>
              <a:spcAft>
                <a:spcPct val="0"/>
              </a:spcAft>
              <a:defRPr sz="2400">
                <a:solidFill>
                  <a:schemeClr val="tx1"/>
                </a:solidFill>
                <a:latin typeface="Arial" panose="020B0604020202020204" pitchFamily="34" charset="0"/>
                <a:ea typeface="宋体" panose="02010600030101010101" pitchFamily="2" charset="-122"/>
              </a:defRPr>
            </a:lvl7pPr>
            <a:lvl8pPr marL="3429000" indent="-228600" defTabSz="1217613" eaLnBrk="0" fontAlgn="base" hangingPunct="0">
              <a:spcBef>
                <a:spcPct val="0"/>
              </a:spcBef>
              <a:spcAft>
                <a:spcPct val="0"/>
              </a:spcAft>
              <a:defRPr sz="2400">
                <a:solidFill>
                  <a:schemeClr val="tx1"/>
                </a:solidFill>
                <a:latin typeface="Arial" panose="020B0604020202020204" pitchFamily="34" charset="0"/>
                <a:ea typeface="宋体" panose="02010600030101010101" pitchFamily="2" charset="-122"/>
              </a:defRPr>
            </a:lvl8pPr>
            <a:lvl9pPr marL="3886200" indent="-228600" defTabSz="1217613" eaLnBrk="0" fontAlgn="base" hangingPunct="0">
              <a:spcBef>
                <a:spcPct val="0"/>
              </a:spcBef>
              <a:spcAft>
                <a:spcPct val="0"/>
              </a:spcAft>
              <a:defRPr sz="2400">
                <a:solidFill>
                  <a:schemeClr val="tx1"/>
                </a:solidFill>
                <a:latin typeface="Arial" panose="020B0604020202020204" pitchFamily="34" charset="0"/>
                <a:ea typeface="宋体" panose="02010600030101010101" pitchFamily="2" charset="-122"/>
              </a:defRPr>
            </a:lvl9pPr>
          </a:lstStyle>
          <a:p>
            <a:pPr algn="just">
              <a:lnSpc>
                <a:spcPts val="5299"/>
              </a:lnSpc>
            </a:pPr>
            <a:r>
              <a:rPr lang="zh-CN" altLang="zh-CN" sz="2799">
                <a:latin typeface="Times New Roman" panose="02020603050405020304" pitchFamily="18" charset="0"/>
                <a:ea typeface="华文细黑" panose="02010600040101010101" pitchFamily="2" charset="-122"/>
                <a:cs typeface="Times New Roman" panose="02020603050405020304" pitchFamily="18" charset="0"/>
              </a:rPr>
              <a:t>鱼鹰捕鱼有个规矩，鲤鱼、黑鱼、鲢鱼这些大鱼，每次只捕一条。至于鲫鱼片儿，则要看喝汤的人数，每人一条，每条不超过半尺长，多一条他也不带上岸。</a:t>
            </a:r>
            <a:endParaRPr lang="zh-CN" altLang="zh-CN" sz="2799">
              <a:latin typeface="宋体" panose="02010600030101010101" pitchFamily="2" charset="-122"/>
              <a:ea typeface="华文细黑" panose="02010600040101010101" pitchFamily="2" charset="-122"/>
              <a:cs typeface="Courier New" panose="02070309020205020404" pitchFamily="49" charset="0"/>
            </a:endParaRPr>
          </a:p>
          <a:p>
            <a:pPr algn="just">
              <a:lnSpc>
                <a:spcPts val="5299"/>
              </a:lnSpc>
            </a:pPr>
            <a:r>
              <a:rPr lang="zh-CN" altLang="zh-CN" sz="2799">
                <a:latin typeface="Times New Roman" panose="02020603050405020304" pitchFamily="18" charset="0"/>
                <a:ea typeface="华文细黑" panose="02010600040101010101" pitchFamily="2" charset="-122"/>
                <a:cs typeface="Times New Roman" panose="02020603050405020304" pitchFamily="18" charset="0"/>
              </a:rPr>
              <a:t>有人劝鱼鹰多捕点，鱼鹰就像被人骂了祖宗，恶狠狠地盯着对方：</a:t>
            </a:r>
            <a:r>
              <a:rPr lang="en-US" altLang="zh-CN" sz="2799">
                <a:latin typeface="宋体" panose="02010600030101010101" pitchFamily="2" charset="-122"/>
                <a:ea typeface="华文细黑" panose="02010600040101010101" pitchFamily="2" charset="-122"/>
                <a:cs typeface="Times New Roman" panose="02020603050405020304" pitchFamily="18" charset="0"/>
              </a:rPr>
              <a:t>“</a:t>
            </a:r>
            <a:r>
              <a:rPr lang="zh-CN" altLang="zh-CN" sz="2799">
                <a:latin typeface="Times New Roman" panose="02020603050405020304" pitchFamily="18" charset="0"/>
                <a:ea typeface="华文细黑" panose="02010600040101010101" pitchFamily="2" charset="-122"/>
                <a:cs typeface="Times New Roman" panose="02020603050405020304" pitchFamily="18" charset="0"/>
              </a:rPr>
              <a:t>别想坏了俺的规矩！</a:t>
            </a:r>
            <a:r>
              <a:rPr lang="en-US" altLang="zh-CN" sz="2799">
                <a:latin typeface="宋体" panose="02010600030101010101" pitchFamily="2" charset="-122"/>
                <a:ea typeface="华文细黑" panose="02010600040101010101" pitchFamily="2" charset="-122"/>
                <a:cs typeface="Times New Roman" panose="02020603050405020304" pitchFamily="18" charset="0"/>
              </a:rPr>
              <a:t>”</a:t>
            </a:r>
            <a:endParaRPr lang="zh-CN" altLang="zh-CN" sz="2799">
              <a:latin typeface="宋体" panose="02010600030101010101" pitchFamily="2" charset="-122"/>
              <a:ea typeface="黑体" panose="02010609060101010101" pitchFamily="49" charset="-122"/>
              <a:cs typeface="Courier New" panose="02070309020205020404" pitchFamily="49" charset="0"/>
            </a:endParaRPr>
          </a:p>
          <a:p>
            <a:pPr algn="just">
              <a:lnSpc>
                <a:spcPts val="5299"/>
              </a:lnSpc>
            </a:pPr>
            <a:r>
              <a:rPr lang="zh-CN" altLang="zh-CN" sz="2799">
                <a:latin typeface="Times New Roman" panose="02020603050405020304" pitchFamily="18" charset="0"/>
                <a:ea typeface="华文细黑" panose="02010600040101010101" pitchFamily="2" charset="-122"/>
              </a:rPr>
              <a:t>到我十多岁的时候，卫河水已开始变浑发腥。一到夏天，总有几天卫河得翻河</a:t>
            </a:r>
            <a:r>
              <a:rPr lang="en-US" altLang="zh-CN" sz="2799">
                <a:latin typeface="Times New Roman" panose="02020603050405020304" pitchFamily="18" charset="0"/>
                <a:ea typeface="华文细黑" panose="02010600040101010101" pitchFamily="2" charset="-122"/>
              </a:rPr>
              <a:t>——</a:t>
            </a:r>
            <a:r>
              <a:rPr lang="zh-CN" altLang="zh-CN" sz="2799">
                <a:latin typeface="Times New Roman" panose="02020603050405020304" pitchFamily="18" charset="0"/>
                <a:ea typeface="华文细黑" panose="02010600040101010101" pitchFamily="2" charset="-122"/>
              </a:rPr>
              <a:t>河底的脏东西沉淀得太多了，天一热，都泛到上面来了。这时，大鱼小鱼都浮到水面上换气，河面上满是一张一合的鱼嘴，用洗脸盆都舀得起鱼来。</a:t>
            </a:r>
            <a:endParaRPr lang="zh-CN" altLang="zh-CN" sz="2799">
              <a:latin typeface="宋体" panose="02010600030101010101" pitchFamily="2" charset="-122"/>
              <a:ea typeface="黑体" panose="02010609060101010101" pitchFamily="49" charset="-122"/>
            </a:endParaRPr>
          </a:p>
        </p:txBody>
      </p:sp>
    </p:spTree>
  </p:cSld>
  <p:clrMapOvr>
    <a:masterClrMapping/>
  </p:clrMapOvr>
  <p:transition/>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矩形 3">
            <a:extLst>
              <a:ext uri="{FF2B5EF4-FFF2-40B4-BE49-F238E27FC236}">
                <a16:creationId xmlns:a16="http://schemas.microsoft.com/office/drawing/2014/main" id="{0A4C07BA-5CFF-4DD8-908A-0ACBAB03ED6A}"/>
              </a:ext>
            </a:extLst>
          </p:cNvPr>
          <p:cNvSpPr>
            <a:spLocks noChangeArrowheads="1"/>
          </p:cNvSpPr>
          <p:nvPr/>
        </p:nvSpPr>
        <p:spPr bwMode="auto">
          <a:xfrm>
            <a:off x="338677" y="458681"/>
            <a:ext cx="11520996" cy="58073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714375">
              <a:defRPr sz="2400">
                <a:solidFill>
                  <a:schemeClr val="tx1"/>
                </a:solidFill>
                <a:latin typeface="Arial" panose="020B0604020202020204" pitchFamily="34" charset="0"/>
                <a:ea typeface="宋体" panose="02010600030101010101" pitchFamily="2" charset="-122"/>
              </a:defRPr>
            </a:lvl1pPr>
            <a:lvl2pPr marL="742950" indent="-285750">
              <a:defRPr sz="2400">
                <a:solidFill>
                  <a:schemeClr val="tx1"/>
                </a:solidFill>
                <a:latin typeface="Arial" panose="020B0604020202020204" pitchFamily="34" charset="0"/>
                <a:ea typeface="宋体" panose="02010600030101010101" pitchFamily="2" charset="-122"/>
              </a:defRPr>
            </a:lvl2pPr>
            <a:lvl3pPr marL="1143000" indent="-228600">
              <a:defRPr sz="2400">
                <a:solidFill>
                  <a:schemeClr val="tx1"/>
                </a:solidFill>
                <a:latin typeface="Arial" panose="020B0604020202020204" pitchFamily="34" charset="0"/>
                <a:ea typeface="宋体" panose="02010600030101010101" pitchFamily="2" charset="-122"/>
              </a:defRPr>
            </a:lvl3pPr>
            <a:lvl4pPr marL="1600200" indent="-228600">
              <a:defRPr sz="2400">
                <a:solidFill>
                  <a:schemeClr val="tx1"/>
                </a:solidFill>
                <a:latin typeface="Arial" panose="020B0604020202020204" pitchFamily="34" charset="0"/>
                <a:ea typeface="宋体" panose="02010600030101010101" pitchFamily="2" charset="-122"/>
              </a:defRPr>
            </a:lvl4pPr>
            <a:lvl5pPr marL="2057400" indent="-228600">
              <a:defRPr sz="2400">
                <a:solidFill>
                  <a:schemeClr val="tx1"/>
                </a:solidFill>
                <a:latin typeface="Arial" panose="020B0604020202020204" pitchFamily="34" charset="0"/>
                <a:ea typeface="宋体" panose="02010600030101010101" pitchFamily="2" charset="-122"/>
              </a:defRPr>
            </a:lvl5pPr>
            <a:lvl6pPr marL="2514600" indent="-228600" defTabSz="1217613" eaLnBrk="0" fontAlgn="base" hangingPunct="0">
              <a:spcBef>
                <a:spcPct val="0"/>
              </a:spcBef>
              <a:spcAft>
                <a:spcPct val="0"/>
              </a:spcAft>
              <a:defRPr sz="2400">
                <a:solidFill>
                  <a:schemeClr val="tx1"/>
                </a:solidFill>
                <a:latin typeface="Arial" panose="020B0604020202020204" pitchFamily="34" charset="0"/>
                <a:ea typeface="宋体" panose="02010600030101010101" pitchFamily="2" charset="-122"/>
              </a:defRPr>
            </a:lvl6pPr>
            <a:lvl7pPr marL="2971800" indent="-228600" defTabSz="1217613" eaLnBrk="0" fontAlgn="base" hangingPunct="0">
              <a:spcBef>
                <a:spcPct val="0"/>
              </a:spcBef>
              <a:spcAft>
                <a:spcPct val="0"/>
              </a:spcAft>
              <a:defRPr sz="2400">
                <a:solidFill>
                  <a:schemeClr val="tx1"/>
                </a:solidFill>
                <a:latin typeface="Arial" panose="020B0604020202020204" pitchFamily="34" charset="0"/>
                <a:ea typeface="宋体" panose="02010600030101010101" pitchFamily="2" charset="-122"/>
              </a:defRPr>
            </a:lvl7pPr>
            <a:lvl8pPr marL="3429000" indent="-228600" defTabSz="1217613" eaLnBrk="0" fontAlgn="base" hangingPunct="0">
              <a:spcBef>
                <a:spcPct val="0"/>
              </a:spcBef>
              <a:spcAft>
                <a:spcPct val="0"/>
              </a:spcAft>
              <a:defRPr sz="2400">
                <a:solidFill>
                  <a:schemeClr val="tx1"/>
                </a:solidFill>
                <a:latin typeface="Arial" panose="020B0604020202020204" pitchFamily="34" charset="0"/>
                <a:ea typeface="宋体" panose="02010600030101010101" pitchFamily="2" charset="-122"/>
              </a:defRPr>
            </a:lvl8pPr>
            <a:lvl9pPr marL="3886200" indent="-228600" defTabSz="1217613" eaLnBrk="0" fontAlgn="base" hangingPunct="0">
              <a:spcBef>
                <a:spcPct val="0"/>
              </a:spcBef>
              <a:spcAft>
                <a:spcPct val="0"/>
              </a:spcAft>
              <a:defRPr sz="2400">
                <a:solidFill>
                  <a:schemeClr val="tx1"/>
                </a:solidFill>
                <a:latin typeface="Arial" panose="020B0604020202020204" pitchFamily="34" charset="0"/>
                <a:ea typeface="宋体" panose="02010600030101010101" pitchFamily="2" charset="-122"/>
              </a:defRPr>
            </a:lvl9pPr>
          </a:lstStyle>
          <a:p>
            <a:pPr algn="just">
              <a:lnSpc>
                <a:spcPts val="5499"/>
              </a:lnSpc>
            </a:pPr>
            <a:r>
              <a:rPr lang="zh-CN" altLang="zh-CN" sz="2799">
                <a:latin typeface="Times New Roman" panose="02020603050405020304" pitchFamily="18" charset="0"/>
                <a:ea typeface="华文细黑" panose="02010600040101010101" pitchFamily="2" charset="-122"/>
                <a:cs typeface="Times New Roman" panose="02020603050405020304" pitchFamily="18" charset="0"/>
              </a:rPr>
              <a:t>这时，卫河两岸的人们往往全家老小齐上阵，搬网，粘网，抛网，甚至窗纱、蚊帐都派上了用场。一场</a:t>
            </a:r>
            <a:r>
              <a:rPr lang="en-US" altLang="zh-CN" sz="2799">
                <a:latin typeface="宋体" panose="02010600030101010101" pitchFamily="2" charset="-122"/>
                <a:ea typeface="华文细黑" panose="02010600040101010101" pitchFamily="2" charset="-122"/>
                <a:cs typeface="Times New Roman" panose="02020603050405020304" pitchFamily="18" charset="0"/>
              </a:rPr>
              <a:t>“</a:t>
            </a:r>
            <a:r>
              <a:rPr lang="zh-CN" altLang="zh-CN" sz="2799">
                <a:latin typeface="Times New Roman" panose="02020603050405020304" pitchFamily="18" charset="0"/>
                <a:ea typeface="华文细黑" panose="02010600040101010101" pitchFamily="2" charset="-122"/>
                <a:cs typeface="Times New Roman" panose="02020603050405020304" pitchFamily="18" charset="0"/>
              </a:rPr>
              <a:t>全民皆兵</a:t>
            </a:r>
            <a:r>
              <a:rPr lang="en-US" altLang="zh-CN" sz="2799">
                <a:latin typeface="宋体" panose="02010600030101010101" pitchFamily="2" charset="-122"/>
                <a:ea typeface="华文细黑" panose="02010600040101010101" pitchFamily="2" charset="-122"/>
                <a:cs typeface="Times New Roman" panose="02020603050405020304" pitchFamily="18" charset="0"/>
              </a:rPr>
              <a:t>”</a:t>
            </a:r>
            <a:r>
              <a:rPr lang="zh-CN" altLang="zh-CN" sz="2799">
                <a:latin typeface="Times New Roman" panose="02020603050405020304" pitchFamily="18" charset="0"/>
                <a:ea typeface="华文细黑" panose="02010600040101010101" pitchFamily="2" charset="-122"/>
                <a:cs typeface="Times New Roman" panose="02020603050405020304" pitchFamily="18" charset="0"/>
              </a:rPr>
              <a:t>的</a:t>
            </a:r>
            <a:r>
              <a:rPr lang="en-US" altLang="zh-CN" sz="2799">
                <a:latin typeface="宋体" panose="02010600030101010101" pitchFamily="2" charset="-122"/>
                <a:ea typeface="华文细黑" panose="02010600040101010101" pitchFamily="2" charset="-122"/>
                <a:cs typeface="Times New Roman" panose="02020603050405020304" pitchFamily="18" charset="0"/>
              </a:rPr>
              <a:t>“</a:t>
            </a:r>
            <a:r>
              <a:rPr lang="zh-CN" altLang="zh-CN" sz="2799">
                <a:latin typeface="Times New Roman" panose="02020603050405020304" pitchFamily="18" charset="0"/>
                <a:ea typeface="华文细黑" panose="02010600040101010101" pitchFamily="2" charset="-122"/>
                <a:cs typeface="Times New Roman" panose="02020603050405020304" pitchFamily="18" charset="0"/>
              </a:rPr>
              <a:t>歼灭战</a:t>
            </a:r>
            <a:r>
              <a:rPr lang="en-US" altLang="zh-CN" sz="2799">
                <a:latin typeface="宋体" panose="02010600030101010101" pitchFamily="2" charset="-122"/>
                <a:ea typeface="华文细黑" panose="02010600040101010101" pitchFamily="2" charset="-122"/>
                <a:cs typeface="Times New Roman" panose="02020603050405020304" pitchFamily="18" charset="0"/>
              </a:rPr>
              <a:t>”</a:t>
            </a:r>
            <a:r>
              <a:rPr lang="zh-CN" altLang="zh-CN" sz="2799">
                <a:latin typeface="Times New Roman" panose="02020603050405020304" pitchFamily="18" charset="0"/>
                <a:ea typeface="华文细黑" panose="02010600040101010101" pitchFamily="2" charset="-122"/>
                <a:cs typeface="Times New Roman" panose="02020603050405020304" pitchFamily="18" charset="0"/>
              </a:rPr>
              <a:t>打响了，鱼儿陷入了</a:t>
            </a:r>
            <a:r>
              <a:rPr lang="en-US" altLang="zh-CN" sz="2799">
                <a:latin typeface="宋体" panose="02010600030101010101" pitchFamily="2" charset="-122"/>
                <a:ea typeface="华文细黑" panose="02010600040101010101" pitchFamily="2" charset="-122"/>
                <a:cs typeface="Times New Roman" panose="02020603050405020304" pitchFamily="18" charset="0"/>
              </a:rPr>
              <a:t>“</a:t>
            </a:r>
            <a:r>
              <a:rPr lang="zh-CN" altLang="zh-CN" sz="2799">
                <a:latin typeface="Times New Roman" panose="02020603050405020304" pitchFamily="18" charset="0"/>
                <a:ea typeface="华文细黑" panose="02010600040101010101" pitchFamily="2" charset="-122"/>
                <a:cs typeface="Times New Roman" panose="02020603050405020304" pitchFamily="18" charset="0"/>
              </a:rPr>
              <a:t>人民战争</a:t>
            </a:r>
            <a:r>
              <a:rPr lang="en-US" altLang="zh-CN" sz="2799">
                <a:latin typeface="宋体" panose="02010600030101010101" pitchFamily="2" charset="-122"/>
                <a:ea typeface="华文细黑" panose="02010600040101010101" pitchFamily="2" charset="-122"/>
                <a:cs typeface="Times New Roman" panose="02020603050405020304" pitchFamily="18" charset="0"/>
              </a:rPr>
              <a:t>”</a:t>
            </a:r>
            <a:r>
              <a:rPr lang="zh-CN" altLang="zh-CN" sz="2799">
                <a:latin typeface="Times New Roman" panose="02020603050405020304" pitchFamily="18" charset="0"/>
                <a:ea typeface="华文细黑" panose="02010600040101010101" pitchFamily="2" charset="-122"/>
                <a:cs typeface="Times New Roman" panose="02020603050405020304" pitchFamily="18" charset="0"/>
              </a:rPr>
              <a:t>的汪洋大海！</a:t>
            </a:r>
            <a:endParaRPr lang="zh-CN" altLang="zh-CN" sz="2799">
              <a:latin typeface="宋体" panose="02010600030101010101" pitchFamily="2" charset="-122"/>
              <a:ea typeface="华文细黑" panose="02010600040101010101" pitchFamily="2" charset="-122"/>
              <a:cs typeface="Courier New" panose="02070309020205020404" pitchFamily="49" charset="0"/>
            </a:endParaRPr>
          </a:p>
          <a:p>
            <a:pPr algn="just">
              <a:lnSpc>
                <a:spcPts val="5499"/>
              </a:lnSpc>
            </a:pPr>
            <a:r>
              <a:rPr lang="zh-CN" altLang="zh-CN" sz="2799">
                <a:latin typeface="Times New Roman" panose="02020603050405020304" pitchFamily="18" charset="0"/>
                <a:ea typeface="华文细黑" panose="02010600040101010101" pitchFamily="2" charset="-122"/>
                <a:cs typeface="Times New Roman" panose="02020603050405020304" pitchFamily="18" charset="0"/>
              </a:rPr>
              <a:t>这时，常有一位破衣烂衫蓬头垢面的老汉骑着快散了架的自行车在卫河两岸奔走呼号：</a:t>
            </a:r>
            <a:r>
              <a:rPr lang="en-US" altLang="zh-CN" sz="2799">
                <a:latin typeface="宋体" panose="02010600030101010101" pitchFamily="2" charset="-122"/>
                <a:ea typeface="华文细黑" panose="02010600040101010101" pitchFamily="2" charset="-122"/>
                <a:cs typeface="Times New Roman" panose="02020603050405020304" pitchFamily="18" charset="0"/>
              </a:rPr>
              <a:t>“</a:t>
            </a:r>
            <a:r>
              <a:rPr lang="zh-CN" altLang="zh-CN" sz="2799">
                <a:latin typeface="Times New Roman" panose="02020603050405020304" pitchFamily="18" charset="0"/>
                <a:ea typeface="华文细黑" panose="02010600040101010101" pitchFamily="2" charset="-122"/>
                <a:cs typeface="Times New Roman" panose="02020603050405020304" pitchFamily="18" charset="0"/>
              </a:rPr>
              <a:t>少捕点吧！过两天一下雨，河水不臭了，鱼就不浮头了，留到明年会有更多的鱼给你们捕啊！</a:t>
            </a:r>
            <a:r>
              <a:rPr lang="en-US" altLang="zh-CN" sz="2799">
                <a:latin typeface="宋体" panose="02010600030101010101" pitchFamily="2" charset="-122"/>
                <a:ea typeface="华文细黑" panose="02010600040101010101" pitchFamily="2" charset="-122"/>
                <a:cs typeface="Times New Roman" panose="02020603050405020304" pitchFamily="18" charset="0"/>
              </a:rPr>
              <a:t>”</a:t>
            </a:r>
            <a:r>
              <a:rPr lang="zh-CN" altLang="zh-CN" sz="2799">
                <a:latin typeface="Times New Roman" panose="02020603050405020304" pitchFamily="18" charset="0"/>
                <a:ea typeface="华文细黑" panose="02010600040101010101" pitchFamily="2" charset="-122"/>
                <a:cs typeface="Times New Roman" panose="02020603050405020304" pitchFamily="18" charset="0"/>
              </a:rPr>
              <a:t>小孩子追在他后面喊</a:t>
            </a:r>
            <a:r>
              <a:rPr lang="en-US" altLang="zh-CN" sz="2799">
                <a:latin typeface="宋体" panose="02010600030101010101" pitchFamily="2" charset="-122"/>
                <a:ea typeface="华文细黑" panose="02010600040101010101" pitchFamily="2" charset="-122"/>
                <a:cs typeface="Times New Roman" panose="02020603050405020304" pitchFamily="18" charset="0"/>
              </a:rPr>
              <a:t>“</a:t>
            </a:r>
            <a:r>
              <a:rPr lang="zh-CN" altLang="zh-CN" sz="2799">
                <a:latin typeface="Times New Roman" panose="02020603050405020304" pitchFamily="18" charset="0"/>
                <a:ea typeface="华文细黑" panose="02010600040101010101" pitchFamily="2" charset="-122"/>
                <a:cs typeface="Times New Roman" panose="02020603050405020304" pitchFamily="18" charset="0"/>
              </a:rPr>
              <a:t>鱼疯子！鱼疯子！</a:t>
            </a:r>
            <a:r>
              <a:rPr lang="en-US" altLang="zh-CN" sz="2799">
                <a:latin typeface="宋体" panose="02010600030101010101" pitchFamily="2" charset="-122"/>
                <a:ea typeface="华文细黑" panose="02010600040101010101" pitchFamily="2" charset="-122"/>
                <a:cs typeface="Times New Roman" panose="02020603050405020304" pitchFamily="18" charset="0"/>
              </a:rPr>
              <a:t>”</a:t>
            </a:r>
            <a:r>
              <a:rPr lang="zh-CN" altLang="zh-CN" sz="2799">
                <a:latin typeface="Times New Roman" panose="02020603050405020304" pitchFamily="18" charset="0"/>
                <a:ea typeface="华文细黑" panose="02010600040101010101" pitchFamily="2" charset="-122"/>
                <a:cs typeface="Times New Roman" panose="02020603050405020304" pitchFamily="18" charset="0"/>
              </a:rPr>
              <a:t>，用碎砖头、小石子掷他，他全然不顾，还是一个劲儿地呼号。有人说，他就是鱼鹰，已经疯了！</a:t>
            </a:r>
            <a:endParaRPr lang="zh-CN" altLang="zh-CN" sz="2799">
              <a:latin typeface="宋体" panose="02010600030101010101" pitchFamily="2" charset="-122"/>
              <a:ea typeface="黑体" panose="02010609060101010101" pitchFamily="49" charset="-122"/>
              <a:cs typeface="Courier New" panose="02070309020205020404" pitchFamily="49" charset="0"/>
            </a:endParaRPr>
          </a:p>
        </p:txBody>
      </p:sp>
    </p:spTree>
  </p:cSld>
  <p:clrMapOvr>
    <a:masterClrMapping/>
  </p:clrMapOvr>
  <p:transition/>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矩形 2">
            <a:extLst>
              <a:ext uri="{FF2B5EF4-FFF2-40B4-BE49-F238E27FC236}">
                <a16:creationId xmlns:a16="http://schemas.microsoft.com/office/drawing/2014/main" id="{CB2598F2-84C2-40A9-8443-6C8E1DC399B2}"/>
              </a:ext>
            </a:extLst>
          </p:cNvPr>
          <p:cNvSpPr>
            <a:spLocks noChangeArrowheads="1"/>
          </p:cNvSpPr>
          <p:nvPr/>
        </p:nvSpPr>
        <p:spPr bwMode="auto">
          <a:xfrm>
            <a:off x="408511" y="945931"/>
            <a:ext cx="11406723" cy="35215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714375">
              <a:defRPr sz="2400">
                <a:solidFill>
                  <a:schemeClr val="tx1"/>
                </a:solidFill>
                <a:latin typeface="Arial" panose="020B0604020202020204" pitchFamily="34" charset="0"/>
                <a:ea typeface="宋体" panose="02010600030101010101" pitchFamily="2" charset="-122"/>
              </a:defRPr>
            </a:lvl1pPr>
            <a:lvl2pPr marL="742950" indent="-285750">
              <a:defRPr sz="2400">
                <a:solidFill>
                  <a:schemeClr val="tx1"/>
                </a:solidFill>
                <a:latin typeface="Arial" panose="020B0604020202020204" pitchFamily="34" charset="0"/>
                <a:ea typeface="宋体" panose="02010600030101010101" pitchFamily="2" charset="-122"/>
              </a:defRPr>
            </a:lvl2pPr>
            <a:lvl3pPr marL="1143000" indent="-228600">
              <a:defRPr sz="2400">
                <a:solidFill>
                  <a:schemeClr val="tx1"/>
                </a:solidFill>
                <a:latin typeface="Arial" panose="020B0604020202020204" pitchFamily="34" charset="0"/>
                <a:ea typeface="宋体" panose="02010600030101010101" pitchFamily="2" charset="-122"/>
              </a:defRPr>
            </a:lvl3pPr>
            <a:lvl4pPr marL="1600200" indent="-228600">
              <a:defRPr sz="2400">
                <a:solidFill>
                  <a:schemeClr val="tx1"/>
                </a:solidFill>
                <a:latin typeface="Arial" panose="020B0604020202020204" pitchFamily="34" charset="0"/>
                <a:ea typeface="宋体" panose="02010600030101010101" pitchFamily="2" charset="-122"/>
              </a:defRPr>
            </a:lvl4pPr>
            <a:lvl5pPr marL="2057400" indent="-228600">
              <a:defRPr sz="2400">
                <a:solidFill>
                  <a:schemeClr val="tx1"/>
                </a:solidFill>
                <a:latin typeface="Arial" panose="020B0604020202020204" pitchFamily="34" charset="0"/>
                <a:ea typeface="宋体" panose="02010600030101010101" pitchFamily="2" charset="-122"/>
              </a:defRPr>
            </a:lvl5pPr>
            <a:lvl6pPr marL="2514600" indent="-228600" defTabSz="1217613" eaLnBrk="0" fontAlgn="base" hangingPunct="0">
              <a:spcBef>
                <a:spcPct val="0"/>
              </a:spcBef>
              <a:spcAft>
                <a:spcPct val="0"/>
              </a:spcAft>
              <a:defRPr sz="2400">
                <a:solidFill>
                  <a:schemeClr val="tx1"/>
                </a:solidFill>
                <a:latin typeface="Arial" panose="020B0604020202020204" pitchFamily="34" charset="0"/>
                <a:ea typeface="宋体" panose="02010600030101010101" pitchFamily="2" charset="-122"/>
              </a:defRPr>
            </a:lvl6pPr>
            <a:lvl7pPr marL="2971800" indent="-228600" defTabSz="1217613" eaLnBrk="0" fontAlgn="base" hangingPunct="0">
              <a:spcBef>
                <a:spcPct val="0"/>
              </a:spcBef>
              <a:spcAft>
                <a:spcPct val="0"/>
              </a:spcAft>
              <a:defRPr sz="2400">
                <a:solidFill>
                  <a:schemeClr val="tx1"/>
                </a:solidFill>
                <a:latin typeface="Arial" panose="020B0604020202020204" pitchFamily="34" charset="0"/>
                <a:ea typeface="宋体" panose="02010600030101010101" pitchFamily="2" charset="-122"/>
              </a:defRPr>
            </a:lvl7pPr>
            <a:lvl8pPr marL="3429000" indent="-228600" defTabSz="1217613" eaLnBrk="0" fontAlgn="base" hangingPunct="0">
              <a:spcBef>
                <a:spcPct val="0"/>
              </a:spcBef>
              <a:spcAft>
                <a:spcPct val="0"/>
              </a:spcAft>
              <a:defRPr sz="2400">
                <a:solidFill>
                  <a:schemeClr val="tx1"/>
                </a:solidFill>
                <a:latin typeface="Arial" panose="020B0604020202020204" pitchFamily="34" charset="0"/>
                <a:ea typeface="宋体" panose="02010600030101010101" pitchFamily="2" charset="-122"/>
              </a:defRPr>
            </a:lvl8pPr>
            <a:lvl9pPr marL="3886200" indent="-228600" defTabSz="1217613" eaLnBrk="0" fontAlgn="base" hangingPunct="0">
              <a:spcBef>
                <a:spcPct val="0"/>
              </a:spcBef>
              <a:spcAft>
                <a:spcPct val="0"/>
              </a:spcAft>
              <a:defRPr sz="2400">
                <a:solidFill>
                  <a:schemeClr val="tx1"/>
                </a:solidFill>
                <a:latin typeface="Arial" panose="020B0604020202020204" pitchFamily="34" charset="0"/>
                <a:ea typeface="宋体" panose="02010600030101010101" pitchFamily="2" charset="-122"/>
              </a:defRPr>
            </a:lvl9pPr>
          </a:lstStyle>
          <a:p>
            <a:pPr algn="just">
              <a:lnSpc>
                <a:spcPts val="5499"/>
              </a:lnSpc>
            </a:pPr>
            <a:r>
              <a:rPr lang="zh-CN" altLang="zh-CN" sz="2799">
                <a:latin typeface="Times New Roman" panose="02020603050405020304" pitchFamily="18" charset="0"/>
                <a:ea typeface="华文细黑" panose="02010600040101010101" pitchFamily="2" charset="-122"/>
                <a:cs typeface="Times New Roman" panose="02020603050405020304" pitchFamily="18" charset="0"/>
              </a:rPr>
              <a:t>而立之年，我要到千里之外的异乡谋生。此时的卫河已臭不可近。临行时，不知咋的，我忽然想起了卫河，想起了鱼鹰，便问送行的朋友：</a:t>
            </a:r>
            <a:r>
              <a:rPr lang="en-US" altLang="zh-CN" sz="2799">
                <a:latin typeface="宋体" panose="02010600030101010101" pitchFamily="2" charset="-122"/>
                <a:ea typeface="华文细黑" panose="02010600040101010101" pitchFamily="2" charset="-122"/>
                <a:cs typeface="Times New Roman" panose="02020603050405020304" pitchFamily="18" charset="0"/>
              </a:rPr>
              <a:t>“</a:t>
            </a:r>
            <a:r>
              <a:rPr lang="zh-CN" altLang="zh-CN" sz="2799">
                <a:latin typeface="Times New Roman" panose="02020603050405020304" pitchFamily="18" charset="0"/>
                <a:ea typeface="华文细黑" panose="02010600040101010101" pitchFamily="2" charset="-122"/>
                <a:cs typeface="Times New Roman" panose="02020603050405020304" pitchFamily="18" charset="0"/>
              </a:rPr>
              <a:t>你知道鱼鹰吗？</a:t>
            </a:r>
            <a:r>
              <a:rPr lang="en-US" altLang="zh-CN" sz="2799">
                <a:latin typeface="宋体" panose="02010600030101010101" pitchFamily="2" charset="-122"/>
                <a:ea typeface="华文细黑" panose="02010600040101010101" pitchFamily="2" charset="-122"/>
                <a:cs typeface="Times New Roman" panose="02020603050405020304" pitchFamily="18" charset="0"/>
              </a:rPr>
              <a:t>”“</a:t>
            </a:r>
            <a:r>
              <a:rPr lang="zh-CN" altLang="zh-CN" sz="2799">
                <a:latin typeface="Times New Roman" panose="02020603050405020304" pitchFamily="18" charset="0"/>
                <a:ea typeface="华文细黑" panose="02010600040101010101" pitchFamily="2" charset="-122"/>
                <a:cs typeface="Times New Roman" panose="02020603050405020304" pitchFamily="18" charset="0"/>
              </a:rPr>
              <a:t>知道！老皇历了！你傻不傻？</a:t>
            </a:r>
            <a:r>
              <a:rPr lang="en-US" altLang="zh-CN" sz="2799">
                <a:latin typeface="宋体" panose="02010600030101010101" pitchFamily="2" charset="-122"/>
                <a:ea typeface="华文细黑" panose="02010600040101010101" pitchFamily="2" charset="-122"/>
                <a:cs typeface="Times New Roman" panose="02020603050405020304" pitchFamily="18" charset="0"/>
              </a:rPr>
              <a:t>”</a:t>
            </a:r>
            <a:r>
              <a:rPr lang="zh-CN" altLang="zh-CN" sz="2799">
                <a:latin typeface="Times New Roman" panose="02020603050405020304" pitchFamily="18" charset="0"/>
                <a:ea typeface="华文细黑" panose="02010600040101010101" pitchFamily="2" charset="-122"/>
                <a:cs typeface="Times New Roman" panose="02020603050405020304" pitchFamily="18" charset="0"/>
              </a:rPr>
              <a:t>朋友不屑一顾地说，</a:t>
            </a:r>
            <a:r>
              <a:rPr lang="en-US" altLang="zh-CN" sz="2799">
                <a:latin typeface="宋体" panose="02010600030101010101" pitchFamily="2" charset="-122"/>
                <a:ea typeface="华文细黑" panose="02010600040101010101" pitchFamily="2" charset="-122"/>
                <a:cs typeface="Times New Roman" panose="02020603050405020304" pitchFamily="18" charset="0"/>
              </a:rPr>
              <a:t>“</a:t>
            </a:r>
            <a:r>
              <a:rPr lang="zh-CN" altLang="zh-CN" sz="2799">
                <a:latin typeface="Times New Roman" panose="02020603050405020304" pitchFamily="18" charset="0"/>
                <a:ea typeface="华文细黑" panose="02010600040101010101" pitchFamily="2" charset="-122"/>
                <a:cs typeface="Times New Roman" panose="02020603050405020304" pitchFamily="18" charset="0"/>
              </a:rPr>
              <a:t>卫河里的鱼绝种了，咋还会有鱼鹰？鱼鹰早死了！</a:t>
            </a:r>
            <a:r>
              <a:rPr lang="en-US" altLang="zh-CN" sz="2799">
                <a:latin typeface="宋体" panose="02010600030101010101" pitchFamily="2" charset="-122"/>
                <a:ea typeface="华文细黑" panose="02010600040101010101" pitchFamily="2" charset="-122"/>
                <a:cs typeface="Times New Roman" panose="02020603050405020304" pitchFamily="18" charset="0"/>
              </a:rPr>
              <a:t>”</a:t>
            </a:r>
            <a:endParaRPr lang="zh-CN" altLang="zh-CN" sz="2799">
              <a:latin typeface="宋体" panose="02010600030101010101" pitchFamily="2" charset="-122"/>
              <a:ea typeface="华文细黑" panose="02010600040101010101" pitchFamily="2" charset="-122"/>
              <a:cs typeface="Courier New" panose="02070309020205020404" pitchFamily="49" charset="0"/>
            </a:endParaRPr>
          </a:p>
          <a:p>
            <a:pPr algn="r">
              <a:lnSpc>
                <a:spcPts val="5499"/>
              </a:lnSpc>
            </a:pPr>
            <a:r>
              <a:rPr lang="en-US" altLang="zh-CN" sz="2799">
                <a:latin typeface="Times New Roman" panose="02020603050405020304" pitchFamily="18" charset="0"/>
                <a:ea typeface="华文细黑" panose="02010600040101010101" pitchFamily="2" charset="-122"/>
                <a:cs typeface="Courier New" panose="02070309020205020404" pitchFamily="49" charset="0"/>
              </a:rPr>
              <a:t>(</a:t>
            </a:r>
            <a:r>
              <a:rPr lang="zh-CN" altLang="zh-CN" sz="2799">
                <a:latin typeface="Times New Roman" panose="02020603050405020304" pitchFamily="18" charset="0"/>
                <a:ea typeface="华文细黑" panose="02010600040101010101" pitchFamily="2" charset="-122"/>
                <a:cs typeface="Times New Roman" panose="02020603050405020304" pitchFamily="18" charset="0"/>
              </a:rPr>
              <a:t>选自《小小说选刊》，有删改</a:t>
            </a:r>
            <a:r>
              <a:rPr lang="en-US" altLang="zh-CN" sz="2799">
                <a:latin typeface="Times New Roman" panose="02020603050405020304" pitchFamily="18" charset="0"/>
                <a:ea typeface="华文细黑" panose="02010600040101010101" pitchFamily="2" charset="-122"/>
                <a:cs typeface="Courier New" panose="02070309020205020404" pitchFamily="49" charset="0"/>
              </a:rPr>
              <a:t>)</a:t>
            </a:r>
            <a:endParaRPr lang="zh-CN" altLang="zh-CN" sz="2799">
              <a:latin typeface="宋体" panose="02010600030101010101" pitchFamily="2" charset="-122"/>
              <a:ea typeface="黑体" panose="02010609060101010101" pitchFamily="49" charset="-122"/>
              <a:cs typeface="Courier New" panose="02070309020205020404" pitchFamily="49" charset="0"/>
            </a:endParaRPr>
          </a:p>
        </p:txBody>
      </p:sp>
    </p:spTree>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3E701FF5-6E80-419B-8A7E-A46493003EEC}"/>
              </a:ext>
            </a:extLst>
          </p:cNvPr>
          <p:cNvSpPr/>
          <p:nvPr/>
        </p:nvSpPr>
        <p:spPr>
          <a:xfrm>
            <a:off x="191074" y="36505"/>
            <a:ext cx="11582894" cy="655485"/>
          </a:xfrm>
          <a:prstGeom prst="rect">
            <a:avLst/>
          </a:prstGeom>
        </p:spPr>
        <p:txBody>
          <a:bodyPr wrap="none">
            <a:spAutoFit/>
          </a:bodyPr>
          <a:lstStyle/>
          <a:p>
            <a:pPr algn="just" defTabSz="1218321">
              <a:lnSpc>
                <a:spcPct val="150000"/>
              </a:lnSpc>
              <a:defRPr/>
            </a:pPr>
            <a:r>
              <a:rPr lang="en-US" altLang="zh-CN" sz="2799" kern="100" dirty="0">
                <a:latin typeface="Times New Roman" panose="02020603050405020304"/>
                <a:ea typeface="华文细黑"/>
                <a:cs typeface="Courier New" panose="02070309020205020404"/>
              </a:rPr>
              <a:t>1.</a:t>
            </a:r>
            <a:r>
              <a:rPr lang="zh-CN" altLang="zh-CN" sz="2799" kern="100" dirty="0">
                <a:latin typeface="Times New Roman" panose="02020603050405020304"/>
                <a:ea typeface="华文细黑"/>
                <a:cs typeface="Times New Roman" panose="02020603050405020304"/>
              </a:rPr>
              <a:t>本文在叙述过程中采用了第一人称的叙事视角，请分析这样写的好处。</a:t>
            </a:r>
            <a:endParaRPr lang="zh-CN" altLang="zh-CN" sz="2799" kern="100" dirty="0">
              <a:latin typeface="宋体" panose="02010600030101010101" pitchFamily="2" charset="-122"/>
              <a:cs typeface="Courier New" panose="02070309020205020404"/>
            </a:endParaRPr>
          </a:p>
        </p:txBody>
      </p:sp>
      <p:sp>
        <p:nvSpPr>
          <p:cNvPr id="11" name="矩形 10">
            <a:extLst>
              <a:ext uri="{FF2B5EF4-FFF2-40B4-BE49-F238E27FC236}">
                <a16:creationId xmlns:a16="http://schemas.microsoft.com/office/drawing/2014/main" id="{1451F226-CD91-4509-8CED-8BBD9842D3EF}"/>
              </a:ext>
            </a:extLst>
          </p:cNvPr>
          <p:cNvSpPr/>
          <p:nvPr/>
        </p:nvSpPr>
        <p:spPr>
          <a:xfrm>
            <a:off x="467235" y="1388742"/>
            <a:ext cx="11165477" cy="2598136"/>
          </a:xfrm>
          <a:prstGeom prst="rect">
            <a:avLst/>
          </a:prstGeom>
          <a:solidFill>
            <a:schemeClr val="accent1">
              <a:lumMod val="20000"/>
              <a:lumOff val="80000"/>
            </a:schemeClr>
          </a:solidFill>
        </p:spPr>
        <p:txBody>
          <a:bodyPr>
            <a:spAutoFit/>
          </a:bodyPr>
          <a:lstStyle/>
          <a:p>
            <a:pPr algn="just" defTabSz="1218321">
              <a:lnSpc>
                <a:spcPct val="150000"/>
              </a:lnSpc>
              <a:tabLst>
                <a:tab pos="2249990" algn="l"/>
              </a:tabLst>
              <a:defRPr/>
            </a:pPr>
            <a:endParaRPr lang="en-US" altLang="zh-CN" sz="2799" kern="100" dirty="0">
              <a:latin typeface="宋体" panose="02010600030101010101" pitchFamily="2" charset="-122"/>
              <a:cs typeface="Courier New" panose="02070309020205020404"/>
            </a:endParaRPr>
          </a:p>
          <a:p>
            <a:pPr algn="just" defTabSz="1218321">
              <a:lnSpc>
                <a:spcPct val="150000"/>
              </a:lnSpc>
              <a:tabLst>
                <a:tab pos="2249990" algn="l"/>
              </a:tabLst>
              <a:defRPr/>
            </a:pPr>
            <a:endParaRPr lang="en-US" altLang="zh-CN" sz="2799" kern="100" dirty="0">
              <a:latin typeface="宋体" panose="02010600030101010101" pitchFamily="2" charset="-122"/>
              <a:cs typeface="Courier New" panose="02070309020205020404"/>
            </a:endParaRPr>
          </a:p>
          <a:p>
            <a:pPr algn="just" defTabSz="1218321">
              <a:lnSpc>
                <a:spcPct val="150000"/>
              </a:lnSpc>
              <a:tabLst>
                <a:tab pos="2249990" algn="l"/>
              </a:tabLst>
              <a:defRPr/>
            </a:pPr>
            <a:endParaRPr lang="en-US" altLang="zh-CN" sz="2799" kern="100" dirty="0">
              <a:latin typeface="宋体" panose="02010600030101010101" pitchFamily="2" charset="-122"/>
              <a:cs typeface="Courier New" panose="02070309020205020404"/>
            </a:endParaRPr>
          </a:p>
          <a:p>
            <a:pPr algn="just" defTabSz="1218321">
              <a:lnSpc>
                <a:spcPct val="150000"/>
              </a:lnSpc>
              <a:tabLst>
                <a:tab pos="2249990" algn="l"/>
              </a:tabLst>
              <a:defRPr/>
            </a:pPr>
            <a:endParaRPr lang="en-US" altLang="zh-CN" sz="2799" kern="100" dirty="0">
              <a:latin typeface="宋体" panose="02010600030101010101" pitchFamily="2" charset="-122"/>
              <a:cs typeface="Courier New" panose="02070309020205020404"/>
            </a:endParaRPr>
          </a:p>
        </p:txBody>
      </p:sp>
      <p:sp>
        <p:nvSpPr>
          <p:cNvPr id="12" name="矩形 11">
            <a:extLst>
              <a:ext uri="{FF2B5EF4-FFF2-40B4-BE49-F238E27FC236}">
                <a16:creationId xmlns:a16="http://schemas.microsoft.com/office/drawing/2014/main" id="{DC126200-7D2E-425A-A8CB-897518DA0975}"/>
              </a:ext>
            </a:extLst>
          </p:cNvPr>
          <p:cNvSpPr/>
          <p:nvPr/>
        </p:nvSpPr>
        <p:spPr>
          <a:xfrm>
            <a:off x="552940" y="1341127"/>
            <a:ext cx="10932169" cy="2677492"/>
          </a:xfrm>
          <a:prstGeom prst="rect">
            <a:avLst/>
          </a:prstGeom>
        </p:spPr>
        <p:txBody>
          <a:bodyPr>
            <a:spAutoFit/>
          </a:bodyPr>
          <a:lstStyle/>
          <a:p>
            <a:pPr algn="just" defTabSz="1218321">
              <a:lnSpc>
                <a:spcPct val="150000"/>
              </a:lnSpc>
              <a:defRPr/>
            </a:pPr>
            <a:r>
              <a:rPr lang="zh-CN" altLang="zh-CN" sz="2799" kern="100" dirty="0">
                <a:solidFill>
                  <a:srgbClr val="C00000"/>
                </a:solidFill>
                <a:latin typeface="Times New Roman" panose="02020603050405020304"/>
                <a:ea typeface="华文细黑"/>
                <a:cs typeface="Times New Roman" panose="02020603050405020304"/>
              </a:rPr>
              <a:t>这样叙事，一方面真实可感，由</a:t>
            </a:r>
            <a:r>
              <a:rPr lang="en-US" altLang="zh-CN" sz="2799" kern="100" dirty="0">
                <a:solidFill>
                  <a:srgbClr val="C00000"/>
                </a:solidFill>
                <a:latin typeface="宋体" panose="02010600030101010101" pitchFamily="2" charset="-122"/>
                <a:ea typeface="华文细黑"/>
                <a:cs typeface="Times New Roman" panose="02020603050405020304"/>
              </a:rPr>
              <a:t>“</a:t>
            </a:r>
            <a:r>
              <a:rPr lang="zh-CN" altLang="zh-CN" sz="2799" kern="100" dirty="0">
                <a:solidFill>
                  <a:srgbClr val="C00000"/>
                </a:solidFill>
                <a:latin typeface="Times New Roman" panose="02020603050405020304"/>
                <a:ea typeface="华文细黑"/>
                <a:cs typeface="Times New Roman" panose="02020603050405020304"/>
              </a:rPr>
              <a:t>我刚记事时</a:t>
            </a:r>
            <a:r>
              <a:rPr lang="en-US" altLang="zh-CN" sz="2799" kern="100" dirty="0">
                <a:solidFill>
                  <a:srgbClr val="C00000"/>
                </a:solidFill>
                <a:latin typeface="宋体" panose="02010600030101010101" pitchFamily="2" charset="-122"/>
                <a:ea typeface="华文细黑"/>
                <a:cs typeface="Times New Roman" panose="02020603050405020304"/>
              </a:rPr>
              <a:t>”“</a:t>
            </a:r>
            <a:r>
              <a:rPr lang="zh-CN" altLang="zh-CN" sz="2799" kern="100" dirty="0">
                <a:solidFill>
                  <a:srgbClr val="C00000"/>
                </a:solidFill>
                <a:latin typeface="Times New Roman" panose="02020603050405020304"/>
                <a:ea typeface="华文细黑"/>
                <a:cs typeface="Times New Roman" panose="02020603050405020304"/>
              </a:rPr>
              <a:t>我十多岁的时候</a:t>
            </a:r>
            <a:r>
              <a:rPr lang="en-US" altLang="zh-CN" sz="2799" kern="100" dirty="0">
                <a:solidFill>
                  <a:srgbClr val="C00000"/>
                </a:solidFill>
                <a:latin typeface="宋体" panose="02010600030101010101" pitchFamily="2" charset="-122"/>
                <a:ea typeface="华文细黑"/>
                <a:cs typeface="Times New Roman" panose="02020603050405020304"/>
              </a:rPr>
              <a:t>”</a:t>
            </a:r>
            <a:r>
              <a:rPr lang="zh-CN" altLang="zh-CN" sz="2799" kern="100" dirty="0">
                <a:solidFill>
                  <a:srgbClr val="C00000"/>
                </a:solidFill>
                <a:latin typeface="Times New Roman" panose="02020603050405020304"/>
                <a:ea typeface="华文细黑"/>
                <a:cs typeface="Times New Roman" panose="02020603050405020304"/>
              </a:rPr>
              <a:t>和</a:t>
            </a:r>
            <a:r>
              <a:rPr lang="en-US" altLang="zh-CN" sz="2799" kern="100" dirty="0">
                <a:solidFill>
                  <a:srgbClr val="C00000"/>
                </a:solidFill>
                <a:latin typeface="宋体" panose="02010600030101010101" pitchFamily="2" charset="-122"/>
                <a:ea typeface="华文细黑"/>
                <a:cs typeface="Times New Roman" panose="02020603050405020304"/>
              </a:rPr>
              <a:t>“</a:t>
            </a:r>
            <a:r>
              <a:rPr lang="zh-CN" altLang="zh-CN" sz="2799" kern="100" dirty="0">
                <a:solidFill>
                  <a:srgbClr val="C00000"/>
                </a:solidFill>
                <a:latin typeface="Times New Roman" panose="02020603050405020304"/>
                <a:ea typeface="华文细黑"/>
                <a:cs typeface="Times New Roman" panose="02020603050405020304"/>
              </a:rPr>
              <a:t>而立之年</a:t>
            </a:r>
            <a:r>
              <a:rPr lang="en-US" altLang="zh-CN" sz="2799" kern="100" dirty="0">
                <a:solidFill>
                  <a:srgbClr val="C00000"/>
                </a:solidFill>
                <a:latin typeface="宋体" panose="02010600030101010101" pitchFamily="2" charset="-122"/>
                <a:ea typeface="华文细黑"/>
                <a:cs typeface="Times New Roman" panose="02020603050405020304"/>
              </a:rPr>
              <a:t>”</a:t>
            </a:r>
            <a:r>
              <a:rPr lang="zh-CN" altLang="zh-CN" sz="2799" kern="100" dirty="0">
                <a:solidFill>
                  <a:srgbClr val="C00000"/>
                </a:solidFill>
                <a:latin typeface="Times New Roman" panose="02020603050405020304"/>
                <a:ea typeface="华文细黑"/>
                <a:cs typeface="Times New Roman" panose="02020603050405020304"/>
              </a:rPr>
              <a:t>可知，文章写的是</a:t>
            </a:r>
            <a:r>
              <a:rPr lang="en-US" altLang="zh-CN" sz="2799" kern="100" dirty="0">
                <a:solidFill>
                  <a:srgbClr val="C00000"/>
                </a:solidFill>
                <a:latin typeface="宋体" panose="02010600030101010101" pitchFamily="2" charset="-122"/>
                <a:ea typeface="华文细黑"/>
                <a:cs typeface="Times New Roman" panose="02020603050405020304"/>
              </a:rPr>
              <a:t>“</a:t>
            </a:r>
            <a:r>
              <a:rPr lang="zh-CN" altLang="zh-CN" sz="2799" kern="100" dirty="0">
                <a:solidFill>
                  <a:srgbClr val="C00000"/>
                </a:solidFill>
                <a:latin typeface="Times New Roman" panose="02020603050405020304"/>
                <a:ea typeface="华文细黑"/>
                <a:cs typeface="Times New Roman" panose="02020603050405020304"/>
              </a:rPr>
              <a:t>我</a:t>
            </a:r>
            <a:r>
              <a:rPr lang="en-US" altLang="zh-CN" sz="2799" kern="100" dirty="0">
                <a:solidFill>
                  <a:srgbClr val="C00000"/>
                </a:solidFill>
                <a:latin typeface="宋体" panose="02010600030101010101" pitchFamily="2" charset="-122"/>
                <a:ea typeface="华文细黑"/>
                <a:cs typeface="Times New Roman" panose="02020603050405020304"/>
              </a:rPr>
              <a:t>”</a:t>
            </a:r>
            <a:r>
              <a:rPr lang="zh-CN" altLang="zh-CN" sz="2799" kern="100" dirty="0">
                <a:solidFill>
                  <a:srgbClr val="C00000"/>
                </a:solidFill>
                <a:latin typeface="Times New Roman" panose="02020603050405020304"/>
                <a:ea typeface="华文细黑"/>
                <a:cs typeface="Times New Roman" panose="02020603050405020304"/>
              </a:rPr>
              <a:t>的亲历亲闻；另一方面也传递出了叙述者</a:t>
            </a:r>
            <a:r>
              <a:rPr lang="en-US" altLang="zh-CN" sz="2799" kern="100" dirty="0">
                <a:solidFill>
                  <a:srgbClr val="C00000"/>
                </a:solidFill>
                <a:latin typeface="宋体" panose="02010600030101010101" pitchFamily="2" charset="-122"/>
                <a:ea typeface="华文细黑"/>
                <a:cs typeface="Times New Roman" panose="02020603050405020304"/>
              </a:rPr>
              <a:t>“</a:t>
            </a:r>
            <a:r>
              <a:rPr lang="zh-CN" altLang="zh-CN" sz="2799" kern="100" dirty="0">
                <a:solidFill>
                  <a:srgbClr val="C00000"/>
                </a:solidFill>
                <a:latin typeface="Times New Roman" panose="02020603050405020304"/>
                <a:ea typeface="华文细黑"/>
                <a:cs typeface="Times New Roman" panose="02020603050405020304"/>
              </a:rPr>
              <a:t>我</a:t>
            </a:r>
            <a:r>
              <a:rPr lang="en-US" altLang="zh-CN" sz="2799" kern="100" dirty="0">
                <a:solidFill>
                  <a:srgbClr val="C00000"/>
                </a:solidFill>
                <a:latin typeface="宋体" panose="02010600030101010101" pitchFamily="2" charset="-122"/>
                <a:ea typeface="华文细黑"/>
                <a:cs typeface="Times New Roman" panose="02020603050405020304"/>
              </a:rPr>
              <a:t>”</a:t>
            </a:r>
            <a:r>
              <a:rPr lang="zh-CN" altLang="zh-CN" sz="2799" kern="100" dirty="0">
                <a:solidFill>
                  <a:srgbClr val="C00000"/>
                </a:solidFill>
                <a:latin typeface="Times New Roman" panose="02020603050405020304"/>
                <a:ea typeface="华文细黑"/>
                <a:cs typeface="Times New Roman" panose="02020603050405020304"/>
              </a:rPr>
              <a:t>的声音</a:t>
            </a:r>
            <a:r>
              <a:rPr lang="en-US" altLang="zh-CN" sz="2799" kern="100" dirty="0">
                <a:solidFill>
                  <a:srgbClr val="C00000"/>
                </a:solidFill>
                <a:latin typeface="Times New Roman" panose="02020603050405020304"/>
                <a:ea typeface="华文细黑"/>
                <a:cs typeface="Courier New" panose="02070309020205020404"/>
              </a:rPr>
              <a:t>——</a:t>
            </a:r>
            <a:r>
              <a:rPr lang="zh-CN" altLang="zh-CN" sz="2799" kern="100" dirty="0">
                <a:solidFill>
                  <a:srgbClr val="C00000"/>
                </a:solidFill>
                <a:latin typeface="Times New Roman" panose="02020603050405020304"/>
                <a:ea typeface="华文细黑"/>
                <a:cs typeface="Times New Roman" panose="02020603050405020304"/>
              </a:rPr>
              <a:t>对</a:t>
            </a:r>
            <a:r>
              <a:rPr lang="en-US" altLang="zh-CN" sz="2799" kern="100" dirty="0">
                <a:solidFill>
                  <a:srgbClr val="C00000"/>
                </a:solidFill>
                <a:latin typeface="宋体" panose="02010600030101010101" pitchFamily="2" charset="-122"/>
                <a:ea typeface="华文细黑"/>
                <a:cs typeface="Times New Roman" panose="02020603050405020304"/>
              </a:rPr>
              <a:t>“</a:t>
            </a:r>
            <a:r>
              <a:rPr lang="zh-CN" altLang="zh-CN" sz="2799" kern="100" dirty="0">
                <a:solidFill>
                  <a:srgbClr val="C00000"/>
                </a:solidFill>
                <a:latin typeface="Times New Roman" panose="02020603050405020304"/>
                <a:ea typeface="华文细黑"/>
                <a:cs typeface="Times New Roman" panose="02020603050405020304"/>
              </a:rPr>
              <a:t>鱼鹰</a:t>
            </a:r>
            <a:r>
              <a:rPr lang="en-US" altLang="zh-CN" sz="2799" kern="100" dirty="0">
                <a:solidFill>
                  <a:srgbClr val="C00000"/>
                </a:solidFill>
                <a:latin typeface="宋体" panose="02010600030101010101" pitchFamily="2" charset="-122"/>
                <a:ea typeface="华文细黑"/>
                <a:cs typeface="Times New Roman" panose="02020603050405020304"/>
              </a:rPr>
              <a:t>”</a:t>
            </a:r>
            <a:r>
              <a:rPr lang="zh-CN" altLang="zh-CN" sz="2799" kern="100" dirty="0">
                <a:solidFill>
                  <a:srgbClr val="C00000"/>
                </a:solidFill>
                <a:latin typeface="Times New Roman" panose="02020603050405020304"/>
                <a:ea typeface="华文细黑"/>
                <a:cs typeface="Times New Roman" panose="02020603050405020304"/>
              </a:rPr>
              <a:t>行为的支持和赞美，透露出强烈的人文情怀。</a:t>
            </a:r>
            <a:endParaRPr lang="zh-CN" altLang="zh-CN" sz="2799" kern="100" dirty="0">
              <a:solidFill>
                <a:srgbClr val="C00000"/>
              </a:solidFill>
              <a:latin typeface="宋体" panose="02010600030101010101" pitchFamily="2" charset="-122"/>
              <a:cs typeface="Courier New" panose="02070309020205020404"/>
            </a:endParaRPr>
          </a:p>
        </p:txBody>
      </p:sp>
      <p:sp>
        <p:nvSpPr>
          <p:cNvPr id="13" name="TextBox 12">
            <a:extLst>
              <a:ext uri="{FF2B5EF4-FFF2-40B4-BE49-F238E27FC236}">
                <a16:creationId xmlns:a16="http://schemas.microsoft.com/office/drawing/2014/main" id="{EA190F04-AEE7-43FC-ADC9-19B5DD9018AE}"/>
              </a:ext>
            </a:extLst>
          </p:cNvPr>
          <p:cNvSpPr txBox="1"/>
          <p:nvPr/>
        </p:nvSpPr>
        <p:spPr>
          <a:xfrm>
            <a:off x="467235" y="774520"/>
            <a:ext cx="977674" cy="369247"/>
          </a:xfrm>
          <a:prstGeom prst="rect">
            <a:avLst/>
          </a:prstGeom>
          <a:solidFill>
            <a:srgbClr val="B4C7E7"/>
          </a:solidFill>
        </p:spPr>
        <p:txBody>
          <a:bodyPr>
            <a:spAutoFit/>
          </a:bodyPr>
          <a:lstStyle/>
          <a:p>
            <a:pPr defTabSz="1218321">
              <a:defRPr/>
            </a:pPr>
            <a:r>
              <a:rPr lang="zh-CN" altLang="en-US" dirty="0">
                <a:solidFill>
                  <a:schemeClr val="bg1"/>
                </a:solidFill>
                <a:latin typeface="+mj-ea"/>
                <a:ea typeface="+mj-ea"/>
                <a:cs typeface="Times New Roman" panose="02020603050405020304" pitchFamily="18" charset="0"/>
              </a:rPr>
              <a:t> 答案</a:t>
            </a:r>
          </a:p>
        </p:txBody>
      </p:sp>
      <p:sp>
        <p:nvSpPr>
          <p:cNvPr id="6" name="TextBox 5">
            <a:extLst>
              <a:ext uri="{FF2B5EF4-FFF2-40B4-BE49-F238E27FC236}">
                <a16:creationId xmlns:a16="http://schemas.microsoft.com/office/drawing/2014/main" id="{00558152-94E4-4CC8-9AA1-83BC4F346E97}"/>
              </a:ext>
            </a:extLst>
          </p:cNvPr>
          <p:cNvSpPr txBox="1"/>
          <p:nvPr/>
        </p:nvSpPr>
        <p:spPr>
          <a:xfrm>
            <a:off x="1581402" y="774520"/>
            <a:ext cx="977674" cy="369247"/>
          </a:xfrm>
          <a:prstGeom prst="rect">
            <a:avLst/>
          </a:prstGeom>
          <a:solidFill>
            <a:srgbClr val="B4C7E7"/>
          </a:solidFill>
        </p:spPr>
        <p:txBody>
          <a:bodyPr>
            <a:spAutoFit/>
          </a:bodyPr>
          <a:lstStyle/>
          <a:p>
            <a:pPr algn="ctr" defTabSz="1218321">
              <a:defRPr/>
            </a:pPr>
            <a:r>
              <a:rPr lang="zh-CN" altLang="en-US" dirty="0">
                <a:solidFill>
                  <a:schemeClr val="bg1"/>
                </a:solidFill>
                <a:latin typeface="+mj-ea"/>
                <a:ea typeface="+mj-ea"/>
                <a:cs typeface="Times New Roman" panose="02020603050405020304" pitchFamily="18" charset="0"/>
              </a:rPr>
              <a:t>解析</a:t>
            </a:r>
          </a:p>
        </p:txBody>
      </p:sp>
      <p:sp>
        <p:nvSpPr>
          <p:cNvPr id="7" name="矩形 6">
            <a:extLst>
              <a:ext uri="{FF2B5EF4-FFF2-40B4-BE49-F238E27FC236}">
                <a16:creationId xmlns:a16="http://schemas.microsoft.com/office/drawing/2014/main" id="{1D13D1CD-8E40-452D-A309-2D10995C8AD6}"/>
              </a:ext>
            </a:extLst>
          </p:cNvPr>
          <p:cNvSpPr/>
          <p:nvPr/>
        </p:nvSpPr>
        <p:spPr>
          <a:xfrm>
            <a:off x="470409" y="4055125"/>
            <a:ext cx="11165477" cy="2650511"/>
          </a:xfrm>
          <a:prstGeom prst="rect">
            <a:avLst/>
          </a:prstGeom>
          <a:solidFill>
            <a:schemeClr val="accent1">
              <a:lumMod val="20000"/>
              <a:lumOff val="80000"/>
            </a:schemeClr>
          </a:solidFill>
        </p:spPr>
        <p:txBody>
          <a:bodyPr>
            <a:spAutoFit/>
          </a:bodyPr>
          <a:lstStyle/>
          <a:p>
            <a:pPr algn="just" defTabSz="1218321">
              <a:lnSpc>
                <a:spcPct val="150000"/>
              </a:lnSpc>
              <a:tabLst>
                <a:tab pos="2249990" algn="l"/>
              </a:tabLst>
              <a:defRPr/>
            </a:pPr>
            <a:endParaRPr lang="en-US" altLang="zh-CN" sz="2799" kern="100" dirty="0">
              <a:latin typeface="宋体" panose="02010600030101010101" pitchFamily="2" charset="-122"/>
              <a:cs typeface="Courier New" panose="02070309020205020404"/>
            </a:endParaRPr>
          </a:p>
          <a:p>
            <a:pPr algn="just" defTabSz="1218321">
              <a:lnSpc>
                <a:spcPct val="150000"/>
              </a:lnSpc>
              <a:tabLst>
                <a:tab pos="2249990" algn="l"/>
              </a:tabLst>
              <a:defRPr/>
            </a:pPr>
            <a:endParaRPr lang="en-US" altLang="zh-CN" sz="2799" kern="100" dirty="0">
              <a:latin typeface="宋体" panose="02010600030101010101" pitchFamily="2" charset="-122"/>
              <a:cs typeface="Courier New" panose="02070309020205020404"/>
            </a:endParaRPr>
          </a:p>
          <a:p>
            <a:pPr algn="just" defTabSz="1218321">
              <a:lnSpc>
                <a:spcPct val="150000"/>
              </a:lnSpc>
              <a:tabLst>
                <a:tab pos="2249990" algn="l"/>
              </a:tabLst>
              <a:defRPr/>
            </a:pPr>
            <a:endParaRPr lang="en-US" altLang="zh-CN" sz="2799" kern="100" dirty="0">
              <a:latin typeface="宋体" panose="02010600030101010101" pitchFamily="2" charset="-122"/>
              <a:cs typeface="Courier New" panose="02070309020205020404"/>
            </a:endParaRPr>
          </a:p>
          <a:p>
            <a:pPr algn="just" defTabSz="1218321">
              <a:lnSpc>
                <a:spcPct val="150000"/>
              </a:lnSpc>
              <a:tabLst>
                <a:tab pos="2249990" algn="l"/>
              </a:tabLst>
              <a:defRPr/>
            </a:pPr>
            <a:endParaRPr lang="en-US" altLang="zh-CN" sz="2799" kern="100" dirty="0">
              <a:latin typeface="宋体" panose="02010600030101010101" pitchFamily="2" charset="-122"/>
              <a:cs typeface="Courier New" panose="02070309020205020404"/>
            </a:endParaRPr>
          </a:p>
        </p:txBody>
      </p:sp>
      <p:sp>
        <p:nvSpPr>
          <p:cNvPr id="8" name="矩形 7">
            <a:extLst>
              <a:ext uri="{FF2B5EF4-FFF2-40B4-BE49-F238E27FC236}">
                <a16:creationId xmlns:a16="http://schemas.microsoft.com/office/drawing/2014/main" id="{F12A1B0C-29A4-4439-BD2D-B29FF34F13A9}"/>
              </a:ext>
            </a:extLst>
          </p:cNvPr>
          <p:cNvSpPr>
            <a:spLocks noChangeArrowheads="1"/>
          </p:cNvSpPr>
          <p:nvPr/>
        </p:nvSpPr>
        <p:spPr bwMode="auto">
          <a:xfrm>
            <a:off x="552940" y="4013859"/>
            <a:ext cx="10932169" cy="25949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宋体" panose="02010600030101010101" pitchFamily="2" charset="-122"/>
              </a:defRPr>
            </a:lvl1pPr>
            <a:lvl2pPr marL="742950" indent="-285750">
              <a:defRPr sz="2400">
                <a:solidFill>
                  <a:schemeClr val="tx1"/>
                </a:solidFill>
                <a:latin typeface="Arial" panose="020B0604020202020204" pitchFamily="34" charset="0"/>
                <a:ea typeface="宋体" panose="02010600030101010101" pitchFamily="2" charset="-122"/>
              </a:defRPr>
            </a:lvl2pPr>
            <a:lvl3pPr marL="1143000" indent="-228600">
              <a:defRPr sz="2400">
                <a:solidFill>
                  <a:schemeClr val="tx1"/>
                </a:solidFill>
                <a:latin typeface="Arial" panose="020B0604020202020204" pitchFamily="34" charset="0"/>
                <a:ea typeface="宋体" panose="02010600030101010101" pitchFamily="2" charset="-122"/>
              </a:defRPr>
            </a:lvl3pPr>
            <a:lvl4pPr marL="1600200" indent="-228600">
              <a:defRPr sz="2400">
                <a:solidFill>
                  <a:schemeClr val="tx1"/>
                </a:solidFill>
                <a:latin typeface="Arial" panose="020B0604020202020204" pitchFamily="34" charset="0"/>
                <a:ea typeface="宋体" panose="02010600030101010101" pitchFamily="2" charset="-122"/>
              </a:defRPr>
            </a:lvl4pPr>
            <a:lvl5pPr marL="2057400" indent="-228600">
              <a:defRPr sz="2400">
                <a:solidFill>
                  <a:schemeClr val="tx1"/>
                </a:solidFill>
                <a:latin typeface="Arial" panose="020B0604020202020204" pitchFamily="34" charset="0"/>
                <a:ea typeface="宋体" panose="02010600030101010101" pitchFamily="2" charset="-122"/>
              </a:defRPr>
            </a:lvl5pPr>
            <a:lvl6pPr marL="2514600" indent="-228600" defTabSz="1217613" eaLnBrk="0" fontAlgn="base" hangingPunct="0">
              <a:spcBef>
                <a:spcPct val="0"/>
              </a:spcBef>
              <a:spcAft>
                <a:spcPct val="0"/>
              </a:spcAft>
              <a:defRPr sz="2400">
                <a:solidFill>
                  <a:schemeClr val="tx1"/>
                </a:solidFill>
                <a:latin typeface="Arial" panose="020B0604020202020204" pitchFamily="34" charset="0"/>
                <a:ea typeface="宋体" panose="02010600030101010101" pitchFamily="2" charset="-122"/>
              </a:defRPr>
            </a:lvl6pPr>
            <a:lvl7pPr marL="2971800" indent="-228600" defTabSz="1217613" eaLnBrk="0" fontAlgn="base" hangingPunct="0">
              <a:spcBef>
                <a:spcPct val="0"/>
              </a:spcBef>
              <a:spcAft>
                <a:spcPct val="0"/>
              </a:spcAft>
              <a:defRPr sz="2400">
                <a:solidFill>
                  <a:schemeClr val="tx1"/>
                </a:solidFill>
                <a:latin typeface="Arial" panose="020B0604020202020204" pitchFamily="34" charset="0"/>
                <a:ea typeface="宋体" panose="02010600030101010101" pitchFamily="2" charset="-122"/>
              </a:defRPr>
            </a:lvl7pPr>
            <a:lvl8pPr marL="3429000" indent="-228600" defTabSz="1217613" eaLnBrk="0" fontAlgn="base" hangingPunct="0">
              <a:spcBef>
                <a:spcPct val="0"/>
              </a:spcBef>
              <a:spcAft>
                <a:spcPct val="0"/>
              </a:spcAft>
              <a:defRPr sz="2400">
                <a:solidFill>
                  <a:schemeClr val="tx1"/>
                </a:solidFill>
                <a:latin typeface="Arial" panose="020B0604020202020204" pitchFamily="34" charset="0"/>
                <a:ea typeface="宋体" panose="02010600030101010101" pitchFamily="2" charset="-122"/>
              </a:defRPr>
            </a:lvl8pPr>
            <a:lvl9pPr marL="3886200" indent="-228600" defTabSz="1217613" eaLnBrk="0" fontAlgn="base" hangingPunct="0">
              <a:spcBef>
                <a:spcPct val="0"/>
              </a:spcBef>
              <a:spcAft>
                <a:spcPct val="0"/>
              </a:spcAft>
              <a:defRPr sz="2400">
                <a:solidFill>
                  <a:schemeClr val="tx1"/>
                </a:solidFill>
                <a:latin typeface="Arial" panose="020B0604020202020204" pitchFamily="34" charset="0"/>
                <a:ea typeface="宋体" panose="02010600030101010101" pitchFamily="2" charset="-122"/>
              </a:defRPr>
            </a:lvl9pPr>
          </a:lstStyle>
          <a:p>
            <a:pPr algn="just" eaLnBrk="1" hangingPunct="1">
              <a:lnSpc>
                <a:spcPct val="150000"/>
              </a:lnSpc>
            </a:pPr>
            <a:r>
              <a:rPr lang="zh-CN" altLang="zh-CN" sz="2799" dirty="0">
                <a:latin typeface="Times New Roman" panose="02020603050405020304" pitchFamily="18" charset="0"/>
                <a:ea typeface="华文细黑" panose="02010600040101010101" pitchFamily="2" charset="-122"/>
                <a:cs typeface="Times New Roman" panose="02020603050405020304" pitchFamily="18" charset="0"/>
              </a:rPr>
              <a:t>本题考查对文章表达技巧的理解分析能力。文学作品中人称的选择十分重要，因为不同人称的运用有不同的作用：第一人称，能增加对事情对人物叙述的真实性，同时还便于抒情；第二人称，能增加亲切感，无形之中拉近了与读者的距离；第三人称叙述则显得比较客观公正。</a:t>
            </a:r>
            <a:endParaRPr lang="zh-CN" altLang="zh-CN" sz="2799" dirty="0">
              <a:latin typeface="宋体" panose="02010600030101010101" pitchFamily="2" charset="-122"/>
              <a:ea typeface="华文细黑" panose="02010600040101010101" pitchFamily="2" charset="-122"/>
              <a:cs typeface="Courier New" panose="02070309020205020404" pitchFamily="49"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ppt_x"/>
                                          </p:val>
                                        </p:tav>
                                        <p:tav tm="100000">
                                          <p:val>
                                            <p:strVal val="#ppt_x"/>
                                          </p:val>
                                        </p:tav>
                                      </p:tavLst>
                                    </p:anim>
                                    <p:anim calcmode="lin" valueType="num">
                                      <p:cBhvr additive="base">
                                        <p:cTn id="1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15" restart="whenNotActive" fill="hold" evtFilter="cancelBubble" nodeType="interactiveSeq">
                <p:stCondLst>
                  <p:cond evt="onClick" delay="0">
                    <p:tgtEl>
                      <p:spTgt spid="13"/>
                    </p:tgtEl>
                  </p:cond>
                </p:stCondLst>
                <p:endSync evt="end" delay="0">
                  <p:rtn val="all"/>
                </p:endSync>
                <p:childTnLst>
                  <p:par>
                    <p:cTn id="16" fill="hold" nodeType="clickPar">
                      <p:stCondLst>
                        <p:cond delay="0"/>
                      </p:stCondLst>
                      <p:childTnLst>
                        <p:par>
                          <p:cTn id="17" fill="hold" nodeType="withGroup">
                            <p:stCondLst>
                              <p:cond delay="0"/>
                            </p:stCondLst>
                            <p:childTnLst>
                              <p:par>
                                <p:cTn id="18" presetID="3" presetClass="entr" presetSubtype="10" fill="hold" grpId="0" nodeType="click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blinds(horizontal)">
                                      <p:cBhvr>
                                        <p:cTn id="20" dur="500"/>
                                        <p:tgtEl>
                                          <p:spTgt spid="11"/>
                                        </p:tgtEl>
                                      </p:cBhvr>
                                    </p:animEffect>
                                  </p:childTnLst>
                                </p:cTn>
                              </p:par>
                            </p:childTnLst>
                          </p:cTn>
                        </p:par>
                      </p:childTnLst>
                    </p:cTn>
                  </p:par>
                  <p:par>
                    <p:cTn id="21" fill="hold" nodeType="clickPar">
                      <p:stCondLst>
                        <p:cond delay="indefinite"/>
                      </p:stCondLst>
                      <p:childTnLst>
                        <p:par>
                          <p:cTn id="22" fill="hold" nodeType="withGroup">
                            <p:stCondLst>
                              <p:cond delay="0"/>
                            </p:stCondLst>
                            <p:childTnLst>
                              <p:par>
                                <p:cTn id="23" presetID="10" presetClass="exit" presetSubtype="0" fill="hold" grpId="1" nodeType="clickEffect">
                                  <p:stCondLst>
                                    <p:cond delay="0"/>
                                  </p:stCondLst>
                                  <p:childTnLst>
                                    <p:animEffect transition="out" filter="fade">
                                      <p:cBhvr>
                                        <p:cTn id="24" dur="500"/>
                                        <p:tgtEl>
                                          <p:spTgt spid="11"/>
                                        </p:tgtEl>
                                      </p:cBhvr>
                                    </p:animEffect>
                                    <p:set>
                                      <p:cBhvr>
                                        <p:cTn id="25" dur="1" fill="hold">
                                          <p:stCondLst>
                                            <p:cond delay="499"/>
                                          </p:stCondLst>
                                        </p:cTn>
                                        <p:tgtEl>
                                          <p:spTgt spid="11"/>
                                        </p:tgtEl>
                                        <p:attrNameLst>
                                          <p:attrName>style.visibility</p:attrName>
                                        </p:attrNameLst>
                                      </p:cBhvr>
                                      <p:to>
                                        <p:strVal val="hidden"/>
                                      </p:to>
                                    </p:set>
                                  </p:childTnLst>
                                </p:cTn>
                              </p:par>
                            </p:childTnLst>
                          </p:cTn>
                        </p:par>
                      </p:childTnLst>
                    </p:cTn>
                  </p:par>
                </p:childTnLst>
              </p:cTn>
              <p:nextCondLst>
                <p:cond evt="onClick" delay="0">
                  <p:tgtEl>
                    <p:spTgt spid="13"/>
                  </p:tgtEl>
                </p:cond>
              </p:nextCondLst>
            </p:seq>
            <p:seq concurrent="1" nextAc="seek">
              <p:cTn id="26" restart="whenNotActive" fill="hold" evtFilter="cancelBubble" nodeType="interactiveSeq">
                <p:stCondLst>
                  <p:cond evt="onClick" delay="0">
                    <p:tgtEl>
                      <p:spTgt spid="6"/>
                    </p:tgtEl>
                  </p:cond>
                </p:stCondLst>
                <p:endSync evt="end" delay="0">
                  <p:rtn val="all"/>
                </p:endSync>
                <p:childTnLst>
                  <p:par>
                    <p:cTn id="27" fill="hold" nodeType="clickPar">
                      <p:stCondLst>
                        <p:cond delay="0"/>
                      </p:stCondLst>
                      <p:childTnLst>
                        <p:par>
                          <p:cTn id="28" fill="hold" nodeType="withGroup">
                            <p:stCondLst>
                              <p:cond delay="0"/>
                            </p:stCondLst>
                            <p:childTnLst>
                              <p:par>
                                <p:cTn id="29" presetID="3" presetClass="entr" presetSubtype="10" fill="hold" grpId="0" nodeType="clickEffect">
                                  <p:stCondLst>
                                    <p:cond delay="0"/>
                                  </p:stCondLst>
                                  <p:childTnLst>
                                    <p:set>
                                      <p:cBhvr>
                                        <p:cTn id="30" dur="1" fill="hold">
                                          <p:stCondLst>
                                            <p:cond delay="0"/>
                                          </p:stCondLst>
                                        </p:cTn>
                                        <p:tgtEl>
                                          <p:spTgt spid="7"/>
                                        </p:tgtEl>
                                        <p:attrNameLst>
                                          <p:attrName>style.visibility</p:attrName>
                                        </p:attrNameLst>
                                      </p:cBhvr>
                                      <p:to>
                                        <p:strVal val="visible"/>
                                      </p:to>
                                    </p:set>
                                    <p:animEffect transition="in" filter="blinds(horizontal)">
                                      <p:cBhvr>
                                        <p:cTn id="31" dur="500"/>
                                        <p:tgtEl>
                                          <p:spTgt spid="7"/>
                                        </p:tgtEl>
                                      </p:cBhvr>
                                    </p:animEffect>
                                  </p:childTnLst>
                                </p:cTn>
                              </p:par>
                            </p:childTnLst>
                          </p:cTn>
                        </p:par>
                      </p:childTnLst>
                    </p:cTn>
                  </p:par>
                  <p:par>
                    <p:cTn id="32" fill="hold" nodeType="clickPar">
                      <p:stCondLst>
                        <p:cond delay="indefinite"/>
                      </p:stCondLst>
                      <p:childTnLst>
                        <p:par>
                          <p:cTn id="33" fill="hold" nodeType="withGroup">
                            <p:stCondLst>
                              <p:cond delay="0"/>
                            </p:stCondLst>
                            <p:childTnLst>
                              <p:par>
                                <p:cTn id="34" presetID="10" presetClass="exit" presetSubtype="0" fill="hold" grpId="1" nodeType="clickEffect">
                                  <p:stCondLst>
                                    <p:cond delay="0"/>
                                  </p:stCondLst>
                                  <p:childTnLst>
                                    <p:animEffect transition="out" filter="fade">
                                      <p:cBhvr>
                                        <p:cTn id="35" dur="500"/>
                                        <p:tgtEl>
                                          <p:spTgt spid="7"/>
                                        </p:tgtEl>
                                      </p:cBhvr>
                                    </p:animEffect>
                                    <p:set>
                                      <p:cBhvr>
                                        <p:cTn id="36" dur="1" fill="hold">
                                          <p:stCondLst>
                                            <p:cond delay="499"/>
                                          </p:stCondLst>
                                        </p:cTn>
                                        <p:tgtEl>
                                          <p:spTgt spid="7"/>
                                        </p:tgtEl>
                                        <p:attrNameLst>
                                          <p:attrName>style.visibility</p:attrName>
                                        </p:attrNameLst>
                                      </p:cBhvr>
                                      <p:to>
                                        <p:strVal val="hidden"/>
                                      </p:to>
                                    </p:set>
                                  </p:childTnLst>
                                </p:cTn>
                              </p:par>
                            </p:childTnLst>
                          </p:cTn>
                        </p:par>
                      </p:childTnLst>
                    </p:cTn>
                  </p:par>
                </p:childTnLst>
              </p:cTn>
              <p:nextCondLst>
                <p:cond evt="onClick" delay="0">
                  <p:tgtEl>
                    <p:spTgt spid="6"/>
                  </p:tgtEl>
                </p:cond>
              </p:nextCondLst>
            </p:seq>
          </p:childTnLst>
        </p:cTn>
      </p:par>
    </p:tnLst>
    <p:bldLst>
      <p:bldP spid="11" grpId="0" animBg="1"/>
      <p:bldP spid="11" grpId="1" animBg="1"/>
      <p:bldP spid="12" grpId="0"/>
      <p:bldP spid="7" grpId="0" animBg="1"/>
      <p:bldP spid="7" grpId="1" animBg="1"/>
      <p:bldP spid="8" grpId="0"/>
    </p:bld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8549FCBE-28BC-4C0C-9278-C309E6E21BBE}"/>
              </a:ext>
            </a:extLst>
          </p:cNvPr>
          <p:cNvSpPr/>
          <p:nvPr/>
        </p:nvSpPr>
        <p:spPr>
          <a:xfrm>
            <a:off x="427557" y="404720"/>
            <a:ext cx="10505231" cy="657073"/>
          </a:xfrm>
          <a:prstGeom prst="rect">
            <a:avLst/>
          </a:prstGeom>
        </p:spPr>
        <p:txBody>
          <a:bodyPr wrap="none">
            <a:spAutoFit/>
          </a:bodyPr>
          <a:lstStyle/>
          <a:p>
            <a:pPr algn="just" defTabSz="1218321">
              <a:lnSpc>
                <a:spcPct val="150000"/>
              </a:lnSpc>
              <a:defRPr/>
            </a:pPr>
            <a:r>
              <a:rPr lang="en-US" altLang="zh-CN" sz="2799" kern="100" dirty="0">
                <a:latin typeface="Times New Roman" panose="02020603050405020304"/>
                <a:ea typeface="华文细黑"/>
                <a:cs typeface="Courier New" panose="02070309020205020404"/>
              </a:rPr>
              <a:t>2.</a:t>
            </a:r>
            <a:r>
              <a:rPr lang="zh-CN" altLang="zh-CN" sz="2799" kern="100" dirty="0">
                <a:latin typeface="Times New Roman" panose="02020603050405020304"/>
                <a:ea typeface="华文细黑"/>
                <a:cs typeface="Times New Roman" panose="02020603050405020304"/>
              </a:rPr>
              <a:t>本文在叙述过程中还进行了视角转换，请分析这样转换的好处。</a:t>
            </a:r>
            <a:endParaRPr lang="zh-CN" altLang="zh-CN" sz="2799" kern="100" dirty="0">
              <a:latin typeface="宋体" panose="02010600030101010101" pitchFamily="2" charset="-122"/>
              <a:cs typeface="Courier New" panose="02070309020205020404"/>
            </a:endParaRPr>
          </a:p>
        </p:txBody>
      </p:sp>
      <p:sp>
        <p:nvSpPr>
          <p:cNvPr id="11" name="矩形 10">
            <a:extLst>
              <a:ext uri="{FF2B5EF4-FFF2-40B4-BE49-F238E27FC236}">
                <a16:creationId xmlns:a16="http://schemas.microsoft.com/office/drawing/2014/main" id="{D3684AEB-5B9B-4304-BF3E-00B3BA87D267}"/>
              </a:ext>
            </a:extLst>
          </p:cNvPr>
          <p:cNvSpPr/>
          <p:nvPr/>
        </p:nvSpPr>
        <p:spPr>
          <a:xfrm>
            <a:off x="467235" y="1869643"/>
            <a:ext cx="11165477" cy="1929312"/>
          </a:xfrm>
          <a:prstGeom prst="rect">
            <a:avLst/>
          </a:prstGeom>
          <a:solidFill>
            <a:schemeClr val="accent1">
              <a:lumMod val="20000"/>
              <a:lumOff val="80000"/>
            </a:schemeClr>
          </a:solidFill>
        </p:spPr>
        <p:txBody>
          <a:bodyPr>
            <a:spAutoFit/>
          </a:bodyPr>
          <a:lstStyle/>
          <a:p>
            <a:pPr algn="just" defTabSz="1218321">
              <a:lnSpc>
                <a:spcPct val="150000"/>
              </a:lnSpc>
              <a:tabLst>
                <a:tab pos="2249990" algn="l"/>
              </a:tabLst>
              <a:defRPr/>
            </a:pPr>
            <a:endParaRPr lang="en-US" altLang="zh-CN" sz="2799" kern="100" dirty="0">
              <a:latin typeface="宋体" panose="02010600030101010101" pitchFamily="2" charset="-122"/>
              <a:cs typeface="Courier New" panose="02070309020205020404"/>
            </a:endParaRPr>
          </a:p>
          <a:p>
            <a:pPr algn="just" defTabSz="1218321">
              <a:lnSpc>
                <a:spcPct val="150000"/>
              </a:lnSpc>
              <a:tabLst>
                <a:tab pos="2249990" algn="l"/>
              </a:tabLst>
              <a:defRPr/>
            </a:pPr>
            <a:endParaRPr lang="en-US" altLang="zh-CN" sz="2799" kern="100" dirty="0">
              <a:latin typeface="宋体" panose="02010600030101010101" pitchFamily="2" charset="-122"/>
              <a:cs typeface="Courier New" panose="02070309020205020404"/>
            </a:endParaRPr>
          </a:p>
          <a:p>
            <a:pPr algn="just" defTabSz="1218321">
              <a:lnSpc>
                <a:spcPct val="150000"/>
              </a:lnSpc>
              <a:tabLst>
                <a:tab pos="2249990" algn="l"/>
              </a:tabLst>
              <a:defRPr/>
            </a:pPr>
            <a:endParaRPr lang="en-US" altLang="zh-CN" sz="2799" kern="100" dirty="0">
              <a:latin typeface="宋体" panose="02010600030101010101" pitchFamily="2" charset="-122"/>
              <a:cs typeface="Courier New" panose="02070309020205020404"/>
            </a:endParaRPr>
          </a:p>
        </p:txBody>
      </p:sp>
      <p:sp>
        <p:nvSpPr>
          <p:cNvPr id="12" name="矩形 11">
            <a:extLst>
              <a:ext uri="{FF2B5EF4-FFF2-40B4-BE49-F238E27FC236}">
                <a16:creationId xmlns:a16="http://schemas.microsoft.com/office/drawing/2014/main" id="{4F5297CE-8594-4BBB-84C1-1AB95E70236C}"/>
              </a:ext>
            </a:extLst>
          </p:cNvPr>
          <p:cNvSpPr>
            <a:spLocks noChangeArrowheads="1"/>
          </p:cNvSpPr>
          <p:nvPr/>
        </p:nvSpPr>
        <p:spPr bwMode="auto">
          <a:xfrm>
            <a:off x="543418" y="1885514"/>
            <a:ext cx="10932169" cy="1947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宋体" panose="02010600030101010101" pitchFamily="2" charset="-122"/>
              </a:defRPr>
            </a:lvl1pPr>
            <a:lvl2pPr marL="742950" indent="-285750">
              <a:defRPr sz="2400">
                <a:solidFill>
                  <a:schemeClr val="tx1"/>
                </a:solidFill>
                <a:latin typeface="Arial" panose="020B0604020202020204" pitchFamily="34" charset="0"/>
                <a:ea typeface="宋体" panose="02010600030101010101" pitchFamily="2" charset="-122"/>
              </a:defRPr>
            </a:lvl2pPr>
            <a:lvl3pPr marL="1143000" indent="-228600">
              <a:defRPr sz="2400">
                <a:solidFill>
                  <a:schemeClr val="tx1"/>
                </a:solidFill>
                <a:latin typeface="Arial" panose="020B0604020202020204" pitchFamily="34" charset="0"/>
                <a:ea typeface="宋体" panose="02010600030101010101" pitchFamily="2" charset="-122"/>
              </a:defRPr>
            </a:lvl3pPr>
            <a:lvl4pPr marL="1600200" indent="-228600">
              <a:defRPr sz="2400">
                <a:solidFill>
                  <a:schemeClr val="tx1"/>
                </a:solidFill>
                <a:latin typeface="Arial" panose="020B0604020202020204" pitchFamily="34" charset="0"/>
                <a:ea typeface="宋体" panose="02010600030101010101" pitchFamily="2" charset="-122"/>
              </a:defRPr>
            </a:lvl4pPr>
            <a:lvl5pPr marL="2057400" indent="-228600">
              <a:defRPr sz="2400">
                <a:solidFill>
                  <a:schemeClr val="tx1"/>
                </a:solidFill>
                <a:latin typeface="Arial" panose="020B0604020202020204" pitchFamily="34" charset="0"/>
                <a:ea typeface="宋体" panose="02010600030101010101" pitchFamily="2" charset="-122"/>
              </a:defRPr>
            </a:lvl5pPr>
            <a:lvl6pPr marL="2514600" indent="-228600" defTabSz="1217613" eaLnBrk="0" fontAlgn="base" hangingPunct="0">
              <a:spcBef>
                <a:spcPct val="0"/>
              </a:spcBef>
              <a:spcAft>
                <a:spcPct val="0"/>
              </a:spcAft>
              <a:defRPr sz="2400">
                <a:solidFill>
                  <a:schemeClr val="tx1"/>
                </a:solidFill>
                <a:latin typeface="Arial" panose="020B0604020202020204" pitchFamily="34" charset="0"/>
                <a:ea typeface="宋体" panose="02010600030101010101" pitchFamily="2" charset="-122"/>
              </a:defRPr>
            </a:lvl6pPr>
            <a:lvl7pPr marL="2971800" indent="-228600" defTabSz="1217613" eaLnBrk="0" fontAlgn="base" hangingPunct="0">
              <a:spcBef>
                <a:spcPct val="0"/>
              </a:spcBef>
              <a:spcAft>
                <a:spcPct val="0"/>
              </a:spcAft>
              <a:defRPr sz="2400">
                <a:solidFill>
                  <a:schemeClr val="tx1"/>
                </a:solidFill>
                <a:latin typeface="Arial" panose="020B0604020202020204" pitchFamily="34" charset="0"/>
                <a:ea typeface="宋体" panose="02010600030101010101" pitchFamily="2" charset="-122"/>
              </a:defRPr>
            </a:lvl7pPr>
            <a:lvl8pPr marL="3429000" indent="-228600" defTabSz="1217613" eaLnBrk="0" fontAlgn="base" hangingPunct="0">
              <a:spcBef>
                <a:spcPct val="0"/>
              </a:spcBef>
              <a:spcAft>
                <a:spcPct val="0"/>
              </a:spcAft>
              <a:defRPr sz="2400">
                <a:solidFill>
                  <a:schemeClr val="tx1"/>
                </a:solidFill>
                <a:latin typeface="Arial" panose="020B0604020202020204" pitchFamily="34" charset="0"/>
                <a:ea typeface="宋体" panose="02010600030101010101" pitchFamily="2" charset="-122"/>
              </a:defRPr>
            </a:lvl8pPr>
            <a:lvl9pPr marL="3886200" indent="-228600" defTabSz="1217613" eaLnBrk="0" fontAlgn="base" hangingPunct="0">
              <a:spcBef>
                <a:spcPct val="0"/>
              </a:spcBef>
              <a:spcAft>
                <a:spcPct val="0"/>
              </a:spcAft>
              <a:defRPr sz="2400">
                <a:solidFill>
                  <a:schemeClr val="tx1"/>
                </a:solidFill>
                <a:latin typeface="Arial" panose="020B0604020202020204" pitchFamily="34" charset="0"/>
                <a:ea typeface="宋体" panose="02010600030101010101" pitchFamily="2" charset="-122"/>
              </a:defRPr>
            </a:lvl9pPr>
          </a:lstStyle>
          <a:p>
            <a:pPr algn="just" eaLnBrk="1" hangingPunct="1">
              <a:lnSpc>
                <a:spcPct val="150000"/>
              </a:lnSpc>
            </a:pPr>
            <a:r>
              <a:rPr lang="zh-CN" altLang="zh-CN" sz="2799" dirty="0">
                <a:solidFill>
                  <a:srgbClr val="C00000"/>
                </a:solidFill>
                <a:latin typeface="Times New Roman" panose="02020603050405020304" pitchFamily="18" charset="0"/>
                <a:ea typeface="华文细黑" panose="02010600040101010101" pitchFamily="2" charset="-122"/>
                <a:cs typeface="Times New Roman" panose="02020603050405020304" pitchFamily="18" charset="0"/>
              </a:rPr>
              <a:t>小说开头两段运用第一人称有限视角，中间对主人公鱼鹰进行叙述时转换成了第三人称的无限视角，最后四段，又转换为第一人称有限视角。中间的转换，使得主人公的形象得到全方位、立体式的呈现。</a:t>
            </a:r>
            <a:endParaRPr lang="zh-CN" altLang="zh-CN" sz="2799" dirty="0">
              <a:solidFill>
                <a:srgbClr val="C00000"/>
              </a:solidFill>
              <a:latin typeface="宋体" panose="02010600030101010101" pitchFamily="2" charset="-122"/>
              <a:ea typeface="华文细黑" panose="02010600040101010101" pitchFamily="2" charset="-122"/>
              <a:cs typeface="Courier New" panose="02070309020205020404" pitchFamily="49" charset="0"/>
            </a:endParaRPr>
          </a:p>
        </p:txBody>
      </p:sp>
      <p:sp>
        <p:nvSpPr>
          <p:cNvPr id="13" name="TextBox 12">
            <a:extLst>
              <a:ext uri="{FF2B5EF4-FFF2-40B4-BE49-F238E27FC236}">
                <a16:creationId xmlns:a16="http://schemas.microsoft.com/office/drawing/2014/main" id="{696F6C46-0BB4-4D69-9A2A-D103FDB88116}"/>
              </a:ext>
            </a:extLst>
          </p:cNvPr>
          <p:cNvSpPr txBox="1"/>
          <p:nvPr/>
        </p:nvSpPr>
        <p:spPr>
          <a:xfrm>
            <a:off x="467235" y="1210982"/>
            <a:ext cx="977674" cy="369247"/>
          </a:xfrm>
          <a:prstGeom prst="rect">
            <a:avLst/>
          </a:prstGeom>
          <a:solidFill>
            <a:srgbClr val="B4C7E7"/>
          </a:solidFill>
        </p:spPr>
        <p:txBody>
          <a:bodyPr>
            <a:spAutoFit/>
          </a:bodyPr>
          <a:lstStyle/>
          <a:p>
            <a:pPr defTabSz="1218321">
              <a:defRPr/>
            </a:pPr>
            <a:r>
              <a:rPr lang="zh-CN" altLang="en-US" dirty="0">
                <a:solidFill>
                  <a:schemeClr val="bg1"/>
                </a:solidFill>
                <a:latin typeface="+mj-ea"/>
                <a:ea typeface="+mj-ea"/>
                <a:cs typeface="Times New Roman" panose="02020603050405020304" pitchFamily="18" charset="0"/>
              </a:rPr>
              <a:t> 答案</a:t>
            </a:r>
          </a:p>
        </p:txBody>
      </p:sp>
      <p:sp>
        <p:nvSpPr>
          <p:cNvPr id="6" name="TextBox 5">
            <a:extLst>
              <a:ext uri="{FF2B5EF4-FFF2-40B4-BE49-F238E27FC236}">
                <a16:creationId xmlns:a16="http://schemas.microsoft.com/office/drawing/2014/main" id="{3D071778-5D55-4783-A2D0-9E19CA452602}"/>
              </a:ext>
            </a:extLst>
          </p:cNvPr>
          <p:cNvSpPr txBox="1"/>
          <p:nvPr/>
        </p:nvSpPr>
        <p:spPr>
          <a:xfrm>
            <a:off x="1581402" y="1210982"/>
            <a:ext cx="977674" cy="369247"/>
          </a:xfrm>
          <a:prstGeom prst="rect">
            <a:avLst/>
          </a:prstGeom>
          <a:solidFill>
            <a:srgbClr val="B4C7E7"/>
          </a:solidFill>
        </p:spPr>
        <p:txBody>
          <a:bodyPr>
            <a:spAutoFit/>
          </a:bodyPr>
          <a:lstStyle/>
          <a:p>
            <a:pPr algn="ctr" defTabSz="1218321">
              <a:defRPr/>
            </a:pPr>
            <a:r>
              <a:rPr lang="zh-CN" altLang="en-US" dirty="0">
                <a:solidFill>
                  <a:schemeClr val="bg1"/>
                </a:solidFill>
                <a:latin typeface="+mj-ea"/>
                <a:ea typeface="+mj-ea"/>
                <a:cs typeface="Times New Roman" panose="02020603050405020304" pitchFamily="18" charset="0"/>
              </a:rPr>
              <a:t>解析</a:t>
            </a:r>
          </a:p>
        </p:txBody>
      </p:sp>
      <p:sp>
        <p:nvSpPr>
          <p:cNvPr id="7" name="矩形 6">
            <a:extLst>
              <a:ext uri="{FF2B5EF4-FFF2-40B4-BE49-F238E27FC236}">
                <a16:creationId xmlns:a16="http://schemas.microsoft.com/office/drawing/2014/main" id="{9962A770-4C64-43BF-A2AF-31B353FC9065}"/>
              </a:ext>
            </a:extLst>
          </p:cNvPr>
          <p:cNvSpPr/>
          <p:nvPr/>
        </p:nvSpPr>
        <p:spPr>
          <a:xfrm>
            <a:off x="467235" y="4155114"/>
            <a:ext cx="11165477" cy="1929312"/>
          </a:xfrm>
          <a:prstGeom prst="rect">
            <a:avLst/>
          </a:prstGeom>
          <a:solidFill>
            <a:schemeClr val="accent1">
              <a:lumMod val="20000"/>
              <a:lumOff val="80000"/>
            </a:schemeClr>
          </a:solidFill>
        </p:spPr>
        <p:txBody>
          <a:bodyPr>
            <a:spAutoFit/>
          </a:bodyPr>
          <a:lstStyle/>
          <a:p>
            <a:pPr algn="just" defTabSz="1218321">
              <a:lnSpc>
                <a:spcPct val="150000"/>
              </a:lnSpc>
              <a:tabLst>
                <a:tab pos="2249990" algn="l"/>
              </a:tabLst>
              <a:defRPr/>
            </a:pPr>
            <a:endParaRPr lang="en-US" altLang="zh-CN" sz="2799" kern="100" dirty="0">
              <a:latin typeface="宋体" panose="02010600030101010101" pitchFamily="2" charset="-122"/>
              <a:cs typeface="Courier New" panose="02070309020205020404"/>
            </a:endParaRPr>
          </a:p>
          <a:p>
            <a:pPr algn="just" defTabSz="1218321">
              <a:lnSpc>
                <a:spcPct val="150000"/>
              </a:lnSpc>
              <a:tabLst>
                <a:tab pos="2249990" algn="l"/>
              </a:tabLst>
              <a:defRPr/>
            </a:pPr>
            <a:endParaRPr lang="en-US" altLang="zh-CN" sz="2799" kern="100" dirty="0">
              <a:latin typeface="宋体" panose="02010600030101010101" pitchFamily="2" charset="-122"/>
              <a:cs typeface="Courier New" panose="02070309020205020404"/>
            </a:endParaRPr>
          </a:p>
          <a:p>
            <a:pPr algn="just" defTabSz="1218321">
              <a:lnSpc>
                <a:spcPct val="150000"/>
              </a:lnSpc>
              <a:tabLst>
                <a:tab pos="2249990" algn="l"/>
              </a:tabLst>
              <a:defRPr/>
            </a:pPr>
            <a:endParaRPr lang="en-US" altLang="zh-CN" sz="2799" kern="100" dirty="0">
              <a:latin typeface="宋体" panose="02010600030101010101" pitchFamily="2" charset="-122"/>
              <a:cs typeface="Courier New" panose="02070309020205020404"/>
            </a:endParaRPr>
          </a:p>
        </p:txBody>
      </p:sp>
      <p:sp>
        <p:nvSpPr>
          <p:cNvPr id="8" name="矩形 7">
            <a:extLst>
              <a:ext uri="{FF2B5EF4-FFF2-40B4-BE49-F238E27FC236}">
                <a16:creationId xmlns:a16="http://schemas.microsoft.com/office/drawing/2014/main" id="{4363E2ED-AE06-4BC2-A966-CFB5B256FD52}"/>
              </a:ext>
            </a:extLst>
          </p:cNvPr>
          <p:cNvSpPr>
            <a:spLocks noChangeArrowheads="1"/>
          </p:cNvSpPr>
          <p:nvPr/>
        </p:nvSpPr>
        <p:spPr bwMode="auto">
          <a:xfrm>
            <a:off x="543418" y="4139242"/>
            <a:ext cx="10932169" cy="1948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宋体" panose="02010600030101010101" pitchFamily="2" charset="-122"/>
              </a:defRPr>
            </a:lvl1pPr>
            <a:lvl2pPr marL="742950" indent="-285750">
              <a:defRPr sz="2400">
                <a:solidFill>
                  <a:schemeClr val="tx1"/>
                </a:solidFill>
                <a:latin typeface="Arial" panose="020B0604020202020204" pitchFamily="34" charset="0"/>
                <a:ea typeface="宋体" panose="02010600030101010101" pitchFamily="2" charset="-122"/>
              </a:defRPr>
            </a:lvl2pPr>
            <a:lvl3pPr marL="1143000" indent="-228600">
              <a:defRPr sz="2400">
                <a:solidFill>
                  <a:schemeClr val="tx1"/>
                </a:solidFill>
                <a:latin typeface="Arial" panose="020B0604020202020204" pitchFamily="34" charset="0"/>
                <a:ea typeface="宋体" panose="02010600030101010101" pitchFamily="2" charset="-122"/>
              </a:defRPr>
            </a:lvl3pPr>
            <a:lvl4pPr marL="1600200" indent="-228600">
              <a:defRPr sz="2400">
                <a:solidFill>
                  <a:schemeClr val="tx1"/>
                </a:solidFill>
                <a:latin typeface="Arial" panose="020B0604020202020204" pitchFamily="34" charset="0"/>
                <a:ea typeface="宋体" panose="02010600030101010101" pitchFamily="2" charset="-122"/>
              </a:defRPr>
            </a:lvl4pPr>
            <a:lvl5pPr marL="2057400" indent="-228600">
              <a:defRPr sz="2400">
                <a:solidFill>
                  <a:schemeClr val="tx1"/>
                </a:solidFill>
                <a:latin typeface="Arial" panose="020B0604020202020204" pitchFamily="34" charset="0"/>
                <a:ea typeface="宋体" panose="02010600030101010101" pitchFamily="2" charset="-122"/>
              </a:defRPr>
            </a:lvl5pPr>
            <a:lvl6pPr marL="2514600" indent="-228600" defTabSz="1217613" eaLnBrk="0" fontAlgn="base" hangingPunct="0">
              <a:spcBef>
                <a:spcPct val="0"/>
              </a:spcBef>
              <a:spcAft>
                <a:spcPct val="0"/>
              </a:spcAft>
              <a:defRPr sz="2400">
                <a:solidFill>
                  <a:schemeClr val="tx1"/>
                </a:solidFill>
                <a:latin typeface="Arial" panose="020B0604020202020204" pitchFamily="34" charset="0"/>
                <a:ea typeface="宋体" panose="02010600030101010101" pitchFamily="2" charset="-122"/>
              </a:defRPr>
            </a:lvl6pPr>
            <a:lvl7pPr marL="2971800" indent="-228600" defTabSz="1217613" eaLnBrk="0" fontAlgn="base" hangingPunct="0">
              <a:spcBef>
                <a:spcPct val="0"/>
              </a:spcBef>
              <a:spcAft>
                <a:spcPct val="0"/>
              </a:spcAft>
              <a:defRPr sz="2400">
                <a:solidFill>
                  <a:schemeClr val="tx1"/>
                </a:solidFill>
                <a:latin typeface="Arial" panose="020B0604020202020204" pitchFamily="34" charset="0"/>
                <a:ea typeface="宋体" panose="02010600030101010101" pitchFamily="2" charset="-122"/>
              </a:defRPr>
            </a:lvl7pPr>
            <a:lvl8pPr marL="3429000" indent="-228600" defTabSz="1217613" eaLnBrk="0" fontAlgn="base" hangingPunct="0">
              <a:spcBef>
                <a:spcPct val="0"/>
              </a:spcBef>
              <a:spcAft>
                <a:spcPct val="0"/>
              </a:spcAft>
              <a:defRPr sz="2400">
                <a:solidFill>
                  <a:schemeClr val="tx1"/>
                </a:solidFill>
                <a:latin typeface="Arial" panose="020B0604020202020204" pitchFamily="34" charset="0"/>
                <a:ea typeface="宋体" panose="02010600030101010101" pitchFamily="2" charset="-122"/>
              </a:defRPr>
            </a:lvl8pPr>
            <a:lvl9pPr marL="3886200" indent="-228600" defTabSz="1217613" eaLnBrk="0" fontAlgn="base" hangingPunct="0">
              <a:spcBef>
                <a:spcPct val="0"/>
              </a:spcBef>
              <a:spcAft>
                <a:spcPct val="0"/>
              </a:spcAft>
              <a:defRPr sz="2400">
                <a:solidFill>
                  <a:schemeClr val="tx1"/>
                </a:solidFill>
                <a:latin typeface="Arial" panose="020B0604020202020204" pitchFamily="34" charset="0"/>
                <a:ea typeface="宋体" panose="02010600030101010101" pitchFamily="2" charset="-122"/>
              </a:defRPr>
            </a:lvl9pPr>
          </a:lstStyle>
          <a:p>
            <a:pPr algn="just" eaLnBrk="1" hangingPunct="1">
              <a:lnSpc>
                <a:spcPct val="150000"/>
              </a:lnSpc>
            </a:pPr>
            <a:r>
              <a:rPr lang="zh-CN" altLang="zh-CN" sz="2799" dirty="0">
                <a:latin typeface="Times New Roman" panose="02020603050405020304" pitchFamily="18" charset="0"/>
                <a:ea typeface="华文细黑" panose="02010600040101010101" pitchFamily="2" charset="-122"/>
                <a:cs typeface="Times New Roman" panose="02020603050405020304" pitchFamily="18" charset="0"/>
              </a:rPr>
              <a:t>本题考查对文章表达技巧的理解分析能力。注意，无论视角怎样转换，都是作者表达的需要，分析时，要弄清作者是侧重于全面客观叙述，还是注意现场感或抒情性。</a:t>
            </a:r>
            <a:endParaRPr lang="zh-CN" altLang="zh-CN" sz="2799" dirty="0">
              <a:latin typeface="宋体" panose="02010600030101010101" pitchFamily="2" charset="-122"/>
              <a:ea typeface="华文细黑" panose="02010600040101010101" pitchFamily="2" charset="-122"/>
              <a:cs typeface="Courier New" panose="02070309020205020404" pitchFamily="49"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ppt_x"/>
                                          </p:val>
                                        </p:tav>
                                        <p:tav tm="100000">
                                          <p:val>
                                            <p:strVal val="#ppt_x"/>
                                          </p:val>
                                        </p:tav>
                                      </p:tavLst>
                                    </p:anim>
                                    <p:anim calcmode="lin" valueType="num">
                                      <p:cBhvr additive="base">
                                        <p:cTn id="1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15" restart="whenNotActive" fill="hold" evtFilter="cancelBubble" nodeType="interactiveSeq">
                <p:stCondLst>
                  <p:cond evt="onClick" delay="0">
                    <p:tgtEl>
                      <p:spTgt spid="13"/>
                    </p:tgtEl>
                  </p:cond>
                </p:stCondLst>
                <p:endSync evt="end" delay="0">
                  <p:rtn val="all"/>
                </p:endSync>
                <p:childTnLst>
                  <p:par>
                    <p:cTn id="16" fill="hold" nodeType="clickPar">
                      <p:stCondLst>
                        <p:cond delay="0"/>
                      </p:stCondLst>
                      <p:childTnLst>
                        <p:par>
                          <p:cTn id="17" fill="hold" nodeType="withGroup">
                            <p:stCondLst>
                              <p:cond delay="0"/>
                            </p:stCondLst>
                            <p:childTnLst>
                              <p:par>
                                <p:cTn id="18" presetID="3" presetClass="entr" presetSubtype="10" fill="hold" grpId="0" nodeType="click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blinds(horizontal)">
                                      <p:cBhvr>
                                        <p:cTn id="20" dur="500"/>
                                        <p:tgtEl>
                                          <p:spTgt spid="11"/>
                                        </p:tgtEl>
                                      </p:cBhvr>
                                    </p:animEffect>
                                  </p:childTnLst>
                                </p:cTn>
                              </p:par>
                            </p:childTnLst>
                          </p:cTn>
                        </p:par>
                      </p:childTnLst>
                    </p:cTn>
                  </p:par>
                  <p:par>
                    <p:cTn id="21" fill="hold" nodeType="clickPar">
                      <p:stCondLst>
                        <p:cond delay="indefinite"/>
                      </p:stCondLst>
                      <p:childTnLst>
                        <p:par>
                          <p:cTn id="22" fill="hold" nodeType="withGroup">
                            <p:stCondLst>
                              <p:cond delay="0"/>
                            </p:stCondLst>
                            <p:childTnLst>
                              <p:par>
                                <p:cTn id="23" presetID="10" presetClass="exit" presetSubtype="0" fill="hold" grpId="1" nodeType="clickEffect">
                                  <p:stCondLst>
                                    <p:cond delay="0"/>
                                  </p:stCondLst>
                                  <p:childTnLst>
                                    <p:animEffect transition="out" filter="fade">
                                      <p:cBhvr>
                                        <p:cTn id="24" dur="500"/>
                                        <p:tgtEl>
                                          <p:spTgt spid="11"/>
                                        </p:tgtEl>
                                      </p:cBhvr>
                                    </p:animEffect>
                                    <p:set>
                                      <p:cBhvr>
                                        <p:cTn id="25" dur="1" fill="hold">
                                          <p:stCondLst>
                                            <p:cond delay="499"/>
                                          </p:stCondLst>
                                        </p:cTn>
                                        <p:tgtEl>
                                          <p:spTgt spid="11"/>
                                        </p:tgtEl>
                                        <p:attrNameLst>
                                          <p:attrName>style.visibility</p:attrName>
                                        </p:attrNameLst>
                                      </p:cBhvr>
                                      <p:to>
                                        <p:strVal val="hidden"/>
                                      </p:to>
                                    </p:set>
                                  </p:childTnLst>
                                </p:cTn>
                              </p:par>
                            </p:childTnLst>
                          </p:cTn>
                        </p:par>
                      </p:childTnLst>
                    </p:cTn>
                  </p:par>
                </p:childTnLst>
              </p:cTn>
              <p:nextCondLst>
                <p:cond evt="onClick" delay="0">
                  <p:tgtEl>
                    <p:spTgt spid="13"/>
                  </p:tgtEl>
                </p:cond>
              </p:nextCondLst>
            </p:seq>
            <p:seq concurrent="1" nextAc="seek">
              <p:cTn id="26" restart="whenNotActive" fill="hold" evtFilter="cancelBubble" nodeType="interactiveSeq">
                <p:stCondLst>
                  <p:cond evt="onClick" delay="0">
                    <p:tgtEl>
                      <p:spTgt spid="6"/>
                    </p:tgtEl>
                  </p:cond>
                </p:stCondLst>
                <p:endSync evt="end" delay="0">
                  <p:rtn val="all"/>
                </p:endSync>
                <p:childTnLst>
                  <p:par>
                    <p:cTn id="27" fill="hold" nodeType="clickPar">
                      <p:stCondLst>
                        <p:cond delay="0"/>
                      </p:stCondLst>
                      <p:childTnLst>
                        <p:par>
                          <p:cTn id="28" fill="hold" nodeType="withGroup">
                            <p:stCondLst>
                              <p:cond delay="0"/>
                            </p:stCondLst>
                            <p:childTnLst>
                              <p:par>
                                <p:cTn id="29" presetID="3" presetClass="entr" presetSubtype="10" fill="hold" grpId="0" nodeType="clickEffect">
                                  <p:stCondLst>
                                    <p:cond delay="0"/>
                                  </p:stCondLst>
                                  <p:childTnLst>
                                    <p:set>
                                      <p:cBhvr>
                                        <p:cTn id="30" dur="1" fill="hold">
                                          <p:stCondLst>
                                            <p:cond delay="0"/>
                                          </p:stCondLst>
                                        </p:cTn>
                                        <p:tgtEl>
                                          <p:spTgt spid="7"/>
                                        </p:tgtEl>
                                        <p:attrNameLst>
                                          <p:attrName>style.visibility</p:attrName>
                                        </p:attrNameLst>
                                      </p:cBhvr>
                                      <p:to>
                                        <p:strVal val="visible"/>
                                      </p:to>
                                    </p:set>
                                    <p:animEffect transition="in" filter="blinds(horizontal)">
                                      <p:cBhvr>
                                        <p:cTn id="31" dur="500"/>
                                        <p:tgtEl>
                                          <p:spTgt spid="7"/>
                                        </p:tgtEl>
                                      </p:cBhvr>
                                    </p:animEffect>
                                  </p:childTnLst>
                                </p:cTn>
                              </p:par>
                            </p:childTnLst>
                          </p:cTn>
                        </p:par>
                      </p:childTnLst>
                    </p:cTn>
                  </p:par>
                  <p:par>
                    <p:cTn id="32" fill="hold" nodeType="clickPar">
                      <p:stCondLst>
                        <p:cond delay="indefinite"/>
                      </p:stCondLst>
                      <p:childTnLst>
                        <p:par>
                          <p:cTn id="33" fill="hold" nodeType="withGroup">
                            <p:stCondLst>
                              <p:cond delay="0"/>
                            </p:stCondLst>
                            <p:childTnLst>
                              <p:par>
                                <p:cTn id="34" presetID="10" presetClass="exit" presetSubtype="0" fill="hold" grpId="1" nodeType="clickEffect">
                                  <p:stCondLst>
                                    <p:cond delay="0"/>
                                  </p:stCondLst>
                                  <p:childTnLst>
                                    <p:animEffect transition="out" filter="fade">
                                      <p:cBhvr>
                                        <p:cTn id="35" dur="500"/>
                                        <p:tgtEl>
                                          <p:spTgt spid="7"/>
                                        </p:tgtEl>
                                      </p:cBhvr>
                                    </p:animEffect>
                                    <p:set>
                                      <p:cBhvr>
                                        <p:cTn id="36" dur="1" fill="hold">
                                          <p:stCondLst>
                                            <p:cond delay="499"/>
                                          </p:stCondLst>
                                        </p:cTn>
                                        <p:tgtEl>
                                          <p:spTgt spid="7"/>
                                        </p:tgtEl>
                                        <p:attrNameLst>
                                          <p:attrName>style.visibility</p:attrName>
                                        </p:attrNameLst>
                                      </p:cBhvr>
                                      <p:to>
                                        <p:strVal val="hidden"/>
                                      </p:to>
                                    </p:set>
                                  </p:childTnLst>
                                </p:cTn>
                              </p:par>
                            </p:childTnLst>
                          </p:cTn>
                        </p:par>
                      </p:childTnLst>
                    </p:cTn>
                  </p:par>
                </p:childTnLst>
              </p:cTn>
              <p:nextCondLst>
                <p:cond evt="onClick" delay="0">
                  <p:tgtEl>
                    <p:spTgt spid="6"/>
                  </p:tgtEl>
                </p:cond>
              </p:nextCondLst>
            </p:seq>
          </p:childTnLst>
        </p:cTn>
      </p:par>
    </p:tnLst>
    <p:bldLst>
      <p:bldP spid="11" grpId="0" animBg="1"/>
      <p:bldP spid="11" grpId="1" animBg="1"/>
      <p:bldP spid="12" grpId="0"/>
      <p:bldP spid="7" grpId="0" animBg="1"/>
      <p:bldP spid="7" grpId="1" animBg="1"/>
      <p:bldP spid="8" grpId="0"/>
    </p:bldLst>
  </p:timing>
</p:sld>
</file>

<file path=ppt/tags/tag1.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20184574"/>
  <p:tag name="KSO_WM_TAG_VERSION" val="1.0"/>
  <p:tag name="KSO_WM_SLIDE_ID" val="custom20184574_1"/>
  <p:tag name="KSO_WM_SLIDE_INDEX" val="1"/>
  <p:tag name="KSO_WM_SLIDE_ITEM_CNT" val="2"/>
  <p:tag name="KSO_WM_SLIDE_LAYOUT" val="a_b"/>
  <p:tag name="KSO_WM_SLIDE_LAYOUT_CNT" val="1_1"/>
  <p:tag name="KSO_WM_SLIDE_TYPE" val="title"/>
  <p:tag name="KSO_WM_TEMPLATE_THUMBS_INDEX" val="1、9、12、16、19、22、"/>
  <p:tag name="KSO_WM_BEAUTIFY_FLAG" val="#wm#"/>
</p:tagLst>
</file>

<file path=ppt/tags/tag10.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20184574"/>
  <p:tag name="KSO_WM_UNIT_CLEAR" val="1"/>
  <p:tag name="KSO_WM_UNIT_TYPE" val="l_h_i"/>
  <p:tag name="KSO_WM_UNIT_INDEX" val="1_3_1"/>
  <p:tag name="KSO_WM_UNIT_ID" val="custom20184574_11*l_h_i*1_3_1"/>
  <p:tag name="KSO_WM_UNIT_LAYERLEVEL" val="1_1_1"/>
  <p:tag name="KSO_WM_DIAGRAM_GROUP_CODE" val="l1-1"/>
  <p:tag name="KSO_WM_BEAUTIFY_FLAG" val="#wm#"/>
  <p:tag name="KSO_WM_TAG_VERSION" val="1.0"/>
  <p:tag name="KSO_WM_UNIT_FILL_FORE_SCHEMECOLOR_INDEX" val="10"/>
  <p:tag name="KSO_WM_UNIT_FILL_TYPE" val="1"/>
  <p:tag name="KSO_WM_UNIT_TEXT_FILL_FORE_SCHEMECOLOR_INDEX" val="14"/>
  <p:tag name="KSO_WM_UNIT_TEXT_FILL_TYPE" val="1"/>
  <p:tag name="KSO_WM_UNIT_USESOURCEFORMAT_APPLY" val="1"/>
</p:tagLst>
</file>

<file path=ppt/tags/tag11.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20184574"/>
  <p:tag name="KSO_WM_TAG_VERSION" val="1.0"/>
  <p:tag name="KSO_WM_BEAUTIFY_FLAG" val="#wm#"/>
  <p:tag name="KSO_WM_UNIT_TYPE" val="l_h_f"/>
  <p:tag name="KSO_WM_UNIT_INDEX" val="1_3_1"/>
  <p:tag name="KSO_WM_UNIT_ID" val="custom20184574_11*l_h_f*1_3_1"/>
  <p:tag name="KSO_WM_UNIT_CLEAR" val="1"/>
  <p:tag name="KSO_WM_UNIT_LAYERLEVEL" val="1_1_1"/>
  <p:tag name="KSO_WM_UNIT_VALUE" val="19"/>
  <p:tag name="KSO_WM_UNIT_HIGHLIGHT" val="0"/>
  <p:tag name="KSO_WM_UNIT_COMPATIBLE" val="0"/>
  <p:tag name="KSO_WM_UNIT_PRESET_TEXT_INDEX" val="0"/>
  <p:tag name="KSO_WM_UNIT_PRESET_TEXT_LEN" val="9"/>
  <p:tag name="KSO_WM_DIAGRAM_GROUP_CODE" val="l1-1"/>
  <p:tag name="KSO_WM_UNIT_FILL_FORE_SCHEMECOLOR_INDEX" val="10"/>
  <p:tag name="KSO_WM_UNIT_FILL_TYPE" val="1"/>
  <p:tag name="KSO_WM_UNIT_TEXT_FILL_FORE_SCHEMECOLOR_INDEX" val="14"/>
  <p:tag name="KSO_WM_UNIT_TEXT_FILL_TYPE" val="1"/>
  <p:tag name="KSO_WM_UNIT_USESOURCEFORMAT_APPLY" val="1"/>
</p:tagLst>
</file>

<file path=ppt/tags/tag12.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20184574"/>
  <p:tag name="KSO_WM_UNIT_CLEAR" val="1"/>
  <p:tag name="KSO_WM_UNIT_TYPE" val="l_h_i"/>
  <p:tag name="KSO_WM_UNIT_INDEX" val="1_4_1"/>
  <p:tag name="KSO_WM_UNIT_ID" val="custom20184574_11*l_h_i*1_4_1"/>
  <p:tag name="KSO_WM_UNIT_LAYERLEVEL" val="1_1_1"/>
  <p:tag name="KSO_WM_DIAGRAM_GROUP_CODE" val="l1-1"/>
  <p:tag name="KSO_WM_BEAUTIFY_FLAG" val="#wm#"/>
  <p:tag name="KSO_WM_TAG_VERSION" val="1.0"/>
  <p:tag name="KSO_WM_UNIT_FILL_FORE_SCHEMECOLOR_INDEX" val="5"/>
  <p:tag name="KSO_WM_UNIT_FILL_TYPE" val="1"/>
  <p:tag name="KSO_WM_UNIT_TEXT_FILL_FORE_SCHEMECOLOR_INDEX" val="14"/>
  <p:tag name="KSO_WM_UNIT_TEXT_FILL_TYPE" val="1"/>
  <p:tag name="KSO_WM_UNIT_USESOURCEFORMAT_APPLY" val="1"/>
</p:tagLst>
</file>

<file path=ppt/tags/tag13.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20184574"/>
  <p:tag name="KSO_WM_TAG_VERSION" val="1.0"/>
  <p:tag name="KSO_WM_BEAUTIFY_FLAG" val="#wm#"/>
  <p:tag name="KSO_WM_UNIT_TYPE" val="l_h_f"/>
  <p:tag name="KSO_WM_UNIT_INDEX" val="1_4_1"/>
  <p:tag name="KSO_WM_UNIT_ID" val="custom20184574_11*l_h_f*1_4_1"/>
  <p:tag name="KSO_WM_UNIT_CLEAR" val="1"/>
  <p:tag name="KSO_WM_UNIT_LAYERLEVEL" val="1_1_1"/>
  <p:tag name="KSO_WM_UNIT_VALUE" val="18"/>
  <p:tag name="KSO_WM_UNIT_HIGHLIGHT" val="0"/>
  <p:tag name="KSO_WM_UNIT_COMPATIBLE" val="0"/>
  <p:tag name="KSO_WM_UNIT_PRESET_TEXT_INDEX" val="0"/>
  <p:tag name="KSO_WM_UNIT_PRESET_TEXT_LEN" val="9"/>
  <p:tag name="KSO_WM_DIAGRAM_GROUP_CODE" val="l1-1"/>
  <p:tag name="KSO_WM_UNIT_FILL_FORE_SCHEMECOLOR_INDEX" val="5"/>
  <p:tag name="KSO_WM_UNIT_FILL_TYPE" val="1"/>
  <p:tag name="KSO_WM_UNIT_TEXT_FILL_FORE_SCHEMECOLOR_INDEX" val="14"/>
  <p:tag name="KSO_WM_UNIT_TEXT_FILL_TYPE" val="1"/>
  <p:tag name="KSO_WM_UNIT_USESOURCEFORMAT_APPLY" val="1"/>
</p:tagLst>
</file>

<file path=ppt/tags/tag14.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20184574"/>
  <p:tag name="KSO_WM_TAG_VERSION" val="1.0"/>
  <p:tag name="KSO_WM_BEAUTIFY_FLAG" val="#wm#"/>
  <p:tag name="KSO_WM_UNIT_TYPE" val="a"/>
  <p:tag name="KSO_WM_UNIT_INDEX" val="1"/>
  <p:tag name="KSO_WM_UNIT_ID" val="custom20184574_11*a*1"/>
  <p:tag name="KSO_WM_UNIT_CLEAR" val="1"/>
  <p:tag name="KSO_WM_UNIT_LAYERLEVEL" val="1"/>
  <p:tag name="KSO_WM_UNIT_VALUE" val="2"/>
  <p:tag name="KSO_WM_UNIT_ISCONTENTSTITLE" val="0"/>
  <p:tag name="KSO_WM_UNIT_HIGHLIGHT" val="0"/>
  <p:tag name="KSO_WM_UNIT_COMPATIBLE" val="1"/>
  <p:tag name="KSO_WM_UNIT_PRESET_TEXT" val="目录"/>
</p:tagLst>
</file>

<file path=ppt/tags/tag2.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20184574"/>
  <p:tag name="KSO_WM_UNIT_TYPE" val="a"/>
  <p:tag name="KSO_WM_UNIT_INDEX" val="1"/>
  <p:tag name="KSO_WM_UNIT_ID" val="custom20184574_1*a*1"/>
  <p:tag name="KSO_WM_UNIT_LAYERLEVEL" val="1"/>
  <p:tag name="KSO_WM_UNIT_VALUE" val="12"/>
  <p:tag name="KSO_WM_UNIT_ISCONTENTSTITLE" val="0"/>
  <p:tag name="KSO_WM_UNIT_HIGHLIGHT" val="0"/>
  <p:tag name="KSO_WM_UNIT_COMPATIBLE" val="0"/>
  <p:tag name="KSO_WM_UNIT_CLEAR" val="0"/>
  <p:tag name="KSO_WM_BEAUTIFY_FLAG" val="#wm#"/>
  <p:tag name="KSO_WM_TAG_VERSION" val="1.0"/>
  <p:tag name="KSO_WM_UNIT_PRESET_TEXT" val="简约几何彩色商务通用"/>
</p:tagLst>
</file>

<file path=ppt/tags/tag3.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20184574"/>
  <p:tag name="KSO_WM_UNIT_TYPE" val="b"/>
  <p:tag name="KSO_WM_UNIT_INDEX" val="1"/>
  <p:tag name="KSO_WM_UNIT_ID" val="custom20184574_1*b*1"/>
  <p:tag name="KSO_WM_UNIT_LAYERLEVEL" val="1"/>
  <p:tag name="KSO_WM_UNIT_VALUE" val="34"/>
  <p:tag name="KSO_WM_UNIT_ISCONTENTSTITLE" val="0"/>
  <p:tag name="KSO_WM_UNIT_HIGHLIGHT" val="0"/>
  <p:tag name="KSO_WM_UNIT_COMPATIBLE" val="0"/>
  <p:tag name="KSO_WM_UNIT_CLEAR" val="0"/>
  <p:tag name="KSO_WM_BEAUTIFY_FLAG" val="#wm#"/>
  <p:tag name="KSO_WM_TAG_VERSION" val="1.0"/>
  <p:tag name="KSO_WM_UNIT_PRESET_TEXT" val="SIMPLE GEOMETRIC COLOR BUSINESS GENERAL"/>
</p:tagLst>
</file>

<file path=ppt/tags/tag4.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4574"/>
</p:tagLst>
</file>

<file path=ppt/tags/tag5.xml><?xml version="1.0" encoding="utf-8"?>
<p:tagLst xmlns:a="http://schemas.openxmlformats.org/drawingml/2006/main" xmlns:r="http://schemas.openxmlformats.org/officeDocument/2006/relationships" xmlns:p="http://schemas.openxmlformats.org/presentationml/2006/main">
  <p:tag name="KSO_WM_SLIDE_ID" val="custom20184574_11"/>
  <p:tag name="KSO_WM_SLIDE_INDEX" val="11"/>
  <p:tag name="KSO_WM_SLIDE_ITEM_CNT" val="6"/>
  <p:tag name="KSO_WM_SLIDE_LAYOUT" val="a_l"/>
  <p:tag name="KSO_WM_SLIDE_LAYOUT_CNT" val="1_1"/>
  <p:tag name="KSO_WM_SLIDE_TYPE" val="contents"/>
  <p:tag name="KSO_WM_BEAUTIFY_FLAG" val="#wm#"/>
  <p:tag name="KSO_WM_TEMPLATE_CATEGORY" val="custom"/>
  <p:tag name="KSO_WM_TEMPLATE_INDEX" val="20184574"/>
  <p:tag name="KSO_WM_DIAGRAM_GROUP_CODE" val="l1-1"/>
  <p:tag name="KSO_WM_TAG_VERSION" val="1.0"/>
</p:tagLst>
</file>

<file path=ppt/tags/tag6.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20184574"/>
  <p:tag name="KSO_WM_UNIT_CLEAR" val="1"/>
  <p:tag name="KSO_WM_UNIT_TYPE" val="l_h_i"/>
  <p:tag name="KSO_WM_UNIT_INDEX" val="1_2_1"/>
  <p:tag name="KSO_WM_UNIT_ID" val="custom20184574_11*l_h_i*1_2_1"/>
  <p:tag name="KSO_WM_UNIT_LAYERLEVEL" val="1_1_1"/>
  <p:tag name="KSO_WM_DIAGRAM_GROUP_CODE" val="l1-1"/>
  <p:tag name="KSO_WM_BEAUTIFY_FLAG" val="#wm#"/>
  <p:tag name="KSO_WM_TAG_VERSION" val="1.0"/>
  <p:tag name="KSO_WM_UNIT_FILL_FORE_SCHEMECOLOR_INDEX" val="6"/>
  <p:tag name="KSO_WM_UNIT_FILL_TYPE" val="1"/>
  <p:tag name="KSO_WM_UNIT_TEXT_FILL_FORE_SCHEMECOLOR_INDEX" val="14"/>
  <p:tag name="KSO_WM_UNIT_TEXT_FILL_TYPE" val="1"/>
  <p:tag name="KSO_WM_UNIT_USESOURCEFORMAT_APPLY" val="1"/>
</p:tagLst>
</file>

<file path=ppt/tags/tag7.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20184574"/>
  <p:tag name="KSO_WM_TAG_VERSION" val="1.0"/>
  <p:tag name="KSO_WM_BEAUTIFY_FLAG" val="#wm#"/>
  <p:tag name="KSO_WM_UNIT_TYPE" val="l_h_f"/>
  <p:tag name="KSO_WM_UNIT_INDEX" val="1_2_1"/>
  <p:tag name="KSO_WM_UNIT_ID" val="custom20184574_11*l_h_f*1_2_1"/>
  <p:tag name="KSO_WM_UNIT_CLEAR" val="1"/>
  <p:tag name="KSO_WM_UNIT_LAYERLEVEL" val="1_1_1"/>
  <p:tag name="KSO_WM_UNIT_VALUE" val="18"/>
  <p:tag name="KSO_WM_UNIT_HIGHLIGHT" val="0"/>
  <p:tag name="KSO_WM_UNIT_COMPATIBLE" val="0"/>
  <p:tag name="KSO_WM_UNIT_PRESET_TEXT_INDEX" val="0"/>
  <p:tag name="KSO_WM_UNIT_PRESET_TEXT_LEN" val="9"/>
  <p:tag name="KSO_WM_DIAGRAM_GROUP_CODE" val="l1-1"/>
  <p:tag name="KSO_WM_UNIT_FILL_FORE_SCHEMECOLOR_INDEX" val="6"/>
  <p:tag name="KSO_WM_UNIT_FILL_TYPE" val="1"/>
  <p:tag name="KSO_WM_UNIT_TEXT_FILL_FORE_SCHEMECOLOR_INDEX" val="14"/>
  <p:tag name="KSO_WM_UNIT_TEXT_FILL_TYPE" val="1"/>
  <p:tag name="KSO_WM_UNIT_USESOURCEFORMAT_APPLY" val="1"/>
</p:tagLst>
</file>

<file path=ppt/tags/tag8.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20184574"/>
  <p:tag name="KSO_WM_UNIT_CLEAR" val="1"/>
  <p:tag name="KSO_WM_UNIT_TYPE" val="l_h_i"/>
  <p:tag name="KSO_WM_UNIT_INDEX" val="1_1_1"/>
  <p:tag name="KSO_WM_UNIT_ID" val="custom20184574_11*l_h_i*1_1_1"/>
  <p:tag name="KSO_WM_UNIT_LAYERLEVEL" val="1_1_1"/>
  <p:tag name="KSO_WM_DIAGRAM_GROUP_CODE" val="l1-1"/>
  <p:tag name="KSO_WM_BEAUTIFY_FLAG" val="#wm#"/>
  <p:tag name="KSO_WM_TAG_VERSION" val="1.0"/>
  <p:tag name="KSO_WM_UNIT_FILL_FORE_SCHEMECOLOR_INDEX" val="5"/>
  <p:tag name="KSO_WM_UNIT_FILL_TYPE" val="1"/>
  <p:tag name="KSO_WM_UNIT_TEXT_FILL_FORE_SCHEMECOLOR_INDEX" val="14"/>
  <p:tag name="KSO_WM_UNIT_TEXT_FILL_TYPE" val="1"/>
  <p:tag name="KSO_WM_UNIT_USESOURCEFORMAT_APPLY" val="1"/>
</p:tagLst>
</file>

<file path=ppt/tags/tag9.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20184574"/>
  <p:tag name="KSO_WM_TAG_VERSION" val="1.0"/>
  <p:tag name="KSO_WM_BEAUTIFY_FLAG" val="#wm#"/>
  <p:tag name="KSO_WM_UNIT_TYPE" val="l_h_f"/>
  <p:tag name="KSO_WM_UNIT_INDEX" val="1_1_1"/>
  <p:tag name="KSO_WM_UNIT_ID" val="custom20184574_11*l_h_f*1_1_1"/>
  <p:tag name="KSO_WM_UNIT_CLEAR" val="1"/>
  <p:tag name="KSO_WM_UNIT_LAYERLEVEL" val="1_1_1"/>
  <p:tag name="KSO_WM_UNIT_VALUE" val="19"/>
  <p:tag name="KSO_WM_UNIT_HIGHLIGHT" val="0"/>
  <p:tag name="KSO_WM_UNIT_COMPATIBLE" val="0"/>
  <p:tag name="KSO_WM_UNIT_PRESET_TEXT_INDEX" val="0"/>
  <p:tag name="KSO_WM_UNIT_PRESET_TEXT_LEN" val="9"/>
  <p:tag name="KSO_WM_DIAGRAM_GROUP_CODE" val="l1-1"/>
  <p:tag name="KSO_WM_UNIT_FILL_FORE_SCHEMECOLOR_INDEX" val="5"/>
  <p:tag name="KSO_WM_UNIT_FILL_TYPE" val="1"/>
  <p:tag name="KSO_WM_UNIT_TEXT_FILL_FORE_SCHEMECOLOR_INDEX" val="14"/>
  <p:tag name="KSO_WM_UNIT_TEXT_FILL_TYPE" val="1"/>
  <p:tag name="KSO_WM_UNIT_USESOURCEFORMAT_APPLY" val="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99</TotalTime>
  <Words>8823</Words>
  <Application>Microsoft Office PowerPoint</Application>
  <PresentationFormat>宽屏</PresentationFormat>
  <Paragraphs>281</Paragraphs>
  <Slides>96</Slides>
  <Notes>3</Notes>
  <HiddenSlides>5</HiddenSlides>
  <MMClips>0</MMClips>
  <ScaleCrop>false</ScaleCrop>
  <HeadingPairs>
    <vt:vector size="8" baseType="variant">
      <vt:variant>
        <vt:lpstr>已用的字体</vt:lpstr>
      </vt:variant>
      <vt:variant>
        <vt:i4>14</vt:i4>
      </vt:variant>
      <vt:variant>
        <vt:lpstr>主题</vt:lpstr>
      </vt:variant>
      <vt:variant>
        <vt:i4>1</vt:i4>
      </vt:variant>
      <vt:variant>
        <vt:lpstr>嵌入 OLE 服务器</vt:lpstr>
      </vt:variant>
      <vt:variant>
        <vt:i4>1</vt:i4>
      </vt:variant>
      <vt:variant>
        <vt:lpstr>幻灯片标题</vt:lpstr>
      </vt:variant>
      <vt:variant>
        <vt:i4>96</vt:i4>
      </vt:variant>
    </vt:vector>
  </HeadingPairs>
  <TitlesOfParts>
    <vt:vector size="112" baseType="lpstr">
      <vt:lpstr>IPAPANNEW</vt:lpstr>
      <vt:lpstr>等线</vt:lpstr>
      <vt:lpstr>等线 Light</vt:lpstr>
      <vt:lpstr>黑体</vt:lpstr>
      <vt:lpstr>楷体</vt:lpstr>
      <vt:lpstr>隶书</vt:lpstr>
      <vt:lpstr>宋体</vt:lpstr>
      <vt:lpstr>微软雅黑</vt:lpstr>
      <vt:lpstr>Arial</vt:lpstr>
      <vt:lpstr>Calibri</vt:lpstr>
      <vt:lpstr>Impact</vt:lpstr>
      <vt:lpstr>Times New Roman</vt:lpstr>
      <vt:lpstr>Tw Cen MT</vt:lpstr>
      <vt:lpstr>Verdana</vt:lpstr>
      <vt:lpstr>Office 主题​​</vt:lpstr>
      <vt:lpstr>文档</vt:lpstr>
      <vt:lpstr>PowerPoint 演示文稿</vt:lpstr>
      <vt:lpstr>高考小说叙事特点考点突破</vt:lpstr>
      <vt:lpstr>PowerPoint 演示文稿</vt:lpstr>
      <vt:lpstr>PowerPoint 演示文稿</vt:lpstr>
      <vt:lpstr>PowerPoint 演示文稿</vt:lpstr>
      <vt:lpstr>一、叙事安排</vt:lpstr>
      <vt:lpstr>2.（2月1号第一套模拟题《鸡公》：小说在现实中穿插回忆，这种叙述方式有哪些好处？</vt:lpstr>
      <vt:lpstr> 3.《魔笛》：小说在描述朗风考场吹奏乐曲的同时，用大量篇幅写了他对梁老师的回忆，这样处理有哪些好处？请结合作品简要分析。 </vt:lpstr>
      <vt:lpstr>二、叙述顺序</vt:lpstr>
      <vt:lpstr>PowerPoint 演示文稿</vt:lpstr>
      <vt:lpstr>补叙和插叙</vt:lpstr>
      <vt:lpstr>补叙与插叙的根本区别</vt:lpstr>
      <vt:lpstr>补叙</vt:lpstr>
      <vt:lpstr>插叙</vt:lpstr>
      <vt:lpstr>《水底的微光》小说在叙事谋篇方面很有特点，请简要说明。 </vt:lpstr>
      <vt:lpstr>PowerPoint 演示文稿</vt:lpstr>
      <vt:lpstr>PowerPoint 演示文稿</vt:lpstr>
      <vt:lpstr>PowerPoint 演示文稿</vt:lpstr>
      <vt:lpstr>2019·浙江卷《呼兰河传》(节选)</vt:lpstr>
      <vt:lpstr>2014年全国卷   《古渡头》</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 第二人称  《周总理，你在哪里》《祭十二郎文》（韩愈）</vt:lpstr>
      <vt:lpstr>PowerPoint 演示文稿</vt:lpstr>
      <vt:lpstr>1. 本文在叙述故事时有哪些特点?这样写有什么好处?请简要分析。(6分) 《窗棂上挂串红辣椒》  </vt:lpstr>
      <vt:lpstr>2.作品是怎样叙述拾遗的故事的？这样写有什么好处？请简要分析。（5分）《路  遗》 </vt:lpstr>
      <vt:lpstr>3.《雅盗》在叙述故事时有哪些特点,这样写有何作用?请简要分析。(6分) </vt:lpstr>
      <vt:lpstr> 4.故事的主体部分采用第几人称叙述?有什么效果?《第9车厢》 </vt:lpstr>
      <vt:lpstr> 5.小说《永远的军人》在叙事上有怎样显著的特点?有何作用?(6分) </vt:lpstr>
      <vt:lpstr>PowerPoint 演示文稿</vt:lpstr>
      <vt:lpstr>天　嚣   赵长天 </vt:lpstr>
      <vt:lpstr>6.小说以“渴”为中心谋篇布局，这有什么好处？请简要说明。</vt:lpstr>
      <vt:lpstr>PowerPoint 演示文稿</vt:lpstr>
      <vt:lpstr>PowerPoint 演示文稿</vt:lpstr>
      <vt:lpstr>1.叙述视角——全知视角 </vt:lpstr>
      <vt:lpstr>PowerPoint 演示文稿</vt:lpstr>
      <vt:lpstr>PowerPoint 演示文稿</vt:lpstr>
      <vt:lpstr>PowerPoint 演示文稿</vt:lpstr>
      <vt:lpstr>2.叙述视角——有限视角 </vt:lpstr>
      <vt:lpstr>有限视角之主人公视角</vt:lpstr>
      <vt:lpstr>主人公视角的主要局限</vt:lpstr>
      <vt:lpstr>有限视角之见证人视角</vt:lpstr>
      <vt:lpstr>PowerPoint 演示文稿</vt:lpstr>
      <vt:lpstr>PowerPoint 演示文稿</vt:lpstr>
      <vt:lpstr>以《孔乙己》为例</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3.客观视角（外视角）</vt:lpstr>
      <vt:lpstr>PowerPoint 演示文稿</vt:lpstr>
      <vt:lpstr>它的“不知性”又带来另外两个优点</vt:lpstr>
      <vt:lpstr>PowerPoint 演示文稿</vt:lpstr>
      <vt:lpstr>【点金有术】</vt:lpstr>
      <vt:lpstr>PowerPoint 演示文稿</vt:lpstr>
      <vt:lpstr>PowerPoint 演示文稿</vt:lpstr>
      <vt:lpstr>考查的方式和答题规律</vt:lpstr>
      <vt:lpstr>（一）分析小说叙述角度常见题型：</vt:lpstr>
      <vt:lpstr>（二）答题技巧</vt:lpstr>
      <vt:lpstr>【小试牛刀】</vt:lpstr>
      <vt:lpstr>PowerPoint 演示文稿</vt:lpstr>
      <vt:lpstr>二、阅读下文，回答问题</vt:lpstr>
      <vt:lpstr>【更上层楼】</vt:lpstr>
      <vt:lpstr>PowerPoint 演示文稿</vt:lpstr>
      <vt:lpstr>二、阅读下文，回答问题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Lenovo</dc:creator>
  <cp:lastModifiedBy>Lenovo</cp:lastModifiedBy>
  <cp:revision>11</cp:revision>
  <dcterms:created xsi:type="dcterms:W3CDTF">2020-03-05T06:58:28Z</dcterms:created>
  <dcterms:modified xsi:type="dcterms:W3CDTF">2020-03-08T08:34:41Z</dcterms:modified>
</cp:coreProperties>
</file>