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57" r:id="rId5"/>
    <p:sldId id="441" r:id="rId6"/>
    <p:sldId id="310" r:id="rId7"/>
    <p:sldId id="444" r:id="rId8"/>
    <p:sldId id="442" r:id="rId9"/>
    <p:sldId id="443" r:id="rId10"/>
    <p:sldId id="445" r:id="rId11"/>
    <p:sldId id="446" r:id="rId12"/>
    <p:sldId id="263" r:id="rId13"/>
    <p:sldId id="447" r:id="rId14"/>
    <p:sldId id="448" r:id="rId15"/>
    <p:sldId id="270" r:id="rId16"/>
    <p:sldId id="449" r:id="rId17"/>
    <p:sldId id="450" r:id="rId18"/>
    <p:sldId id="262" r:id="rId19"/>
    <p:sldId id="452" r:id="rId20"/>
    <p:sldId id="451" r:id="rId21"/>
    <p:sldId id="264" r:id="rId22"/>
    <p:sldId id="265" r:id="rId23"/>
    <p:sldId id="266" r:id="rId24"/>
    <p:sldId id="267" r:id="rId25"/>
    <p:sldId id="453" r:id="rId26"/>
    <p:sldId id="454" r:id="rId27"/>
    <p:sldId id="456" r:id="rId28"/>
    <p:sldId id="455" r:id="rId29"/>
    <p:sldId id="481" r:id="rId30"/>
    <p:sldId id="457" r:id="rId31"/>
    <p:sldId id="282" r:id="rId32"/>
    <p:sldId id="458" r:id="rId33"/>
  </p:sldIdLst>
  <p:sldSz cx="12192000" cy="6858000"/>
  <p:notesSz cx="7104063" cy="10234613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8" autoAdjust="0"/>
    <p:restoredTop sz="94227" autoAdjust="0"/>
  </p:normalViewPr>
  <p:slideViewPr>
    <p:cSldViewPr snapToGrid="0" showGuides="1">
      <p:cViewPr varScale="1">
        <p:scale>
          <a:sx n="68" d="100"/>
          <a:sy n="68" d="100"/>
        </p:scale>
        <p:origin x="204" y="60"/>
      </p:cViewPr>
      <p:guideLst>
        <p:guide orient="horz" pos="220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0" cy="720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tags" Target="tags/tag49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2022/10/4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2022/10/4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97A8B-C3F4-448A-9BC8-34C097D1CDE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97A8B-C3F4-448A-9BC8-34C097D1CDE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97A8B-C3F4-448A-9BC8-34C097D1CDE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97A8B-C3F4-448A-9BC8-34C097D1CDE2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4.xml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image" Target="../media/image2.png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狼的头&#10;&#10;描述已自动生成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" b="579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-15670"/>
            <a:ext cx="12192000" cy="6857999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962025"/>
            <a:ext cx="12192000" cy="493395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2_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狼的头&#10;&#10;描述已自动生成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" b="579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-15670"/>
            <a:ext cx="12192000" cy="6857999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缺角矩形 8"/>
          <p:cNvSpPr/>
          <p:nvPr userDrawn="1"/>
        </p:nvSpPr>
        <p:spPr>
          <a:xfrm>
            <a:off x="523875" y="1752600"/>
            <a:ext cx="11144250" cy="4556720"/>
          </a:xfrm>
          <a:prstGeom prst="plaque">
            <a:avLst>
              <a:gd name="adj" fmla="val 6031"/>
            </a:avLst>
          </a:prstGeom>
          <a:solidFill>
            <a:schemeClr val="bg1">
              <a:lumMod val="95000"/>
              <a:alpha val="90000"/>
            </a:schemeClr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0" name="图片 9" descr="文本, 徽标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630" y="58150"/>
            <a:ext cx="1551435" cy="548641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狼的头&#10;&#10;描述已自动生成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" b="579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-15670"/>
            <a:ext cx="12192000" cy="6857999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 descr="文本, 徽标&#10;&#10;描述已自动生成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630" y="58150"/>
            <a:ext cx="1551435" cy="548641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3_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狼的头&#10;&#10;描述已自动生成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" b="579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-15670"/>
            <a:ext cx="12192000" cy="6857999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缺角矩形 7"/>
          <p:cNvSpPr/>
          <p:nvPr userDrawn="1"/>
        </p:nvSpPr>
        <p:spPr>
          <a:xfrm>
            <a:off x="523875" y="1459832"/>
            <a:ext cx="11144250" cy="4957010"/>
          </a:xfrm>
          <a:prstGeom prst="plaque">
            <a:avLst>
              <a:gd name="adj" fmla="val 6031"/>
            </a:avLst>
          </a:prstGeom>
          <a:solidFill>
            <a:schemeClr val="bg1">
              <a:lumMod val="95000"/>
              <a:alpha val="90000"/>
            </a:schemeClr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5.xml" /><Relationship Id="rId11" Type="http://schemas.openxmlformats.org/officeDocument/2006/relationships/image" Target="file:///D:\qq&#25991;&#20214;\712321467\Image\C2C\Image2\%7b75232B38-A165-1FB7-499C-2E1C792CACB5%7d.png" TargetMode="External" /><Relationship Id="rId12" Type="http://schemas.openxmlformats.org/officeDocument/2006/relationships/image" Target="../media/image3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tags" Target="../tags/tag12.xml" /><Relationship Id="rId8" Type="http://schemas.openxmlformats.org/officeDocument/2006/relationships/tags" Target="../tags/tag13.xml" /><Relationship Id="rId9" Type="http://schemas.openxmlformats.org/officeDocument/2006/relationships/tags" Target="../tags/tag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Relationship Id="rId4" Type="http://schemas.openxmlformats.org/officeDocument/2006/relationships/tags" Target="../tags/tag1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.xml" /><Relationship Id="rId3" Type="http://schemas.openxmlformats.org/officeDocument/2006/relationships/tags" Target="../tags/tag3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image" Target="../media/image14.jpeg" /><Relationship Id="rId6" Type="http://schemas.openxmlformats.org/officeDocument/2006/relationships/tags" Target="../tags/tag3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tags" Target="../tags/tag4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image" Target="../media/image5.png" /><Relationship Id="rId6" Type="http://schemas.openxmlformats.org/officeDocument/2006/relationships/tags" Target="../tags/tag20.xml" /><Relationship Id="rId7" Type="http://schemas.openxmlformats.org/officeDocument/2006/relationships/tags" Target="../tags/tag21.xml" /><Relationship Id="rId8" Type="http://schemas.openxmlformats.org/officeDocument/2006/relationships/tags" Target="../tags/tag22.xml" /><Relationship Id="rId9" Type="http://schemas.openxmlformats.org/officeDocument/2006/relationships/tags" Target="../tags/tag2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Relationship Id="rId3" Type="http://schemas.openxmlformats.org/officeDocument/2006/relationships/image" Target="../media/image17.png" /><Relationship Id="rId4" Type="http://schemas.openxmlformats.org/officeDocument/2006/relationships/image" Target="../media/image18.png" /><Relationship Id="rId5" Type="http://schemas.openxmlformats.org/officeDocument/2006/relationships/image" Target="../media/image19.png" /><Relationship Id="rId6" Type="http://schemas.openxmlformats.org/officeDocument/2006/relationships/image" Target="../media/image20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4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8.xml" /><Relationship Id="rId3" Type="http://schemas.openxmlformats.org/officeDocument/2006/relationships/image" Target="../media/image21.jpeg" /><Relationship Id="rId4" Type="http://schemas.openxmlformats.org/officeDocument/2006/relationships/image" Target="../media/image2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microsoft.com/office/2007/relationships/hdphoto" Target="../media/image7.wdp" /><Relationship Id="rId5" Type="http://schemas.openxmlformats.org/officeDocument/2006/relationships/image" Target="../media/image8.png" /><Relationship Id="rId6" Type="http://schemas.microsoft.com/office/2007/relationships/hdphoto" Target="../media/image9.wdp" /><Relationship Id="rId7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.xml" /><Relationship Id="rId3" Type="http://schemas.openxmlformats.org/officeDocument/2006/relationships/image" Target="../media/image12.png" /><Relationship Id="rId4" Type="http://schemas.openxmlformats.org/officeDocument/2006/relationships/audio" Target="../media/media1.mp3" /><Relationship Id="rId5" Type="http://schemas.microsoft.com/office/2007/relationships/media" Target="../media/media1.mp3" TargetMode="Internal" /><Relationship Id="rId6" Type="http://schemas.openxmlformats.org/officeDocument/2006/relationships/image" Target="../media/image13.jpeg" /><Relationship Id="rId7" Type="http://schemas.openxmlformats.org/officeDocument/2006/relationships/tags" Target="../tags/tag2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.xml" /><Relationship Id="rId3" Type="http://schemas.openxmlformats.org/officeDocument/2006/relationships/tags" Target="../tags/tag2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.xml" /><Relationship Id="rId3" Type="http://schemas.openxmlformats.org/officeDocument/2006/relationships/tags" Target="../tags/tag2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TextBox 4"/>
          <p:cNvSpPr txBox="1"/>
          <p:nvPr/>
        </p:nvSpPr>
        <p:spPr>
          <a:xfrm>
            <a:off x="171450" y="4560984"/>
            <a:ext cx="68888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spc="300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部编版七年级语文上册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23642" t="18411" r="25484" b="35953"/>
          <a:stretch>
            <a:fillRect/>
          </a:stretch>
        </p:blipFill>
        <p:spPr>
          <a:xfrm>
            <a:off x="1904999" y="1743399"/>
            <a:ext cx="3048001" cy="261495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1265" y="3233318"/>
            <a:ext cx="9887789" cy="1884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主谓之间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要停顿。如：一狼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/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得骨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/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止；其一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/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犬坐于前。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谓语与宾语之间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要停顿。如：顾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/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野有麦场；乃悟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/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前狼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/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假寐 。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连词前面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可以停顿。如：后狼止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/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而前狼又至；意将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/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隧入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/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以攻其后也。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发语词后面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要停顿。如：盖/以诱敌。</a:t>
            </a:r>
            <a:endParaRPr lang="zh-CN" altLang="en-US" sz="2000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5" name="缺角矩形 14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u="none" strike="noStrike" kern="1200" cap="none" spc="500" normalizeH="0" baseline="0" noProof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读准读顺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81265" y="2360111"/>
            <a:ext cx="4537249" cy="461665"/>
            <a:chOff x="1086183" y="2138916"/>
            <a:chExt cx="4537249" cy="461665"/>
          </a:xfrm>
        </p:grpSpPr>
        <p:grpSp>
          <p:nvGrpSpPr>
            <p:cNvPr id="5" name="组合 4"/>
            <p:cNvGrpSpPr/>
            <p:nvPr/>
          </p:nvGrpSpPr>
          <p:grpSpPr>
            <a:xfrm>
              <a:off x="1086183" y="2187831"/>
              <a:ext cx="447692" cy="363834"/>
              <a:chOff x="2232024" y="2469415"/>
              <a:chExt cx="447692" cy="36383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2232024" y="2469416"/>
                <a:ext cx="26848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92159" y="2469415"/>
                <a:ext cx="8755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625523" y="2138916"/>
              <a:ext cx="39979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cs typeface="微软雅黑" panose="020b0503020204020204" charset="-122"/>
                  <a:sym typeface="Times New Roman" panose="02020603050405020304" pitchFamily="18" charset="0"/>
                </a:rPr>
                <a:t>停顿划分方法</a:t>
              </a:r>
              <a:endPara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缺角矩形 7"/>
          <p:cNvSpPr/>
          <p:nvPr/>
        </p:nvSpPr>
        <p:spPr>
          <a:xfrm>
            <a:off x="1352550" y="1817586"/>
            <a:ext cx="9486900" cy="3222829"/>
          </a:xfrm>
          <a:prstGeom prst="plaque">
            <a:avLst>
              <a:gd name="adj" fmla="val 6031"/>
            </a:avLst>
          </a:prstGeom>
          <a:solidFill>
            <a:schemeClr val="bg1">
              <a:lumMod val="95000"/>
              <a:alpha val="90000"/>
            </a:schemeClr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81145" y="2306434"/>
            <a:ext cx="4029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任务三</a:t>
            </a:r>
            <a:endParaRPr lang="en-US" altLang="zh-CN" sz="5400" b="1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90255" y="3628236"/>
            <a:ext cx="64114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再读课文，读顺文章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412875" y="2992468"/>
            <a:ext cx="4683125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r>
              <a:rPr lang="zh-CN" altLang="en-US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自由朗读课文，借助课下注释，弄清每句话的意思，不懂的词句做上标记。
归纳文言释词方法，提出不理解的词句，同桌之间互相帮忙解决。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0" name="缺角矩形 9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u="none" strike="noStrike" kern="1200" cap="none" spc="500" normalizeH="0" baseline="0" noProof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读顺文章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81265" y="2360111"/>
            <a:ext cx="4537249" cy="461665"/>
            <a:chOff x="1086183" y="2138916"/>
            <a:chExt cx="4537249" cy="461665"/>
          </a:xfrm>
        </p:grpSpPr>
        <p:grpSp>
          <p:nvGrpSpPr>
            <p:cNvPr id="14" name="组合 13"/>
            <p:cNvGrpSpPr/>
            <p:nvPr/>
          </p:nvGrpSpPr>
          <p:grpSpPr>
            <a:xfrm>
              <a:off x="1086183" y="2187831"/>
              <a:ext cx="447692" cy="363834"/>
              <a:chOff x="2232024" y="2469415"/>
              <a:chExt cx="447692" cy="363836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232024" y="2469416"/>
                <a:ext cx="26848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592159" y="2469415"/>
                <a:ext cx="8755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625523" y="2138916"/>
              <a:ext cx="39979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cs typeface="微软雅黑" panose="020b0503020204020204" charset="-122"/>
                  <a:sym typeface="Times New Roman" panose="02020603050405020304" pitchFamily="18" charset="0"/>
                </a:rPr>
                <a:t>再读课文，完成以下任务</a:t>
              </a:r>
              <a:endPara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9" r="698" b="9996"/>
          <a:stretch>
            <a:fillRect/>
          </a:stretch>
        </p:blipFill>
        <p:spPr bwMode="auto">
          <a:xfrm>
            <a:off x="6998775" y="2157805"/>
            <a:ext cx="3780350" cy="3780350"/>
          </a:xfrm>
          <a:custGeom>
            <a:gdLst>
              <a:gd name="connsiteX0" fmla="*/ 1579580 w 3159160"/>
              <a:gd name="connsiteY0" fmla="*/ 0 h 3159160"/>
              <a:gd name="connsiteX1" fmla="*/ 3159160 w 3159160"/>
              <a:gd name="connsiteY1" fmla="*/ 1579580 h 3159160"/>
              <a:gd name="connsiteX2" fmla="*/ 1579580 w 3159160"/>
              <a:gd name="connsiteY2" fmla="*/ 3159160 h 3159160"/>
              <a:gd name="connsiteX3" fmla="*/ 0 w 3159160"/>
              <a:gd name="connsiteY3" fmla="*/ 1579580 h 3159160"/>
              <a:gd name="connsiteX4" fmla="*/ 1579580 w 3159160"/>
              <a:gd name="connsiteY4" fmla="*/ 0 h 31591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9160" h="3159160">
                <a:moveTo>
                  <a:pt x="1579580" y="0"/>
                </a:moveTo>
                <a:cubicBezTo>
                  <a:pt x="2451958" y="0"/>
                  <a:pt x="3159160" y="707202"/>
                  <a:pt x="3159160" y="1579580"/>
                </a:cubicBezTo>
                <a:cubicBezTo>
                  <a:pt x="3159160" y="2451958"/>
                  <a:pt x="2451958" y="3159160"/>
                  <a:pt x="1579580" y="3159160"/>
                </a:cubicBezTo>
                <a:cubicBezTo>
                  <a:pt x="707202" y="3159160"/>
                  <a:pt x="0" y="2451958"/>
                  <a:pt x="0" y="1579580"/>
                </a:cubicBezTo>
                <a:cubicBezTo>
                  <a:pt x="0" y="707202"/>
                  <a:pt x="707202" y="0"/>
                  <a:pt x="157958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6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7034" y="2918937"/>
            <a:ext cx="3548810" cy="2582779"/>
            <a:chOff x="767034" y="2918937"/>
            <a:chExt cx="3548810" cy="2582779"/>
          </a:xfrm>
        </p:grpSpPr>
        <p:sp>
          <p:nvSpPr>
            <p:cNvPr id="20" name="缺角矩形 19"/>
            <p:cNvSpPr/>
            <p:nvPr/>
          </p:nvSpPr>
          <p:spPr>
            <a:xfrm>
              <a:off x="767034" y="2918937"/>
              <a:ext cx="3548810" cy="2582779"/>
            </a:xfrm>
            <a:prstGeom prst="plaque">
              <a:avLst>
                <a:gd name="adj" fmla="val 6031"/>
              </a:avLst>
            </a:prstGeom>
            <a:solidFill>
              <a:schemeClr val="bg1">
                <a:lumMod val="95000"/>
                <a:alpha val="90000"/>
              </a:schemeClr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1" name="Title 6"/>
            <p:cNvSpPr txBox="1"/>
            <p:nvPr>
              <p:custDataLst>
                <p:tags r:id="rId4"/>
              </p:custDataLst>
            </p:nvPr>
          </p:nvSpPr>
          <p:spPr>
            <a:xfrm>
              <a:off x="973235" y="3060077"/>
              <a:ext cx="3215622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50000"/>
                </a:lnSpc>
                <a:buClr>
                  <a:srgbClr val="C00000"/>
                </a:buClr>
                <a:buFont typeface="Wingdings" panose="05000000000000000000" pitchFamily="2" charset="2"/>
                <a:buChar char="p"/>
                <a:defRPr sz="2000" b="1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defRPr>
              </a:lvl1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>
                  <a:solidFill>
                    <a:srgbClr val="C00000"/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语境推断法</a:t>
              </a:r>
              <a:endParaRPr lang="en-US" altLang="zh-CN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b="0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结合上下文和具体语境理解。如：①后狼止而前狼又至。后：后来得到骨头。前： 先得到骨头。②屠乃奔倚其下。乃：于是。其：代指柴草堆。</a:t>
              </a:r>
              <a:endParaRPr lang="en-US" altLang="zh-CN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0" name="缺角矩形 9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u="none" strike="noStrike" kern="1200" cap="none" spc="500" normalizeH="0" baseline="0" noProof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读顺文章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65223" y="1996028"/>
            <a:ext cx="4537249" cy="461665"/>
            <a:chOff x="1086183" y="2138916"/>
            <a:chExt cx="4537249" cy="461665"/>
          </a:xfrm>
        </p:grpSpPr>
        <p:grpSp>
          <p:nvGrpSpPr>
            <p:cNvPr id="14" name="组合 13"/>
            <p:cNvGrpSpPr/>
            <p:nvPr/>
          </p:nvGrpSpPr>
          <p:grpSpPr>
            <a:xfrm>
              <a:off x="1086183" y="2187831"/>
              <a:ext cx="447692" cy="363834"/>
              <a:chOff x="2232024" y="2469415"/>
              <a:chExt cx="447692" cy="363836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232024" y="2469416"/>
                <a:ext cx="26848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592159" y="2469415"/>
                <a:ext cx="8755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625523" y="2138916"/>
              <a:ext cx="39979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cs typeface="微软雅黑" panose="020b0503020204020204" charset="-122"/>
                  <a:sym typeface="Times New Roman" panose="02020603050405020304" pitchFamily="18" charset="0"/>
                </a:rPr>
                <a:t>释词方法</a:t>
              </a:r>
              <a:endPara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52003" y="2918937"/>
            <a:ext cx="3548810" cy="2582779"/>
            <a:chOff x="4452003" y="2918937"/>
            <a:chExt cx="3548810" cy="2582779"/>
          </a:xfrm>
          <a:effectLst/>
        </p:grpSpPr>
        <p:sp>
          <p:nvSpPr>
            <p:cNvPr id="21" name="缺角矩形 20"/>
            <p:cNvSpPr/>
            <p:nvPr/>
          </p:nvSpPr>
          <p:spPr>
            <a:xfrm>
              <a:off x="4452003" y="2918937"/>
              <a:ext cx="3548810" cy="2582779"/>
            </a:xfrm>
            <a:prstGeom prst="plaque">
              <a:avLst>
                <a:gd name="adj" fmla="val 6031"/>
              </a:avLst>
            </a:prstGeom>
            <a:solidFill>
              <a:schemeClr val="bg1">
                <a:lumMod val="95000"/>
                <a:alpha val="90000"/>
              </a:schemeClr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8" name="Title 6"/>
            <p:cNvSpPr txBox="1"/>
            <p:nvPr>
              <p:custDataLst>
                <p:tags r:id="rId5"/>
              </p:custDataLst>
            </p:nvPr>
          </p:nvSpPr>
          <p:spPr>
            <a:xfrm>
              <a:off x="4618597" y="3104193"/>
              <a:ext cx="3215622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50000"/>
                </a:lnSpc>
                <a:buClr>
                  <a:srgbClr val="C00000"/>
                </a:buClr>
                <a:buFont typeface="Wingdings" panose="05000000000000000000" pitchFamily="2" charset="2"/>
                <a:buChar char="p"/>
                <a:defRPr sz="2000" b="1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defRPr>
              </a:lvl1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>
                  <a:solidFill>
                    <a:srgbClr val="C00000"/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组词推断法</a:t>
              </a:r>
              <a:endParaRPr lang="en-US" altLang="zh-CN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b="0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把单字进行扩充，组成现代汉语中的词语，然后再根据语境确定意思。如：屠乃奔倚其下。奔：奔跑。倚：倚靠。</a:t>
              </a:r>
              <a:endParaRPr lang="en-US" altLang="zh-CN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35223" y="2892071"/>
            <a:ext cx="3279990" cy="2582779"/>
            <a:chOff x="8135223" y="2892071"/>
            <a:chExt cx="3279990" cy="2582779"/>
          </a:xfrm>
        </p:grpSpPr>
        <p:sp>
          <p:nvSpPr>
            <p:cNvPr id="22" name="缺角矩形 21"/>
            <p:cNvSpPr/>
            <p:nvPr/>
          </p:nvSpPr>
          <p:spPr>
            <a:xfrm>
              <a:off x="8135223" y="2892071"/>
              <a:ext cx="3279990" cy="2582779"/>
            </a:xfrm>
            <a:prstGeom prst="plaque">
              <a:avLst>
                <a:gd name="adj" fmla="val 6031"/>
              </a:avLst>
            </a:prstGeom>
            <a:solidFill>
              <a:schemeClr val="bg1">
                <a:lumMod val="95000"/>
                <a:alpha val="90000"/>
              </a:schemeClr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9" name="Title 6"/>
            <p:cNvSpPr txBox="1"/>
            <p:nvPr>
              <p:custDataLst>
                <p:tags r:id="rId6"/>
              </p:custDataLst>
            </p:nvPr>
          </p:nvSpPr>
          <p:spPr>
            <a:xfrm>
              <a:off x="8199591" y="3120240"/>
              <a:ext cx="3215622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 algn="just">
                <a:lnSpc>
                  <a:spcPct val="150000"/>
                </a:lnSpc>
                <a:buClr>
                  <a:srgbClr val="C00000"/>
                </a:buClr>
                <a:buFont typeface="Wingdings" panose="05000000000000000000" pitchFamily="2" charset="2"/>
                <a:buChar char="p"/>
                <a:defRPr sz="2000" b="1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cs typeface="微软雅黑" panose="020b0503020204020204" charset="-122"/>
                </a:defRPr>
              </a:lvl1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 sz="2000" spc="100">
                  <a:ln w="3175">
                    <a:noFill/>
                    <a:prstDash val="dash"/>
                  </a:ln>
                  <a:solidFill>
                    <a:srgbClr val="C00000"/>
                  </a:solidFill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联想推断法</a:t>
              </a:r>
              <a:endParaRPr lang="en-US" altLang="zh-CN" sz="2000" b="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  <a:p>
              <a:pPr marL="0" indent="0">
                <a:lnSpc>
                  <a:spcPct val="100000"/>
                </a:lnSpc>
                <a:buNone/>
              </a:pPr>
              <a:r>
                <a:rPr lang="zh-CN" altLang="en-US" sz="2000" b="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联系学过该词的用法推断词义。如：①其一犬坐于前。犬：像狗似的。②意将隧入以攻其后也。隧：从通道。以：来，用来。</a:t>
              </a:r>
              <a:endParaRPr lang="zh-CN" altLang="en-US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  <p:custDataLst>
      <p:tags r:id="rId7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412875" y="2992468"/>
            <a:ext cx="4683125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r>
              <a:rPr lang="zh-CN" altLang="en-US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自由朗读课文，借助课下注释，弄清每句话的意思，不懂的词句做上标记。
归纳文言释词方法，提出不理解的词句，同桌之间互相帮忙解决。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0" name="缺角矩形 9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文本翻译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81265" y="2360111"/>
            <a:ext cx="4537249" cy="461665"/>
            <a:chOff x="1086183" y="2138916"/>
            <a:chExt cx="4537249" cy="461665"/>
          </a:xfrm>
        </p:grpSpPr>
        <p:grpSp>
          <p:nvGrpSpPr>
            <p:cNvPr id="14" name="组合 13"/>
            <p:cNvGrpSpPr/>
            <p:nvPr/>
          </p:nvGrpSpPr>
          <p:grpSpPr>
            <a:xfrm>
              <a:off x="1086183" y="2187831"/>
              <a:ext cx="447692" cy="363834"/>
              <a:chOff x="2232024" y="2469415"/>
              <a:chExt cx="447692" cy="363836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232024" y="2469416"/>
                <a:ext cx="26848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592159" y="2469415"/>
                <a:ext cx="8755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625523" y="2138916"/>
              <a:ext cx="39979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cs typeface="微软雅黑" panose="020b0503020204020204" charset="-122"/>
                  <a:sym typeface="Times New Roman" panose="02020603050405020304" pitchFamily="18" charset="0"/>
                </a:rPr>
                <a:t>再读课文，完成以下任务</a:t>
              </a:r>
              <a:endPara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  <p:custDataLst>
      <p:tags r:id="rId5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3"/>
          <p:cNvGrpSpPr/>
          <p:nvPr/>
        </p:nvGrpSpPr>
        <p:grpSpPr>
          <a:xfrm>
            <a:off x="1362075" y="2934235"/>
            <a:ext cx="9467850" cy="647700"/>
            <a:chOff x="1361728" y="2996952"/>
            <a:chExt cx="9468544" cy="648072"/>
          </a:xfrm>
        </p:grpSpPr>
        <p:sp>
          <p:nvSpPr>
            <p:cNvPr id="6" name="矩形 5"/>
            <p:cNvSpPr/>
            <p:nvPr/>
          </p:nvSpPr>
          <p:spPr>
            <a:xfrm>
              <a:off x="1361728" y="2996952"/>
              <a:ext cx="9468544" cy="64807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361728" y="3120848"/>
              <a:ext cx="1698750" cy="4002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/>
                  <a:cs typeface="汉仪君黑-45简" panose="020b0604020202020204" charset="-122"/>
                  <a:sym typeface="Times New Roman" panose="02020603050405020304" pitchFamily="18" charset="0"/>
                </a:rPr>
                <a:t>止：仅，只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936842" y="3120848"/>
              <a:ext cx="2054376" cy="4002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/>
                  <a:cs typeface="汉仪君黑-45简" panose="020b0604020202020204" charset="-122"/>
                  <a:sym typeface="Times New Roman" panose="02020603050405020304" pitchFamily="18" charset="0"/>
                </a:rPr>
                <a:t>缀：连接、紧跟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6867582" y="3120848"/>
              <a:ext cx="1373289" cy="4002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/>
                  <a:cs typeface="汉仪君黑-45简" panose="020b0604020202020204" charset="-122"/>
                  <a:sym typeface="Times New Roman" panose="02020603050405020304" pitchFamily="18" charset="0"/>
                </a:rPr>
                <a:t>惧：害怕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9112471" y="3120848"/>
              <a:ext cx="1657471" cy="4002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/>
                  <a:cs typeface="汉仪君黑-45简" panose="020b0604020202020204" charset="-122"/>
                  <a:sym typeface="Times New Roman" panose="02020603050405020304" pitchFamily="18" charset="0"/>
                </a:rPr>
                <a:t>以：把、拿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503423" y="3120848"/>
              <a:ext cx="0" cy="40028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6467502" y="3120848"/>
              <a:ext cx="0" cy="40028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8760020" y="3120848"/>
              <a:ext cx="0" cy="40028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1262480" y="2272158"/>
            <a:ext cx="97586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 spc="3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一屠晚归，担中肉尽，</a:t>
            </a:r>
            <a:r>
              <a:rPr lang="zh-CN" altLang="en-US" sz="2000" b="1" u="sng" spc="300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止</a:t>
            </a:r>
            <a:r>
              <a:rPr lang="zh-CN" altLang="en-US" sz="2000" spc="3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有剩骨。途中两狼，</a:t>
            </a:r>
            <a:r>
              <a:rPr lang="zh-CN" altLang="en-US" sz="2000" b="1" u="sng" spc="300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缀</a:t>
            </a:r>
            <a:r>
              <a:rPr lang="zh-CN" altLang="en-US" sz="2000" spc="3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行甚远。 屠</a:t>
            </a:r>
            <a:r>
              <a:rPr lang="zh-CN" altLang="en-US" sz="2000" b="1" u="sng" spc="300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惧</a:t>
            </a:r>
            <a:r>
              <a:rPr lang="zh-CN" altLang="en-US" sz="2000" spc="3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，投</a:t>
            </a:r>
            <a:r>
              <a:rPr lang="zh-CN" altLang="en-US" sz="2000" b="1" u="sng" spc="300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以</a:t>
            </a:r>
            <a:r>
              <a:rPr lang="zh-CN" altLang="en-US" sz="2000" spc="3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骨。</a:t>
            </a:r>
            <a:endParaRPr lang="zh-CN" altLang="en-US" sz="2000" spc="300"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</p:txBody>
      </p:sp>
      <p:sp>
        <p:nvSpPr>
          <p:cNvPr id="19" name="矩形 20"/>
          <p:cNvSpPr>
            <a:spLocks noChangeArrowheads="1"/>
          </p:cNvSpPr>
          <p:nvPr/>
        </p:nvSpPr>
        <p:spPr bwMode="auto">
          <a:xfrm>
            <a:off x="1219950" y="4083987"/>
            <a:ext cx="9843722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有个屠户天晚回家，担子里的肉已经卖完了，只剩下一些骨头。路上遇到两只狼，紧跟着走了很远。屠户害怕了，拿起一块骨头扔过去。</a:t>
            </a:r>
            <a:endParaRPr lang="zh-CN" altLang="en-US" sz="2000" spc="300"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6" name="缺角矩形 15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文本翻译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3"/>
          <p:cNvGrpSpPr/>
          <p:nvPr/>
        </p:nvGrpSpPr>
        <p:grpSpPr>
          <a:xfrm>
            <a:off x="1362075" y="2934235"/>
            <a:ext cx="9614957" cy="647700"/>
            <a:chOff x="1361728" y="2996952"/>
            <a:chExt cx="9615662" cy="648072"/>
          </a:xfrm>
        </p:grpSpPr>
        <p:sp>
          <p:nvSpPr>
            <p:cNvPr id="6" name="矩形 5"/>
            <p:cNvSpPr/>
            <p:nvPr/>
          </p:nvSpPr>
          <p:spPr>
            <a:xfrm>
              <a:off x="1361728" y="2996952"/>
              <a:ext cx="9468544" cy="64807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361728" y="3120848"/>
              <a:ext cx="1698750" cy="4002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/>
                  <a:cs typeface="汉仪君黑-45简" panose="020b0604020202020204" charset="-122"/>
                  <a:sym typeface="Times New Roman" panose="02020603050405020304" pitchFamily="18" charset="0"/>
                </a:rPr>
                <a:t>从：跟从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936842" y="3120848"/>
              <a:ext cx="2054376" cy="4002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/>
                  <a:cs typeface="汉仪君黑-45简" panose="020b0604020202020204" charset="-122"/>
                  <a:sym typeface="Times New Roman" panose="02020603050405020304" pitchFamily="18" charset="0"/>
                </a:rPr>
                <a:t>复：又，再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6626934" y="3120848"/>
              <a:ext cx="1373289" cy="4002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/>
                  <a:cs typeface="汉仪君黑-45简" panose="020b0604020202020204" charset="-122"/>
                  <a:sym typeface="Times New Roman" panose="02020603050405020304" pitchFamily="18" charset="0"/>
                </a:rPr>
                <a:t>并：一起 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565553" y="3120848"/>
              <a:ext cx="2411837" cy="400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微软雅黑"/>
                  <a:cs typeface="汉仪君黑-45简" panose="020b0604020202020204" charset="-122"/>
                  <a:sym typeface="Times New Roman" panose="02020603050405020304" pitchFamily="18" charset="0"/>
                </a:rPr>
                <a:t>如故：跟原来一样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503423" y="3120848"/>
              <a:ext cx="0" cy="40028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6098509" y="3120848"/>
              <a:ext cx="0" cy="40028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8471243" y="3120848"/>
              <a:ext cx="0" cy="40028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1262480" y="2078240"/>
            <a:ext cx="97586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 spc="3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一狼得骨止，一狼仍</a:t>
            </a:r>
            <a:r>
              <a:rPr lang="zh-CN" altLang="en-US" sz="2000" b="1" spc="300">
                <a:solidFill>
                  <a:schemeClr val="accent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从</a:t>
            </a:r>
            <a:r>
              <a:rPr lang="zh-CN" altLang="en-US" sz="2000" spc="3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。</a:t>
            </a:r>
            <a:r>
              <a:rPr lang="zh-CN" altLang="en-US" sz="2000" b="1" spc="300">
                <a:solidFill>
                  <a:schemeClr val="accent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复</a:t>
            </a:r>
            <a:r>
              <a:rPr lang="zh-CN" altLang="en-US" sz="2000" spc="3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投之，后狼止而前狼又至。骨已尽矣，而两狼之</a:t>
            </a:r>
            <a:r>
              <a:rPr lang="zh-CN" altLang="en-US" sz="2000" b="1" spc="300">
                <a:solidFill>
                  <a:schemeClr val="accent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并</a:t>
            </a:r>
            <a:r>
              <a:rPr lang="zh-CN" altLang="en-US" sz="2000" spc="3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驱</a:t>
            </a:r>
            <a:r>
              <a:rPr lang="zh-CN" altLang="en-US" sz="2000" b="1" spc="300">
                <a:solidFill>
                  <a:schemeClr val="accent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如故</a:t>
            </a:r>
            <a:r>
              <a:rPr lang="zh-CN" altLang="en-US" sz="2000" spc="3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。</a:t>
            </a:r>
            <a:endParaRPr lang="zh-CN" altLang="en-US" sz="2000" spc="300"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</p:txBody>
      </p:sp>
      <p:sp>
        <p:nvSpPr>
          <p:cNvPr id="19" name="矩形 20"/>
          <p:cNvSpPr>
            <a:spLocks noChangeArrowheads="1"/>
          </p:cNvSpPr>
          <p:nvPr/>
        </p:nvSpPr>
        <p:spPr bwMode="auto">
          <a:xfrm>
            <a:off x="1219950" y="3919034"/>
            <a:ext cx="9609975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一只狼得到骨头停下了，另一只狼仍然跟着。屠户又拿起一块骨头扔过去，后得到骨头的那只狼停下了，可是先得到骨头的那只狼又跟上来。骨头已经扔完了，两只狼像原来一样一起追赶。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6" name="缺角矩形 15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文本翻译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62075" y="2623356"/>
            <a:ext cx="9467850" cy="15763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8" name="矩形 42"/>
          <p:cNvSpPr>
            <a:spLocks noChangeArrowheads="1"/>
          </p:cNvSpPr>
          <p:nvPr/>
        </p:nvSpPr>
        <p:spPr bwMode="auto">
          <a:xfrm>
            <a:off x="1190252" y="4491026"/>
            <a:ext cx="9546011" cy="1430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屠户很窘迫，恐怕前后一起受到狼的攻击。</a:t>
            </a:r>
            <a:r>
              <a:rPr kumimoji="1"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看见野地里有一个打麦场，场主人把柴草堆在打麦场里，覆盖成小山似的。</a:t>
            </a:r>
            <a:r>
              <a:rPr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屠户于是奔过去倚靠在柴草堆下面，放下担子拿起屠刀。 </a:t>
            </a:r>
          </a:p>
        </p:txBody>
      </p:sp>
      <p:sp>
        <p:nvSpPr>
          <p:cNvPr id="9" name="矩形 8"/>
          <p:cNvSpPr/>
          <p:nvPr/>
        </p:nvSpPr>
        <p:spPr>
          <a:xfrm>
            <a:off x="928552" y="1929760"/>
            <a:ext cx="108431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屠大</a:t>
            </a:r>
            <a:r>
              <a:rPr lang="zh-CN" altLang="en-US" sz="2000" b="1" u="sng">
                <a:solidFill>
                  <a:srgbClr val="39818B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窘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，恐前后受其</a:t>
            </a:r>
            <a:r>
              <a:rPr lang="zh-CN" altLang="en-US" sz="2000" b="1" u="sng">
                <a:solidFill>
                  <a:srgbClr val="39818B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敌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。</a:t>
            </a:r>
            <a:r>
              <a:rPr lang="zh-CN" altLang="en-US" sz="2000" b="1" u="sng">
                <a:solidFill>
                  <a:srgbClr val="39818B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顾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野有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麦场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，场主</a:t>
            </a:r>
            <a:r>
              <a:rPr lang="zh-CN" altLang="en-US" sz="2000" b="1" u="sng">
                <a:solidFill>
                  <a:srgbClr val="39818B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积薪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其中，</a:t>
            </a:r>
            <a:r>
              <a:rPr lang="zh-CN" altLang="en-US" sz="2000" b="1" u="sng">
                <a:solidFill>
                  <a:srgbClr val="39818B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苫蔽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成丘。</a:t>
            </a:r>
            <a:r>
              <a:rPr lang="zh-CN" altLang="en-US" sz="2000" b="1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屠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乃奔倚其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下，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弛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担持刀。</a:t>
            </a:r>
          </a:p>
        </p:txBody>
      </p:sp>
      <p:sp>
        <p:nvSpPr>
          <p:cNvPr id="10" name="矩形 9"/>
          <p:cNvSpPr/>
          <p:nvPr/>
        </p:nvSpPr>
        <p:spPr>
          <a:xfrm>
            <a:off x="1558925" y="2672568"/>
            <a:ext cx="2516188" cy="142295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窘：处境困迫，为难</a:t>
            </a:r>
            <a:endParaRPr lang="en-US" altLang="zh-CN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敌：胁迫，攻击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顾：</a:t>
            </a:r>
            <a:r>
              <a:rPr kumimoji="1"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看，视</a:t>
            </a:r>
          </a:p>
        </p:txBody>
      </p:sp>
      <p:sp>
        <p:nvSpPr>
          <p:cNvPr id="11" name="矩形 10"/>
          <p:cNvSpPr/>
          <p:nvPr/>
        </p:nvSpPr>
        <p:spPr>
          <a:xfrm>
            <a:off x="8137525" y="2694793"/>
            <a:ext cx="2598738" cy="14335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奔：跑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倚：倚靠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其：代词，指柴草堆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弛：解除、卸下</a:t>
            </a:r>
          </a:p>
        </p:txBody>
      </p:sp>
      <p:sp>
        <p:nvSpPr>
          <p:cNvPr id="12" name="矩形 11"/>
          <p:cNvSpPr/>
          <p:nvPr/>
        </p:nvSpPr>
        <p:spPr>
          <a:xfrm>
            <a:off x="4872038" y="2672568"/>
            <a:ext cx="2444750" cy="142295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积薪：</a:t>
            </a:r>
            <a:r>
              <a:rPr kumimoji="1"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堆积柴草</a:t>
            </a:r>
            <a:endParaRPr kumimoji="1" lang="en-US" altLang="zh-CN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苫蔽：</a:t>
            </a:r>
            <a:r>
              <a:rPr kumimoji="1"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覆盖、遮盖</a:t>
            </a:r>
            <a:endParaRPr kumimoji="1" lang="en-US" altLang="zh-CN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 u="sng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乃</a:t>
            </a: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 ：于是</a:t>
            </a:r>
            <a:endParaRPr lang="en-US" altLang="zh-CN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367213" y="2837702"/>
            <a:ext cx="0" cy="11520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661275" y="2837702"/>
            <a:ext cx="0" cy="11520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7" name="缺角矩形 16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文本翻译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408055" y="2846705"/>
            <a:ext cx="9467850" cy="15763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8" name="矩形 26"/>
          <p:cNvSpPr>
            <a:spLocks noChangeArrowheads="1"/>
          </p:cNvSpPr>
          <p:nvPr/>
        </p:nvSpPr>
        <p:spPr bwMode="auto">
          <a:xfrm>
            <a:off x="1408055" y="4669725"/>
            <a:ext cx="9375890" cy="1430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两只狼都不敢向前，瞪眼朝着屠户。过了一会儿，一只狼径直走开，另一只狼像狗似的蹲坐在前面。时间长了，那只狼的眼睛似乎闭上了，神情悠闲得很。</a:t>
            </a:r>
          </a:p>
        </p:txBody>
      </p:sp>
      <p:sp>
        <p:nvSpPr>
          <p:cNvPr id="9" name="矩形 8"/>
          <p:cNvSpPr/>
          <p:nvPr/>
        </p:nvSpPr>
        <p:spPr>
          <a:xfrm>
            <a:off x="1362075" y="2135415"/>
            <a:ext cx="946785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汉仪君黑-45简" panose="020b0604020202020204" charset="-122"/>
              <a:buNone/>
              <a:defRPr/>
            </a:pP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狼不敢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前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，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眈眈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相向。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少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时，一狼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径去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，其一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犬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坐于前。久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之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，目似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瞑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，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意暇甚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1604905" y="2895917"/>
            <a:ext cx="2808288" cy="142295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前：上前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眈眈：凶狠注视的样子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少：一会儿</a:t>
            </a:r>
          </a:p>
        </p:txBody>
      </p:sp>
      <p:sp>
        <p:nvSpPr>
          <p:cNvPr id="11" name="矩形 10"/>
          <p:cNvSpPr/>
          <p:nvPr/>
        </p:nvSpPr>
        <p:spPr>
          <a:xfrm>
            <a:off x="8302568" y="2918142"/>
            <a:ext cx="2146300" cy="14335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瞑：闭眼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意：神情、态度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暇 ：从容、悠闲</a:t>
            </a:r>
            <a:endParaRPr lang="en-US" altLang="zh-CN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甚：非常</a:t>
            </a:r>
          </a:p>
        </p:txBody>
      </p:sp>
      <p:sp>
        <p:nvSpPr>
          <p:cNvPr id="12" name="矩形 11"/>
          <p:cNvSpPr/>
          <p:nvPr/>
        </p:nvSpPr>
        <p:spPr>
          <a:xfrm>
            <a:off x="5349818" y="2918142"/>
            <a:ext cx="2084387" cy="14335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径：径直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去：离开</a:t>
            </a: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犬：像狗那样</a:t>
            </a:r>
            <a:endParaRPr lang="en-US" altLang="zh-CN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之：助词，无义</a:t>
            </a: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702118" y="3167380"/>
            <a:ext cx="0" cy="93662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942205" y="3167380"/>
            <a:ext cx="0" cy="93662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7" name="缺角矩形 16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文本翻译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1362075" y="3242762"/>
            <a:ext cx="9467850" cy="15763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19" name="矩形 26"/>
          <p:cNvSpPr>
            <a:spLocks noChangeArrowheads="1"/>
          </p:cNvSpPr>
          <p:nvPr/>
        </p:nvSpPr>
        <p:spPr bwMode="auto">
          <a:xfrm>
            <a:off x="1341915" y="4990599"/>
            <a:ext cx="9748029" cy="96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屠户突然跳起来，用刀劈狼的脑袋，又连砍几刀把狼杀死。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屠户正要上路，转到柴草堆后面一看，只见另一只狼正在柴草堆里打洞，想要钻过去从背后对屠户进行攻击。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341915" y="1958302"/>
            <a:ext cx="9467850" cy="969176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汉仪君黑-45简" panose="020b0604020202020204" charset="-122"/>
              <a:buNone/>
              <a:defRPr/>
            </a:pP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屠</a:t>
            </a:r>
            <a:r>
              <a:rPr lang="zh-CN" altLang="en-US" sz="2000" u="sng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暴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起，</a:t>
            </a:r>
            <a:r>
              <a:rPr lang="zh-CN" altLang="en-US" sz="2000" u="sng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以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刀劈狼首，又</a:t>
            </a:r>
            <a:r>
              <a:rPr lang="zh-CN" altLang="en-US" sz="2000" u="sng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数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刀</a:t>
            </a:r>
            <a:r>
              <a:rPr lang="zh-CN" altLang="en-US" sz="2000" u="sng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毙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之。</a:t>
            </a:r>
            <a:r>
              <a:rPr lang="zh-CN" altLang="en-US" sz="2000" u="sng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方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欲</a:t>
            </a:r>
            <a:r>
              <a:rPr lang="zh-CN" altLang="en-US" sz="2000" u="sng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行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，转视积薪后，一狼</a:t>
            </a:r>
            <a:r>
              <a:rPr lang="zh-CN" altLang="en-US" sz="2000" u="sng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洞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其中，</a:t>
            </a:r>
            <a:r>
              <a:rPr lang="zh-CN" altLang="en-US" sz="2000" u="sng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意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将</a:t>
            </a:r>
            <a:r>
              <a:rPr lang="zh-CN" altLang="en-US" sz="2000" u="sng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隧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 入</a:t>
            </a:r>
            <a:r>
              <a:rPr lang="zh-CN" altLang="en-US" sz="2000" u="sng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以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攻</a:t>
            </a:r>
            <a:r>
              <a:rPr lang="zh-CN" altLang="en-US" sz="2000" u="sng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其</a:t>
            </a:r>
            <a:r>
              <a:rPr lang="zh-CN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后也。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656138" y="3563437"/>
            <a:ext cx="0" cy="93662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896225" y="3563437"/>
            <a:ext cx="0" cy="93662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4"/>
          <p:cNvSpPr txBox="1">
            <a:spLocks noChangeArrowheads="1"/>
          </p:cNvSpPr>
          <p:nvPr/>
        </p:nvSpPr>
        <p:spPr bwMode="auto">
          <a:xfrm>
            <a:off x="5348288" y="3414212"/>
            <a:ext cx="1108075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毙：杀死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方：正要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行：走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洞：挖洞</a:t>
            </a:r>
          </a:p>
        </p:txBody>
      </p:sp>
      <p:sp>
        <p:nvSpPr>
          <p:cNvPr id="24" name="文本框 16"/>
          <p:cNvSpPr txBox="1">
            <a:spLocks noChangeArrowheads="1"/>
          </p:cNvSpPr>
          <p:nvPr/>
        </p:nvSpPr>
        <p:spPr bwMode="auto">
          <a:xfrm>
            <a:off x="8591550" y="3414212"/>
            <a:ext cx="1800225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意：企图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隧：从通道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以：来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其：他，指屠夫</a:t>
            </a:r>
          </a:p>
        </p:txBody>
      </p:sp>
      <p:sp>
        <p:nvSpPr>
          <p:cNvPr id="25" name="文本框 17"/>
          <p:cNvSpPr txBox="1">
            <a:spLocks noChangeArrowheads="1"/>
          </p:cNvSpPr>
          <p:nvPr/>
        </p:nvSpPr>
        <p:spPr bwMode="auto">
          <a:xfrm>
            <a:off x="2454275" y="3414212"/>
            <a:ext cx="1107996" cy="128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暴：突然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以：用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数：几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2" name="缺角矩形 11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文本翻译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4844626" y="1063870"/>
            <a:ext cx="2520000" cy="648000"/>
            <a:chOff x="4844626" y="644770"/>
            <a:chExt cx="2520000" cy="648000"/>
          </a:xfrm>
        </p:grpSpPr>
        <p:sp>
          <p:nvSpPr>
            <p:cNvPr id="3" name="缺角矩形 2"/>
            <p:cNvSpPr/>
            <p:nvPr>
              <p:custDataLst>
                <p:tags r:id="rId2"/>
              </p:custDataLst>
            </p:nvPr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chemeClr val="bg2">
                <a:alpha val="94000"/>
              </a:schemeClr>
            </a:solidFill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890022" y="685195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500" normalizeH="0" noProof="0">
                  <a:ln>
                    <a:noFill/>
                  </a:ln>
                  <a:solidFill>
                    <a:srgbClr val="0E1A2A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学习目标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82006" y="2221838"/>
            <a:ext cx="3063180" cy="3246520"/>
            <a:chOff x="1282006" y="2221838"/>
            <a:chExt cx="3063180" cy="3246520"/>
          </a:xfrm>
        </p:grpSpPr>
        <p:grpSp>
          <p:nvGrpSpPr>
            <p:cNvPr id="5" name="组合 4"/>
            <p:cNvGrpSpPr/>
            <p:nvPr/>
          </p:nvGrpSpPr>
          <p:grpSpPr>
            <a:xfrm>
              <a:off x="1282006" y="2221838"/>
              <a:ext cx="2940437" cy="3155978"/>
              <a:chOff x="1172335" y="2057938"/>
              <a:chExt cx="2940437" cy="3155978"/>
            </a:xfrm>
          </p:grpSpPr>
          <p:sp>
            <p:nvSpPr>
              <p:cNvPr id="6" name="缺角矩形 5"/>
              <p:cNvSpPr/>
              <p:nvPr>
                <p:custDataLst>
                  <p:tags r:id="rId3"/>
                </p:custDataLst>
              </p:nvPr>
            </p:nvSpPr>
            <p:spPr>
              <a:xfrm>
                <a:off x="1172335" y="2397751"/>
                <a:ext cx="2940437" cy="2816165"/>
              </a:xfrm>
              <a:prstGeom prst="plaque">
                <a:avLst>
                  <a:gd name="adj" fmla="val 6031"/>
                </a:avLst>
              </a:prstGeom>
              <a:solidFill>
                <a:schemeClr val="bg2">
                  <a:alpha val="94000"/>
                </a:schemeClr>
              </a:solidFill>
              <a:ln w="28575" cap="flat" cmpd="sng" algn="ctr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285622" y="2057938"/>
                <a:ext cx="694499" cy="694499"/>
              </a:xfrm>
              <a:prstGeom prst="ellipse">
                <a:avLst/>
              </a:prstGeom>
              <a:solidFill>
                <a:srgbClr val="2B406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/>
                    <a:sym typeface="Times New Roman" panose="02020603050405020304" pitchFamily="18" charset="0"/>
                  </a:rPr>
                  <a:t>01</a:t>
                </a: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4"/>
                </p:custDataLst>
              </p:nvPr>
            </p:nvSpPr>
            <p:spPr>
              <a:xfrm flipH="1">
                <a:off x="1319079" y="3001354"/>
                <a:ext cx="2609850" cy="14229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rgbClr val="E2865D"/>
                    </a:solidFill>
                    <a:latin typeface="思源宋体 CN" panose="02020700000000000000" pitchFamily="18" charset="-122"/>
                    <a:ea typeface="思源宋体 CN" panose="02020700000000000000" pitchFamily="18" charset="-122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2000" b="1" spc="0">
                    <a:solidFill>
                      <a:schemeClr val="dk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/>
                    <a:sym typeface="Times New Roman" panose="02020603050405020304" pitchFamily="18" charset="0"/>
                  </a:rPr>
                  <a:t>熟读古文，积累文言词汇，正确理解、背诵、翻译课文。</a:t>
                </a: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55304" y="4660989"/>
              <a:ext cx="1389882" cy="807369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4640351" y="2221838"/>
            <a:ext cx="3063180" cy="3246520"/>
            <a:chOff x="1282006" y="2221838"/>
            <a:chExt cx="3063180" cy="3246520"/>
          </a:xfrm>
        </p:grpSpPr>
        <p:grpSp>
          <p:nvGrpSpPr>
            <p:cNvPr id="30" name="组合 29"/>
            <p:cNvGrpSpPr/>
            <p:nvPr/>
          </p:nvGrpSpPr>
          <p:grpSpPr>
            <a:xfrm>
              <a:off x="1282006" y="2221838"/>
              <a:ext cx="2940437" cy="3155978"/>
              <a:chOff x="1172335" y="2057938"/>
              <a:chExt cx="2940437" cy="3155978"/>
            </a:xfrm>
          </p:grpSpPr>
          <p:sp>
            <p:nvSpPr>
              <p:cNvPr id="32" name="缺角矩形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1172335" y="2397751"/>
                <a:ext cx="2940437" cy="2816165"/>
              </a:xfrm>
              <a:prstGeom prst="plaque">
                <a:avLst>
                  <a:gd name="adj" fmla="val 6031"/>
                </a:avLst>
              </a:prstGeom>
              <a:solidFill>
                <a:schemeClr val="bg2">
                  <a:alpha val="94000"/>
                </a:schemeClr>
              </a:solidFill>
              <a:ln w="28575" cap="flat" cmpd="sng" algn="ctr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285622" y="2057938"/>
                <a:ext cx="694499" cy="694499"/>
              </a:xfrm>
              <a:prstGeom prst="ellipse">
                <a:avLst/>
              </a:prstGeom>
              <a:solidFill>
                <a:srgbClr val="2B406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/>
                    <a:sym typeface="Times New Roman" panose="02020603050405020304" pitchFamily="18" charset="0"/>
                  </a:rPr>
                  <a:t>02</a:t>
                </a:r>
              </a:p>
            </p:txBody>
          </p:sp>
          <p:sp>
            <p:nvSpPr>
              <p:cNvPr id="34" name="文本框 33"/>
              <p:cNvSpPr txBox="1"/>
              <p:nvPr>
                <p:custDataLst>
                  <p:tags r:id="rId7"/>
                </p:custDataLst>
              </p:nvPr>
            </p:nvSpPr>
            <p:spPr>
              <a:xfrm flipH="1">
                <a:off x="1319079" y="3001354"/>
                <a:ext cx="2609850" cy="1689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rgbClr val="E2865D"/>
                    </a:solidFill>
                    <a:latin typeface="思源宋体 CN" panose="02020700000000000000" pitchFamily="18" charset="-122"/>
                    <a:ea typeface="思源宋体 CN" panose="02020700000000000000" pitchFamily="18" charset="-122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1800" b="1" spc="0">
                    <a:solidFill>
                      <a:schemeClr val="dk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/>
                    <a:sym typeface="Times New Roman" panose="02020603050405020304" pitchFamily="18" charset="0"/>
                  </a:rPr>
                  <a:t>揣摩动作描写和心理描写，领悟作者语言运用的精妙，体会狼与屠户的形象，把握文章主旨。</a:t>
                </a:r>
              </a:p>
            </p:txBody>
          </p:sp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55304" y="4660989"/>
              <a:ext cx="1389882" cy="807369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7998696" y="2221838"/>
            <a:ext cx="3063180" cy="3246520"/>
            <a:chOff x="1282006" y="2221838"/>
            <a:chExt cx="3063180" cy="3246520"/>
          </a:xfrm>
        </p:grpSpPr>
        <p:grpSp>
          <p:nvGrpSpPr>
            <p:cNvPr id="36" name="组合 35"/>
            <p:cNvGrpSpPr/>
            <p:nvPr/>
          </p:nvGrpSpPr>
          <p:grpSpPr>
            <a:xfrm>
              <a:off x="1282006" y="2221838"/>
              <a:ext cx="2940437" cy="3155978"/>
              <a:chOff x="1172335" y="2057938"/>
              <a:chExt cx="2940437" cy="3155978"/>
            </a:xfrm>
          </p:grpSpPr>
          <p:sp>
            <p:nvSpPr>
              <p:cNvPr id="38" name="缺角矩形 37"/>
              <p:cNvSpPr/>
              <p:nvPr>
                <p:custDataLst>
                  <p:tags r:id="rId8"/>
                </p:custDataLst>
              </p:nvPr>
            </p:nvSpPr>
            <p:spPr>
              <a:xfrm>
                <a:off x="1172335" y="2397751"/>
                <a:ext cx="2940437" cy="2816165"/>
              </a:xfrm>
              <a:prstGeom prst="plaque">
                <a:avLst>
                  <a:gd name="adj" fmla="val 6031"/>
                </a:avLst>
              </a:prstGeom>
              <a:solidFill>
                <a:schemeClr val="bg2">
                  <a:alpha val="94000"/>
                </a:schemeClr>
              </a:solidFill>
              <a:ln w="28575" cap="flat" cmpd="sng" algn="ctr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285622" y="2057938"/>
                <a:ext cx="694499" cy="694499"/>
              </a:xfrm>
              <a:prstGeom prst="ellipse">
                <a:avLst/>
              </a:prstGeom>
              <a:solidFill>
                <a:srgbClr val="2B406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微软雅黑"/>
                    <a:sym typeface="Times New Roman" panose="02020603050405020304" pitchFamily="18" charset="0"/>
                  </a:rPr>
                  <a:t>01</a:t>
                </a:r>
              </a:p>
            </p:txBody>
          </p:sp>
          <p:sp>
            <p:nvSpPr>
              <p:cNvPr id="40" name="文本框 39"/>
              <p:cNvSpPr txBox="1"/>
              <p:nvPr>
                <p:custDataLst>
                  <p:tags r:id="rId9"/>
                </p:custDataLst>
              </p:nvPr>
            </p:nvSpPr>
            <p:spPr>
              <a:xfrm flipH="1">
                <a:off x="1319079" y="3001354"/>
                <a:ext cx="2609850" cy="18668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rgbClr val="E2865D"/>
                    </a:solidFill>
                    <a:latin typeface="思源宋体 CN" panose="02020700000000000000" pitchFamily="18" charset="-122"/>
                    <a:ea typeface="思源宋体 CN" panose="02020700000000000000" pitchFamily="18" charset="-122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2000" b="1" spc="0">
                    <a:solidFill>
                      <a:schemeClr val="dk1">
                        <a:lumMod val="85000"/>
                        <a:lumOff val="15000"/>
                      </a:schemeClr>
                    </a:solidFill>
                    <a:latin typeface="Times New Roman" panose="02020603050405020304" pitchFamily="18" charset="0"/>
                    <a:ea typeface="微软雅黑"/>
                    <a:sym typeface="Times New Roman" panose="02020603050405020304" pitchFamily="18" charset="0"/>
                  </a:rPr>
                  <a:t>复述故事，理解故事的寓意及其现实意义，培养学生阅读文言文的能力。</a:t>
                </a:r>
              </a:p>
            </p:txBody>
          </p:sp>
        </p:grp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55304" y="4660989"/>
              <a:ext cx="1389882" cy="80736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62075" y="2914357"/>
            <a:ext cx="9467850" cy="157638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8" name="矩形 26"/>
          <p:cNvSpPr>
            <a:spLocks noChangeArrowheads="1"/>
          </p:cNvSpPr>
          <p:nvPr/>
        </p:nvSpPr>
        <p:spPr bwMode="auto">
          <a:xfrm>
            <a:off x="1362075" y="4759139"/>
            <a:ext cx="9124950" cy="1430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狼的身子已经钻进一半，只有屁股和尾巴露在外面，屠户从后面砍断了狼的后腿，也杀死（了）它。这才明白前面的那只狼假装睡觉，原来是用来诱惑敌方的。</a:t>
            </a:r>
          </a:p>
        </p:txBody>
      </p:sp>
      <p:sp>
        <p:nvSpPr>
          <p:cNvPr id="9" name="矩形 8"/>
          <p:cNvSpPr/>
          <p:nvPr/>
        </p:nvSpPr>
        <p:spPr>
          <a:xfrm>
            <a:off x="1362075" y="2098861"/>
            <a:ext cx="946785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汉仪君黑-45简" panose="020b0604020202020204" charset="-122"/>
              <a:buNone/>
              <a:defRPr/>
            </a:pP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身已半入，止露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尻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尾，屠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自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后断其</a:t>
            </a:r>
            <a:r>
              <a:rPr lang="zh-CN" altLang="en-US" sz="2000" u="sng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股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，亦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毙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之。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乃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悟前狼假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寐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，</a:t>
            </a:r>
            <a:r>
              <a:rPr lang="zh-CN" altLang="en-US" sz="2000" b="1" u="sng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盖以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诱敌。</a:t>
            </a:r>
          </a:p>
        </p:txBody>
      </p:sp>
      <p:sp>
        <p:nvSpPr>
          <p:cNvPr id="10" name="矩形 9"/>
          <p:cNvSpPr/>
          <p:nvPr/>
        </p:nvSpPr>
        <p:spPr>
          <a:xfrm>
            <a:off x="1950124" y="3166969"/>
            <a:ext cx="1210588" cy="9716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尻：屁股</a:t>
            </a:r>
            <a:endParaRPr lang="en-US" altLang="zh-CN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自：从</a:t>
            </a:r>
          </a:p>
        </p:txBody>
      </p:sp>
      <p:sp>
        <p:nvSpPr>
          <p:cNvPr id="11" name="矩形 10"/>
          <p:cNvSpPr/>
          <p:nvPr/>
        </p:nvSpPr>
        <p:spPr>
          <a:xfrm>
            <a:off x="4885412" y="3166969"/>
            <a:ext cx="1210588" cy="9716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股：大腿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毙：杀死</a:t>
            </a:r>
          </a:p>
        </p:txBody>
      </p:sp>
      <p:sp>
        <p:nvSpPr>
          <p:cNvPr id="12" name="矩形 11"/>
          <p:cNvSpPr/>
          <p:nvPr/>
        </p:nvSpPr>
        <p:spPr>
          <a:xfrm>
            <a:off x="7855624" y="2937387"/>
            <a:ext cx="2236510" cy="14308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乃：于是</a:t>
            </a:r>
            <a:endParaRPr lang="en-US" altLang="zh-CN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盖：大概、原来是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以：用来</a:t>
            </a: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182149" y="3189732"/>
            <a:ext cx="0" cy="93662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990437" y="3189732"/>
            <a:ext cx="0" cy="93662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7" name="缺角矩形 16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文本翻译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22994" y="2867519"/>
            <a:ext cx="9467850" cy="15748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8" name="矩形 26"/>
          <p:cNvSpPr>
            <a:spLocks noChangeArrowheads="1"/>
          </p:cNvSpPr>
          <p:nvPr/>
        </p:nvSpPr>
        <p:spPr bwMode="auto">
          <a:xfrm>
            <a:off x="1322994" y="4828535"/>
            <a:ext cx="9546011" cy="97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狼也是很狡猾了，可是一会儿两只狼都被杀死，禽兽的欺骗手段能有多少呢</a:t>
            </a:r>
            <a:r>
              <a:rPr kumimoji="1" lang="en-US" altLang="zh-CN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?</a:t>
            </a: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20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只不过给人们增加笑料罢了。</a:t>
            </a:r>
          </a:p>
        </p:txBody>
      </p:sp>
      <p:sp>
        <p:nvSpPr>
          <p:cNvPr id="9" name="矩形 8"/>
          <p:cNvSpPr/>
          <p:nvPr/>
        </p:nvSpPr>
        <p:spPr>
          <a:xfrm>
            <a:off x="1322995" y="2057624"/>
            <a:ext cx="946785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汉仪君黑-45简" panose="020b0604020202020204" charset="-122"/>
              <a:buNone/>
              <a:defRPr/>
            </a:pPr>
            <a:r>
              <a:rPr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狼亦</a:t>
            </a:r>
            <a:r>
              <a:rPr lang="zh-CN" altLang="en-US" sz="2000" b="1" u="sng" spc="300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黠</a:t>
            </a:r>
            <a:r>
              <a:rPr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矣， 而</a:t>
            </a:r>
            <a:r>
              <a:rPr lang="zh-CN" altLang="en-US" sz="2000" b="1" u="sng" spc="300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顷刻</a:t>
            </a:r>
            <a:r>
              <a:rPr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两毙，禽兽之</a:t>
            </a:r>
            <a:r>
              <a:rPr lang="zh-CN" altLang="en-US" sz="2000" b="1" u="sng" spc="300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变诈几何</a:t>
            </a:r>
            <a:r>
              <a:rPr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哉？止增笑</a:t>
            </a:r>
            <a:r>
              <a:rPr lang="zh-CN" altLang="en-US" sz="2000" b="1" u="sng" spc="300">
                <a:solidFill>
                  <a:srgbClr val="39818B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耳</a:t>
            </a:r>
            <a:r>
              <a:rPr lang="zh-CN" altLang="en-US" sz="2000" spc="300"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2024669" y="3146919"/>
            <a:ext cx="1723549" cy="9716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黠：狡猾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顷刻：一会儿</a:t>
            </a:r>
            <a:endParaRPr lang="en-US" altLang="zh-CN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微软雅黑"/>
              <a:cs typeface="汉仪君黑-45简" panose="020b0604020202020204" charset="-122"/>
              <a:sym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61582" y="3146919"/>
            <a:ext cx="1980029" cy="9716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变诈：巧变诡诈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几何：多少</a:t>
            </a:r>
          </a:p>
        </p:txBody>
      </p:sp>
      <p:sp>
        <p:nvSpPr>
          <p:cNvPr id="12" name="矩形 11"/>
          <p:cNvSpPr/>
          <p:nvPr/>
        </p:nvSpPr>
        <p:spPr>
          <a:xfrm>
            <a:off x="8622319" y="3454894"/>
            <a:ext cx="12112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耳：罢了</a:t>
            </a: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256694" y="3186607"/>
            <a:ext cx="0" cy="93662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726969" y="3186607"/>
            <a:ext cx="0" cy="93662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7" name="缺角矩形 16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文本翻译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250"/>
    </mc:Choice>
    <mc:Fallback>
      <p:transition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缺角矩形 7"/>
          <p:cNvSpPr/>
          <p:nvPr/>
        </p:nvSpPr>
        <p:spPr>
          <a:xfrm>
            <a:off x="1352550" y="1817586"/>
            <a:ext cx="9486900" cy="3222829"/>
          </a:xfrm>
          <a:prstGeom prst="plaque">
            <a:avLst>
              <a:gd name="adj" fmla="val 6031"/>
            </a:avLst>
          </a:prstGeom>
          <a:solidFill>
            <a:schemeClr val="bg1">
              <a:lumMod val="95000"/>
              <a:alpha val="90000"/>
            </a:schemeClr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81145" y="2306434"/>
            <a:ext cx="4029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任务四</a:t>
            </a:r>
            <a:endParaRPr lang="en-US" altLang="zh-CN" sz="5400" b="1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90255" y="3628236"/>
            <a:ext cx="64114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细读课文，读懂内容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3" name="缺角矩形 2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概括情节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81265" y="2360111"/>
            <a:ext cx="6219723" cy="461665"/>
            <a:chOff x="1086183" y="2138916"/>
            <a:chExt cx="6219723" cy="461665"/>
          </a:xfrm>
        </p:grpSpPr>
        <p:grpSp>
          <p:nvGrpSpPr>
            <p:cNvPr id="9" name="组合 8"/>
            <p:cNvGrpSpPr/>
            <p:nvPr/>
          </p:nvGrpSpPr>
          <p:grpSpPr>
            <a:xfrm>
              <a:off x="1086183" y="2187831"/>
              <a:ext cx="447692" cy="363834"/>
              <a:chOff x="2232024" y="2469415"/>
              <a:chExt cx="447692" cy="363836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232024" y="2469416"/>
                <a:ext cx="26848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592159" y="2469415"/>
                <a:ext cx="8755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625523" y="2138916"/>
              <a:ext cx="56803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cs typeface="微软雅黑" panose="020b0503020204020204" charset="-122"/>
                  <a:sym typeface="Times New Roman" panose="02020603050405020304" pitchFamily="18" charset="0"/>
                </a:rPr>
                <a:t>用词语概括这个故事的发展经过</a:t>
              </a:r>
              <a:endPara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595270" y="3198168"/>
            <a:ext cx="70014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开端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发展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高潮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结局</a:t>
            </a:r>
          </a:p>
        </p:txBody>
      </p:sp>
      <p:sp>
        <p:nvSpPr>
          <p:cNvPr id="15" name="圆角矩形 12"/>
          <p:cNvSpPr/>
          <p:nvPr/>
        </p:nvSpPr>
        <p:spPr bwMode="auto">
          <a:xfrm>
            <a:off x="3600570" y="4160374"/>
            <a:ext cx="866775" cy="84296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5473820" y="4160374"/>
            <a:ext cx="866775" cy="84296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17" name="圆角矩形 18"/>
          <p:cNvSpPr/>
          <p:nvPr/>
        </p:nvSpPr>
        <p:spPr bwMode="auto">
          <a:xfrm>
            <a:off x="7348658" y="4160374"/>
            <a:ext cx="866775" cy="84296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18" name="圆角矩形 21"/>
          <p:cNvSpPr/>
          <p:nvPr/>
        </p:nvSpPr>
        <p:spPr bwMode="auto">
          <a:xfrm>
            <a:off x="9221908" y="4160374"/>
            <a:ext cx="866775" cy="84296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19" name="圆角矩形 8"/>
          <p:cNvSpPr/>
          <p:nvPr/>
        </p:nvSpPr>
        <p:spPr bwMode="auto">
          <a:xfrm>
            <a:off x="865308" y="4160374"/>
            <a:ext cx="1728787" cy="84296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035887" y="4210985"/>
            <a:ext cx="138763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屠户</a:t>
            </a: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ltGray">
          <a:xfrm>
            <a:off x="3652900" y="4214377"/>
            <a:ext cx="762114" cy="701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狼</a:t>
            </a: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ltGray">
          <a:xfrm>
            <a:off x="5526150" y="4214377"/>
            <a:ext cx="762114" cy="701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狼</a:t>
            </a: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ltGray">
          <a:xfrm>
            <a:off x="7400988" y="4214377"/>
            <a:ext cx="762114" cy="701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狼</a:t>
            </a: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ltGray">
          <a:xfrm>
            <a:off x="9274238" y="4214377"/>
            <a:ext cx="762114" cy="701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狼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2716333" y="3826999"/>
            <a:ext cx="76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遇</a:t>
            </a: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4676895" y="3826999"/>
            <a:ext cx="60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惧</a:t>
            </a: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8429745" y="3826999"/>
            <a:ext cx="60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杀</a:t>
            </a:r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6540620" y="3826999"/>
            <a:ext cx="60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汉仪君黑-45简" panose="020b0604020202020204" charset="-122"/>
                <a:sym typeface="Times New Roman" panose="02020603050405020304" pitchFamily="18" charset="0"/>
              </a:rPr>
              <a:t>御</a:t>
            </a:r>
          </a:p>
        </p:txBody>
      </p:sp>
      <p:cxnSp>
        <p:nvCxnSpPr>
          <p:cNvPr id="29" name="直接箭头连接符 28"/>
          <p:cNvCxnSpPr/>
          <p:nvPr/>
        </p:nvCxnSpPr>
        <p:spPr>
          <a:xfrm flipV="1">
            <a:off x="2630608" y="4559372"/>
            <a:ext cx="933450" cy="111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4516558" y="4559372"/>
            <a:ext cx="931862" cy="111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V="1">
            <a:off x="6378695" y="4559372"/>
            <a:ext cx="931863" cy="111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V="1">
            <a:off x="8269408" y="4559372"/>
            <a:ext cx="931862" cy="111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52" y="2621935"/>
            <a:ext cx="10894496" cy="332260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5" name="缺角矩形 4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梳理内容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97307" y="1926974"/>
            <a:ext cx="6219723" cy="461665"/>
            <a:chOff x="1086183" y="2138916"/>
            <a:chExt cx="6219723" cy="461665"/>
          </a:xfrm>
        </p:grpSpPr>
        <p:grpSp>
          <p:nvGrpSpPr>
            <p:cNvPr id="8" name="组合 7"/>
            <p:cNvGrpSpPr/>
            <p:nvPr/>
          </p:nvGrpSpPr>
          <p:grpSpPr>
            <a:xfrm>
              <a:off x="1086183" y="2187831"/>
              <a:ext cx="447692" cy="363834"/>
              <a:chOff x="2232024" y="2469415"/>
              <a:chExt cx="447692" cy="36383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2232024" y="2469416"/>
                <a:ext cx="26848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592159" y="2469415"/>
                <a:ext cx="8755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625523" y="2138916"/>
              <a:ext cx="56803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cs typeface="微软雅黑" panose="020b0503020204020204" charset="-122"/>
                  <a:sym typeface="Times New Roman" panose="02020603050405020304" pitchFamily="18" charset="0"/>
                </a:rPr>
                <a:t>填写表格，并复述故事情节</a:t>
              </a:r>
              <a:endPara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69925" y="2566737"/>
          <a:ext cx="10852150" cy="3272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63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9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66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451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/>
                          <a:sym typeface="Times New Roman" panose="02020603050405020304" pitchFamily="18" charset="0"/>
                        </a:rPr>
                        <a:t>情节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/>
                          <a:sym typeface="Times New Roman" panose="02020603050405020304" pitchFamily="18" charset="0"/>
                        </a:rPr>
                        <a:t>屠户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/>
                          <a:sym typeface="Times New Roman" panose="02020603050405020304" pitchFamily="18" charset="0"/>
                        </a:rPr>
                        <a:t>狼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451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/>
                          <a:sym typeface="Times New Roman" panose="02020603050405020304" pitchFamily="18" charset="0"/>
                        </a:rPr>
                        <a:t>遇狼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80000"/>
                        </a:lnSpc>
                        <a:spcBef>
                          <a:spcPts val="1600"/>
                        </a:spcBef>
                      </a:pPr>
                      <a:r>
                        <a:rPr lang="zh-CN" altLang="en-US" sz="2000" b="1" kern="120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/>
                          <a:cs typeface="+mn-cs"/>
                          <a:sym typeface="Times New Roman" panose="02020603050405020304" pitchFamily="18" charset="0"/>
                        </a:rPr>
                        <a:t>晚归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80000"/>
                        </a:lnSpc>
                        <a:spcBef>
                          <a:spcPts val="1600"/>
                        </a:spcBef>
                      </a:pPr>
                      <a:r>
                        <a:rPr lang="zh-CN" altLang="en-US" sz="20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/>
                          <a:cs typeface="+mn-cs"/>
                          <a:sym typeface="Times New Roman" panose="02020603050405020304" pitchFamily="18" charset="0"/>
                        </a:rPr>
                        <a:t>缀行甚远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451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/>
                          <a:sym typeface="Times New Roman" panose="02020603050405020304" pitchFamily="18" charset="0"/>
                        </a:rPr>
                        <a:t>惧狼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1600"/>
                        </a:spcBef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  <a:ea typeface="微软雅黑"/>
                          <a:sym typeface="Times New Roman" panose="02020603050405020304" pitchFamily="18" charset="0"/>
                        </a:rPr>
                        <a:t>投以骨，复投之，骨已尽矣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1600"/>
                        </a:spcBef>
                      </a:pPr>
                      <a:r>
                        <a:rPr lang="zh-CN" altLang="en-US" sz="20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/>
                          <a:sym typeface="Times New Roman" panose="02020603050405020304" pitchFamily="18" charset="0"/>
                        </a:rPr>
                        <a:t>一狼得骨止，一狼仍从；后狼止而前狼又至 并驱如故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51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/>
                          <a:sym typeface="Times New Roman" panose="02020603050405020304" pitchFamily="18" charset="0"/>
                        </a:rPr>
                        <a:t>御狼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80000"/>
                        </a:lnSpc>
                        <a:spcBef>
                          <a:spcPts val="1600"/>
                        </a:spcBef>
                      </a:pPr>
                      <a:r>
                        <a:rPr lang="zh-CN" altLang="en-US" sz="2000" b="1" kern="120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/>
                          <a:cs typeface="+mn-cs"/>
                          <a:sym typeface="Times New Roman" panose="02020603050405020304" pitchFamily="18" charset="0"/>
                        </a:rPr>
                        <a:t>恐前后受其敌，顾野有麦场；奔倚其下，弛担持刀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1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/>
                          <a:cs typeface="+mn-cs"/>
                          <a:sym typeface="Times New Roman" panose="02020603050405020304" pitchFamily="18" charset="0"/>
                        </a:rPr>
                        <a:t>狼不敢前</a:t>
                      </a: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451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/>
                          <a:sym typeface="Times New Roman" panose="02020603050405020304" pitchFamily="18" charset="0"/>
                        </a:rPr>
                        <a:t>杀狼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微软雅黑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1600"/>
                        </a:spcBef>
                      </a:pPr>
                      <a:r>
                        <a:rPr lang="zh-CN" altLang="en-US" sz="2000" b="1" kern="120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微软雅黑"/>
                          <a:cs typeface="+mn-cs"/>
                          <a:sym typeface="Times New Roman" panose="02020603050405020304" pitchFamily="18" charset="0"/>
                        </a:rPr>
                        <a:t>持刀，暴起，以刀劈狼首，又数刀毙之，自后断其股，亦毙之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>
                        <a:lnSpc>
                          <a:spcPct val="80000"/>
                        </a:lnSpc>
                        <a:spcBef>
                          <a:spcPts val="1600"/>
                        </a:spcBef>
                      </a:pPr>
                      <a:r>
                        <a:rPr lang="zh-CN" altLang="en-US" sz="2000" b="1" kern="12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/>
                          <a:cs typeface="+mn-cs"/>
                          <a:sym typeface="Times New Roman" panose="02020603050405020304" pitchFamily="18" charset="0"/>
                        </a:rPr>
                        <a:t>一狼径去，其一犬坐于前，目似瞑，意暇甚；一狼洞其中，意将隧入以攻其后也。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5" name="缺角矩形 4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梳理内容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97307" y="1894890"/>
            <a:ext cx="8091072" cy="461665"/>
            <a:chOff x="1086183" y="2138916"/>
            <a:chExt cx="8091072" cy="461665"/>
          </a:xfrm>
        </p:grpSpPr>
        <p:grpSp>
          <p:nvGrpSpPr>
            <p:cNvPr id="8" name="组合 7"/>
            <p:cNvGrpSpPr/>
            <p:nvPr/>
          </p:nvGrpSpPr>
          <p:grpSpPr>
            <a:xfrm>
              <a:off x="1086183" y="2187831"/>
              <a:ext cx="447692" cy="363834"/>
              <a:chOff x="2232024" y="2469415"/>
              <a:chExt cx="447692" cy="36383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2232024" y="2469416"/>
                <a:ext cx="26848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592159" y="2469415"/>
                <a:ext cx="8755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625523" y="2138916"/>
              <a:ext cx="755173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cs typeface="微软雅黑" panose="020b0503020204020204" charset="-122"/>
                  <a:sym typeface="Times New Roman" panose="02020603050405020304" pitchFamily="18" charset="0"/>
                </a:rPr>
                <a:t>填写表格，并复述故事情节</a:t>
              </a:r>
              <a:endPara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5" name="缺角矩形 4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复述故事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97307" y="1991142"/>
            <a:ext cx="8235451" cy="461665"/>
            <a:chOff x="1086183" y="2138916"/>
            <a:chExt cx="8235451" cy="461665"/>
          </a:xfrm>
        </p:grpSpPr>
        <p:grpSp>
          <p:nvGrpSpPr>
            <p:cNvPr id="8" name="组合 7"/>
            <p:cNvGrpSpPr/>
            <p:nvPr/>
          </p:nvGrpSpPr>
          <p:grpSpPr>
            <a:xfrm>
              <a:off x="1086183" y="2187831"/>
              <a:ext cx="447692" cy="363834"/>
              <a:chOff x="2232024" y="2469415"/>
              <a:chExt cx="447692" cy="36383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2232024" y="2469416"/>
                <a:ext cx="26848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592159" y="2469415"/>
                <a:ext cx="8755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625523" y="2138916"/>
              <a:ext cx="769611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cs typeface="微软雅黑" panose="020b0503020204020204" charset="-122"/>
                  <a:sym typeface="Times New Roman" panose="02020603050405020304" pitchFamily="18" charset="0"/>
                </a:rPr>
                <a:t>用自己的话复述故事情节</a:t>
              </a:r>
            </a:p>
          </p:txBody>
        </p:sp>
      </p:grpSp>
      <p:pic>
        <p:nvPicPr>
          <p:cNvPr id="12" name="Picture 6" descr="hxx5"/>
          <p:cNvPicPr/>
          <p:nvPr/>
        </p:nvPicPr>
        <p:blipFill>
          <a:blip r:embed="rId2"/>
          <a:stretch>
            <a:fillRect/>
          </a:stretch>
        </p:blipFill>
        <p:spPr>
          <a:xfrm>
            <a:off x="9545052" y="3251610"/>
            <a:ext cx="2069282" cy="164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7" descr="hxx1"/>
          <p:cNvPicPr/>
          <p:nvPr/>
        </p:nvPicPr>
        <p:blipFill>
          <a:blip r:embed="rId3"/>
          <a:stretch>
            <a:fillRect/>
          </a:stretch>
        </p:blipFill>
        <p:spPr>
          <a:xfrm>
            <a:off x="555234" y="3251611"/>
            <a:ext cx="2069282" cy="164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8" descr="hxx2"/>
          <p:cNvPicPr/>
          <p:nvPr/>
        </p:nvPicPr>
        <p:blipFill>
          <a:blip r:embed="rId4"/>
          <a:stretch>
            <a:fillRect/>
          </a:stretch>
        </p:blipFill>
        <p:spPr>
          <a:xfrm>
            <a:off x="2802689" y="3251610"/>
            <a:ext cx="2069282" cy="164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9" descr="hxx3"/>
          <p:cNvPicPr/>
          <p:nvPr/>
        </p:nvPicPr>
        <p:blipFill>
          <a:blip r:embed="rId5"/>
          <a:stretch>
            <a:fillRect/>
          </a:stretch>
        </p:blipFill>
        <p:spPr>
          <a:xfrm>
            <a:off x="5050144" y="3251611"/>
            <a:ext cx="2069282" cy="164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10" descr="hxx4"/>
          <p:cNvPicPr/>
          <p:nvPr/>
        </p:nvPicPr>
        <p:blipFill>
          <a:blip r:embed="rId6"/>
          <a:stretch>
            <a:fillRect/>
          </a:stretch>
        </p:blipFill>
        <p:spPr>
          <a:xfrm>
            <a:off x="7297599" y="3251611"/>
            <a:ext cx="2069282" cy="164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1382602" y="5234986"/>
            <a:ext cx="94267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开端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发展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高潮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转折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——</a:t>
            </a:r>
            <a:r>
              <a:rPr lang="zh-CN" altLang="en-US" sz="2400" b="1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结局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5" name="缺角矩形 4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体会情感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97307" y="1991142"/>
            <a:ext cx="8235451" cy="461665"/>
            <a:chOff x="1086183" y="2138916"/>
            <a:chExt cx="8235451" cy="461665"/>
          </a:xfrm>
        </p:grpSpPr>
        <p:grpSp>
          <p:nvGrpSpPr>
            <p:cNvPr id="8" name="组合 7"/>
            <p:cNvGrpSpPr/>
            <p:nvPr/>
          </p:nvGrpSpPr>
          <p:grpSpPr>
            <a:xfrm>
              <a:off x="1086183" y="2187831"/>
              <a:ext cx="447692" cy="363834"/>
              <a:chOff x="2232024" y="2469415"/>
              <a:chExt cx="447692" cy="36383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2232024" y="2469416"/>
                <a:ext cx="26848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592159" y="2469415"/>
                <a:ext cx="8755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625523" y="2138916"/>
              <a:ext cx="769611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cs typeface="微软雅黑" panose="020b0503020204020204" charset="-122"/>
                  <a:sym typeface="Times New Roman" panose="02020603050405020304" pitchFamily="18" charset="0"/>
                </a:rPr>
                <a:t>请用波浪线勾画出评价语，并体会作者的情感态度</a:t>
              </a:r>
            </a:p>
          </p:txBody>
        </p:sp>
      </p:grpSp>
      <p:sp>
        <p:nvSpPr>
          <p:cNvPr id="13" name="Title 6"/>
          <p:cNvSpPr txBox="1"/>
          <p:nvPr>
            <p:custDataLst>
              <p:tags r:id="rId2"/>
            </p:custDataLst>
          </p:nvPr>
        </p:nvSpPr>
        <p:spPr>
          <a:xfrm>
            <a:off x="1197307" y="2896215"/>
            <a:ext cx="10362030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r>
              <a:rPr lang="zh-CN" altLang="en-US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评价语：狼亦黠矣，而顷刻两毙，禽兽之变诈几何哉？止增笑耳。</a:t>
            </a:r>
            <a:endParaRPr lang="en-US" altLang="zh-CN" b="0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  <a:p>
            <a:r>
              <a:rPr lang="zh-CN" altLang="en-US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关键字：笑。</a:t>
            </a:r>
            <a:endParaRPr lang="en-US" altLang="zh-CN" b="0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  <a:p>
            <a:r>
              <a:rPr lang="zh-CN" altLang="en-US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情感态度：嘲讽了玩弄阴谋诡计、自取灭亡的恶狼，赞扬了富有智慧与力量的人类。</a:t>
            </a:r>
            <a:endParaRPr lang="en-US" altLang="zh-CN" b="0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  <a:p>
            <a:r>
              <a:rPr lang="zh-CN" altLang="en-US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主旨：表现了人的智慧与力量，说明了恶势力终将自取灭亡。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91544" y="2382987"/>
            <a:ext cx="7153043" cy="308663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8008" y="2528102"/>
            <a:ext cx="6800117" cy="2796407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      在现实中，人遇到狼，已是凶险。在故事中，屠户仅一人一刀，而恶狼两只，有利爪两副，最终却被屠户所杀。故事情节一波三折，扣人心弦。无怪乎鲁迅评价《聊斋志异》是“用传奇之法，而以志怪”。</a:t>
            </a:r>
            <a:endParaRPr lang="zh-CN" altLang="en-US" sz="2400">
              <a:solidFill>
                <a:schemeClr val="bg1"/>
              </a:solidFill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2" name="缺角矩形 11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课堂小结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5" name="缺角矩形 4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作业布置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sp>
        <p:nvSpPr>
          <p:cNvPr id="13" name="Title 6"/>
          <p:cNvSpPr txBox="1"/>
          <p:nvPr>
            <p:custDataLst>
              <p:tags r:id="rId2"/>
            </p:custDataLst>
          </p:nvPr>
        </p:nvSpPr>
        <p:spPr>
          <a:xfrm>
            <a:off x="1197307" y="2929977"/>
            <a:ext cx="4898693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  <a:defRPr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r>
              <a:rPr lang="en-US" altLang="zh-CN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1.</a:t>
            </a:r>
            <a:r>
              <a:rPr lang="zh-CN" altLang="en-US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背诵课文。</a:t>
            </a:r>
            <a:endParaRPr lang="en-US" altLang="zh-CN" b="0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  <a:p>
            <a:r>
              <a:rPr lang="en-US" altLang="zh-CN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2.</a:t>
            </a:r>
            <a:r>
              <a:rPr lang="zh-CN" altLang="en-US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根据收集的资料，以</a:t>
            </a:r>
            <a:r>
              <a:rPr lang="en-US" altLang="zh-CN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《</a:t>
            </a:r>
            <a:r>
              <a:rPr lang="zh-CN" altLang="en-US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我眼中的狼</a:t>
            </a:r>
            <a:r>
              <a:rPr lang="en-US" altLang="zh-CN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》</a:t>
            </a:r>
            <a:r>
              <a:rPr lang="zh-CN" altLang="en-US" b="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为题，写一篇关于“狼”的简短的文字，多方位、多角度地介绍狼。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19863" y="2543051"/>
            <a:ext cx="2354579" cy="265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417300" y="104521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" name="组合 24"/>
          <p:cNvGrpSpPr/>
          <p:nvPr/>
        </p:nvGrpSpPr>
        <p:grpSpPr>
          <a:xfrm>
            <a:off x="2656800" y="2494801"/>
            <a:ext cx="792000" cy="2952000"/>
            <a:chOff x="2656800" y="2494801"/>
            <a:chExt cx="792000" cy="2952000"/>
          </a:xfrm>
        </p:grpSpPr>
        <p:sp>
          <p:nvSpPr>
            <p:cNvPr id="26" name="缺角矩形 25"/>
            <p:cNvSpPr/>
            <p:nvPr/>
          </p:nvSpPr>
          <p:spPr>
            <a:xfrm>
              <a:off x="2656800" y="2494801"/>
              <a:ext cx="792000" cy="2952000"/>
            </a:xfrm>
            <a:prstGeom prst="plaque">
              <a:avLst>
                <a:gd name="adj" fmla="val 11977"/>
              </a:avLst>
            </a:prstGeom>
            <a:solidFill>
              <a:schemeClr val="lt1">
                <a:alpha val="94000"/>
                <a:lumMod val="95000"/>
              </a:schemeClr>
            </a:solidFill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ker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744430" y="2734831"/>
              <a:ext cx="617220" cy="2402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fontAlgn="auto">
                <a:lnSpc>
                  <a:spcPts val="464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spc="200" noProof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导入新课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76735" y="2492896"/>
            <a:ext cx="792000" cy="2952000"/>
            <a:chOff x="4676735" y="2492896"/>
            <a:chExt cx="792000" cy="2952000"/>
          </a:xfrm>
        </p:grpSpPr>
        <p:sp>
          <p:nvSpPr>
            <p:cNvPr id="29" name="缺角矩形 28"/>
            <p:cNvSpPr/>
            <p:nvPr/>
          </p:nvSpPr>
          <p:spPr>
            <a:xfrm>
              <a:off x="4676735" y="2492896"/>
              <a:ext cx="792000" cy="2952000"/>
            </a:xfrm>
            <a:prstGeom prst="plaque">
              <a:avLst>
                <a:gd name="adj" fmla="val 11977"/>
              </a:avLst>
            </a:prstGeom>
            <a:solidFill>
              <a:schemeClr val="lt1">
                <a:alpha val="94000"/>
                <a:lumMod val="95000"/>
              </a:schemeClr>
            </a:solidFill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ker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63730" y="2733561"/>
              <a:ext cx="617220" cy="2471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fontAlgn="auto">
                <a:lnSpc>
                  <a:spcPts val="464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spc="200" noProof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读准文章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783030" y="2492896"/>
            <a:ext cx="792000" cy="2952000"/>
            <a:chOff x="6783030" y="2492896"/>
            <a:chExt cx="792000" cy="2952000"/>
          </a:xfrm>
        </p:grpSpPr>
        <p:sp>
          <p:nvSpPr>
            <p:cNvPr id="32" name="缺角矩形 31"/>
            <p:cNvSpPr/>
            <p:nvPr/>
          </p:nvSpPr>
          <p:spPr>
            <a:xfrm>
              <a:off x="6783030" y="2492896"/>
              <a:ext cx="792000" cy="2952000"/>
            </a:xfrm>
            <a:prstGeom prst="plaque">
              <a:avLst>
                <a:gd name="adj" fmla="val 11977"/>
              </a:avLst>
            </a:prstGeom>
            <a:solidFill>
              <a:schemeClr val="lt1">
                <a:alpha val="94000"/>
                <a:lumMod val="95000"/>
              </a:schemeClr>
            </a:solidFill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ker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870025" y="2733561"/>
              <a:ext cx="617220" cy="2471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fontAlgn="auto">
                <a:lnSpc>
                  <a:spcPts val="464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spc="200" noProof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疏通文意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976320" y="2492896"/>
            <a:ext cx="792000" cy="2952000"/>
            <a:chOff x="8976320" y="2492896"/>
            <a:chExt cx="792000" cy="2952000"/>
          </a:xfrm>
        </p:grpSpPr>
        <p:sp>
          <p:nvSpPr>
            <p:cNvPr id="35" name="缺角矩形 34"/>
            <p:cNvSpPr/>
            <p:nvPr/>
          </p:nvSpPr>
          <p:spPr>
            <a:xfrm>
              <a:off x="8976320" y="2492896"/>
              <a:ext cx="792000" cy="2952000"/>
            </a:xfrm>
            <a:prstGeom prst="plaque">
              <a:avLst>
                <a:gd name="adj" fmla="val 11977"/>
              </a:avLst>
            </a:prstGeom>
            <a:solidFill>
              <a:schemeClr val="lt1">
                <a:alpha val="94000"/>
                <a:lumMod val="95000"/>
              </a:schemeClr>
            </a:solidFill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ker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062680" y="2734196"/>
              <a:ext cx="617220" cy="2471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fontAlgn="auto">
                <a:lnSpc>
                  <a:spcPts val="464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spc="200" noProof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读懂内容</a:t>
              </a:r>
            </a:p>
          </p:txBody>
        </p:sp>
      </p:grpSp>
      <p:sp>
        <p:nvSpPr>
          <p:cNvPr id="37" name="椭圆 36"/>
          <p:cNvSpPr/>
          <p:nvPr/>
        </p:nvSpPr>
        <p:spPr>
          <a:xfrm>
            <a:off x="4246563" y="-2187624"/>
            <a:ext cx="3987800" cy="3987800"/>
          </a:xfrm>
          <a:prstGeom prst="ellipse">
            <a:avLst/>
          </a:prstGeom>
          <a:solidFill>
            <a:schemeClr val="bg1">
              <a:alpha val="94000"/>
            </a:schemeClr>
          </a:solidFill>
          <a:ln w="28575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404664"/>
            <a:ext cx="1331595" cy="71945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041" y="1124744"/>
            <a:ext cx="1896110" cy="71945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56" t="16223" r="15440" b="37166"/>
          <a:stretch>
            <a:fillRect/>
          </a:stretch>
        </p:blipFill>
        <p:spPr>
          <a:xfrm flipH="1">
            <a:off x="6523673" y="-1216709"/>
            <a:ext cx="714375" cy="478790"/>
          </a:xfrm>
          <a:prstGeom prst="ellipse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56" t="16223" r="15440" b="37166"/>
          <a:stretch>
            <a:fillRect/>
          </a:stretch>
        </p:blipFill>
        <p:spPr>
          <a:xfrm flipH="1">
            <a:off x="5135563" y="-2145714"/>
            <a:ext cx="565150" cy="379095"/>
          </a:xfrm>
          <a:prstGeom prst="ellipse">
            <a:avLst/>
          </a:prstGeom>
        </p:spPr>
      </p:pic>
      <p:pic>
        <p:nvPicPr>
          <p:cNvPr id="42" name="图片 41" descr="图片包含 游戏机, 物体, 烟花, 灯&#10;&#10;描述已自动生成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0" b="35786"/>
          <a:stretch>
            <a:fillRect/>
          </a:stretch>
        </p:blipFill>
        <p:spPr>
          <a:xfrm>
            <a:off x="4580292" y="-1936012"/>
            <a:ext cx="1297089" cy="957951"/>
          </a:xfrm>
          <a:custGeom>
            <a:gdLst>
              <a:gd name="connsiteX0" fmla="*/ 938787 w 1297089"/>
              <a:gd name="connsiteY0" fmla="*/ 0 h 957951"/>
              <a:gd name="connsiteX1" fmla="*/ 662318 w 1297089"/>
              <a:gd name="connsiteY1" fmla="*/ 70288 h 957951"/>
              <a:gd name="connsiteX2" fmla="*/ 655496 w 1297089"/>
              <a:gd name="connsiteY2" fmla="*/ 72125 h 957951"/>
              <a:gd name="connsiteX3" fmla="*/ 653520 w 1297089"/>
              <a:gd name="connsiteY3" fmla="*/ 73969 h 957951"/>
              <a:gd name="connsiteX4" fmla="*/ 418315 w 1297089"/>
              <a:gd name="connsiteY4" fmla="*/ 387688 h 957951"/>
              <a:gd name="connsiteX5" fmla="*/ 323425 w 1297089"/>
              <a:gd name="connsiteY5" fmla="*/ 456699 h 957951"/>
              <a:gd name="connsiteX6" fmla="*/ 254414 w 1297089"/>
              <a:gd name="connsiteY6" fmla="*/ 430820 h 957951"/>
              <a:gd name="connsiteX7" fmla="*/ 254414 w 1297089"/>
              <a:gd name="connsiteY7" fmla="*/ 318676 h 957951"/>
              <a:gd name="connsiteX8" fmla="*/ 228400 w 1297089"/>
              <a:gd name="connsiteY8" fmla="*/ 313892 h 957951"/>
              <a:gd name="connsiteX9" fmla="*/ 206308 w 1297089"/>
              <a:gd name="connsiteY9" fmla="*/ 318416 h 957951"/>
              <a:gd name="connsiteX10" fmla="*/ 218798 w 1297089"/>
              <a:gd name="connsiteY10" fmla="*/ 327063 h 957951"/>
              <a:gd name="connsiteX11" fmla="*/ 0 w 1297089"/>
              <a:gd name="connsiteY11" fmla="*/ 354727 h 957951"/>
              <a:gd name="connsiteX12" fmla="*/ 0 w 1297089"/>
              <a:gd name="connsiteY12" fmla="*/ 806988 h 957951"/>
              <a:gd name="connsiteX13" fmla="*/ 150963 w 1297089"/>
              <a:gd name="connsiteY13" fmla="*/ 957951 h 957951"/>
              <a:gd name="connsiteX14" fmla="*/ 1297089 w 1297089"/>
              <a:gd name="connsiteY14" fmla="*/ 957951 h 957951"/>
              <a:gd name="connsiteX15" fmla="*/ 1297089 w 1297089"/>
              <a:gd name="connsiteY15" fmla="*/ 334566 h 957951"/>
              <a:gd name="connsiteX16" fmla="*/ 1290392 w 1297089"/>
              <a:gd name="connsiteY16" fmla="*/ 328921 h 957951"/>
              <a:gd name="connsiteX17" fmla="*/ 967179 w 1297089"/>
              <a:gd name="connsiteY17" fmla="*/ 19153 h 9579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97089" h="957951">
                <a:moveTo>
                  <a:pt x="938787" y="0"/>
                </a:moveTo>
                <a:lnTo>
                  <a:pt x="662318" y="70288"/>
                </a:lnTo>
                <a:lnTo>
                  <a:pt x="655496" y="72125"/>
                </a:lnTo>
                <a:lnTo>
                  <a:pt x="653520" y="73969"/>
                </a:lnTo>
                <a:cubicBezTo>
                  <a:pt x="554339" y="181350"/>
                  <a:pt x="473129" y="336469"/>
                  <a:pt x="418315" y="387688"/>
                </a:cubicBezTo>
                <a:cubicBezTo>
                  <a:pt x="330613" y="469639"/>
                  <a:pt x="350742" y="449510"/>
                  <a:pt x="323425" y="456699"/>
                </a:cubicBezTo>
                <a:cubicBezTo>
                  <a:pt x="296108" y="463888"/>
                  <a:pt x="265916" y="453824"/>
                  <a:pt x="254414" y="430820"/>
                </a:cubicBezTo>
                <a:cubicBezTo>
                  <a:pt x="242912" y="407816"/>
                  <a:pt x="281731" y="343118"/>
                  <a:pt x="254414" y="318676"/>
                </a:cubicBezTo>
                <a:cubicBezTo>
                  <a:pt x="247585" y="312566"/>
                  <a:pt x="238869" y="312207"/>
                  <a:pt x="228400" y="313892"/>
                </a:cubicBezTo>
                <a:lnTo>
                  <a:pt x="206308" y="318416"/>
                </a:lnTo>
                <a:lnTo>
                  <a:pt x="218798" y="327063"/>
                </a:lnTo>
                <a:lnTo>
                  <a:pt x="0" y="354727"/>
                </a:lnTo>
                <a:lnTo>
                  <a:pt x="0" y="806988"/>
                </a:lnTo>
                <a:cubicBezTo>
                  <a:pt x="83375" y="806988"/>
                  <a:pt x="150963" y="874576"/>
                  <a:pt x="150963" y="957951"/>
                </a:cubicBezTo>
                <a:lnTo>
                  <a:pt x="1297089" y="957951"/>
                </a:lnTo>
                <a:lnTo>
                  <a:pt x="1297089" y="334566"/>
                </a:lnTo>
                <a:lnTo>
                  <a:pt x="1290392" y="328921"/>
                </a:lnTo>
                <a:cubicBezTo>
                  <a:pt x="1180866" y="231031"/>
                  <a:pt x="1066386" y="94064"/>
                  <a:pt x="967179" y="19153"/>
                </a:cubicBezTo>
                <a:close/>
              </a:path>
            </a:pathLst>
          </a:custGeom>
        </p:spPr>
      </p:pic>
      <p:pic>
        <p:nvPicPr>
          <p:cNvPr id="43" name="图片 42" descr="图片包含 游戏机, 物体, 烟花, 灯&#10;&#10;描述已自动生成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0" b="35786"/>
          <a:stretch>
            <a:fillRect/>
          </a:stretch>
        </p:blipFill>
        <p:spPr>
          <a:xfrm flipH="1">
            <a:off x="6698652" y="-3707"/>
            <a:ext cx="1297089" cy="957951"/>
          </a:xfrm>
          <a:custGeom>
            <a:gdLst>
              <a:gd name="connsiteX0" fmla="*/ 938787 w 1297089"/>
              <a:gd name="connsiteY0" fmla="*/ 0 h 957951"/>
              <a:gd name="connsiteX1" fmla="*/ 662318 w 1297089"/>
              <a:gd name="connsiteY1" fmla="*/ 70288 h 957951"/>
              <a:gd name="connsiteX2" fmla="*/ 655496 w 1297089"/>
              <a:gd name="connsiteY2" fmla="*/ 72125 h 957951"/>
              <a:gd name="connsiteX3" fmla="*/ 653520 w 1297089"/>
              <a:gd name="connsiteY3" fmla="*/ 73969 h 957951"/>
              <a:gd name="connsiteX4" fmla="*/ 418315 w 1297089"/>
              <a:gd name="connsiteY4" fmla="*/ 387688 h 957951"/>
              <a:gd name="connsiteX5" fmla="*/ 323425 w 1297089"/>
              <a:gd name="connsiteY5" fmla="*/ 456699 h 957951"/>
              <a:gd name="connsiteX6" fmla="*/ 254414 w 1297089"/>
              <a:gd name="connsiteY6" fmla="*/ 430820 h 957951"/>
              <a:gd name="connsiteX7" fmla="*/ 254414 w 1297089"/>
              <a:gd name="connsiteY7" fmla="*/ 318676 h 957951"/>
              <a:gd name="connsiteX8" fmla="*/ 228400 w 1297089"/>
              <a:gd name="connsiteY8" fmla="*/ 313892 h 957951"/>
              <a:gd name="connsiteX9" fmla="*/ 206308 w 1297089"/>
              <a:gd name="connsiteY9" fmla="*/ 318416 h 957951"/>
              <a:gd name="connsiteX10" fmla="*/ 218798 w 1297089"/>
              <a:gd name="connsiteY10" fmla="*/ 327063 h 957951"/>
              <a:gd name="connsiteX11" fmla="*/ 0 w 1297089"/>
              <a:gd name="connsiteY11" fmla="*/ 354727 h 957951"/>
              <a:gd name="connsiteX12" fmla="*/ 0 w 1297089"/>
              <a:gd name="connsiteY12" fmla="*/ 806988 h 957951"/>
              <a:gd name="connsiteX13" fmla="*/ 150963 w 1297089"/>
              <a:gd name="connsiteY13" fmla="*/ 957951 h 957951"/>
              <a:gd name="connsiteX14" fmla="*/ 1297089 w 1297089"/>
              <a:gd name="connsiteY14" fmla="*/ 957951 h 957951"/>
              <a:gd name="connsiteX15" fmla="*/ 1297089 w 1297089"/>
              <a:gd name="connsiteY15" fmla="*/ 334566 h 957951"/>
              <a:gd name="connsiteX16" fmla="*/ 1290392 w 1297089"/>
              <a:gd name="connsiteY16" fmla="*/ 328921 h 957951"/>
              <a:gd name="connsiteX17" fmla="*/ 967179 w 1297089"/>
              <a:gd name="connsiteY17" fmla="*/ 19153 h 9579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97089" h="957951">
                <a:moveTo>
                  <a:pt x="938787" y="0"/>
                </a:moveTo>
                <a:lnTo>
                  <a:pt x="662318" y="70288"/>
                </a:lnTo>
                <a:lnTo>
                  <a:pt x="655496" y="72125"/>
                </a:lnTo>
                <a:lnTo>
                  <a:pt x="653520" y="73969"/>
                </a:lnTo>
                <a:cubicBezTo>
                  <a:pt x="554339" y="181350"/>
                  <a:pt x="473129" y="336469"/>
                  <a:pt x="418315" y="387688"/>
                </a:cubicBezTo>
                <a:cubicBezTo>
                  <a:pt x="330613" y="469639"/>
                  <a:pt x="350742" y="449510"/>
                  <a:pt x="323425" y="456699"/>
                </a:cubicBezTo>
                <a:cubicBezTo>
                  <a:pt x="296108" y="463888"/>
                  <a:pt x="265916" y="453824"/>
                  <a:pt x="254414" y="430820"/>
                </a:cubicBezTo>
                <a:cubicBezTo>
                  <a:pt x="242912" y="407816"/>
                  <a:pt x="281731" y="343118"/>
                  <a:pt x="254414" y="318676"/>
                </a:cubicBezTo>
                <a:cubicBezTo>
                  <a:pt x="247585" y="312566"/>
                  <a:pt x="238869" y="312207"/>
                  <a:pt x="228400" y="313892"/>
                </a:cubicBezTo>
                <a:lnTo>
                  <a:pt x="206308" y="318416"/>
                </a:lnTo>
                <a:lnTo>
                  <a:pt x="218798" y="327063"/>
                </a:lnTo>
                <a:lnTo>
                  <a:pt x="0" y="354727"/>
                </a:lnTo>
                <a:lnTo>
                  <a:pt x="0" y="806988"/>
                </a:lnTo>
                <a:cubicBezTo>
                  <a:pt x="83375" y="806988"/>
                  <a:pt x="150963" y="874576"/>
                  <a:pt x="150963" y="957951"/>
                </a:cubicBezTo>
                <a:lnTo>
                  <a:pt x="1297089" y="957951"/>
                </a:lnTo>
                <a:lnTo>
                  <a:pt x="1297089" y="334566"/>
                </a:lnTo>
                <a:lnTo>
                  <a:pt x="1290392" y="328921"/>
                </a:lnTo>
                <a:cubicBezTo>
                  <a:pt x="1180866" y="231031"/>
                  <a:pt x="1066386" y="94064"/>
                  <a:pt x="967179" y="19153"/>
                </a:cubicBezTo>
                <a:close/>
              </a:path>
            </a:pathLst>
          </a:custGeom>
        </p:spPr>
      </p:pic>
      <p:sp>
        <p:nvSpPr>
          <p:cNvPr id="44" name="文本框 43"/>
          <p:cNvSpPr txBox="1"/>
          <p:nvPr/>
        </p:nvSpPr>
        <p:spPr>
          <a:xfrm>
            <a:off x="5159896" y="620688"/>
            <a:ext cx="1368152" cy="68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fontAlgn="auto">
              <a:lnSpc>
                <a:spcPts val="46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spc="800" noProof="0">
                <a:ln>
                  <a:noFill/>
                </a:ln>
                <a:solidFill>
                  <a:srgbClr val="0E1A2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目</a:t>
            </a:r>
            <a:endParaRPr kumimoji="0" lang="en-US" altLang="zh-CN" sz="5400" b="1" i="0" spc="800" noProof="0">
              <a:ln>
                <a:noFill/>
              </a:ln>
              <a:solidFill>
                <a:srgbClr val="0E1A2A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023992" y="620688"/>
            <a:ext cx="1370642" cy="686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46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1" i="0" spc="800">
                <a:ln>
                  <a:noFill/>
                </a:ln>
                <a:solidFill>
                  <a:srgbClr val="D25D05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</a:defRPr>
            </a:lvl1pPr>
          </a:lstStyle>
          <a:p>
            <a:r>
              <a:rPr lang="zh-CN" altLang="en-US" sz="5400">
                <a:solidFill>
                  <a:srgbClr val="0E1A2A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缺角矩形 7"/>
          <p:cNvSpPr/>
          <p:nvPr/>
        </p:nvSpPr>
        <p:spPr>
          <a:xfrm>
            <a:off x="1352550" y="1817586"/>
            <a:ext cx="9486900" cy="3222829"/>
          </a:xfrm>
          <a:prstGeom prst="plaque">
            <a:avLst>
              <a:gd name="adj" fmla="val 6031"/>
            </a:avLst>
          </a:prstGeom>
          <a:solidFill>
            <a:schemeClr val="bg1">
              <a:lumMod val="95000"/>
              <a:alpha val="90000"/>
            </a:schemeClr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81145" y="2306434"/>
            <a:ext cx="4029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任务二</a:t>
            </a:r>
            <a:endParaRPr lang="en-US" altLang="zh-CN" sz="5400" b="1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90255" y="3628236"/>
            <a:ext cx="64114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导入新课，了解作者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755481" y="2464797"/>
            <a:ext cx="6087293" cy="2934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如狼似虎</a:t>
            </a:r>
            <a:r>
              <a:rPr lang="en-US"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	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引狼入室</a:t>
            </a:r>
            <a:r>
              <a:rPr lang="en-US"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	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狼狈为奸</a:t>
            </a:r>
            <a:r>
              <a:rPr lang="en-US"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	</a:t>
            </a:r>
          </a:p>
          <a:p>
            <a:pPr>
              <a:lnSpc>
                <a:spcPct val="200000"/>
              </a:lnSpc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豺狼当道</a:t>
            </a:r>
            <a:r>
              <a:rPr lang="en-US"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	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狼心狗肺</a:t>
            </a:r>
            <a:r>
              <a:rPr lang="en-US"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	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狼子野心</a:t>
            </a:r>
            <a:r>
              <a:rPr lang="en-US"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	</a:t>
            </a:r>
          </a:p>
          <a:p>
            <a:pPr>
              <a:lnSpc>
                <a:spcPct val="200000"/>
              </a:lnSpc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鬼哭狼嚎</a:t>
            </a:r>
            <a:r>
              <a:rPr lang="en-US"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	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狼吞虎咽</a:t>
            </a:r>
            <a:r>
              <a:rPr lang="en-US"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	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狼奔豕突</a:t>
            </a:r>
            <a:r>
              <a:rPr lang="en-US"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	</a:t>
            </a:r>
          </a:p>
          <a:p>
            <a:pPr>
              <a:lnSpc>
                <a:spcPct val="200000"/>
              </a:lnSpc>
            </a:pP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狼藉满地</a:t>
            </a:r>
            <a:r>
              <a:rPr lang="en-US" altLang="zh-CN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	</a:t>
            </a:r>
            <a:r>
              <a:rPr lang="zh-CN" altLang="en-US" sz="2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……</a:t>
            </a:r>
            <a:endParaRPr lang="zh-CN" altLang="en-US" sz="2400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5" name="缺角矩形 4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spc="50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成语大赛</a:t>
              </a:r>
              <a:endParaRPr kumimoji="0" lang="zh-CN" altLang="en-US" sz="3200" b="1" u="none" strike="noStrike" kern="1200" cap="none" spc="50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pic>
        <p:nvPicPr>
          <p:cNvPr id="8" name="图片 7" descr="动物在雪地上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5386" y="2714642"/>
            <a:ext cx="4144146" cy="268506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缺角矩形 7"/>
          <p:cNvSpPr/>
          <p:nvPr/>
        </p:nvSpPr>
        <p:spPr>
          <a:xfrm>
            <a:off x="1352550" y="1817586"/>
            <a:ext cx="9486900" cy="3222829"/>
          </a:xfrm>
          <a:prstGeom prst="plaque">
            <a:avLst>
              <a:gd name="adj" fmla="val 6031"/>
            </a:avLst>
          </a:prstGeom>
          <a:solidFill>
            <a:schemeClr val="bg1">
              <a:lumMod val="95000"/>
              <a:alpha val="90000"/>
            </a:schemeClr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81145" y="2306434"/>
            <a:ext cx="4029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任务二</a:t>
            </a:r>
            <a:endParaRPr lang="en-US" altLang="zh-CN" sz="5400" b="1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90255" y="3628236"/>
            <a:ext cx="64114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初读课文，读准文章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1265" y="3208860"/>
            <a:ext cx="4741330" cy="1884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圈出文中重点生字词和易错字，并根据范读标注拼音。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微软雅黑"/>
                <a:cs typeface="微软雅黑" panose="020b0503020204020204" charset="-122"/>
                <a:sym typeface="Times New Roman" panose="02020603050405020304" pitchFamily="18" charset="0"/>
              </a:rPr>
              <a:t>根据范读，用“/”在文中划出句子朗读停顿。</a:t>
            </a:r>
            <a:endParaRPr lang="zh-CN" altLang="en-US" sz="2000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5" name="缺角矩形 14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u="none" strike="noStrike" kern="1200" cap="none" spc="500" normalizeH="0" baseline="0" noProof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读准读顺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81265" y="2360111"/>
            <a:ext cx="4537249" cy="461665"/>
            <a:chOff x="1086183" y="2138916"/>
            <a:chExt cx="4537249" cy="461665"/>
          </a:xfrm>
        </p:grpSpPr>
        <p:grpSp>
          <p:nvGrpSpPr>
            <p:cNvPr id="5" name="组合 4"/>
            <p:cNvGrpSpPr/>
            <p:nvPr/>
          </p:nvGrpSpPr>
          <p:grpSpPr>
            <a:xfrm>
              <a:off x="1086183" y="2187831"/>
              <a:ext cx="447692" cy="363834"/>
              <a:chOff x="2232024" y="2469415"/>
              <a:chExt cx="447692" cy="36383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2232024" y="2469416"/>
                <a:ext cx="26848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92159" y="2469415"/>
                <a:ext cx="8755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625523" y="2138916"/>
              <a:ext cx="39979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cs typeface="微软雅黑" panose="020b0503020204020204" charset="-122"/>
                  <a:sym typeface="Times New Roman" panose="02020603050405020304" pitchFamily="18" charset="0"/>
                </a:rPr>
                <a:t>听范读，完成以下任务。</a:t>
              </a:r>
              <a:endPara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  <p:pic>
        <p:nvPicPr>
          <p:cNvPr id="12" name="18 狼.mp3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5617795" y="2286142"/>
            <a:ext cx="609600" cy="609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" r="5796"/>
          <a:stretch>
            <a:fillRect/>
          </a:stretch>
        </p:blipFill>
        <p:spPr bwMode="auto">
          <a:xfrm>
            <a:off x="7421437" y="2286142"/>
            <a:ext cx="3589298" cy="3589298"/>
          </a:xfrm>
          <a:custGeom>
            <a:gdLst>
              <a:gd name="connsiteX0" fmla="*/ 1579580 w 3159160"/>
              <a:gd name="connsiteY0" fmla="*/ 0 h 3159160"/>
              <a:gd name="connsiteX1" fmla="*/ 3159160 w 3159160"/>
              <a:gd name="connsiteY1" fmla="*/ 1579580 h 3159160"/>
              <a:gd name="connsiteX2" fmla="*/ 1579580 w 3159160"/>
              <a:gd name="connsiteY2" fmla="*/ 3159160 h 3159160"/>
              <a:gd name="connsiteX3" fmla="*/ 0 w 3159160"/>
              <a:gd name="connsiteY3" fmla="*/ 1579580 h 3159160"/>
              <a:gd name="connsiteX4" fmla="*/ 1579580 w 3159160"/>
              <a:gd name="connsiteY4" fmla="*/ 0 h 31591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9160" h="3159160">
                <a:moveTo>
                  <a:pt x="1579580" y="0"/>
                </a:moveTo>
                <a:cubicBezTo>
                  <a:pt x="2451958" y="0"/>
                  <a:pt x="3159160" y="707202"/>
                  <a:pt x="3159160" y="1579580"/>
                </a:cubicBezTo>
                <a:cubicBezTo>
                  <a:pt x="3159160" y="2451958"/>
                  <a:pt x="2451958" y="3159160"/>
                  <a:pt x="1579580" y="3159160"/>
                </a:cubicBezTo>
                <a:cubicBezTo>
                  <a:pt x="707202" y="3159160"/>
                  <a:pt x="0" y="2451958"/>
                  <a:pt x="0" y="1579580"/>
                </a:cubicBezTo>
                <a:cubicBezTo>
                  <a:pt x="0" y="707202"/>
                  <a:pt x="707202" y="0"/>
                  <a:pt x="157958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7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2079" y="2821776"/>
            <a:ext cx="8024902" cy="2931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缀行（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zhuì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 ）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		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大窘（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jiǒnɡ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 	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倚（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yǐ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     	</a:t>
            </a:r>
          </a:p>
          <a:p>
            <a:pPr>
              <a:lnSpc>
                <a:spcPct val="200000"/>
              </a:lnSpc>
            </a:pP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黠（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xiá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    		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苫蔽（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shàn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		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眈眈（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dān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   </a:t>
            </a:r>
          </a:p>
          <a:p>
            <a:pPr>
              <a:lnSpc>
                <a:spcPct val="200000"/>
              </a:lnSpc>
            </a:pP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瞑（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mínɡ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  		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尻尾（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kāo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） 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		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假寐（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mèi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） 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	</a:t>
            </a:r>
          </a:p>
          <a:p>
            <a:pPr>
              <a:lnSpc>
                <a:spcPct val="200000"/>
              </a:lnSpc>
            </a:pP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毙（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bì</a:t>
            </a:r>
            <a:r>
              <a:rPr lang="zh-CN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		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少时（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shǎo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		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隧（</a:t>
            </a:r>
            <a:r>
              <a:rPr lang="en-US" altLang="zh-CN" sz="2400" err="1">
                <a:solidFill>
                  <a:srgbClr val="C00000"/>
                </a:solidFill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suì</a:t>
            </a:r>
            <a:r>
              <a: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）</a:t>
            </a:r>
            <a:endParaRPr lang="zh-CN" altLang="zh-CN" sz="2400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5" name="缺角矩形 14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u="none" strike="noStrike" kern="1200" cap="none" spc="500" normalizeH="0" baseline="0" noProof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读准读顺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81265" y="2183647"/>
            <a:ext cx="4537249" cy="461665"/>
            <a:chOff x="1086183" y="2138916"/>
            <a:chExt cx="4537249" cy="461665"/>
          </a:xfrm>
        </p:grpSpPr>
        <p:grpSp>
          <p:nvGrpSpPr>
            <p:cNvPr id="5" name="组合 4"/>
            <p:cNvGrpSpPr/>
            <p:nvPr/>
          </p:nvGrpSpPr>
          <p:grpSpPr>
            <a:xfrm>
              <a:off x="1086183" y="2187831"/>
              <a:ext cx="447692" cy="363834"/>
              <a:chOff x="2232024" y="2469415"/>
              <a:chExt cx="447692" cy="36383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2232024" y="2469416"/>
                <a:ext cx="26848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92159" y="2469415"/>
                <a:ext cx="87557" cy="363835"/>
              </a:xfrm>
              <a:prstGeom prst="rect">
                <a:avLst/>
              </a:prstGeom>
              <a:solidFill>
                <a:srgbClr val="1931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CN" altLang="en-US" sz="2000" b="1"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625523" y="2138916"/>
              <a:ext cx="39979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spc="10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Times New Roman" panose="02020603050405020304" pitchFamily="18" charset="0"/>
                  <a:ea typeface="微软雅黑"/>
                  <a:cs typeface="微软雅黑" panose="020b0503020204020204" charset="-122"/>
                  <a:sym typeface="Times New Roman" panose="02020603050405020304" pitchFamily="18" charset="0"/>
                </a:rPr>
                <a:t>读准字音</a:t>
              </a:r>
              <a:endParaRPr lang="zh-CN" altLang="en-US" sz="24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8D8E4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highlight>
                <a:srgbClr val="1171F1"/>
              </a:highlight>
              <a:latin typeface="Times New Roman" panose="02020603050405020304" pitchFamily="18" charset="0"/>
              <a:ea typeface="微软雅黑"/>
              <a:cs typeface="微软雅黑" panose="020b0503020204020204" charset="-122"/>
              <a:sym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1482" y="593254"/>
            <a:ext cx="2520000" cy="648000"/>
            <a:chOff x="4844626" y="644770"/>
            <a:chExt cx="2520000" cy="648000"/>
          </a:xfrm>
        </p:grpSpPr>
        <p:sp>
          <p:nvSpPr>
            <p:cNvPr id="15" name="缺角矩形 14"/>
            <p:cNvSpPr/>
            <p:nvPr/>
          </p:nvSpPr>
          <p:spPr>
            <a:xfrm>
              <a:off x="4844626" y="644770"/>
              <a:ext cx="2520000" cy="648000"/>
            </a:xfrm>
            <a:prstGeom prst="plaque">
              <a:avLst>
                <a:gd name="adj" fmla="val 15747"/>
              </a:avLst>
            </a:prstGeom>
            <a:solidFill>
              <a:srgbClr val="EBE2D9"/>
            </a:solidFill>
            <a:ln w="28575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98648" y="690479"/>
              <a:ext cx="24119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u="none" strike="noStrike" kern="1200" cap="none" spc="500" normalizeH="0" baseline="0" noProof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sym typeface="Times New Roman" panose="02020603050405020304" pitchFamily="18" charset="0"/>
                </a:rPr>
                <a:t>读准读顺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16405" y="1951241"/>
            <a:ext cx="10359189" cy="4075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   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一屠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晚归，担中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肉尽，止有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剩骨。途中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两狼，缀行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甚远。     </a:t>
            </a:r>
          </a:p>
          <a:p>
            <a:pPr>
              <a:lnSpc>
                <a:spcPts val="3500"/>
              </a:lnSpc>
            </a:pP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    屠惧，投以骨。一狼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得骨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止，一狼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仍从。复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投之，后狼止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前狼又至。骨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已尽矣，而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两狼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之并驱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如故。</a:t>
            </a:r>
          </a:p>
          <a:p>
            <a:pPr>
              <a:lnSpc>
                <a:spcPts val="3500"/>
              </a:lnSpc>
            </a:pP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    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大窘，恐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前后受其敌。顾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野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有麦场，场主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积薪其中，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sym typeface="Times New Roman" panose="02020603050405020304" pitchFamily="18" charset="0"/>
              </a:rPr>
              <a:t>苫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蔽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成丘。屠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乃奔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倚其下，弛担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持刀。狼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不敢前，眈眈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相向。</a:t>
            </a:r>
            <a:endParaRPr lang="en-US" altLang="zh-CN" sz="2000">
              <a:latin typeface="Times New Roman" panose="02020603050405020304" pitchFamily="18" charset="0"/>
              <a:ea typeface="微软雅黑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>
              <a:lnSpc>
                <a:spcPts val="3500"/>
              </a:lnSpc>
            </a:pP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    少时，一狼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径去，其一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犬坐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于前。久之，目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似瞑，意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暇甚。屠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暴起，以刀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劈狼首，又数刀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毙之。方欲行，转视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积薪后，一狼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洞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其中，意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将隧入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以攻其后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也。身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已半入，止露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尻尾。屠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自后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断其股，亦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毙之。乃悟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前狼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假寐，盖以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诱敌。 </a:t>
            </a:r>
          </a:p>
          <a:p>
            <a:pPr>
              <a:lnSpc>
                <a:spcPts val="3500"/>
              </a:lnSpc>
            </a:pP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    狼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亦黠矣，而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顷刻两毙，禽兽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之变诈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几何哉？止增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/</a:t>
            </a:r>
            <a:r>
              <a:rPr lang="zh-CN" altLang="en-US" sz="2000">
                <a:latin typeface="Times New Roman" panose="02020603050405020304" pitchFamily="18" charset="0"/>
                <a:ea typeface="微软雅黑"/>
                <a:cs typeface="宋体" panose="02010600030101010101" pitchFamily="2" charset="-122"/>
                <a:sym typeface="Times New Roman" panose="02020603050405020304" pitchFamily="18" charset="0"/>
              </a:rPr>
              <a:t>笑耳。    </a:t>
            </a:r>
            <a:endParaRPr lang="zh-CN" altLang="en-US" sz="2000">
              <a:latin typeface="Times New Roman" panose="02020603050405020304" pitchFamily="18" charset="0"/>
              <a:ea typeface="微软雅黑"/>
              <a:sym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9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9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6915"/>
  <p:tag name="KSO_WM_TEMPLATE_MASTER_THUMB_INDEX" val="12"/>
  <p:tag name="KSO_WM_TEMPLATE_MASTER_TYPE" val="1"/>
  <p:tag name="KSO_WM_TEMPLATE_SUBCATEGORY" val="0"/>
  <p:tag name="KSO_WM_TEMPLATE_THUMBS_INDEX" val="1、4、7、8、10、11、12、13、15"/>
</p:tagLst>
</file>

<file path=ppt/tags/tag16.xml><?xml version="1.0" encoding="utf-8"?>
<p:tagLst xmlns:p="http://schemas.openxmlformats.org/presentationml/2006/main">
  <p:tag name="KSO_WM_BEAUTIFY_FLAG" val="#wm#"/>
  <p:tag name="KSO_WM_SLIDE_ID" val="custom20206915_1"/>
  <p:tag name="KSO_WM_SLIDE_INDEX" val="1"/>
  <p:tag name="KSO_WM_SLIDE_ITEM_CNT" val="0"/>
  <p:tag name="KSO_WM_SLIDE_LAYOUT" val="a_b_f"/>
  <p:tag name="KSO_WM_SLIDE_LAYOUT_CNT" val="1_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6915"/>
  <p:tag name="KSO_WM_TEMPLATE_MASTER_THUMB_INDEX" val="12"/>
  <p:tag name="KSO_WM_TEMPLATE_MASTER_TYPE" val="1"/>
  <p:tag name="KSO_WM_TEMPLATE_SUBCATEGORY" val="0"/>
  <p:tag name="KSO_WM_TEMPLATE_THUMBS_INDEX" val="1、4、7、8、10、11、12、13、15"/>
</p:tagLst>
</file>

<file path=ppt/tags/tag17.xml><?xml version="1.0" encoding="utf-8"?>
<p:tagLst xmlns:p="http://schemas.openxmlformats.org/presentationml/2006/main">
  <p:tag name="KSO_WM_UNIT_FILL_FORE_SCHEMECOLOR_INDEX" val="14"/>
  <p:tag name="KSO_WM_UNIT_FILL_FORE_SCHEMECOLOR_INDEX_BRIGHTNESS" val="-0.05"/>
  <p:tag name="KSO_WM_UNIT_FILL_TYPE" val="1"/>
</p:tagLst>
</file>

<file path=ppt/tags/tag18.xml><?xml version="1.0" encoding="utf-8"?>
<p:tagLst xmlns:p="http://schemas.openxmlformats.org/presentationml/2006/main">
  <p:tag name="KSO_WM_UNIT_FILL_FORE_SCHEMECOLOR_INDEX" val="14"/>
  <p:tag name="KSO_WM_UNIT_FILL_FORE_SCHEMECOLOR_INDEX_BRIGHTNESS" val="-0.05"/>
  <p:tag name="KSO_WM_UNIT_FILL_TYPE" val="1"/>
</p:tagLst>
</file>

<file path=ppt/tags/tag19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.xml><?xml version="1.0" encoding="utf-8"?>
<p:tagLst xmlns:p="http://schemas.openxmlformats.org/presentationml/2006/main">
  <p:tag name="KSO_WM_UNIT_FILL_FORE_SCHEMECOLOR_INDEX" val="14"/>
  <p:tag name="KSO_WM_UNIT_FILL_FORE_SCHEMECOLOR_INDEX_BRIGHTNESS" val="-0.05"/>
  <p:tag name="KSO_WM_UNIT_FILL_TYPE" val="1"/>
</p:tagLst>
</file>

<file path=ppt/tags/tag21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" val="14"/>
  <p:tag name="KSO_WM_UNIT_FILL_FORE_SCHEMECOLOR_INDEX_BRIGHTNESS" val="-0.05"/>
  <p:tag name="KSO_WM_UNIT_FILL_TYPE" val="1"/>
</p:tagLst>
</file>

<file path=ppt/tags/tag23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4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ID" val="diagram2022005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2-10-04T18:44:48&quot;,&quot;maxSize&quot;:{&quot;size1&quot;:20},&quot;minSize&quot;:{&quot;size1&quot;:11.2},&quot;normalSize&quot;:{&quot;size1&quot;:11.2},&quot;subLayout&quot;:[{&quot;id&quot;:&quot;2022-10-04T18:44:48&quot;,&quot;margin&quot;:{&quot;bottom&quot;:0.025999998673796654,&quot;left&quot;:1.2699999809265137,&quot;right&quot;:1.2699999809265137,&quot;top&quot;:0.4230000376701355},&quot;type&quot;:0},{&quot;id&quot;:&quot;2022-10-04T18:44:48&quot;,&quot;margin&quot;:{&quot;bottom&quot;:0.847000002861023,&quot;left&quot;:1.2699999809265137,&quot;right&quot;:1.2699999809265137,&quot;top&quot;:1.2699999809265137},&quot;type&quot;:0}],&quot;type&quot;:0}"/>
  <p:tag name="KSO_WM_SLIDE_LAYOUTTYPE" val="topbottom"/>
  <p:tag name="KSO_WM_SLIDE_POSITION" val="36*12"/>
  <p:tag name="KSO_WM_SLIDE_RATIO" val="1.777778"/>
  <p:tag name="KSO_WM_SLIDE_SIZE" val="888*504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20058"/>
  <p:tag name="KSO_WM_TEMPLATE_MASTER_TYPE" val="0"/>
  <p:tag name="KSO_WM_TEMPLATE_SUBCATEGORY" val="25"/>
</p:tagLst>
</file>

<file path=ppt/tags/tag2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ID" val="diagram2022005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2-10-04T18:44:48&quot;,&quot;maxSize&quot;:{&quot;size1&quot;:20},&quot;minSize&quot;:{&quot;size1&quot;:11.2},&quot;normalSize&quot;:{&quot;size1&quot;:11.2},&quot;subLayout&quot;:[{&quot;id&quot;:&quot;2022-10-04T18:44:48&quot;,&quot;margin&quot;:{&quot;bottom&quot;:0.025999998673796654,&quot;left&quot;:1.2699999809265137,&quot;right&quot;:1.2699999809265137,&quot;top&quot;:0.4230000376701355},&quot;type&quot;:0},{&quot;id&quot;:&quot;2022-10-04T18:44:48&quot;,&quot;margin&quot;:{&quot;bottom&quot;:0.847000002861023,&quot;left&quot;:1.2699999809265137,&quot;right&quot;:1.2699999809265137,&quot;top&quot;:1.2699999809265137},&quot;type&quot;:0}],&quot;type&quot;:0}"/>
  <p:tag name="KSO_WM_SLIDE_LAYOUTTYPE" val="topbottom"/>
  <p:tag name="KSO_WM_SLIDE_POSITION" val="36*12"/>
  <p:tag name="KSO_WM_SLIDE_RATIO" val="1.777778"/>
  <p:tag name="KSO_WM_SLIDE_SIZE" val="888*504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20058"/>
  <p:tag name="KSO_WM_TEMPLATE_MASTER_TYPE" val="0"/>
  <p:tag name="KSO_WM_TEMPLATE_SUBCATEGORY" val="25"/>
</p:tagLst>
</file>

<file path=ppt/tags/tag28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ID" val="diagram2022005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2-10-04T18:44:48&quot;,&quot;maxSize&quot;:{&quot;size1&quot;:20},&quot;minSize&quot;:{&quot;size1&quot;:11.2},&quot;normalSize&quot;:{&quot;size1&quot;:11.2},&quot;subLayout&quot;:[{&quot;id&quot;:&quot;2022-10-04T18:44:48&quot;,&quot;margin&quot;:{&quot;bottom&quot;:0.025999998673796654,&quot;left&quot;:1.2699999809265137,&quot;right&quot;:1.2699999809265137,&quot;top&quot;:0.4230000376701355},&quot;type&quot;:0},{&quot;id&quot;:&quot;2022-10-04T18:44:48&quot;,&quot;margin&quot;:{&quot;bottom&quot;:0.847000002861023,&quot;left&quot;:1.2699999809265137,&quot;right&quot;:1.2699999809265137,&quot;top&quot;:1.2699999809265137},&quot;type&quot;:0}],&quot;type&quot;:0}"/>
  <p:tag name="KSO_WM_SLIDE_LAYOUTTYPE" val="topbottom"/>
  <p:tag name="KSO_WM_SLIDE_POSITION" val="36*12"/>
  <p:tag name="KSO_WM_SLIDE_RATIO" val="1.777778"/>
  <p:tag name="KSO_WM_SLIDE_SIZE" val="888*504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20058"/>
  <p:tag name="KSO_WM_TEMPLATE_MASTER_TYPE" val="0"/>
  <p:tag name="KSO_WM_TEMPLATE_SUBCATEGORY" val="25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ID" val="diagram2022005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2-10-04T18:44:48&quot;,&quot;maxSize&quot;:{&quot;size1&quot;:20},&quot;minSize&quot;:{&quot;size1&quot;:11.2},&quot;normalSize&quot;:{&quot;size1&quot;:11.2},&quot;subLayout&quot;:[{&quot;id&quot;:&quot;2022-10-04T18:44:48&quot;,&quot;margin&quot;:{&quot;bottom&quot;:0.025999998673796654,&quot;left&quot;:1.2699999809265137,&quot;right&quot;:1.2699999809265137,&quot;top&quot;:0.4230000376701355},&quot;type&quot;:0},{&quot;id&quot;:&quot;2022-10-04T18:44:48&quot;,&quot;margin&quot;:{&quot;bottom&quot;:0.847000002861023,&quot;left&quot;:1.2699999809265137,&quot;right&quot;:1.2699999809265137,&quot;top&quot;:1.2699999809265137},&quot;type&quot;:0}],&quot;type&quot;:0}"/>
  <p:tag name="KSO_WM_SLIDE_LAYOUTTYPE" val="topbottom"/>
  <p:tag name="KSO_WM_SLIDE_POSITION" val="36*12"/>
  <p:tag name="KSO_WM_SLIDE_RATIO" val="1.777778"/>
  <p:tag name="KSO_WM_SLIDE_SIZE" val="888*504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20058"/>
  <p:tag name="KSO_WM_TEMPLATE_MASTER_TYPE" val="0"/>
  <p:tag name="KSO_WM_TEMPLATE_SUBCATEGORY" val="25"/>
</p:tagLst>
</file>

<file path=ppt/tags/tag3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.xml><?xml version="1.0" encoding="utf-8"?>
<p:tagLst xmlns:p="http://schemas.openxmlformats.org/presentationml/2006/main">
  <p:tag name="KSO_WM_ASSEMBLE_CHIP_INDEX" val="dc8ab5172452436899286f2808371cac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130c4e08b5cc6c91112a571"/>
  <p:tag name="KSO_WM_TEMPLATE_ASSEMBLE_XID" val="6130c4e08b5cc6c91112a571"/>
  <p:tag name="KSO_WM_TEMPLATE_CATEGORY" val="diagram"/>
  <p:tag name="KSO_WM_TEMPLATE_INDEX" val="20207315"/>
  <p:tag name="KSO_WM_UNIT_BLOCK" val="0"/>
  <p:tag name="KSO_WM_UNIT_COMPATIBLE" val="0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  <p:tag name="WM_BEAUTIFY_ZORDER_FLAG_TAG" val="4"/>
</p:tagLst>
</file>

<file path=ppt/tags/tag35.xml><?xml version="1.0" encoding="utf-8"?>
<p:tagLst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ID" val="diagram2022005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2-10-04T18:44:49&quot;,&quot;maxSize&quot;:{&quot;size1&quot;:20},&quot;minSize&quot;:{&quot;size1&quot;:11.2},&quot;normalSize&quot;:{&quot;size1&quot;:11.2},&quot;subLayout&quot;:[{&quot;id&quot;:&quot;2022-10-04T18:44:49&quot;,&quot;margin&quot;:{&quot;bottom&quot;:0.025999998673796654,&quot;left&quot;:1.2699999809265137,&quot;right&quot;:1.2699999809265137,&quot;top&quot;:0.4230000376701355},&quot;type&quot;:0},{&quot;id&quot;:&quot;2022-10-04T18:44:49&quot;,&quot;margin&quot;:{&quot;bottom&quot;:0.847000002861023,&quot;left&quot;:1.2699999809265137,&quot;right&quot;:1.2699999809265137,&quot;top&quot;:1.2699999809265137},&quot;type&quot;:0}],&quot;type&quot;:0}"/>
  <p:tag name="KSO_WM_SLIDE_LAYOUTTYPE" val="topbottom"/>
  <p:tag name="KSO_WM_SLIDE_POSITION" val="36*12"/>
  <p:tag name="KSO_WM_SLIDE_RATIO" val="1.777778"/>
  <p:tag name="KSO_WM_SLIDE_SIZE" val="888*504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20058"/>
  <p:tag name="KSO_WM_TEMPLATE_MASTER_TYPE" val="0"/>
  <p:tag name="KSO_WM_TEMPLATE_SUBCATEGORY" val="25"/>
</p:tagLst>
</file>

<file path=ppt/tags/tag3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p="http://schemas.openxmlformats.org/presentationml/2006/main">
  <p:tag name="KSO_WM_ASSEMBLE_CHIP_INDEX" val="dc8ab5172452436899286f2808371cac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130c4e08b5cc6c91112a571"/>
  <p:tag name="KSO_WM_TEMPLATE_ASSEMBLE_XID" val="6130c4e08b5cc6c91112a571"/>
  <p:tag name="KSO_WM_TEMPLATE_CATEGORY" val="diagram"/>
  <p:tag name="KSO_WM_TEMPLATE_INDEX" val="20207315"/>
  <p:tag name="KSO_WM_UNIT_BLOCK" val="0"/>
  <p:tag name="KSO_WM_UNIT_COMPATIBLE" val="0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  <p:tag name="WM_BEAUTIFY_ZORDER_FLAG_TAG" val="4"/>
</p:tagLst>
</file>

<file path=ppt/tags/tag39.xml><?xml version="1.0" encoding="utf-8"?>
<p:tagLst xmlns:p="http://schemas.openxmlformats.org/presentationml/2006/main">
  <p:tag name="KSO_WM_ASSEMBLE_CHIP_INDEX" val="dc8ab5172452436899286f2808371cac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130c4e08b5cc6c91112a571"/>
  <p:tag name="KSO_WM_TEMPLATE_ASSEMBLE_XID" val="6130c4e08b5cc6c91112a571"/>
  <p:tag name="KSO_WM_TEMPLATE_CATEGORY" val="diagram"/>
  <p:tag name="KSO_WM_TEMPLATE_INDEX" val="20207315"/>
  <p:tag name="KSO_WM_UNIT_BLOCK" val="0"/>
  <p:tag name="KSO_WM_UNIT_COMPATIBLE" val="0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  <p:tag name="WM_BEAUTIFY_ZORDER_FLAG_TAG" val="4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0.xml><?xml version="1.0" encoding="utf-8"?>
<p:tagLst xmlns:p="http://schemas.openxmlformats.org/presentationml/2006/main">
  <p:tag name="KSO_WM_ASSEMBLE_CHIP_INDEX" val="dc8ab5172452436899286f2808371cac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130c4e08b5cc6c91112a571"/>
  <p:tag name="KSO_WM_TEMPLATE_ASSEMBLE_XID" val="6130c4e08b5cc6c91112a571"/>
  <p:tag name="KSO_WM_TEMPLATE_CATEGORY" val="diagram"/>
  <p:tag name="KSO_WM_TEMPLATE_INDEX" val="20207315"/>
  <p:tag name="KSO_WM_UNIT_BLOCK" val="0"/>
  <p:tag name="KSO_WM_UNIT_COMPATIBLE" val="0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  <p:tag name="WM_BEAUTIFY_ZORDER_FLAG_TAG" val="4"/>
</p:tagLst>
</file>

<file path=ppt/tags/tag41.xml><?xml version="1.0" encoding="utf-8"?>
<p:tagLst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ID" val="diagram2022005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2-10-04T18:44:49&quot;,&quot;maxSize&quot;:{&quot;size1&quot;:20},&quot;minSize&quot;:{&quot;size1&quot;:11.2},&quot;normalSize&quot;:{&quot;size1&quot;:11.2},&quot;subLayout&quot;:[{&quot;id&quot;:&quot;2022-10-04T18:44:49&quot;,&quot;margin&quot;:{&quot;bottom&quot;:0.025999998673796654,&quot;left&quot;:1.2699999809265137,&quot;right&quot;:1.2699999809265137,&quot;top&quot;:0.4230000376701355},&quot;type&quot;:0},{&quot;id&quot;:&quot;2022-10-04T18:44:49&quot;,&quot;margin&quot;:{&quot;bottom&quot;:0.847000002861023,&quot;left&quot;:1.2699999809265137,&quot;right&quot;:1.2699999809265137,&quot;top&quot;:1.2699999809265137},&quot;type&quot;:0}],&quot;type&quot;:0}"/>
  <p:tag name="KSO_WM_SLIDE_LAYOUTTYPE" val="topbottom"/>
  <p:tag name="KSO_WM_SLIDE_POSITION" val="36*12"/>
  <p:tag name="KSO_WM_SLIDE_RATIO" val="1.777778"/>
  <p:tag name="KSO_WM_SLIDE_SIZE" val="888*504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20058"/>
  <p:tag name="KSO_WM_TEMPLATE_MASTER_TYPE" val="0"/>
  <p:tag name="KSO_WM_TEMPLATE_SUBCATEGORY" val="25"/>
</p:tagLst>
</file>

<file path=ppt/tags/tag4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.xml><?xml version="1.0" encoding="utf-8"?>
<p:tagLst xmlns:p="http://schemas.openxmlformats.org/presentationml/2006/main">
  <p:tag name="KSO_WM_ASSEMBLE_CHIP_INDEX" val="dc8ab5172452436899286f2808371cac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130c4e08b5cc6c91112a571"/>
  <p:tag name="KSO_WM_TEMPLATE_ASSEMBLE_XID" val="6130c4e08b5cc6c91112a571"/>
  <p:tag name="KSO_WM_TEMPLATE_CATEGORY" val="diagram"/>
  <p:tag name="KSO_WM_TEMPLATE_INDEX" val="20207315"/>
  <p:tag name="KSO_WM_UNIT_BLOCK" val="0"/>
  <p:tag name="KSO_WM_UNIT_COMPATIBLE" val="0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  <p:tag name="WM_BEAUTIFY_ZORDER_FLAG_TAG" val="4"/>
</p:tagLst>
</file>

<file path=ppt/tags/tag45.xml><?xml version="1.0" encoding="utf-8"?>
<p:tagLst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ID" val="diagram2022005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2-10-04T18:44:49&quot;,&quot;maxSize&quot;:{&quot;size1&quot;:20},&quot;minSize&quot;:{&quot;size1&quot;:11.2},&quot;normalSize&quot;:{&quot;size1&quot;:11.2},&quot;subLayout&quot;:[{&quot;id&quot;:&quot;2022-10-04T18:44:49&quot;,&quot;margin&quot;:{&quot;bottom&quot;:0.025999998673796654,&quot;left&quot;:1.2699999809265137,&quot;right&quot;:1.2699999809265137,&quot;top&quot;:0.4230000376701355},&quot;type&quot;:0},{&quot;id&quot;:&quot;2022-10-04T18:44:49&quot;,&quot;margin&quot;:{&quot;bottom&quot;:0.847000002861023,&quot;left&quot;:1.2699999809265137,&quot;right&quot;:1.2699999809265137,&quot;top&quot;:1.2699999809265137},&quot;type&quot;:0}],&quot;type&quot;:0}"/>
  <p:tag name="KSO_WM_SLIDE_LAYOUTTYPE" val="topbottom"/>
  <p:tag name="KSO_WM_SLIDE_POSITION" val="36*12"/>
  <p:tag name="KSO_WM_SLIDE_RATIO" val="1.777778"/>
  <p:tag name="KSO_WM_SLIDE_SIZE" val="888*504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20058"/>
  <p:tag name="KSO_WM_TEMPLATE_MASTER_TYPE" val="0"/>
  <p:tag name="KSO_WM_TEMPLATE_SUBCATEGORY" val="25"/>
</p:tagLst>
</file>

<file path=ppt/tags/tag46.xml><?xml version="1.0" encoding="utf-8"?>
<p:tagLst xmlns:p="http://schemas.openxmlformats.org/presentationml/2006/main">
  <p:tag name="KSO_WM_ASSEMBLE_CHIP_INDEX" val="dc8ab5172452436899286f2808371cac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130c4e08b5cc6c91112a571"/>
  <p:tag name="KSO_WM_TEMPLATE_ASSEMBLE_XID" val="6130c4e08b5cc6c91112a571"/>
  <p:tag name="KSO_WM_TEMPLATE_CATEGORY" val="diagram"/>
  <p:tag name="KSO_WM_TEMPLATE_INDEX" val="20207315"/>
  <p:tag name="KSO_WM_UNIT_BLOCK" val="0"/>
  <p:tag name="KSO_WM_UNIT_COMPATIBLE" val="0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  <p:tag name="WM_BEAUTIFY_ZORDER_FLAG_TAG" val="4"/>
</p:tagLst>
</file>

<file path=ppt/tags/tag47.xml><?xml version="1.0" encoding="utf-8"?>
<p:tagLst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ID" val="diagram2022005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2-10-04T18:44:49&quot;,&quot;maxSize&quot;:{&quot;size1&quot;:20},&quot;minSize&quot;:{&quot;size1&quot;:11.2},&quot;normalSize&quot;:{&quot;size1&quot;:11.2},&quot;subLayout&quot;:[{&quot;id&quot;:&quot;2022-10-04T18:44:49&quot;,&quot;margin&quot;:{&quot;bottom&quot;:0.025999998673796654,&quot;left&quot;:1.2699999809265137,&quot;right&quot;:1.2699999809265137,&quot;top&quot;:0.4230000376701355},&quot;type&quot;:0},{&quot;id&quot;:&quot;2022-10-04T18:44:49&quot;,&quot;margin&quot;:{&quot;bottom&quot;:0.847000002861023,&quot;left&quot;:1.2699999809265137,&quot;right&quot;:1.2699999809265137,&quot;top&quot;:1.2699999809265137},&quot;type&quot;:0}],&quot;type&quot;:0}"/>
  <p:tag name="KSO_WM_SLIDE_LAYOUTTYPE" val="topbottom"/>
  <p:tag name="KSO_WM_SLIDE_POSITION" val="36*12"/>
  <p:tag name="KSO_WM_SLIDE_RATIO" val="1.777778"/>
  <p:tag name="KSO_WM_SLIDE_SIZE" val="888*504"/>
  <p:tag name="KSO_WM_SLIDE_SUBTYPE" val="picTxt"/>
  <p:tag name="KSO_WM_SLIDE_TYPE" val="text"/>
  <p:tag name="KSO_WM_TAG_VERSION" val="1.0"/>
  <p:tag name="KSO_WM_TEMPLATE_CATEGORY" val="diagram"/>
  <p:tag name="KSO_WM_TEMPLATE_COLOR_TYPE" val="0"/>
  <p:tag name="KSO_WM_TEMPLATE_INDEX" val="20220058"/>
  <p:tag name="KSO_WM_TEMPLATE_MASTER_TYPE" val="0"/>
  <p:tag name="KSO_WM_TEMPLATE_SUBCATEGORY" val="25"/>
</p:tagLst>
</file>

<file path=ppt/tags/tag48.xml><?xml version="1.0" encoding="utf-8"?>
<p:tagLst xmlns:p="http://schemas.openxmlformats.org/presentationml/2006/main">
  <p:tag name="KSO_WM_ASSEMBLE_CHIP_INDEX" val="dc8ab5172452436899286f2808371cac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130c4e08b5cc6c91112a571"/>
  <p:tag name="KSO_WM_TEMPLATE_ASSEMBLE_XID" val="6130c4e08b5cc6c91112a571"/>
  <p:tag name="KSO_WM_TEMPLATE_CATEGORY" val="diagram"/>
  <p:tag name="KSO_WM_TEMPLATE_INDEX" val="20207315"/>
  <p:tag name="KSO_WM_UNIT_BLOCK" val="0"/>
  <p:tag name="KSO_WM_UNIT_COMPATIBLE" val="0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  <p:tag name="WM_BEAUTIFY_ZORDER_FLAG_TAG" val="4"/>
</p:tagLst>
</file>

<file path=ppt/tags/tag4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OThiNDI0Yjk4Y2IzYzZhZGI4NWFmNzQzMjY1NTBhMzA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SM 预置配色-浅色">
      <a:dk1>
        <a:srgbClr val="000000"/>
      </a:dk1>
      <a:lt1>
        <a:srgbClr val="FFFFFF"/>
      </a:lt1>
      <a:dk2>
        <a:srgbClr val="F5F5F8"/>
      </a:dk2>
      <a:lt2>
        <a:srgbClr val="FFFFFF"/>
      </a:lt2>
      <a:accent1>
        <a:srgbClr val="577CCE"/>
      </a:accent1>
      <a:accent2>
        <a:srgbClr val="5999AF"/>
      </a:accent2>
      <a:accent3>
        <a:srgbClr val="5BA080"/>
      </a:accent3>
      <a:accent4>
        <a:srgbClr val="8BAA69"/>
      </a:accent4>
      <a:accent5>
        <a:srgbClr val="D6B250"/>
      </a:accent5>
      <a:accent6>
        <a:srgbClr val="E79647"/>
      </a:accent6>
      <a:hlink>
        <a:srgbClr val="0000FF"/>
      </a:hlink>
      <a:folHlink>
        <a:srgbClr val="FF00FF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Arial"/>
        <a:cs typeface="Arial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Arial"/>
        <a:cs typeface="Arial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167</Paragraphs>
  <Slides>29</Slides>
  <Notes>5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9">
      <vt:lpstr>Arial</vt:lpstr>
      <vt:lpstr>微软雅黑</vt:lpstr>
      <vt:lpstr>Times New Roman</vt:lpstr>
      <vt:lpstr>宋体</vt:lpstr>
      <vt:lpstr>Calibri Light</vt:lpstr>
      <vt:lpstr>Calibri</vt:lpstr>
      <vt:lpstr>汉仪君黑-45简</vt:lpstr>
      <vt:lpstr>思源宋体 CN</vt:lpstr>
      <vt:lpstr>Wingdings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2022-10-31T10:50:36.345</cp:lastPrinted>
  <dcterms:created xsi:type="dcterms:W3CDTF">2022-10-31T10:50:36Z</dcterms:created>
  <dcterms:modified xsi:type="dcterms:W3CDTF">2022-10-31T02:50:47Z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