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91" r:id="rId4"/>
    <p:sldId id="258" r:id="rId5"/>
    <p:sldId id="260" r:id="rId6"/>
    <p:sldId id="261" r:id="rId7"/>
    <p:sldId id="262" r:id="rId8"/>
    <p:sldId id="274" r:id="rId9"/>
    <p:sldId id="264" r:id="rId10"/>
    <p:sldId id="279" r:id="rId11"/>
    <p:sldId id="278" r:id="rId12"/>
    <p:sldId id="276" r:id="rId13"/>
    <p:sldId id="280" r:id="rId14"/>
    <p:sldId id="267" r:id="rId15"/>
    <p:sldId id="281" r:id="rId16"/>
    <p:sldId id="268" r:id="rId17"/>
    <p:sldId id="269" r:id="rId18"/>
    <p:sldId id="271" r:id="rId19"/>
    <p:sldId id="272" r:id="rId20"/>
    <p:sldId id="273" r:id="rId21"/>
    <p:sldId id="282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35C4-4862-447C-AA26-A9CA06BB69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6CE34-F368-4964-87B3-E1AB58A06C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536575" y="1323975"/>
            <a:ext cx="89916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/>
            <a:r>
              <a:rPr lang="zh-CN" altLang="en-US" sz="6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</a:t>
            </a:r>
            <a:r>
              <a:rPr lang="zh-CN" altLang="en-US" sz="6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三</a:t>
            </a:r>
            <a:r>
              <a:rPr lang="zh-CN" altLang="en-US" sz="6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单</a:t>
            </a:r>
            <a:r>
              <a:rPr lang="zh-CN" altLang="en-US" sz="6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元</a:t>
            </a:r>
            <a:endParaRPr lang="en-US" altLang="zh-CN" sz="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11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与朱元思书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282" y="642918"/>
            <a:ext cx="87154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/>
              <a:t>4.</a:t>
            </a:r>
            <a:r>
              <a:rPr lang="zh-CN" altLang="en-US" sz="4400" b="1" dirty="0" smtClean="0"/>
              <a:t>文章流露出作者怎样的思想感情？从哪些句子中可以看得出来？</a:t>
            </a:r>
            <a:endParaRPr lang="en-US" altLang="zh-CN" sz="44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67544" y="2357430"/>
            <a:ext cx="84969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流露出作者对功名利禄的蔑视和避世隐退的高洁志趣。从“鸢飞戾天者，望峰息心；经</a:t>
            </a:r>
            <a:r>
              <a:rPr lang="zh-CN" altLang="en-US" sz="4400" b="1" dirty="0">
                <a:solidFill>
                  <a:srgbClr val="FF0000"/>
                </a:solidFill>
              </a:rPr>
              <a:t>纶世务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者，窥谷忘反”可以看得出来。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282" y="642918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/>
              <a:t>5.</a:t>
            </a:r>
            <a:r>
              <a:rPr lang="zh-CN" altLang="en-US" sz="5400" b="1" dirty="0" smtClean="0"/>
              <a:t>本文在语言上有什么特点？</a:t>
            </a:r>
            <a:endParaRPr lang="zh-CN" alt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2214554"/>
            <a:ext cx="7704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本文是一篇骈体文，语言优美，采用以骈为主、骈散结合的写法，且讲究对偶和声律。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1412776"/>
            <a:ext cx="8060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请大家谈谈本文在景物描写上的特点？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214554"/>
            <a:ext cx="78192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66"/>
                </a:solidFill>
                <a:latin typeface="+mn-ea"/>
              </a:rPr>
              <a:t>1.</a:t>
            </a:r>
            <a:r>
              <a:rPr lang="zh-CN" altLang="en-US" sz="4000" b="1" dirty="0" smtClean="0">
                <a:solidFill>
                  <a:srgbClr val="FF0066"/>
                </a:solidFill>
                <a:latin typeface="+mn-ea"/>
              </a:rPr>
              <a:t>抓住了景物的特点，突出了“奇山异水”。</a:t>
            </a:r>
            <a:endParaRPr lang="en-US" altLang="zh-CN" sz="4000" b="1" dirty="0" smtClean="0">
              <a:solidFill>
                <a:srgbClr val="FF0066"/>
              </a:solidFill>
              <a:latin typeface="+mn-ea"/>
            </a:endParaRPr>
          </a:p>
          <a:p>
            <a:r>
              <a:rPr lang="en-US" altLang="zh-CN" sz="4000" b="1" dirty="0" smtClean="0">
                <a:solidFill>
                  <a:srgbClr val="FF0066"/>
                </a:solidFill>
                <a:latin typeface="+mn-ea"/>
              </a:rPr>
              <a:t>2.</a:t>
            </a:r>
            <a:r>
              <a:rPr lang="zh-CN" altLang="en-US" sz="4000" b="1" dirty="0" smtClean="0">
                <a:solidFill>
                  <a:srgbClr val="FF0066"/>
                </a:solidFill>
                <a:latin typeface="+mn-ea"/>
              </a:rPr>
              <a:t>按地点转移、由近及远的顺序写：从流飘荡，俯视碧水，仰观青山。</a:t>
            </a:r>
            <a:endParaRPr lang="en-US" altLang="zh-CN" sz="4000" b="1" dirty="0" smtClean="0">
              <a:solidFill>
                <a:srgbClr val="FF0066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32656"/>
            <a:ext cx="71384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1430"/>
              </a:rPr>
              <a:t>探究景物描写的特点</a:t>
            </a:r>
            <a:endParaRPr lang="zh-CN" altLang="en-US" sz="6000" b="1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980728"/>
            <a:ext cx="84249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66"/>
                </a:solidFill>
                <a:latin typeface="+mn-ea"/>
              </a:rPr>
              <a:t>3.</a:t>
            </a:r>
            <a:r>
              <a:rPr lang="zh-CN" altLang="en-US" sz="4000" b="1" dirty="0" smtClean="0">
                <a:solidFill>
                  <a:srgbClr val="FF0066"/>
                </a:solidFill>
                <a:latin typeface="+mn-ea"/>
              </a:rPr>
              <a:t>采用多种修辞手法使描写对象形象鲜明，富于生机。如：水皆缥碧，千丈见底（</a:t>
            </a:r>
            <a:r>
              <a:rPr lang="zh-CN" altLang="en-US" sz="4000" b="1" dirty="0">
                <a:solidFill>
                  <a:srgbClr val="FF0066"/>
                </a:solidFill>
                <a:latin typeface="+mn-ea"/>
              </a:rPr>
              <a:t>夸张</a:t>
            </a:r>
            <a:r>
              <a:rPr lang="zh-CN" altLang="en-US" sz="4000" b="1" dirty="0" smtClean="0">
                <a:solidFill>
                  <a:srgbClr val="FF0066"/>
                </a:solidFill>
                <a:latin typeface="+mn-ea"/>
              </a:rPr>
              <a:t>）；急湍甚箭，猛浪若奔（</a:t>
            </a:r>
            <a:r>
              <a:rPr lang="zh-CN" altLang="en-US" sz="4000" b="1" dirty="0">
                <a:solidFill>
                  <a:srgbClr val="FF0066"/>
                </a:solidFill>
                <a:latin typeface="+mn-ea"/>
              </a:rPr>
              <a:t>比</a:t>
            </a:r>
            <a:r>
              <a:rPr lang="zh-CN" altLang="en-US" sz="4000" b="1" dirty="0" smtClean="0">
                <a:solidFill>
                  <a:srgbClr val="FF0066"/>
                </a:solidFill>
                <a:latin typeface="+mn-ea"/>
              </a:rPr>
              <a:t>喻、对偶）；负势竞上，争高直指（拟人）；泉水激石，泠泠作响；好鸟相鸣，嘤嘤成韵（对偶）</a:t>
            </a:r>
            <a:r>
              <a:rPr lang="en-US" altLang="zh-CN" sz="4000" b="1" dirty="0" smtClean="0">
                <a:solidFill>
                  <a:srgbClr val="FF0066"/>
                </a:solidFill>
                <a:latin typeface="+mn-ea"/>
              </a:rPr>
              <a:t>……</a:t>
            </a:r>
            <a:endParaRPr lang="en-US" altLang="zh-CN" sz="4000" b="1" dirty="0" smtClean="0">
              <a:solidFill>
                <a:srgbClr val="FF0066"/>
              </a:solidFill>
              <a:latin typeface="+mn-ea"/>
            </a:endParaRPr>
          </a:p>
          <a:p>
            <a:r>
              <a:rPr lang="en-US" altLang="zh-CN" sz="4000" b="1" dirty="0" smtClean="0">
                <a:solidFill>
                  <a:srgbClr val="FF0066"/>
                </a:solidFill>
                <a:latin typeface="+mn-ea"/>
              </a:rPr>
              <a:t>4.</a:t>
            </a:r>
            <a:r>
              <a:rPr lang="zh-CN" altLang="en-US" sz="4000" b="1" dirty="0" smtClean="0">
                <a:solidFill>
                  <a:srgbClr val="FF0066"/>
                </a:solidFill>
                <a:latin typeface="+mn-ea"/>
              </a:rPr>
              <a:t>详写山，略写水。疏密有分，轻重有度。</a:t>
            </a:r>
            <a:endParaRPr lang="zh-CN" altLang="en-US" sz="4000" b="1" dirty="0">
              <a:solidFill>
                <a:srgbClr val="FF0066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8496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+mn-ea"/>
              </a:rPr>
              <a:t>    大家齐背</a:t>
            </a:r>
            <a:r>
              <a:rPr lang="en-US" altLang="zh-CN" sz="4400" b="1" dirty="0" smtClean="0">
                <a:latin typeface="+mn-ea"/>
              </a:rPr>
              <a:t>《</a:t>
            </a:r>
            <a:r>
              <a:rPr lang="zh-CN" altLang="en-US" sz="4400" b="1" dirty="0" smtClean="0">
                <a:latin typeface="+mn-ea"/>
              </a:rPr>
              <a:t>三峡</a:t>
            </a:r>
            <a:r>
              <a:rPr lang="en-US" altLang="zh-CN" sz="4400" b="1" dirty="0" smtClean="0">
                <a:latin typeface="+mn-ea"/>
              </a:rPr>
              <a:t>》</a:t>
            </a:r>
            <a:r>
              <a:rPr lang="zh-CN" altLang="en-US" sz="4400" b="1" dirty="0" smtClean="0">
                <a:latin typeface="+mn-ea"/>
              </a:rPr>
              <a:t>，回忆文章的内容，然后请大家从内容和形式等方面谈</a:t>
            </a:r>
            <a:r>
              <a:rPr lang="en-US" altLang="zh-CN" sz="4400" b="1" dirty="0" smtClean="0">
                <a:latin typeface="+mn-ea"/>
              </a:rPr>
              <a:t>《</a:t>
            </a:r>
            <a:r>
              <a:rPr lang="zh-CN" altLang="en-US" sz="4400" b="1" dirty="0" smtClean="0">
                <a:latin typeface="+mn-ea"/>
              </a:rPr>
              <a:t>三峡</a:t>
            </a:r>
            <a:r>
              <a:rPr lang="en-US" altLang="zh-CN" sz="4400" b="1" dirty="0" smtClean="0">
                <a:latin typeface="+mn-ea"/>
              </a:rPr>
              <a:t>》</a:t>
            </a:r>
            <a:r>
              <a:rPr lang="zh-CN" altLang="en-US" sz="4400" b="1" dirty="0" smtClean="0">
                <a:latin typeface="+mn-ea"/>
              </a:rPr>
              <a:t>和</a:t>
            </a:r>
            <a:r>
              <a:rPr lang="en-US" altLang="zh-CN" sz="4400" b="1" dirty="0" smtClean="0">
                <a:latin typeface="+mn-ea"/>
              </a:rPr>
              <a:t>《</a:t>
            </a:r>
            <a:r>
              <a:rPr lang="zh-CN" altLang="en-US" sz="4400" b="1" dirty="0" smtClean="0">
                <a:latin typeface="+mn-ea"/>
              </a:rPr>
              <a:t>与朱元思书</a:t>
            </a:r>
            <a:r>
              <a:rPr lang="en-US" altLang="zh-CN" sz="4400" b="1" dirty="0" smtClean="0">
                <a:latin typeface="+mn-ea"/>
              </a:rPr>
              <a:t>》</a:t>
            </a:r>
            <a:r>
              <a:rPr lang="zh-CN" altLang="en-US" sz="4400" b="1" dirty="0" smtClean="0">
                <a:latin typeface="+mn-ea"/>
              </a:rPr>
              <a:t>的异同。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332656"/>
            <a:ext cx="71384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1430"/>
              </a:rPr>
              <a:t>拓展延伸，比较阅读</a:t>
            </a:r>
            <a:endParaRPr lang="zh-CN" altLang="en-US" sz="6000" b="1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26" y="1412776"/>
            <a:ext cx="87868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都主要运用了描写的表达方式，突出描写了山水景色，表现了作者对大自然的欣赏和热爱之情。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2.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写水都提到了水大浪急。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3.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写山，都突出了山势高峻，其中也都提到了密林、泉水、猿啼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……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76672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相同之处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764704"/>
            <a:ext cx="88583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写作目的不同：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三峡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主要是为了客观地介绍地理知识，而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与朱元思书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则突出了对大自然的赞赏，而且写出作者的内心感触。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2.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在描写上：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三峡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在写景色方面突出了四时的变化；写山时，还突出了山的连绵不断。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3.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在形式上：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三峡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是散文，而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与朱元思书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是骈文。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88640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不同之处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5" y="1285860"/>
            <a:ext cx="878687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         山川景色，古来共谈。当我们手捧书卷，领略这些美文的时候，我们仿佛置身于山水之间，眼观自然之象，耳听天籁之音，深感物外之趣，杂念顿然消逝，心灵得以净化。读万卷书，行万里路。希望有朝一日，我们真的能背</a:t>
            </a:r>
            <a:r>
              <a:rPr lang="zh-CN" altLang="en-US" sz="4000" b="1" dirty="0">
                <a:solidFill>
                  <a:srgbClr val="FF0000"/>
                </a:solidFill>
              </a:rPr>
              <a:t>起行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囊，踏遍祖国的青山绿水，饱览大自然的旖旎风光。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188" y="260648"/>
            <a:ext cx="19046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1430"/>
              </a:rPr>
              <a:t>小 结</a:t>
            </a:r>
            <a:endParaRPr lang="zh-CN" altLang="en-US" sz="6000" b="1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1714488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1.</a:t>
            </a:r>
            <a:r>
              <a:rPr lang="zh-CN" altLang="en-US" sz="4800" b="1" dirty="0" smtClean="0"/>
              <a:t>完成课后练习。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2.</a:t>
            </a:r>
            <a:r>
              <a:rPr lang="zh-CN" altLang="en-US" sz="4800" b="1" dirty="0" smtClean="0"/>
              <a:t>游览当地的山川等名胜，写一篇游记。</a:t>
            </a:r>
            <a:endParaRPr lang="zh-CN" altLang="en-US" sz="4800" b="1" dirty="0"/>
          </a:p>
        </p:txBody>
      </p:sp>
      <p:sp>
        <p:nvSpPr>
          <p:cNvPr id="5" name="矩形 4"/>
          <p:cNvSpPr/>
          <p:nvPr/>
        </p:nvSpPr>
        <p:spPr>
          <a:xfrm>
            <a:off x="395536" y="404664"/>
            <a:ext cx="25922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effectLst/>
              </a:rPr>
              <a:t>作  业</a:t>
            </a:r>
            <a:endParaRPr lang="zh-CN" altLang="en-US" sz="6000" b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92696"/>
            <a:ext cx="7552067" cy="450892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zh-CN" altLang="en-US" sz="287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</a:t>
            </a:r>
            <a:endParaRPr lang="zh-CN" altLang="en-US" sz="287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与朱元思书书法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692696"/>
            <a:ext cx="5184576" cy="5688012"/>
          </a:xfrm>
          <a:prstGeom prst="rect">
            <a:avLst/>
          </a:prstGeom>
          <a:noFill/>
        </p:spPr>
      </p:pic>
      <p:grpSp>
        <p:nvGrpSpPr>
          <p:cNvPr id="3" name="Group 6"/>
          <p:cNvGrpSpPr/>
          <p:nvPr/>
        </p:nvGrpSpPr>
        <p:grpSpPr bwMode="auto">
          <a:xfrm>
            <a:off x="7019482" y="188640"/>
            <a:ext cx="1655337" cy="5486235"/>
            <a:chOff x="202" y="336"/>
            <a:chExt cx="768" cy="3552"/>
          </a:xfrm>
        </p:grpSpPr>
        <p:sp>
          <p:nvSpPr>
            <p:cNvPr id="12295" name="Text Box 7"/>
            <p:cNvSpPr txBox="1">
              <a:spLocks noChangeArrowheads="1"/>
            </p:cNvSpPr>
            <p:nvPr/>
          </p:nvSpPr>
          <p:spPr bwMode="auto">
            <a:xfrm>
              <a:off x="499" y="336"/>
              <a:ext cx="471" cy="24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5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行楷" panose="02010800040101010101" pitchFamily="2" charset="-122"/>
                </a:rPr>
                <a:t>与朱元思书</a:t>
              </a:r>
              <a:endParaRPr kumimoji="1"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12296" name="Line 8"/>
            <p:cNvSpPr>
              <a:spLocks noChangeShapeType="1"/>
            </p:cNvSpPr>
            <p:nvPr/>
          </p:nvSpPr>
          <p:spPr bwMode="auto">
            <a:xfrm>
              <a:off x="503" y="2154"/>
              <a:ext cx="0" cy="76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Text Box 9"/>
            <p:cNvSpPr txBox="1">
              <a:spLocks noChangeArrowheads="1"/>
            </p:cNvSpPr>
            <p:nvPr/>
          </p:nvSpPr>
          <p:spPr bwMode="auto">
            <a:xfrm>
              <a:off x="202" y="3040"/>
              <a:ext cx="462" cy="84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600" b="1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行楷" panose="02010800040101010101" pitchFamily="2" charset="-122"/>
                </a:rPr>
                <a:t>吴均</a:t>
              </a:r>
              <a:endParaRPr kumimoji="1" lang="zh-CN" altLang="en-US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14282" y="1928802"/>
            <a:ext cx="8786874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缥</a:t>
            </a:r>
            <a:r>
              <a:rPr lang="zh-CN" altLang="en-US" sz="3600" b="1" dirty="0"/>
              <a:t>碧         </a:t>
            </a:r>
            <a:r>
              <a:rPr lang="en-US" sz="3600" b="1" dirty="0" err="1"/>
              <a:t>急</a:t>
            </a:r>
            <a:r>
              <a:rPr lang="en-US" sz="3600" b="1" dirty="0" err="1">
                <a:solidFill>
                  <a:srgbClr val="FF0000"/>
                </a:solidFill>
              </a:rPr>
              <a:t>湍</a:t>
            </a:r>
            <a:r>
              <a:rPr lang="en-US" sz="3600" b="1" dirty="0"/>
              <a:t>       </a:t>
            </a:r>
            <a:r>
              <a:rPr lang="en-US" sz="3600" b="1" dirty="0" smtClean="0"/>
              <a:t>      </a:t>
            </a:r>
            <a:r>
              <a:rPr lang="zh-CN" sz="3600" b="1" dirty="0" smtClean="0">
                <a:solidFill>
                  <a:srgbClr val="FF0000"/>
                </a:solidFill>
              </a:rPr>
              <a:t>轩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</a:t>
            </a:r>
            <a:r>
              <a:rPr lang="zh-CN" sz="3600" b="1" dirty="0" smtClean="0">
                <a:solidFill>
                  <a:srgbClr val="FF0000"/>
                </a:solidFill>
              </a:rPr>
              <a:t>邈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泠</a:t>
            </a:r>
            <a:r>
              <a:rPr lang="zh-CN" altLang="en-US" sz="3600" b="1" dirty="0" smtClean="0">
                <a:latin typeface="Times New Roman" panose="02020603050405020304" pitchFamily="18" charset="0"/>
              </a:rPr>
              <a:t>泠 </a:t>
            </a:r>
            <a:endParaRPr lang="zh-CN" sz="36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嘤</a:t>
            </a:r>
            <a:r>
              <a:rPr lang="zh-CN" altLang="en-US" sz="3600" b="1" dirty="0"/>
              <a:t>嘤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鸢</a:t>
            </a:r>
            <a:r>
              <a:rPr lang="zh-CN" altLang="en-US" sz="3600" b="1" dirty="0" smtClean="0"/>
              <a:t>飞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戾</a:t>
            </a:r>
            <a:r>
              <a:rPr lang="zh-CN" altLang="en-US" sz="3600" b="1" dirty="0" smtClean="0"/>
              <a:t>天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窥</a:t>
            </a:r>
            <a:r>
              <a:rPr lang="zh-CN" altLang="en-US" sz="3600" b="1" dirty="0" smtClean="0"/>
              <a:t>谷 </a:t>
            </a:r>
            <a:endParaRPr lang="zh-CN" altLang="en-US" sz="3600" b="1" dirty="0"/>
          </a:p>
          <a:p>
            <a:pPr>
              <a:spcBef>
                <a:spcPct val="5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3600" b="1" dirty="0" smtClean="0"/>
              <a:t>横</a:t>
            </a:r>
            <a:r>
              <a:rPr lang="zh-CN" altLang="en-US" sz="3600" b="1" dirty="0">
                <a:solidFill>
                  <a:srgbClr val="FF0000"/>
                </a:solidFill>
              </a:rPr>
              <a:t>柯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3600" b="1" dirty="0" smtClean="0"/>
              <a:t>千</a:t>
            </a:r>
            <a:r>
              <a:rPr lang="zh-CN" altLang="en-US" sz="3600" b="1" dirty="0">
                <a:solidFill>
                  <a:srgbClr val="FF0000"/>
                </a:solidFill>
              </a:rPr>
              <a:t>转　　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3600" b="1" dirty="0" smtClean="0"/>
              <a:t>经</a:t>
            </a:r>
            <a:r>
              <a:rPr lang="zh-CN" altLang="en-US" sz="3600" b="1" dirty="0">
                <a:solidFill>
                  <a:srgbClr val="FF0000"/>
                </a:solidFill>
              </a:rPr>
              <a:t>纶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403350" y="2420938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79512" y="1428736"/>
            <a:ext cx="901904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pi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2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o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428860" y="1500174"/>
            <a:ext cx="12239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tu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`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n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143372" y="1500174"/>
            <a:ext cx="1576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xu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`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PinYinok" pitchFamily="34" charset="0"/>
              </a:rPr>
              <a:t> 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mi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2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o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44016" y="3068960"/>
            <a:ext cx="827584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y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~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ng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835696" y="3068960"/>
            <a:ext cx="936104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yu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`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n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427984" y="3068960"/>
            <a:ext cx="2904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l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#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6444208" y="3140968"/>
            <a:ext cx="10801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ku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~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755576" y="4725144"/>
            <a:ext cx="7921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k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2267744" y="4725144"/>
            <a:ext cx="96532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zhu3n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788024" y="4725144"/>
            <a:ext cx="55496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PinYinok" pitchFamily="34" charset="0"/>
              </a:rPr>
              <a:t>l%n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9512" y="260648"/>
            <a:ext cx="71384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>
                <a:ln w="18000">
                  <a:noFill/>
                  <a:prstDash val="solid"/>
                  <a:miter lim="800000"/>
                </a:ln>
              </a:rPr>
              <a:t>检查预</a:t>
            </a:r>
            <a:r>
              <a:rPr lang="zh-CN" altLang="en-US" sz="6000" b="1" dirty="0" smtClean="0">
                <a:ln w="18000">
                  <a:noFill/>
                  <a:prstDash val="solid"/>
                  <a:miter lim="800000"/>
                </a:ln>
              </a:rPr>
              <a:t>习，识记生字</a:t>
            </a:r>
            <a:endParaRPr lang="zh-CN" altLang="en-US" sz="6000" b="1" cap="none" spc="0" dirty="0">
              <a:ln w="18000">
                <a:noFill/>
                <a:prstDash val="solid"/>
                <a:miter lim="800000"/>
              </a:ln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444208" y="1484784"/>
            <a:ext cx="66236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l</a:t>
            </a:r>
            <a:r>
              <a:rPr lang="en-US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!</a:t>
            </a:r>
            <a:r>
              <a:rPr lang="zh-CN" altLang="zh-CN" sz="2800" b="1" dirty="0" smtClean="0">
                <a:solidFill>
                  <a:srgbClr val="FF0000"/>
                </a:solidFill>
                <a:latin typeface="PinYinok" pitchFamily="34" charset="0"/>
              </a:rPr>
              <a:t>ng</a:t>
            </a:r>
            <a:endParaRPr lang="en-US" altLang="zh-CN" sz="2800" b="1" dirty="0">
              <a:solidFill>
                <a:srgbClr val="FF0000"/>
              </a:solidFill>
              <a:latin typeface="PinYino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utoUpdateAnimBg="0"/>
      <p:bldP spid="23558" grpId="0" autoUpdateAnimBg="0"/>
      <p:bldP spid="23559" grpId="0" autoUpdateAnimBg="0"/>
      <p:bldP spid="23561" grpId="0" autoUpdateAnimBg="0"/>
      <p:bldP spid="23562" grpId="0" autoUpdateAnimBg="0"/>
      <p:bldP spid="23563" grpId="0" autoUpdateAnimBg="0"/>
      <p:bldP spid="23565" grpId="0" autoUpdateAnimBg="0"/>
      <p:bldP spid="23566" grpId="0"/>
      <p:bldP spid="23567" grpId="0"/>
      <p:bldP spid="1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700808"/>
            <a:ext cx="8280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+mn-ea"/>
              </a:rPr>
              <a:t>请大家将生字词大声读一读，动手写一写。</a:t>
            </a:r>
            <a:endParaRPr lang="zh-CN" altLang="en-US" sz="6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8.jpg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700808"/>
            <a:ext cx="88582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反复朗读课文，感知课文内容。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/>
              <a:t>（注意语气，突出重音，节奏鲜明，速度稍缓）</a:t>
            </a:r>
            <a:endParaRPr lang="zh-CN" altLang="en-US" sz="6000" b="1" dirty="0"/>
          </a:p>
        </p:txBody>
      </p:sp>
      <p:sp>
        <p:nvSpPr>
          <p:cNvPr id="6" name="矩形 5"/>
          <p:cNvSpPr/>
          <p:nvPr/>
        </p:nvSpPr>
        <p:spPr>
          <a:xfrm>
            <a:off x="179512" y="260648"/>
            <a:ext cx="71384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1430"/>
              </a:rPr>
              <a:t>朗读课文，疏通文意</a:t>
            </a:r>
            <a:endParaRPr lang="zh-CN" altLang="en-US" sz="6000" b="1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688" y="1556792"/>
            <a:ext cx="88583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1.</a:t>
            </a:r>
            <a:r>
              <a:rPr lang="zh-CN" altLang="en-US" sz="4000" b="1" dirty="0" smtClean="0"/>
              <a:t>先自主学习，借助注释和工具书理解难懂的词语。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2.</a:t>
            </a:r>
            <a:r>
              <a:rPr lang="zh-CN" altLang="en-US" sz="4000" b="1" dirty="0" smtClean="0"/>
              <a:t>在自主学习的基础上，对搞不懂的问题，通过学习小组，合作探究，相互质疑解答，弄懂全篇。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3.</a:t>
            </a:r>
            <a:r>
              <a:rPr lang="zh-CN" altLang="en-US" sz="4000" b="1" dirty="0" smtClean="0"/>
              <a:t>课堂交流，翻译全文。</a:t>
            </a:r>
            <a:endParaRPr lang="zh-CN" altLang="en-US" sz="4000" b="1" dirty="0"/>
          </a:p>
        </p:txBody>
      </p:sp>
      <p:sp>
        <p:nvSpPr>
          <p:cNvPr id="4" name="矩形 3"/>
          <p:cNvSpPr/>
          <p:nvPr/>
        </p:nvSpPr>
        <p:spPr>
          <a:xfrm>
            <a:off x="323528" y="476672"/>
            <a:ext cx="36724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effectLst/>
              </a:rPr>
              <a:t>疏通文意</a:t>
            </a:r>
            <a:endParaRPr lang="zh-CN" altLang="en-US" sz="6000" b="1" cap="none" spc="0" dirty="0">
              <a:ln w="10541" cmpd="sng">
                <a:solidFill>
                  <a:schemeClr val="tx1"/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844824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1.</a:t>
            </a:r>
            <a:r>
              <a:rPr lang="zh-CN" altLang="en-US" sz="4800" b="1" dirty="0" smtClean="0"/>
              <a:t>本文主要写了什么内容？试找出全文的中心句。</a:t>
            </a:r>
            <a:endParaRPr lang="en-US" altLang="zh-CN" sz="48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7544" y="3573016"/>
            <a:ext cx="80648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本文主要描写了自富阳至桐庐一百许里的奇山异水。中心句是“奇山异水，天下独绝”。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476672"/>
            <a:ext cx="4820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1430"/>
              </a:rPr>
              <a:t>理解课文内容</a:t>
            </a:r>
            <a:endParaRPr lang="zh-CN" altLang="en-US" sz="6000" b="1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642918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2.</a:t>
            </a:r>
            <a:r>
              <a:rPr lang="zh-CN" altLang="en-US" sz="4800" b="1" dirty="0" smtClean="0"/>
              <a:t>划分本文结构，概括段落大意。</a:t>
            </a:r>
            <a:endParaRPr lang="en-US" altLang="zh-CN" sz="48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7544" y="2071678"/>
            <a:ext cx="83529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段总领全篇，点明“奇山异水，天下独绝”；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段分写，紧承上文，具体而细致地分别描写异水和奇山。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642918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3.</a:t>
            </a:r>
            <a:r>
              <a:rPr lang="zh-CN" altLang="en-US" sz="4800" b="1" dirty="0" smtClean="0"/>
              <a:t>本文主要采用了什么表达方式？目的是什么？</a:t>
            </a:r>
            <a:endParaRPr lang="en-US" altLang="zh-CN" sz="48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23528" y="2636912"/>
            <a:ext cx="82089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主要采用了描写的手法，表现了山川的景色，突出了富春江（一百许里）的水之清澈和两岸夹山之高峻。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WPS 演示</Application>
  <PresentationFormat>全屏显示(4:3)</PresentationFormat>
  <Paragraphs>112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幼圆</vt:lpstr>
      <vt:lpstr>微软雅黑</vt:lpstr>
      <vt:lpstr>华文仿宋</vt:lpstr>
      <vt:lpstr>Times New Roman</vt:lpstr>
      <vt:lpstr>华文行楷</vt:lpstr>
      <vt:lpstr>PinYinok</vt:lpstr>
      <vt:lpstr>Arial Unicode MS</vt:lpstr>
      <vt:lpstr>Calibri</vt:lpstr>
      <vt:lpstr>Segoe Print</vt:lpstr>
      <vt:lpstr>Office 主题</vt:lpstr>
      <vt:lpstr>2_Diseño predeterminado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63</cp:revision>
  <dcterms:created xsi:type="dcterms:W3CDTF">2017-08-26T06:53:00Z</dcterms:created>
  <dcterms:modified xsi:type="dcterms:W3CDTF">2017-10-02T02:55:44Z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