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22" r:id="rId2"/>
    <p:sldId id="306" r:id="rId3"/>
    <p:sldId id="261" r:id="rId4"/>
    <p:sldId id="280" r:id="rId5"/>
    <p:sldId id="290" r:id="rId6"/>
    <p:sldId id="313" r:id="rId7"/>
    <p:sldId id="309" r:id="rId8"/>
    <p:sldId id="315" r:id="rId9"/>
    <p:sldId id="317" r:id="rId10"/>
    <p:sldId id="316" r:id="rId11"/>
    <p:sldId id="323" r:id="rId12"/>
    <p:sldId id="318" r:id="rId13"/>
    <p:sldId id="327" r:id="rId14"/>
    <p:sldId id="328" r:id="rId15"/>
    <p:sldId id="324" r:id="rId16"/>
    <p:sldId id="325" r:id="rId17"/>
    <p:sldId id="326" r:id="rId18"/>
    <p:sldId id="293" r:id="rId19"/>
    <p:sldId id="310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600FF"/>
    <a:srgbClr val="0066CC"/>
    <a:srgbClr val="3333FF"/>
    <a:srgbClr val="FF3300"/>
    <a:srgbClr val="3399FF"/>
    <a:srgbClr val="F8F8F8"/>
    <a:srgbClr val="DDDDDD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4" autoAdjust="0"/>
    <p:restoredTop sz="94586" autoAdjust="0"/>
  </p:normalViewPr>
  <p:slideViewPr>
    <p:cSldViewPr>
      <p:cViewPr varScale="1">
        <p:scale>
          <a:sx n="85" d="100"/>
          <a:sy n="85" d="100"/>
        </p:scale>
        <p:origin x="-39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22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  <a:ea typeface="宋体" pitchFamily="2" charset="-122"/>
              </a:defRPr>
            </a:lvl1pPr>
          </a:lstStyle>
          <a:p>
            <a:pPr>
              <a:defRPr/>
            </a:pPr>
            <a:fld id="{24681F03-27B9-43B5-AAB1-7AE502B872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17A995-3561-47F6-845B-679D46396DCE}" type="slidenum">
              <a:rPr lang="en-US" altLang="zh-CN" smtClean="0">
                <a:latin typeface="Times New Roman" pitchFamily="18" charset="0"/>
                <a:ea typeface="宋体" charset="-122"/>
              </a:rPr>
              <a:pPr/>
              <a:t>3</a:t>
            </a:fld>
            <a:endParaRPr lang="en-US" altLang="zh-CN" smtClean="0">
              <a:latin typeface="Times New Roman" pitchFamily="18" charset="0"/>
              <a:ea typeface="宋体" charset="-122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7DB497-EC5D-4E05-BC56-B65EE056E556}" type="slidenum">
              <a:rPr lang="en-US" altLang="zh-CN" smtClean="0">
                <a:latin typeface="Times New Roman" pitchFamily="18" charset="0"/>
                <a:ea typeface="宋体" charset="-122"/>
              </a:rPr>
              <a:pPr/>
              <a:t>18</a:t>
            </a:fld>
            <a:endParaRPr lang="en-US" altLang="zh-CN" smtClean="0">
              <a:latin typeface="Times New Roman" pitchFamily="18" charset="0"/>
              <a:ea typeface="宋体" charset="-122"/>
            </a:endParaRPr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zh-CN" smtClean="0"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3EF37-93CC-4F94-AF3A-72C190A8F2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F24F8-B118-4390-BDD6-4F6C1E5742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67AE9B-C264-49CD-AF47-F80BA832CF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066800" y="381000"/>
            <a:ext cx="76200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1B776-82D6-48C0-8380-03E02E0B9D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9D45C-6AC5-4D08-A61B-F6C454C46F0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7D39F-79FA-4B46-AA41-9B372697D0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451A2-221B-434B-8109-26839FB0EB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B1C3E-E910-4F2F-9591-3C4CBD11C5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B4A51-E1D3-4700-984C-2C7D9D29CD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A1440-07DE-4D1A-A7C8-11F3B3B997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E427CA-1497-45DD-B367-DE23C24CD4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0338F-22BA-4EF8-BEF2-FC78F57B41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charset="0"/>
                <a:ea typeface="宋体" pitchFamily="2" charset="-122"/>
              </a:defRPr>
            </a:lvl1pPr>
          </a:lstStyle>
          <a:p>
            <a:pPr>
              <a:defRPr/>
            </a:pPr>
            <a:fld id="{E4E9D931-F1D7-42B0-936D-D936946CAA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audio" Target="../media/audio6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8800" b="1" smtClean="0"/>
              <a:t>《</a:t>
            </a:r>
            <a:r>
              <a:rPr lang="zh-CN" altLang="en-US" sz="8800" b="1" smtClean="0"/>
              <a:t>简爱</a:t>
            </a:r>
            <a:r>
              <a:rPr lang="en-US" altLang="zh-CN" sz="8800" b="1" smtClean="0"/>
              <a:t>》</a:t>
            </a:r>
            <a:r>
              <a:rPr lang="zh-CN" altLang="en-US" sz="8800" b="1" smtClean="0"/>
              <a:t>提问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AutoShape 2"/>
          <p:cNvSpPr>
            <a:spLocks noGrp="1" noChangeArrowheads="1"/>
          </p:cNvSpPr>
          <p:nvPr>
            <p:ph type="body" idx="1"/>
          </p:nvPr>
        </p:nvSpPr>
        <p:spPr>
          <a:xfrm>
            <a:off x="395288" y="1890713"/>
            <a:ext cx="8351837" cy="4967287"/>
          </a:xfrm>
          <a:prstGeom prst="flowChartProcess">
            <a:avLst/>
          </a:prstGeo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4000" b="1" smtClean="0">
                <a:solidFill>
                  <a:srgbClr val="6600FF"/>
                </a:solidFill>
                <a:ea typeface="黑体" pitchFamily="2" charset="-122"/>
              </a:rPr>
              <a:t>从</a:t>
            </a:r>
            <a:r>
              <a:rPr lang="zh-CN" altLang="en-US" sz="4000" b="1" smtClean="0">
                <a:solidFill>
                  <a:srgbClr val="FF3300"/>
                </a:solidFill>
                <a:ea typeface="黑体" pitchFamily="2" charset="-122"/>
              </a:rPr>
              <a:t>公开</a:t>
            </a:r>
            <a:r>
              <a:rPr lang="zh-CN" altLang="en-US" sz="4000" b="1" smtClean="0">
                <a:solidFill>
                  <a:srgbClr val="6600FF"/>
                </a:solidFill>
                <a:ea typeface="黑体" pitchFamily="2" charset="-122"/>
              </a:rPr>
              <a:t>的文字看起来：两年以前，我们总自夸着“地大物博”，是事实；不久就不再自夸了，只希望着过脸，也是事实；现在是既不自夸，也不信过脸，改为一味求神拜佛，怀古伤今了</a:t>
            </a:r>
            <a:r>
              <a:rPr lang="en-US" altLang="zh-CN" sz="4000" b="1" smtClean="0">
                <a:solidFill>
                  <a:srgbClr val="6600FF"/>
                </a:solidFill>
                <a:ea typeface="黑体" pitchFamily="2" charset="-122"/>
              </a:rPr>
              <a:t>——</a:t>
            </a:r>
            <a:r>
              <a:rPr lang="zh-CN" altLang="en-US" sz="4000" b="1" smtClean="0">
                <a:solidFill>
                  <a:srgbClr val="6600FF"/>
                </a:solidFill>
                <a:ea typeface="黑体" pitchFamily="2" charset="-122"/>
              </a:rPr>
              <a:t>却也是事实。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4000" b="1" smtClean="0">
                <a:solidFill>
                  <a:srgbClr val="6600FF"/>
                </a:solidFill>
                <a:ea typeface="黑体" pitchFamily="2" charset="-122"/>
              </a:rPr>
              <a:t>于是</a:t>
            </a:r>
            <a:r>
              <a:rPr lang="zh-CN" altLang="en-US" sz="4000" b="1" smtClean="0">
                <a:solidFill>
                  <a:srgbClr val="FF3300"/>
                </a:solidFill>
                <a:ea typeface="黑体" pitchFamily="2" charset="-122"/>
              </a:rPr>
              <a:t>有人</a:t>
            </a:r>
            <a:r>
              <a:rPr lang="zh-CN" altLang="en-US" sz="4000" b="1" smtClean="0">
                <a:solidFill>
                  <a:srgbClr val="6600FF"/>
                </a:solidFill>
                <a:ea typeface="黑体" pitchFamily="2" charset="-122"/>
              </a:rPr>
              <a:t>慨叹曰：</a:t>
            </a:r>
            <a:r>
              <a:rPr lang="zh-CN" altLang="en-US" sz="4000" b="1" smtClean="0">
                <a:solidFill>
                  <a:srgbClr val="FF3300"/>
                </a:solidFill>
                <a:ea typeface="黑体" pitchFamily="2" charset="-122"/>
              </a:rPr>
              <a:t>中国人</a:t>
            </a:r>
            <a:r>
              <a:rPr lang="zh-CN" altLang="en-US" sz="4000" b="1" smtClean="0">
                <a:solidFill>
                  <a:srgbClr val="6600FF"/>
                </a:solidFill>
                <a:ea typeface="黑体" pitchFamily="2" charset="-122"/>
              </a:rPr>
              <a:t>失掉自信力了。</a:t>
            </a:r>
          </a:p>
        </p:txBody>
      </p:sp>
      <p:sp>
        <p:nvSpPr>
          <p:cNvPr id="36867" name="AutoShape 3"/>
          <p:cNvSpPr>
            <a:spLocks noChangeArrowheads="1"/>
          </p:cNvSpPr>
          <p:nvPr/>
        </p:nvSpPr>
        <p:spPr bwMode="auto">
          <a:xfrm>
            <a:off x="1692275" y="0"/>
            <a:ext cx="4248150" cy="981075"/>
          </a:xfrm>
          <a:prstGeom prst="cloudCallout">
            <a:avLst>
              <a:gd name="adj1" fmla="val -47120"/>
              <a:gd name="adj2" fmla="val 16294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4800" b="1">
                <a:solidFill>
                  <a:srgbClr val="FF3300"/>
                </a:solidFill>
                <a:ea typeface="黑体" pitchFamily="2" charset="-122"/>
              </a:rPr>
              <a:t>     含义？</a:t>
            </a:r>
          </a:p>
          <a:p>
            <a:pPr algn="ctr"/>
            <a:endParaRPr lang="zh-CN" altLang="en-US" sz="4800" b="1">
              <a:solidFill>
                <a:srgbClr val="FF3300"/>
              </a:solidFill>
              <a:ea typeface="黑体" pitchFamily="2" charset="-122"/>
            </a:endParaRPr>
          </a:p>
        </p:txBody>
      </p:sp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2916238" y="765175"/>
            <a:ext cx="6048375" cy="1079500"/>
          </a:xfrm>
          <a:prstGeom prst="wedgeRectCallout">
            <a:avLst>
              <a:gd name="adj1" fmla="val -69685"/>
              <a:gd name="adj2" fmla="val 855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b="1">
                <a:solidFill>
                  <a:srgbClr val="FF3300"/>
                </a:solidFill>
                <a:ea typeface="黑体" pitchFamily="2" charset="-122"/>
              </a:rPr>
              <a:t>暗示国民党反动派还有许多不愿或不敢公开的见不得人的事情。</a:t>
            </a:r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>
            <a:off x="971550" y="3213100"/>
            <a:ext cx="4608513" cy="1657350"/>
          </a:xfrm>
          <a:prstGeom prst="wedgeEllipseCallout">
            <a:avLst>
              <a:gd name="adj1" fmla="val -24060"/>
              <a:gd name="adj2" fmla="val 890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b="1">
                <a:solidFill>
                  <a:srgbClr val="FF3300"/>
                </a:solidFill>
                <a:ea typeface="黑体" pitchFamily="2" charset="-122"/>
              </a:rPr>
              <a:t>国民党反动统治者及其御用文人</a:t>
            </a:r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>
            <a:off x="5364163" y="3716338"/>
            <a:ext cx="3600450" cy="936625"/>
          </a:xfrm>
          <a:prstGeom prst="wedgeRoundRectCallout">
            <a:avLst>
              <a:gd name="adj1" fmla="val -32847"/>
              <a:gd name="adj2" fmla="val 11915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600" b="1">
                <a:solidFill>
                  <a:srgbClr val="FF3300"/>
                </a:solidFill>
                <a:ea typeface="黑体" pitchFamily="2" charset="-122"/>
              </a:rPr>
              <a:t>所有的中国人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  <p:bldP spid="36868" grpId="0" animBg="1"/>
      <p:bldP spid="36869" grpId="0" animBg="1"/>
      <p:bldP spid="3687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z="8000" b="1" smtClean="0"/>
              <a:t>第二课时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二</a:t>
            </a:r>
            <a:r>
              <a:rPr lang="en-US" altLang="zh-CN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sz="3200" b="1">
                <a:solidFill>
                  <a:srgbClr val="FF3300"/>
                </a:solidFill>
              </a:rPr>
              <a:t>打靶子（</a:t>
            </a:r>
            <a:r>
              <a:rPr lang="en-US" altLang="zh-CN" sz="3200" b="1">
                <a:solidFill>
                  <a:srgbClr val="FF3300"/>
                </a:solidFill>
              </a:rPr>
              <a:t>3---5</a:t>
            </a:r>
            <a:r>
              <a:rPr lang="zh-CN" altLang="en-US" sz="3200" b="1">
                <a:solidFill>
                  <a:srgbClr val="FF3300"/>
                </a:solidFill>
              </a:rPr>
              <a:t>段）</a:t>
            </a:r>
            <a:r>
              <a:rPr lang="en-US" altLang="zh-CN" sz="4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:</a:t>
            </a:r>
            <a:r>
              <a:rPr lang="zh-CN" altLang="en-US" sz="4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作者抓住了对方的什么破绽发起攻击？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79388" y="1125538"/>
            <a:ext cx="34559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ea typeface="黑体" pitchFamily="2" charset="-122"/>
              </a:rPr>
              <a:t>自夸“地大物博”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81000" y="2362200"/>
            <a:ext cx="2174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ea typeface="黑体" pitchFamily="2" charset="-122"/>
              </a:rPr>
              <a:t>希望国联</a:t>
            </a:r>
            <a:r>
              <a:rPr lang="zh-CN" altLang="en-US" sz="3200" b="1"/>
              <a:t> 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323850" y="3644900"/>
            <a:ext cx="21066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ea typeface="黑体" pitchFamily="2" charset="-122"/>
              </a:rPr>
              <a:t>求神拜佛</a:t>
            </a:r>
          </a:p>
        </p:txBody>
      </p:sp>
      <p:sp>
        <p:nvSpPr>
          <p:cNvPr id="39942" name="AutoShape 6"/>
          <p:cNvSpPr>
            <a:spLocks/>
          </p:cNvSpPr>
          <p:nvPr/>
        </p:nvSpPr>
        <p:spPr bwMode="auto">
          <a:xfrm>
            <a:off x="5508625" y="1628775"/>
            <a:ext cx="381000" cy="2667000"/>
          </a:xfrm>
          <a:prstGeom prst="rightBrace">
            <a:avLst>
              <a:gd name="adj1" fmla="val 58333"/>
              <a:gd name="adj2" fmla="val 50000"/>
            </a:avLst>
          </a:prstGeom>
          <a:noFill/>
          <a:ln w="3175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5867400" y="1773238"/>
            <a:ext cx="3097213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CC0099"/>
                </a:solidFill>
                <a:ea typeface="黑体" pitchFamily="2" charset="-122"/>
              </a:rPr>
              <a:t>悲观论者早就失掉了自信力，只有“</a:t>
            </a:r>
            <a:r>
              <a:rPr lang="zh-CN" altLang="en-US" sz="3200" b="1">
                <a:solidFill>
                  <a:srgbClr val="FF0000"/>
                </a:solidFill>
                <a:ea typeface="黑体" pitchFamily="2" charset="-122"/>
              </a:rPr>
              <a:t>他信力</a:t>
            </a:r>
            <a:r>
              <a:rPr lang="zh-CN" altLang="en-US" sz="3200" b="1">
                <a:solidFill>
                  <a:srgbClr val="CC0099"/>
                </a:solidFill>
                <a:ea typeface="黑体" pitchFamily="2" charset="-122"/>
              </a:rPr>
              <a:t>”，现在是在发展着“</a:t>
            </a:r>
            <a:r>
              <a:rPr lang="zh-CN" altLang="en-US" sz="3200" b="1">
                <a:solidFill>
                  <a:srgbClr val="FF3300"/>
                </a:solidFill>
                <a:ea typeface="黑体" pitchFamily="2" charset="-122"/>
              </a:rPr>
              <a:t>自欺力</a:t>
            </a:r>
            <a:r>
              <a:rPr lang="zh-CN" altLang="en-US" sz="3200" b="1">
                <a:solidFill>
                  <a:srgbClr val="CC0099"/>
                </a:solidFill>
                <a:ea typeface="黑体" pitchFamily="2" charset="-122"/>
              </a:rPr>
              <a:t>”。</a:t>
            </a:r>
          </a:p>
        </p:txBody>
      </p:sp>
      <p:sp>
        <p:nvSpPr>
          <p:cNvPr id="39944" name="AutoShape 8"/>
          <p:cNvSpPr>
            <a:spLocks noChangeArrowheads="1"/>
          </p:cNvSpPr>
          <p:nvPr/>
        </p:nvSpPr>
        <p:spPr bwMode="auto">
          <a:xfrm rot="5416560">
            <a:off x="7040563" y="3624263"/>
            <a:ext cx="685800" cy="14478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FF"/>
          </a:solidFill>
          <a:ln w="9525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6300788" y="4581525"/>
            <a:ext cx="26638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FF"/>
                </a:solidFill>
                <a:ea typeface="黑体" pitchFamily="2" charset="-122"/>
              </a:rPr>
              <a:t>论据不能证明其论点</a:t>
            </a:r>
            <a:r>
              <a:rPr lang="en-US" altLang="zh-CN" sz="3600" b="1">
                <a:solidFill>
                  <a:srgbClr val="3333FF"/>
                </a:solidFill>
                <a:ea typeface="黑体" pitchFamily="2" charset="-122"/>
              </a:rPr>
              <a:t>.</a:t>
            </a:r>
            <a:endParaRPr lang="en-US" altLang="zh-CN" sz="3600" b="1" u="sng">
              <a:solidFill>
                <a:srgbClr val="3333FF"/>
              </a:solidFill>
              <a:ea typeface="黑体" pitchFamily="2" charset="-122"/>
            </a:endParaRP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6443663" y="5876925"/>
            <a:ext cx="2232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ea typeface="黑体" pitchFamily="2" charset="-122"/>
              </a:rPr>
              <a:t>突破口</a:t>
            </a:r>
            <a:endParaRPr lang="zh-CN" altLang="en-US" sz="5400" b="1">
              <a:ea typeface="黑体" pitchFamily="2" charset="-122"/>
            </a:endParaRP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3779838" y="1268413"/>
            <a:ext cx="18383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ea typeface="黑体" pitchFamily="2" charset="-122"/>
              </a:rPr>
              <a:t>是信“地”信“物”</a:t>
            </a: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3492500" y="2636838"/>
            <a:ext cx="20875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ea typeface="黑体" pitchFamily="2" charset="-122"/>
              </a:rPr>
              <a:t>是“他信”</a:t>
            </a:r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3419475" y="3789363"/>
            <a:ext cx="2232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ea typeface="黑体" pitchFamily="2" charset="-122"/>
              </a:rPr>
              <a:t>是“自欺”</a:t>
            </a:r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>
            <a:off x="827088" y="1628775"/>
            <a:ext cx="1800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CC"/>
                </a:solidFill>
                <a:ea typeface="黑体" pitchFamily="2" charset="-122"/>
              </a:rPr>
              <a:t>是事实</a:t>
            </a:r>
            <a:endParaRPr lang="zh-CN" altLang="en-US" b="1">
              <a:ea typeface="黑体" pitchFamily="2" charset="-122"/>
            </a:endParaRPr>
          </a:p>
        </p:txBody>
      </p:sp>
      <p:sp>
        <p:nvSpPr>
          <p:cNvPr id="39951" name="Text Box 15"/>
          <p:cNvSpPr txBox="1">
            <a:spLocks noChangeArrowheads="1"/>
          </p:cNvSpPr>
          <p:nvPr/>
        </p:nvSpPr>
        <p:spPr bwMode="auto">
          <a:xfrm>
            <a:off x="395288" y="2781300"/>
            <a:ext cx="2339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CC"/>
                </a:solidFill>
                <a:ea typeface="黑体" pitchFamily="2" charset="-122"/>
              </a:rPr>
              <a:t>也是事实</a:t>
            </a:r>
            <a:endParaRPr lang="zh-CN" altLang="en-US">
              <a:ea typeface="黑体" pitchFamily="2" charset="-122"/>
            </a:endParaRPr>
          </a:p>
        </p:txBody>
      </p:sp>
      <p:sp>
        <p:nvSpPr>
          <p:cNvPr id="39952" name="Text Box 16"/>
          <p:cNvSpPr txBox="1">
            <a:spLocks noChangeArrowheads="1"/>
          </p:cNvSpPr>
          <p:nvPr/>
        </p:nvSpPr>
        <p:spPr bwMode="auto">
          <a:xfrm>
            <a:off x="250825" y="4076700"/>
            <a:ext cx="26654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CC"/>
                </a:solidFill>
                <a:ea typeface="黑体" pitchFamily="2" charset="-122"/>
              </a:rPr>
              <a:t>却也是事实</a:t>
            </a:r>
            <a:endParaRPr lang="zh-CN" altLang="en-US">
              <a:ea typeface="黑体" pitchFamily="2" charset="-122"/>
            </a:endParaRPr>
          </a:p>
        </p:txBody>
      </p:sp>
      <p:sp>
        <p:nvSpPr>
          <p:cNvPr id="39953" name="AutoShape 17"/>
          <p:cNvSpPr>
            <a:spLocks noChangeArrowheads="1"/>
          </p:cNvSpPr>
          <p:nvPr/>
        </p:nvSpPr>
        <p:spPr bwMode="auto">
          <a:xfrm>
            <a:off x="2987675" y="1557338"/>
            <a:ext cx="838200" cy="381000"/>
          </a:xfrm>
          <a:prstGeom prst="chevron">
            <a:avLst>
              <a:gd name="adj" fmla="val 5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4" name="AutoShape 18"/>
          <p:cNvSpPr>
            <a:spLocks noChangeArrowheads="1"/>
          </p:cNvSpPr>
          <p:nvPr/>
        </p:nvSpPr>
        <p:spPr bwMode="auto">
          <a:xfrm>
            <a:off x="2555875" y="2708275"/>
            <a:ext cx="838200" cy="381000"/>
          </a:xfrm>
          <a:prstGeom prst="chevron">
            <a:avLst>
              <a:gd name="adj" fmla="val 5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5" name="AutoShape 19"/>
          <p:cNvSpPr>
            <a:spLocks noChangeArrowheads="1"/>
          </p:cNvSpPr>
          <p:nvPr/>
        </p:nvSpPr>
        <p:spPr bwMode="auto">
          <a:xfrm>
            <a:off x="2484438" y="3933825"/>
            <a:ext cx="838200" cy="381000"/>
          </a:xfrm>
          <a:prstGeom prst="chevron">
            <a:avLst>
              <a:gd name="adj" fmla="val 5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6" name="WordArt 20"/>
          <p:cNvSpPr>
            <a:spLocks noChangeArrowheads="1" noChangeShapeType="1" noTextEdit="1"/>
          </p:cNvSpPr>
          <p:nvPr/>
        </p:nvSpPr>
        <p:spPr bwMode="auto">
          <a:xfrm>
            <a:off x="323850" y="4868863"/>
            <a:ext cx="2771775" cy="18002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0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楷体_GB2312"/>
                <a:ea typeface="楷体_GB2312"/>
              </a:rPr>
              <a:t>直接反驳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gunsh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gunsh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gunsh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8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3" dur="5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utoUpdateAnimBg="0"/>
      <p:bldP spid="39940" grpId="0" autoUpdateAnimBg="0"/>
      <p:bldP spid="39941" grpId="0" autoUpdateAnimBg="0"/>
      <p:bldP spid="39942" grpId="0" animBg="1"/>
      <p:bldP spid="39943" grpId="0" autoUpdateAnimBg="0"/>
      <p:bldP spid="39944" grpId="0" animBg="1"/>
      <p:bldP spid="39945" grpId="0" autoUpdateAnimBg="0"/>
      <p:bldP spid="39946" grpId="0" autoUpdateAnimBg="0"/>
      <p:bldP spid="39947" grpId="0" autoUpdateAnimBg="0"/>
      <p:bldP spid="39948" grpId="0" autoUpdateAnimBg="0"/>
      <p:bldP spid="39949" grpId="0" autoUpdateAnimBg="0"/>
      <p:bldP spid="39950" grpId="0" autoUpdateAnimBg="0"/>
      <p:bldP spid="39951" grpId="0" autoUpdateAnimBg="0"/>
      <p:bldP spid="39952" grpId="0" autoUpdateAnimBg="0"/>
      <p:bldP spid="39953" grpId="0" animBg="1"/>
      <p:bldP spid="39954" grpId="0" animBg="1"/>
      <p:bldP spid="39955" grpId="0" animBg="1"/>
      <p:bldP spid="399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Group 14"/>
          <p:cNvGrpSpPr>
            <a:grpSpLocks/>
          </p:cNvGrpSpPr>
          <p:nvPr/>
        </p:nvGrpSpPr>
        <p:grpSpPr bwMode="auto">
          <a:xfrm>
            <a:off x="381000" y="2286000"/>
            <a:ext cx="2209800" cy="1524000"/>
            <a:chOff x="240" y="1440"/>
            <a:chExt cx="1392" cy="960"/>
          </a:xfrm>
        </p:grpSpPr>
        <p:sp>
          <p:nvSpPr>
            <p:cNvPr id="30745" name="Oval 3"/>
            <p:cNvSpPr>
              <a:spLocks noChangeArrowheads="1"/>
            </p:cNvSpPr>
            <p:nvPr/>
          </p:nvSpPr>
          <p:spPr bwMode="auto">
            <a:xfrm>
              <a:off x="240" y="1440"/>
              <a:ext cx="1392" cy="960"/>
            </a:xfrm>
            <a:prstGeom prst="ellipse">
              <a:avLst/>
            </a:prstGeom>
            <a:solidFill>
              <a:srgbClr val="35BBF1"/>
            </a:solidFill>
            <a:ln w="9525">
              <a:round/>
              <a:headEnd/>
              <a:tailEnd/>
            </a:ln>
            <a:scene3d>
              <a:camera prst="legacyPerspectiveFront">
                <a:rot lat="20099989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35BBF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0746" name="Text Box 9"/>
            <p:cNvSpPr txBox="1">
              <a:spLocks noChangeArrowheads="1"/>
            </p:cNvSpPr>
            <p:nvPr/>
          </p:nvSpPr>
          <p:spPr bwMode="auto">
            <a:xfrm>
              <a:off x="336" y="1632"/>
              <a:ext cx="1152" cy="576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5400"/>
                <a:t> </a:t>
              </a:r>
              <a:r>
                <a:rPr lang="zh-CN" altLang="en-US" sz="3600" b="1">
                  <a:ea typeface="华文新魏" pitchFamily="2" charset="-122"/>
                </a:rPr>
                <a:t>敌论据</a:t>
              </a:r>
            </a:p>
          </p:txBody>
        </p:sp>
      </p:grpSp>
      <p:grpSp>
        <p:nvGrpSpPr>
          <p:cNvPr id="30722" name="Group 18"/>
          <p:cNvGrpSpPr>
            <a:grpSpLocks/>
          </p:cNvGrpSpPr>
          <p:nvPr/>
        </p:nvGrpSpPr>
        <p:grpSpPr bwMode="auto">
          <a:xfrm>
            <a:off x="6629400" y="2286000"/>
            <a:ext cx="2286000" cy="1447800"/>
            <a:chOff x="4032" y="1488"/>
            <a:chExt cx="1440" cy="912"/>
          </a:xfrm>
        </p:grpSpPr>
        <p:sp>
          <p:nvSpPr>
            <p:cNvPr id="30743" name="Oval 5"/>
            <p:cNvSpPr>
              <a:spLocks noChangeArrowheads="1"/>
            </p:cNvSpPr>
            <p:nvPr/>
          </p:nvSpPr>
          <p:spPr bwMode="auto">
            <a:xfrm>
              <a:off x="4032" y="1488"/>
              <a:ext cx="1392" cy="912"/>
            </a:xfrm>
            <a:prstGeom prst="ellipse">
              <a:avLst/>
            </a:prstGeom>
            <a:solidFill>
              <a:srgbClr val="35BBF1"/>
            </a:solidFill>
            <a:ln w="9525">
              <a:round/>
              <a:headEnd/>
              <a:tailEnd/>
            </a:ln>
            <a:scene3d>
              <a:camera prst="legacyPerspectiveFront">
                <a:rot lat="20099989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35BBF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0744" name="Text Box 11"/>
            <p:cNvSpPr txBox="1">
              <a:spLocks noChangeArrowheads="1"/>
            </p:cNvSpPr>
            <p:nvPr/>
          </p:nvSpPr>
          <p:spPr bwMode="auto">
            <a:xfrm>
              <a:off x="4128" y="1680"/>
              <a:ext cx="1344" cy="576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5400">
                  <a:ea typeface="华文新魏" pitchFamily="2" charset="-122"/>
                </a:rPr>
                <a:t> </a:t>
              </a:r>
              <a:r>
                <a:rPr lang="zh-CN" altLang="en-US" sz="3600">
                  <a:ea typeface="华文新魏" pitchFamily="2" charset="-122"/>
                </a:rPr>
                <a:t>敌</a:t>
              </a:r>
              <a:r>
                <a:rPr lang="zh-CN" altLang="en-US" sz="3600" b="1">
                  <a:ea typeface="华文新魏" pitchFamily="2" charset="-122"/>
                </a:rPr>
                <a:t>论点</a:t>
              </a:r>
            </a:p>
          </p:txBody>
        </p:sp>
      </p:grpSp>
      <p:sp>
        <p:nvSpPr>
          <p:cNvPr id="30723" name="Text Box 21"/>
          <p:cNvSpPr txBox="1">
            <a:spLocks noChangeArrowheads="1"/>
          </p:cNvSpPr>
          <p:nvPr/>
        </p:nvSpPr>
        <p:spPr bwMode="auto">
          <a:xfrm>
            <a:off x="762000" y="4876800"/>
            <a:ext cx="76962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C43728"/>
                </a:solidFill>
                <a:ea typeface="华文新魏" pitchFamily="2" charset="-122"/>
              </a:rPr>
              <a:t>由驳论证入手驳倒论点</a:t>
            </a:r>
          </a:p>
        </p:txBody>
      </p:sp>
      <p:grpSp>
        <p:nvGrpSpPr>
          <p:cNvPr id="30724" name="Group 28"/>
          <p:cNvGrpSpPr>
            <a:grpSpLocks/>
          </p:cNvGrpSpPr>
          <p:nvPr/>
        </p:nvGrpSpPr>
        <p:grpSpPr bwMode="auto">
          <a:xfrm>
            <a:off x="2819400" y="1981200"/>
            <a:ext cx="3962400" cy="2057400"/>
            <a:chOff x="1776" y="1248"/>
            <a:chExt cx="2496" cy="1296"/>
          </a:xfrm>
        </p:grpSpPr>
        <p:grpSp>
          <p:nvGrpSpPr>
            <p:cNvPr id="30729" name="Group 20"/>
            <p:cNvGrpSpPr>
              <a:grpSpLocks/>
            </p:cNvGrpSpPr>
            <p:nvPr/>
          </p:nvGrpSpPr>
          <p:grpSpPr bwMode="auto">
            <a:xfrm>
              <a:off x="1824" y="1344"/>
              <a:ext cx="2400" cy="1104"/>
              <a:chOff x="1632" y="1392"/>
              <a:chExt cx="2400" cy="1104"/>
            </a:xfrm>
          </p:grpSpPr>
          <p:grpSp>
            <p:nvGrpSpPr>
              <p:cNvPr id="30734" name="Group 19"/>
              <p:cNvGrpSpPr>
                <a:grpSpLocks/>
              </p:cNvGrpSpPr>
              <p:nvPr/>
            </p:nvGrpSpPr>
            <p:grpSpPr bwMode="auto">
              <a:xfrm>
                <a:off x="1632" y="1488"/>
                <a:ext cx="2400" cy="864"/>
                <a:chOff x="1632" y="1488"/>
                <a:chExt cx="2400" cy="864"/>
              </a:xfrm>
            </p:grpSpPr>
            <p:sp>
              <p:nvSpPr>
                <p:cNvPr id="30738" name="Line 7"/>
                <p:cNvSpPr>
                  <a:spLocks noChangeShapeType="1"/>
                </p:cNvSpPr>
                <p:nvPr/>
              </p:nvSpPr>
              <p:spPr bwMode="auto">
                <a:xfrm>
                  <a:off x="1632" y="1920"/>
                  <a:ext cx="528" cy="0"/>
                </a:xfrm>
                <a:prstGeom prst="line">
                  <a:avLst/>
                </a:prstGeom>
                <a:noFill/>
                <a:ln w="3175" cap="sq">
                  <a:noFill/>
                  <a:round/>
                  <a:headEnd type="none" w="sm" len="sm"/>
                  <a:tailEnd type="none" w="sm" len="sm"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0739" name="Line 8"/>
                <p:cNvSpPr>
                  <a:spLocks noChangeShapeType="1"/>
                </p:cNvSpPr>
                <p:nvPr/>
              </p:nvSpPr>
              <p:spPr bwMode="auto">
                <a:xfrm>
                  <a:off x="3552" y="1920"/>
                  <a:ext cx="480" cy="0"/>
                </a:xfrm>
                <a:prstGeom prst="line">
                  <a:avLst/>
                </a:prstGeom>
                <a:noFill/>
                <a:ln w="3175" cap="sq">
                  <a:noFill/>
                  <a:round/>
                  <a:headEnd type="none" w="sm" len="sm"/>
                  <a:tailEnd type="triangle" w="sm" len="sm"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grpSp>
              <p:nvGrpSpPr>
                <p:cNvPr id="30740" name="Group 17"/>
                <p:cNvGrpSpPr>
                  <a:grpSpLocks/>
                </p:cNvGrpSpPr>
                <p:nvPr/>
              </p:nvGrpSpPr>
              <p:grpSpPr bwMode="auto">
                <a:xfrm>
                  <a:off x="2160" y="1488"/>
                  <a:ext cx="1392" cy="864"/>
                  <a:chOff x="2160" y="1488"/>
                  <a:chExt cx="1392" cy="864"/>
                </a:xfrm>
              </p:grpSpPr>
              <p:sp>
                <p:nvSpPr>
                  <p:cNvPr id="30741" name="Oval 4"/>
                  <p:cNvSpPr>
                    <a:spLocks noChangeArrowheads="1"/>
                  </p:cNvSpPr>
                  <p:nvPr/>
                </p:nvSpPr>
                <p:spPr bwMode="auto">
                  <a:xfrm>
                    <a:off x="2160" y="1488"/>
                    <a:ext cx="1392" cy="864"/>
                  </a:xfrm>
                  <a:prstGeom prst="ellipse">
                    <a:avLst/>
                  </a:prstGeom>
                  <a:solidFill>
                    <a:srgbClr val="35BBF1"/>
                  </a:solidFill>
                  <a:ln w="9525">
                    <a:round/>
                    <a:headEnd/>
                    <a:tailEnd/>
                  </a:ln>
                  <a:scene3d>
                    <a:camera prst="legacyPerspectiveBottom"/>
                    <a:lightRig rig="legacyFlat3" dir="t"/>
                  </a:scene3d>
                  <a:sp3d extrusionH="887400" prstMaterial="legacyMatte">
                    <a:bevelT w="13500" h="13500" prst="angle"/>
                    <a:bevelB w="13500" h="13500" prst="angle"/>
                    <a:extrusionClr>
                      <a:srgbClr val="35BBF1"/>
                    </a:extrusionClr>
                  </a:sp3d>
                </p:spPr>
                <p:txBody>
                  <a:bodyPr wrap="none" anchor="ctr">
                    <a:flatTx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42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256" y="1632"/>
                    <a:ext cx="1248" cy="576"/>
                  </a:xfrm>
                  <a:prstGeom prst="rect">
                    <a:avLst/>
                  </a:prstGeom>
                  <a:noFill/>
                  <a:ln w="3175" cap="sq">
                    <a:noFill/>
                    <a:miter lim="800000"/>
                    <a:headEnd type="none" w="sm" len="sm"/>
                    <a:tailEnd type="none" w="sm" len="sm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5400"/>
                      <a:t> </a:t>
                    </a:r>
                    <a:r>
                      <a:rPr lang="zh-CN" altLang="en-US" sz="4400" b="1">
                        <a:ea typeface="华文新魏" pitchFamily="2" charset="-122"/>
                      </a:rPr>
                      <a:t>论证</a:t>
                    </a:r>
                  </a:p>
                </p:txBody>
              </p:sp>
            </p:grpSp>
          </p:grpSp>
          <p:grpSp>
            <p:nvGrpSpPr>
              <p:cNvPr id="30735" name="Group 16"/>
              <p:cNvGrpSpPr>
                <a:grpSpLocks/>
              </p:cNvGrpSpPr>
              <p:nvPr/>
            </p:nvGrpSpPr>
            <p:grpSpPr bwMode="auto">
              <a:xfrm>
                <a:off x="2304" y="1392"/>
                <a:ext cx="1104" cy="1104"/>
                <a:chOff x="2304" y="1392"/>
                <a:chExt cx="1104" cy="1104"/>
              </a:xfrm>
            </p:grpSpPr>
            <p:sp>
              <p:nvSpPr>
                <p:cNvPr id="30736" name="Line 12"/>
                <p:cNvSpPr>
                  <a:spLocks noChangeShapeType="1"/>
                </p:cNvSpPr>
                <p:nvPr/>
              </p:nvSpPr>
              <p:spPr bwMode="auto">
                <a:xfrm>
                  <a:off x="2304" y="1392"/>
                  <a:ext cx="1104" cy="1104"/>
                </a:xfrm>
                <a:prstGeom prst="line">
                  <a:avLst/>
                </a:prstGeom>
                <a:noFill/>
                <a:ln w="3175" cap="sq">
                  <a:noFill/>
                  <a:round/>
                  <a:headEnd type="none" w="sm" len="sm"/>
                  <a:tailEnd type="none" w="sm" len="sm"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0737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2304" y="1392"/>
                  <a:ext cx="1104" cy="1104"/>
                </a:xfrm>
                <a:prstGeom prst="line">
                  <a:avLst/>
                </a:prstGeom>
                <a:noFill/>
                <a:ln w="3175" cap="sq">
                  <a:noFill/>
                  <a:round/>
                  <a:headEnd type="none" w="sm" len="sm"/>
                  <a:tailEnd type="none" w="sm" len="sm"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0730" name="Line 24"/>
            <p:cNvSpPr>
              <a:spLocks noChangeShapeType="1"/>
            </p:cNvSpPr>
            <p:nvPr/>
          </p:nvSpPr>
          <p:spPr bwMode="auto">
            <a:xfrm>
              <a:off x="3792" y="1920"/>
              <a:ext cx="48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1" name="Line 25"/>
            <p:cNvSpPr>
              <a:spLocks noChangeShapeType="1"/>
            </p:cNvSpPr>
            <p:nvPr/>
          </p:nvSpPr>
          <p:spPr bwMode="auto">
            <a:xfrm>
              <a:off x="1776" y="1968"/>
              <a:ext cx="57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2" name="Line 26"/>
            <p:cNvSpPr>
              <a:spLocks noChangeShapeType="1"/>
            </p:cNvSpPr>
            <p:nvPr/>
          </p:nvSpPr>
          <p:spPr bwMode="auto">
            <a:xfrm>
              <a:off x="2448" y="1392"/>
              <a:ext cx="1104" cy="11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3" name="Line 27"/>
            <p:cNvSpPr>
              <a:spLocks noChangeShapeType="1"/>
            </p:cNvSpPr>
            <p:nvPr/>
          </p:nvSpPr>
          <p:spPr bwMode="auto">
            <a:xfrm flipH="1">
              <a:off x="2640" y="1248"/>
              <a:ext cx="768" cy="129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25" name="TextBox 25"/>
          <p:cNvSpPr txBox="1">
            <a:spLocks noChangeArrowheads="1"/>
          </p:cNvSpPr>
          <p:nvPr/>
        </p:nvSpPr>
        <p:spPr bwMode="auto">
          <a:xfrm>
            <a:off x="571500" y="428625"/>
            <a:ext cx="2714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华文楷体"/>
                <a:ea typeface="华文楷体"/>
                <a:cs typeface="华文楷体"/>
              </a:rPr>
              <a:t>突破口：驳论证</a:t>
            </a:r>
          </a:p>
        </p:txBody>
      </p:sp>
      <p:sp>
        <p:nvSpPr>
          <p:cNvPr id="27" name="矩形 26">
            <a:hlinkClick r:id="" action="ppaction://hlinkshowjump?jump=firstslide"/>
          </p:cNvPr>
          <p:cNvSpPr/>
          <p:nvPr/>
        </p:nvSpPr>
        <p:spPr>
          <a:xfrm>
            <a:off x="6715125" y="6429375"/>
            <a:ext cx="642938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回首页</a:t>
            </a:r>
          </a:p>
        </p:txBody>
      </p:sp>
      <p:sp>
        <p:nvSpPr>
          <p:cNvPr id="28" name="矩形 27">
            <a:hlinkClick r:id="" action="ppaction://hlinkshowjump?jump=previousslide"/>
          </p:cNvPr>
          <p:cNvSpPr/>
          <p:nvPr/>
        </p:nvSpPr>
        <p:spPr>
          <a:xfrm>
            <a:off x="7500938" y="6429375"/>
            <a:ext cx="642937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上一页</a:t>
            </a:r>
          </a:p>
        </p:txBody>
      </p:sp>
      <p:sp>
        <p:nvSpPr>
          <p:cNvPr id="29" name="矩形 28">
            <a:hlinkClick r:id="" action="ppaction://hlinkshowjump?jump=nextslide"/>
          </p:cNvPr>
          <p:cNvSpPr/>
          <p:nvPr/>
        </p:nvSpPr>
        <p:spPr>
          <a:xfrm>
            <a:off x="8358188" y="6429375"/>
            <a:ext cx="642937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下一页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228600" y="0"/>
            <a:ext cx="89154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提问：文中</a:t>
            </a:r>
            <a:r>
              <a:rPr lang="zh-CN" altLang="en-US" sz="4400" b="1">
                <a:solidFill>
                  <a:srgbClr val="FF0000"/>
                </a:solidFill>
                <a:latin typeface=""/>
                <a:ea typeface="隶书" pitchFamily="49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他信力</a:t>
            </a:r>
            <a:r>
              <a:rPr lang="zh-CN" altLang="en-US" sz="4400" b="1">
                <a:solidFill>
                  <a:srgbClr val="FF0000"/>
                </a:solidFill>
                <a:latin typeface=""/>
                <a:ea typeface="隶书" pitchFamily="49" charset="-122"/>
              </a:rPr>
              <a:t>”“</a:t>
            </a:r>
            <a:r>
              <a:rPr lang="zh-CN" altLang="en-US" sz="4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自欺力</a:t>
            </a:r>
            <a:r>
              <a:rPr lang="zh-CN" altLang="en-US" sz="4400" b="1">
                <a:solidFill>
                  <a:srgbClr val="FF0000"/>
                </a:solidFill>
                <a:latin typeface=""/>
                <a:ea typeface="隶书" pitchFamily="49" charset="-122"/>
              </a:rPr>
              <a:t>”</a:t>
            </a:r>
            <a:r>
              <a:rPr lang="zh-CN" altLang="en-US" sz="4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加引号起什么作用 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381000" y="1447800"/>
            <a:ext cx="7696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起讽刺否定的作用。</a:t>
            </a:r>
            <a:r>
              <a:rPr lang="zh-CN" altLang="en-US" sz="4400"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304800" y="2362200"/>
            <a:ext cx="83820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 提问：</a:t>
            </a:r>
            <a:r>
              <a:rPr lang="zh-CN" altLang="en-US" sz="4400" b="1">
                <a:solidFill>
                  <a:srgbClr val="FF0000"/>
                </a:solidFill>
                <a:latin typeface=""/>
                <a:ea typeface="隶书" pitchFamily="49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失掉了他信力，就会疑，一个转身，也许能够只相信了自己，倒是一条新生路。</a:t>
            </a:r>
            <a:r>
              <a:rPr lang="zh-CN" altLang="en-US" sz="4400" b="1">
                <a:solidFill>
                  <a:srgbClr val="FF0000"/>
                </a:solidFill>
                <a:latin typeface=""/>
                <a:ea typeface="隶书" pitchFamily="49" charset="-122"/>
              </a:rPr>
              <a:t>”</a:t>
            </a:r>
            <a:r>
              <a:rPr lang="zh-CN" altLang="en-US" sz="4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这里的</a:t>
            </a:r>
            <a:r>
              <a:rPr lang="zh-CN" altLang="en-US" sz="4400" b="1">
                <a:solidFill>
                  <a:srgbClr val="FF0000"/>
                </a:solidFill>
                <a:latin typeface=""/>
                <a:ea typeface="隶书" pitchFamily="49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新生路</a:t>
            </a:r>
            <a:r>
              <a:rPr lang="zh-CN" altLang="en-US" sz="4400" b="1">
                <a:solidFill>
                  <a:srgbClr val="FF0000"/>
                </a:solidFill>
                <a:latin typeface=""/>
                <a:ea typeface="隶书" pitchFamily="49" charset="-122"/>
              </a:rPr>
              <a:t>”</a:t>
            </a:r>
            <a:r>
              <a:rPr lang="zh-CN" altLang="en-US" sz="4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指什么？ 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0" y="5084763"/>
            <a:ext cx="88392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新生路指相信自己的力量，号召全国民众团结起来抗日救亡。</a:t>
            </a:r>
            <a:r>
              <a:rPr lang="zh-CN" altLang="en-US" sz="4400">
                <a:latin typeface="隶书" pitchFamily="49" charset="-122"/>
                <a:ea typeface="隶书" pitchFamily="49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utoUpdateAnimBg="0"/>
      <p:bldP spid="3891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华文楷体"/>
                <a:ea typeface="华文楷体"/>
                <a:cs typeface="华文楷体"/>
              </a:rPr>
              <a:t>三：立观点：（阅读</a:t>
            </a:r>
            <a:r>
              <a:rPr lang="en-US" altLang="zh-CN" sz="3600" b="1">
                <a:solidFill>
                  <a:srgbClr val="C00000"/>
                </a:solidFill>
                <a:latin typeface="华文楷体"/>
                <a:ea typeface="华文楷体"/>
                <a:cs typeface="华文楷体"/>
              </a:rPr>
              <a:t>6---8</a:t>
            </a:r>
            <a:r>
              <a:rPr lang="zh-CN" altLang="en-US" sz="3600" b="1">
                <a:solidFill>
                  <a:srgbClr val="C00000"/>
                </a:solidFill>
                <a:latin typeface="华文楷体"/>
                <a:ea typeface="华文楷体"/>
                <a:cs typeface="华文楷体"/>
              </a:rPr>
              <a:t>段）</a:t>
            </a:r>
          </a:p>
        </p:txBody>
      </p:sp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142875" y="4643438"/>
            <a:ext cx="8605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华文楷体"/>
                <a:ea typeface="华文楷体"/>
                <a:cs typeface="华文楷体"/>
              </a:rPr>
              <a:t>四：归纳结论（阅读第</a:t>
            </a:r>
            <a:r>
              <a:rPr lang="en-US" altLang="zh-CN" b="1">
                <a:solidFill>
                  <a:srgbClr val="C00000"/>
                </a:solidFill>
                <a:latin typeface="华文楷体"/>
                <a:ea typeface="华文楷体"/>
                <a:cs typeface="华文楷体"/>
              </a:rPr>
              <a:t>9</a:t>
            </a:r>
            <a:r>
              <a:rPr lang="zh-CN" altLang="en-US" b="1">
                <a:solidFill>
                  <a:srgbClr val="C00000"/>
                </a:solidFill>
                <a:latin typeface="华文楷体"/>
                <a:ea typeface="华文楷体"/>
                <a:cs typeface="华文楷体"/>
              </a:rPr>
              <a:t>段）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71625" y="714375"/>
            <a:ext cx="5786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我们有并不失掉自信力的中国人在</a:t>
            </a:r>
          </a:p>
        </p:txBody>
      </p:sp>
      <p:sp>
        <p:nvSpPr>
          <p:cNvPr id="32772" name="TextBox 5"/>
          <p:cNvSpPr txBox="1">
            <a:spLocks noChangeArrowheads="1"/>
          </p:cNvSpPr>
          <p:nvPr/>
        </p:nvSpPr>
        <p:spPr bwMode="auto">
          <a:xfrm>
            <a:off x="357188" y="714375"/>
            <a:ext cx="928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华文楷体"/>
                <a:ea typeface="华文楷体"/>
                <a:cs typeface="华文楷体"/>
              </a:rPr>
              <a:t>论点</a:t>
            </a:r>
          </a:p>
        </p:txBody>
      </p:sp>
      <p:sp>
        <p:nvSpPr>
          <p:cNvPr id="32773" name="TextBox 6"/>
          <p:cNvSpPr txBox="1">
            <a:spLocks noChangeArrowheads="1"/>
          </p:cNvSpPr>
          <p:nvPr/>
        </p:nvSpPr>
        <p:spPr bwMode="auto">
          <a:xfrm>
            <a:off x="357188" y="1143000"/>
            <a:ext cx="857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华文楷体"/>
                <a:ea typeface="华文楷体"/>
                <a:cs typeface="华文楷体"/>
              </a:rPr>
              <a:t>论据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57313" y="1071563"/>
            <a:ext cx="3357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70C0"/>
                </a:solidFill>
                <a:latin typeface="华文楷体"/>
                <a:ea typeface="华文楷体"/>
                <a:cs typeface="华文楷体"/>
              </a:rPr>
              <a:t>古代：有埋头苦干的人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357313" y="2428875"/>
            <a:ext cx="4929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华文楷体"/>
                <a:ea typeface="华文楷体"/>
                <a:cs typeface="华文楷体"/>
              </a:rPr>
              <a:t>现在：有确信、不自欺 ，前仆后继</a:t>
            </a:r>
          </a:p>
        </p:txBody>
      </p:sp>
      <p:sp>
        <p:nvSpPr>
          <p:cNvPr id="32776" name="TextBox 10"/>
          <p:cNvSpPr txBox="1">
            <a:spLocks noChangeArrowheads="1"/>
          </p:cNvSpPr>
          <p:nvPr/>
        </p:nvSpPr>
        <p:spPr bwMode="auto">
          <a:xfrm>
            <a:off x="142875" y="1857375"/>
            <a:ext cx="1071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6600FF"/>
                </a:solidFill>
                <a:latin typeface="华文楷体"/>
                <a:ea typeface="华文楷体"/>
                <a:cs typeface="华文楷体"/>
              </a:rPr>
              <a:t>因为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357313" y="3357563"/>
            <a:ext cx="5214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6600FF"/>
                </a:solidFill>
                <a:latin typeface="华文楷体"/>
                <a:ea typeface="华文楷体"/>
                <a:cs typeface="华文楷体"/>
              </a:rPr>
              <a:t>所以中国人失掉自信力了是错误的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357313" y="2928938"/>
            <a:ext cx="5786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所以我们有并不失掉自信心的中国人在</a:t>
            </a:r>
          </a:p>
        </p:txBody>
      </p:sp>
      <p:sp>
        <p:nvSpPr>
          <p:cNvPr id="32779" name="TextBox 15"/>
          <p:cNvSpPr txBox="1">
            <a:spLocks noChangeArrowheads="1"/>
          </p:cNvSpPr>
          <p:nvPr/>
        </p:nvSpPr>
        <p:spPr bwMode="auto">
          <a:xfrm>
            <a:off x="142875" y="3929063"/>
            <a:ext cx="1428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华文楷体"/>
                <a:ea typeface="华文楷体"/>
                <a:cs typeface="华文楷体"/>
              </a:rPr>
              <a:t>论证方法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071688" y="3929063"/>
            <a:ext cx="1500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华文楷体"/>
                <a:ea typeface="华文楷体"/>
                <a:cs typeface="华文楷体"/>
              </a:rPr>
              <a:t>间接反驳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357313" y="5357813"/>
            <a:ext cx="6429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华文楷体"/>
                <a:ea typeface="华文楷体"/>
                <a:cs typeface="华文楷体"/>
              </a:rPr>
              <a:t>状元宰相的文章不足为据，要自己去看地底下</a:t>
            </a:r>
          </a:p>
        </p:txBody>
      </p:sp>
      <p:sp>
        <p:nvSpPr>
          <p:cNvPr id="32782" name="TextBox 19"/>
          <p:cNvSpPr txBox="1">
            <a:spLocks noChangeArrowheads="1"/>
          </p:cNvSpPr>
          <p:nvPr/>
        </p:nvSpPr>
        <p:spPr bwMode="auto">
          <a:xfrm>
            <a:off x="285750" y="5357813"/>
            <a:ext cx="857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华文楷体"/>
                <a:ea typeface="华文楷体"/>
                <a:cs typeface="华文楷体"/>
              </a:rPr>
              <a:t>结论</a:t>
            </a:r>
          </a:p>
        </p:txBody>
      </p:sp>
      <p:sp>
        <p:nvSpPr>
          <p:cNvPr id="21" name="矩形 20">
            <a:hlinkClick r:id="" action="ppaction://hlinkshowjump?jump=firstslide"/>
          </p:cNvPr>
          <p:cNvSpPr/>
          <p:nvPr/>
        </p:nvSpPr>
        <p:spPr>
          <a:xfrm>
            <a:off x="6715125" y="6429375"/>
            <a:ext cx="642938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回首页</a:t>
            </a:r>
          </a:p>
        </p:txBody>
      </p:sp>
      <p:sp>
        <p:nvSpPr>
          <p:cNvPr id="22" name="矩形 21">
            <a:hlinkClick r:id="" action="ppaction://hlinkshowjump?jump=previousslide"/>
          </p:cNvPr>
          <p:cNvSpPr/>
          <p:nvPr/>
        </p:nvSpPr>
        <p:spPr>
          <a:xfrm>
            <a:off x="7500938" y="6429375"/>
            <a:ext cx="642937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上一页</a:t>
            </a:r>
          </a:p>
        </p:txBody>
      </p:sp>
      <p:sp>
        <p:nvSpPr>
          <p:cNvPr id="23" name="矩形 22">
            <a:hlinkClick r:id="" action="ppaction://hlinkshowjump?jump=nextslide"/>
          </p:cNvPr>
          <p:cNvSpPr/>
          <p:nvPr/>
        </p:nvSpPr>
        <p:spPr>
          <a:xfrm>
            <a:off x="8358188" y="6429375"/>
            <a:ext cx="642937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下一页</a:t>
            </a: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2214563" y="135731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66CC"/>
                </a:solidFill>
                <a:latin typeface="华文楷体"/>
                <a:ea typeface="华文楷体"/>
                <a:cs typeface="华文楷体"/>
              </a:rPr>
              <a:t>拼命硬干的人</a:t>
            </a:r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auto">
          <a:xfrm>
            <a:off x="2143125" y="1643063"/>
            <a:ext cx="22844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66CC"/>
                </a:solidFill>
                <a:latin typeface="华文楷体"/>
                <a:ea typeface="华文楷体"/>
                <a:cs typeface="华文楷体"/>
              </a:rPr>
              <a:t>为民请命的人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143125" y="2000250"/>
            <a:ext cx="1724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66CC"/>
                </a:solidFill>
                <a:latin typeface="华文楷体"/>
                <a:ea typeface="华文楷体"/>
                <a:cs typeface="华文楷体"/>
              </a:rPr>
              <a:t>舍身求法的人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929438" y="1571625"/>
            <a:ext cx="1000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脊梁</a:t>
            </a:r>
          </a:p>
        </p:txBody>
      </p:sp>
      <p:sp>
        <p:nvSpPr>
          <p:cNvPr id="32790" name="TextBox 27"/>
          <p:cNvSpPr txBox="1">
            <a:spLocks noChangeArrowheads="1"/>
          </p:cNvSpPr>
          <p:nvPr/>
        </p:nvSpPr>
        <p:spPr bwMode="auto">
          <a:xfrm>
            <a:off x="142875" y="3000375"/>
            <a:ext cx="928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6600FF"/>
                </a:solidFill>
                <a:latin typeface="华文楷体"/>
                <a:ea typeface="华文楷体"/>
                <a:cs typeface="华文楷体"/>
              </a:rPr>
              <a:t>所以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14313" y="6072188"/>
            <a:ext cx="4357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指当时国民党反动政客及其御用文人。</a:t>
            </a:r>
            <a:endParaRPr lang="zh-CN" altLang="en-US" sz="2000"/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572000" y="5857875"/>
            <a:ext cx="4357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指当时还处于地下斗争状态的中国共产党及其领导下的革命力量。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3" grpId="0"/>
      <p:bldP spid="14" grpId="0"/>
      <p:bldP spid="18" grpId="0"/>
      <p:bldP spid="19" grpId="0"/>
      <p:bldP spid="24" grpId="0"/>
      <p:bldP spid="25" grpId="0"/>
      <p:bldP spid="26" grpId="0"/>
      <p:bldP spid="27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179388" y="0"/>
            <a:ext cx="8301037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华文行楷" pitchFamily="2" charset="-122"/>
              </a:rPr>
              <a:t> 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文中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华文行楷" pitchFamily="2" charset="-122"/>
              </a:rPr>
              <a:t>“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中国的脊梁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华文行楷" pitchFamily="2" charset="-122"/>
              </a:rPr>
              <a:t>”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指什么人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?</a:t>
            </a:r>
            <a:r>
              <a:rPr lang="en-US" altLang="zh-CN" sz="2800" b="1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你是如何理解的？能不能举例说明？作者强调他们在当时和现在有什么实际意义？</a:t>
            </a: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2411413" y="3068638"/>
            <a:ext cx="6248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指默默无闻、努力工作的广大劳动人民。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如毕升、祖冲之、李时珍、詹天佑等人</a:t>
            </a:r>
            <a:endParaRPr lang="zh-CN" altLang="en-US" sz="4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2555875" y="3933825"/>
            <a:ext cx="7010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指那些不怕牺牲、不计得失、忠于祖国的人。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如岳飞、文天祥、戚继光、林则徐等人</a:t>
            </a:r>
          </a:p>
        </p:txBody>
      </p:sp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2484438" y="4652963"/>
            <a:ext cx="6324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指同情人民，为人民鸣不平、伸张正义的人。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如屈原、关汉卿、海瑞等人</a:t>
            </a:r>
          </a:p>
        </p:txBody>
      </p:sp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2590800" y="5589588"/>
            <a:ext cx="6553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指历尽艰辛、英勇献身、追求真理的人。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如商鞅、谭嗣同、玄奘、法显等人</a:t>
            </a:r>
            <a:endParaRPr lang="zh-CN" altLang="en-US" sz="4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8" name="Rectangle 9"/>
          <p:cNvSpPr>
            <a:spLocks noChangeArrowheads="1"/>
          </p:cNvSpPr>
          <p:nvPr/>
        </p:nvSpPr>
        <p:spPr bwMode="auto">
          <a:xfrm>
            <a:off x="250825" y="3213100"/>
            <a:ext cx="232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埋头苦干的人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”</a:t>
            </a:r>
            <a:endParaRPr lang="zh-CN" altLang="en-US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9" name="Rectangle 10"/>
          <p:cNvSpPr>
            <a:spLocks noChangeArrowheads="1"/>
          </p:cNvSpPr>
          <p:nvPr/>
        </p:nvSpPr>
        <p:spPr bwMode="auto">
          <a:xfrm>
            <a:off x="250825" y="4076700"/>
            <a:ext cx="232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拼命硬干的人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”</a:t>
            </a:r>
            <a:endParaRPr lang="zh-CN" altLang="en-US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0" name="Rectangle 11"/>
          <p:cNvSpPr>
            <a:spLocks noChangeArrowheads="1"/>
          </p:cNvSpPr>
          <p:nvPr/>
        </p:nvSpPr>
        <p:spPr bwMode="auto">
          <a:xfrm>
            <a:off x="179388" y="4941888"/>
            <a:ext cx="232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为民请命的人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”</a:t>
            </a:r>
            <a:endParaRPr lang="zh-CN" altLang="en-US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1" name="Rectangle 12"/>
          <p:cNvSpPr>
            <a:spLocks noChangeArrowheads="1"/>
          </p:cNvSpPr>
          <p:nvPr/>
        </p:nvSpPr>
        <p:spPr bwMode="auto">
          <a:xfrm>
            <a:off x="250825" y="5876925"/>
            <a:ext cx="232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舍身求法的人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”</a:t>
            </a:r>
            <a:endParaRPr lang="zh-CN" altLang="en-US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8624" name="Text Box 16"/>
          <p:cNvSpPr txBox="1">
            <a:spLocks noChangeArrowheads="1"/>
          </p:cNvSpPr>
          <p:nvPr/>
        </p:nvSpPr>
        <p:spPr bwMode="auto">
          <a:xfrm>
            <a:off x="323850" y="1341438"/>
            <a:ext cx="8280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CC3300"/>
                </a:solidFill>
              </a:rPr>
              <a:t>中国的脊梁：指脚踏实地地为民族的进步而奋斗的人们，他们是使中国挺立起来的“脊梁”。</a:t>
            </a:r>
            <a:r>
              <a:rPr lang="zh-CN" altLang="en-US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这是比喻的说法。这些没有失掉自信力的中国人是中国的主流，是中国的希望。</a:t>
            </a:r>
            <a:endParaRPr lang="en-US" altLang="zh-CN" b="1">
              <a:solidFill>
                <a:srgbClr val="CC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utoUpdateAnimBg="0"/>
      <p:bldP spid="68614" grpId="0" autoUpdateAnimBg="0"/>
      <p:bldP spid="68615" grpId="0" autoUpdateAnimBg="0"/>
      <p:bldP spid="68616" grpId="0" autoUpdateAnimBg="0"/>
      <p:bldP spid="686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323850" y="1989138"/>
            <a:ext cx="8497888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华文行楷" pitchFamily="2" charset="-122"/>
              </a:rPr>
              <a:t>　　</a:t>
            </a:r>
            <a:r>
              <a:rPr lang="zh-CN" altLang="en-US" sz="2800" b="1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华文行楷" pitchFamily="2" charset="-122"/>
              </a:rPr>
              <a:t>要论</a:t>
            </a:r>
            <a:r>
              <a:rPr lang="zh-CN" altLang="en-US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华文行楷" pitchFamily="2" charset="-122"/>
              </a:rPr>
              <a:t>中国人</a:t>
            </a:r>
            <a:r>
              <a:rPr lang="zh-CN" altLang="en-US" sz="2800" b="1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华文行楷" pitchFamily="2" charset="-122"/>
              </a:rPr>
              <a:t>，必须不被搽在表面的自欺欺人的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华文行楷" pitchFamily="2" charset="-122"/>
              </a:rPr>
              <a:t>脂粉</a:t>
            </a:r>
            <a:r>
              <a:rPr lang="zh-CN" altLang="en-US" sz="2800" b="1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华文行楷" pitchFamily="2" charset="-122"/>
              </a:rPr>
              <a:t>所诓骗，却看看他的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华文行楷" pitchFamily="2" charset="-122"/>
              </a:rPr>
              <a:t>筋骨</a:t>
            </a:r>
            <a:r>
              <a:rPr lang="zh-CN" altLang="en-US" sz="2800" b="1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华文行楷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华文行楷" pitchFamily="2" charset="-122"/>
              </a:rPr>
              <a:t>脊梁</a:t>
            </a:r>
            <a:r>
              <a:rPr lang="zh-CN" altLang="en-US" sz="2800" b="1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华文行楷" pitchFamily="2" charset="-122"/>
              </a:rPr>
              <a:t>。自信力的有无，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华文行楷" pitchFamily="2" charset="-122"/>
              </a:rPr>
              <a:t>状元宰相</a:t>
            </a:r>
            <a:r>
              <a:rPr lang="zh-CN" altLang="en-US" sz="2800" b="1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华文行楷" pitchFamily="2" charset="-122"/>
              </a:rPr>
              <a:t>的文章是不足为据的，要自己去看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华文行楷" pitchFamily="2" charset="-122"/>
              </a:rPr>
              <a:t>地底下</a:t>
            </a:r>
            <a:r>
              <a:rPr lang="zh-CN" altLang="en-US" sz="2800" b="1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华文行楷" pitchFamily="2" charset="-122"/>
              </a:rPr>
              <a:t>。</a:t>
            </a:r>
          </a:p>
        </p:txBody>
      </p:sp>
      <p:sp>
        <p:nvSpPr>
          <p:cNvPr id="34818" name="Text Box 5"/>
          <p:cNvSpPr txBox="1">
            <a:spLocks noChangeArrowheads="1"/>
          </p:cNvSpPr>
          <p:nvPr/>
        </p:nvSpPr>
        <p:spPr bwMode="auto">
          <a:xfrm>
            <a:off x="336550" y="404813"/>
            <a:ext cx="63960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仿宋" pitchFamily="2" charset="-122"/>
                <a:ea typeface="华文仿宋" pitchFamily="2" charset="-122"/>
              </a:rPr>
              <a:t>品读第</a:t>
            </a:r>
            <a:r>
              <a:rPr lang="en-US" altLang="zh-CN" sz="3200" b="1">
                <a:latin typeface="华文仿宋" pitchFamily="2" charset="-122"/>
                <a:ea typeface="华文仿宋" pitchFamily="2" charset="-122"/>
              </a:rPr>
              <a:t>9</a:t>
            </a:r>
            <a:r>
              <a:rPr lang="zh-CN" altLang="en-US" sz="3200" b="1">
                <a:latin typeface="华文仿宋" pitchFamily="2" charset="-122"/>
                <a:ea typeface="华文仿宋" pitchFamily="2" charset="-122"/>
              </a:rPr>
              <a:t>段，讨论探究：</a:t>
            </a:r>
          </a:p>
        </p:txBody>
      </p:sp>
      <p:sp>
        <p:nvSpPr>
          <p:cNvPr id="34819" name="Text Box 6"/>
          <p:cNvSpPr txBox="1">
            <a:spLocks noChangeArrowheads="1"/>
          </p:cNvSpPr>
          <p:nvPr/>
        </p:nvSpPr>
        <p:spPr bwMode="auto">
          <a:xfrm>
            <a:off x="0" y="1052513"/>
            <a:ext cx="86407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华文行楷" pitchFamily="2" charset="-122"/>
              </a:rPr>
              <a:t>你从下段文字中的划线字中读到了怎样的况味？产生了怎样的联想？</a:t>
            </a:r>
          </a:p>
        </p:txBody>
      </p:sp>
      <p:sp>
        <p:nvSpPr>
          <p:cNvPr id="97288" name="Text Box 8"/>
          <p:cNvSpPr txBox="1">
            <a:spLocks noChangeArrowheads="1"/>
          </p:cNvSpPr>
          <p:nvPr/>
        </p:nvSpPr>
        <p:spPr bwMode="auto">
          <a:xfrm>
            <a:off x="395288" y="3357563"/>
            <a:ext cx="73453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脂粉：</a:t>
            </a:r>
            <a:r>
              <a:rPr lang="zh-CN" altLang="en-US" sz="3200" b="1"/>
              <a:t>比喻统治阶级的欺骗性宣传</a:t>
            </a:r>
            <a:r>
              <a:rPr lang="zh-CN" altLang="en-US" b="1"/>
              <a:t>。</a:t>
            </a:r>
          </a:p>
        </p:txBody>
      </p:sp>
      <p:sp>
        <p:nvSpPr>
          <p:cNvPr id="97289" name="Text Box 9"/>
          <p:cNvSpPr txBox="1">
            <a:spLocks noChangeArrowheads="1"/>
          </p:cNvSpPr>
          <p:nvPr/>
        </p:nvSpPr>
        <p:spPr bwMode="auto">
          <a:xfrm>
            <a:off x="323850" y="4005263"/>
            <a:ext cx="7993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筋骨和脊梁</a:t>
            </a:r>
            <a:r>
              <a:rPr lang="zh-CN" altLang="en-US" sz="3200" b="1"/>
              <a:t>：比喻气节、操守、人格、品质</a:t>
            </a:r>
          </a:p>
        </p:txBody>
      </p:sp>
      <p:sp>
        <p:nvSpPr>
          <p:cNvPr id="97290" name="Text Box 10"/>
          <p:cNvSpPr txBox="1">
            <a:spLocks noChangeArrowheads="1"/>
          </p:cNvSpPr>
          <p:nvPr/>
        </p:nvSpPr>
        <p:spPr bwMode="auto">
          <a:xfrm>
            <a:off x="250825" y="4508500"/>
            <a:ext cx="86042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状元宰相</a:t>
            </a:r>
            <a:r>
              <a:rPr lang="zh-CN" altLang="en-US" sz="3200" b="1"/>
              <a:t>：比喻国民党反动政客及其御用文人</a:t>
            </a:r>
            <a:r>
              <a:rPr lang="zh-CN" altLang="en-US" b="1"/>
              <a:t>。</a:t>
            </a:r>
          </a:p>
        </p:txBody>
      </p:sp>
      <p:sp>
        <p:nvSpPr>
          <p:cNvPr id="97291" name="Text Box 11"/>
          <p:cNvSpPr txBox="1">
            <a:spLocks noChangeArrowheads="1"/>
          </p:cNvSpPr>
          <p:nvPr/>
        </p:nvSpPr>
        <p:spPr bwMode="auto">
          <a:xfrm>
            <a:off x="468313" y="5157788"/>
            <a:ext cx="81359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地底下</a:t>
            </a:r>
            <a:r>
              <a:rPr lang="en-US" altLang="zh-CN" sz="3200" b="1"/>
              <a:t>:</a:t>
            </a:r>
            <a:r>
              <a:rPr lang="zh-CN" altLang="en-US" sz="3200" b="1"/>
              <a:t>比喻当时还处于地下斗争的中国共产党及其领导下的革命力量。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97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8" grpId="0"/>
      <p:bldP spid="97289" grpId="0"/>
      <p:bldP spid="97290" grpId="0"/>
      <p:bldP spid="9729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2"/>
          <p:cNvSpPr txBox="1">
            <a:spLocks noChangeArrowheads="1"/>
          </p:cNvSpPr>
          <p:nvPr/>
        </p:nvSpPr>
        <p:spPr bwMode="auto">
          <a:xfrm>
            <a:off x="0" y="1157288"/>
            <a:ext cx="3429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(</a:t>
            </a:r>
            <a:r>
              <a:rPr lang="zh-CN" altLang="en-US" sz="2800" b="1"/>
              <a:t>一</a:t>
            </a:r>
            <a:r>
              <a:rPr lang="en-US" altLang="zh-CN" sz="2800" b="1"/>
              <a:t>)</a:t>
            </a:r>
            <a:r>
              <a:rPr lang="zh-CN" altLang="en-US" sz="2800" b="1">
                <a:solidFill>
                  <a:srgbClr val="FF3300"/>
                </a:solidFill>
              </a:rPr>
              <a:t>树靶子</a:t>
            </a:r>
          </a:p>
        </p:txBody>
      </p:sp>
      <p:sp>
        <p:nvSpPr>
          <p:cNvPr id="35842" name="AutoShape 3"/>
          <p:cNvSpPr>
            <a:spLocks/>
          </p:cNvSpPr>
          <p:nvPr/>
        </p:nvSpPr>
        <p:spPr bwMode="auto">
          <a:xfrm>
            <a:off x="3124200" y="1066800"/>
            <a:ext cx="152400" cy="1066800"/>
          </a:xfrm>
          <a:prstGeom prst="leftBrace">
            <a:avLst>
              <a:gd name="adj1" fmla="val 58333"/>
              <a:gd name="adj2" fmla="val 37056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 sz="2800" b="1"/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3200400" y="762000"/>
            <a:ext cx="99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论据</a:t>
            </a: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3200400" y="1828800"/>
            <a:ext cx="99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论点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4114800" y="623888"/>
            <a:ext cx="1457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两年前</a:t>
            </a:r>
            <a:r>
              <a:rPr lang="en-US" altLang="zh-CN" sz="2800" b="1"/>
              <a:t>: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114800" y="1081088"/>
            <a:ext cx="152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不    久</a:t>
            </a:r>
            <a:r>
              <a:rPr lang="en-US" altLang="zh-CN" sz="2800" b="1"/>
              <a:t>: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4114800" y="1538288"/>
            <a:ext cx="1371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现    在</a:t>
            </a:r>
            <a:r>
              <a:rPr lang="en-US" altLang="zh-CN" sz="2800" b="1"/>
              <a:t>: 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5410200" y="623888"/>
            <a:ext cx="3429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自夸“地大物博”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5410200" y="1081088"/>
            <a:ext cx="2362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希望国联</a:t>
            </a:r>
            <a:endParaRPr lang="zh-CN" altLang="en-US" sz="2800" b="1"/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5410200" y="1524000"/>
            <a:ext cx="190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求神拜佛</a:t>
            </a:r>
            <a:endParaRPr lang="zh-CN" altLang="en-US" sz="2800" b="1"/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3962400" y="1905000"/>
            <a:ext cx="4114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 </a:t>
            </a:r>
            <a:r>
              <a:rPr lang="zh-CN" altLang="en-US" sz="2800" b="1">
                <a:solidFill>
                  <a:srgbClr val="C43728"/>
                </a:solidFill>
              </a:rPr>
              <a:t>中国人失掉自信力了</a:t>
            </a:r>
          </a:p>
        </p:txBody>
      </p:sp>
      <p:sp>
        <p:nvSpPr>
          <p:cNvPr id="35852" name="Text Box 13"/>
          <p:cNvSpPr txBox="1">
            <a:spLocks noChangeArrowheads="1"/>
          </p:cNvSpPr>
          <p:nvPr/>
        </p:nvSpPr>
        <p:spPr bwMode="auto">
          <a:xfrm>
            <a:off x="-152400" y="3276600"/>
            <a:ext cx="16764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(</a:t>
            </a:r>
            <a:r>
              <a:rPr lang="zh-CN" altLang="en-US" sz="2800" b="1"/>
              <a:t>二</a:t>
            </a:r>
            <a:r>
              <a:rPr lang="en-US" altLang="zh-CN" sz="2800" b="1"/>
              <a:t>)</a:t>
            </a:r>
            <a:r>
              <a:rPr lang="zh-CN" altLang="en-US" sz="2800" b="1">
                <a:solidFill>
                  <a:srgbClr val="FF3300"/>
                </a:solidFill>
              </a:rPr>
              <a:t>打靶子，立观点</a:t>
            </a:r>
          </a:p>
        </p:txBody>
      </p:sp>
      <p:sp>
        <p:nvSpPr>
          <p:cNvPr id="35853" name="AutoShape 14"/>
          <p:cNvSpPr>
            <a:spLocks/>
          </p:cNvSpPr>
          <p:nvPr/>
        </p:nvSpPr>
        <p:spPr bwMode="auto">
          <a:xfrm>
            <a:off x="1219200" y="2743200"/>
            <a:ext cx="228600" cy="1676400"/>
          </a:xfrm>
          <a:prstGeom prst="leftBrace">
            <a:avLst>
              <a:gd name="adj1" fmla="val 6111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 sz="2800" b="1"/>
          </a:p>
        </p:txBody>
      </p:sp>
      <p:sp>
        <p:nvSpPr>
          <p:cNvPr id="35854" name="Text Box 15"/>
          <p:cNvSpPr txBox="1">
            <a:spLocks noChangeArrowheads="1"/>
          </p:cNvSpPr>
          <p:nvPr/>
        </p:nvSpPr>
        <p:spPr bwMode="auto">
          <a:xfrm>
            <a:off x="1447800" y="2514600"/>
            <a:ext cx="190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直接反驳</a:t>
            </a: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3124200" y="2376488"/>
            <a:ext cx="358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3300"/>
                </a:solidFill>
              </a:rPr>
              <a:t>失掉的是“他信力”</a:t>
            </a: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3124200" y="2819400"/>
            <a:ext cx="3200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3300"/>
                </a:solidFill>
              </a:rPr>
              <a:t>发展着“自欺力”</a:t>
            </a:r>
          </a:p>
        </p:txBody>
      </p:sp>
      <p:sp>
        <p:nvSpPr>
          <p:cNvPr id="35857" name="Text Box 18"/>
          <p:cNvSpPr txBox="1">
            <a:spLocks noChangeArrowheads="1"/>
          </p:cNvSpPr>
          <p:nvPr/>
        </p:nvSpPr>
        <p:spPr bwMode="auto">
          <a:xfrm>
            <a:off x="1295400" y="4205288"/>
            <a:ext cx="1905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间接反驳</a:t>
            </a:r>
          </a:p>
        </p:txBody>
      </p:sp>
      <p:sp>
        <p:nvSpPr>
          <p:cNvPr id="35858" name="Text Box 19"/>
          <p:cNvSpPr txBox="1">
            <a:spLocks noChangeArrowheads="1"/>
          </p:cNvSpPr>
          <p:nvPr/>
        </p:nvSpPr>
        <p:spPr bwMode="auto">
          <a:xfrm>
            <a:off x="2743200" y="32004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   </a:t>
            </a:r>
            <a:r>
              <a:rPr lang="zh-CN" altLang="en-US" sz="2800" b="1"/>
              <a:t>论点 </a:t>
            </a:r>
          </a:p>
        </p:txBody>
      </p:sp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3810000" y="3200400"/>
            <a:ext cx="4953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FF"/>
                </a:solidFill>
              </a:rPr>
              <a:t>有并不失掉自信力的中国人在    </a:t>
            </a:r>
          </a:p>
        </p:txBody>
      </p:sp>
      <p:sp>
        <p:nvSpPr>
          <p:cNvPr id="35860" name="Text Box 21"/>
          <p:cNvSpPr txBox="1">
            <a:spLocks noChangeArrowheads="1"/>
          </p:cNvSpPr>
          <p:nvPr/>
        </p:nvSpPr>
        <p:spPr bwMode="auto">
          <a:xfrm>
            <a:off x="2971800" y="4724400"/>
            <a:ext cx="99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论据</a:t>
            </a:r>
          </a:p>
        </p:txBody>
      </p:sp>
      <p:sp>
        <p:nvSpPr>
          <p:cNvPr id="35861" name="AutoShape 22"/>
          <p:cNvSpPr>
            <a:spLocks/>
          </p:cNvSpPr>
          <p:nvPr/>
        </p:nvSpPr>
        <p:spPr bwMode="auto">
          <a:xfrm>
            <a:off x="3886200" y="4343400"/>
            <a:ext cx="228600" cy="1371600"/>
          </a:xfrm>
          <a:prstGeom prst="leftBrace">
            <a:avLst>
              <a:gd name="adj1" fmla="val 50000"/>
              <a:gd name="adj2" fmla="val 43519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62" name="Text Box 23"/>
          <p:cNvSpPr txBox="1">
            <a:spLocks noChangeArrowheads="1"/>
          </p:cNvSpPr>
          <p:nvPr/>
        </p:nvSpPr>
        <p:spPr bwMode="auto">
          <a:xfrm>
            <a:off x="4038600" y="4114800"/>
            <a:ext cx="45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古</a:t>
            </a:r>
          </a:p>
        </p:txBody>
      </p:sp>
      <p:sp>
        <p:nvSpPr>
          <p:cNvPr id="35863" name="Text Box 24"/>
          <p:cNvSpPr txBox="1">
            <a:spLocks noChangeArrowheads="1"/>
          </p:cNvSpPr>
          <p:nvPr/>
        </p:nvSpPr>
        <p:spPr bwMode="auto">
          <a:xfrm>
            <a:off x="4038600" y="5410200"/>
            <a:ext cx="45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今</a:t>
            </a:r>
          </a:p>
        </p:txBody>
      </p:sp>
      <p:sp>
        <p:nvSpPr>
          <p:cNvPr id="35864" name="AutoShape 25"/>
          <p:cNvSpPr>
            <a:spLocks/>
          </p:cNvSpPr>
          <p:nvPr/>
        </p:nvSpPr>
        <p:spPr bwMode="auto">
          <a:xfrm>
            <a:off x="4572000" y="3733800"/>
            <a:ext cx="228600" cy="1524000"/>
          </a:xfrm>
          <a:prstGeom prst="leftBrace">
            <a:avLst>
              <a:gd name="adj1" fmla="val 5555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2" name="Text Box 26"/>
          <p:cNvSpPr txBox="1">
            <a:spLocks noChangeArrowheads="1"/>
          </p:cNvSpPr>
          <p:nvPr/>
        </p:nvSpPr>
        <p:spPr bwMode="auto">
          <a:xfrm>
            <a:off x="4876800" y="3581400"/>
            <a:ext cx="2667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埋头苦干的人</a:t>
            </a:r>
          </a:p>
        </p:txBody>
      </p:sp>
      <p:sp>
        <p:nvSpPr>
          <p:cNvPr id="24603" name="Text Box 27"/>
          <p:cNvSpPr txBox="1">
            <a:spLocks noChangeArrowheads="1"/>
          </p:cNvSpPr>
          <p:nvPr/>
        </p:nvSpPr>
        <p:spPr bwMode="auto">
          <a:xfrm>
            <a:off x="4648200" y="5334000"/>
            <a:ext cx="274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6666"/>
                </a:solidFill>
              </a:rPr>
              <a:t>有确信</a:t>
            </a:r>
            <a:r>
              <a:rPr lang="en-US" altLang="zh-CN" sz="2800" b="1">
                <a:solidFill>
                  <a:srgbClr val="006666"/>
                </a:solidFill>
              </a:rPr>
              <a:t>, </a:t>
            </a:r>
            <a:r>
              <a:rPr lang="zh-CN" altLang="en-US" sz="2800" b="1">
                <a:solidFill>
                  <a:srgbClr val="006666"/>
                </a:solidFill>
              </a:rPr>
              <a:t>不自欺  </a:t>
            </a:r>
          </a:p>
        </p:txBody>
      </p:sp>
      <p:sp>
        <p:nvSpPr>
          <p:cNvPr id="24604" name="Text Box 28"/>
          <p:cNvSpPr txBox="1">
            <a:spLocks noChangeArrowheads="1"/>
          </p:cNvSpPr>
          <p:nvPr/>
        </p:nvSpPr>
        <p:spPr bwMode="auto">
          <a:xfrm>
            <a:off x="4876800" y="4038600"/>
            <a:ext cx="2819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拼命硬干的人</a:t>
            </a:r>
          </a:p>
        </p:txBody>
      </p:sp>
      <p:sp>
        <p:nvSpPr>
          <p:cNvPr id="24605" name="Text Box 29"/>
          <p:cNvSpPr txBox="1">
            <a:spLocks noChangeArrowheads="1"/>
          </p:cNvSpPr>
          <p:nvPr/>
        </p:nvSpPr>
        <p:spPr bwMode="auto">
          <a:xfrm>
            <a:off x="4876800" y="4525963"/>
            <a:ext cx="281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为民请命的人</a:t>
            </a:r>
          </a:p>
        </p:txBody>
      </p:sp>
      <p:sp>
        <p:nvSpPr>
          <p:cNvPr id="24606" name="Text Box 30"/>
          <p:cNvSpPr txBox="1">
            <a:spLocks noChangeArrowheads="1"/>
          </p:cNvSpPr>
          <p:nvPr/>
        </p:nvSpPr>
        <p:spPr bwMode="auto">
          <a:xfrm>
            <a:off x="4648200" y="5715000"/>
            <a:ext cx="3352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6666"/>
                </a:solidFill>
              </a:rPr>
              <a:t>前仆后继的战斗</a:t>
            </a:r>
          </a:p>
        </p:txBody>
      </p:sp>
      <p:sp>
        <p:nvSpPr>
          <p:cNvPr id="24607" name="Text Box 31"/>
          <p:cNvSpPr txBox="1">
            <a:spLocks noChangeArrowheads="1"/>
          </p:cNvSpPr>
          <p:nvPr/>
        </p:nvSpPr>
        <p:spPr bwMode="auto">
          <a:xfrm>
            <a:off x="4876800" y="4953000"/>
            <a:ext cx="2667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舍身求法的人</a:t>
            </a:r>
          </a:p>
        </p:txBody>
      </p:sp>
      <p:sp>
        <p:nvSpPr>
          <p:cNvPr id="35871" name="AutoShape 32"/>
          <p:cNvSpPr>
            <a:spLocks/>
          </p:cNvSpPr>
          <p:nvPr/>
        </p:nvSpPr>
        <p:spPr bwMode="auto">
          <a:xfrm>
            <a:off x="4495800" y="5410200"/>
            <a:ext cx="152400" cy="762000"/>
          </a:xfrm>
          <a:prstGeom prst="leftBrace">
            <a:avLst>
              <a:gd name="adj1" fmla="val 4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72" name="Text Box 33"/>
          <p:cNvSpPr txBox="1">
            <a:spLocks noChangeArrowheads="1"/>
          </p:cNvSpPr>
          <p:nvPr/>
        </p:nvSpPr>
        <p:spPr bwMode="auto">
          <a:xfrm>
            <a:off x="0" y="0"/>
            <a:ext cx="6629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ea typeface="华文新魏" pitchFamily="2" charset="-122"/>
              </a:rPr>
              <a:t>小结：文章结构内容</a:t>
            </a:r>
          </a:p>
        </p:txBody>
      </p:sp>
      <p:sp>
        <p:nvSpPr>
          <p:cNvPr id="35873" name="Text Box 34"/>
          <p:cNvSpPr txBox="1">
            <a:spLocks noChangeArrowheads="1"/>
          </p:cNvSpPr>
          <p:nvPr/>
        </p:nvSpPr>
        <p:spPr bwMode="auto">
          <a:xfrm>
            <a:off x="-152400" y="6172200"/>
            <a:ext cx="190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 (</a:t>
            </a:r>
            <a:r>
              <a:rPr lang="zh-CN" altLang="en-US" sz="2800" b="1"/>
              <a:t>三</a:t>
            </a:r>
            <a:r>
              <a:rPr lang="en-US" altLang="zh-CN" sz="2800" b="1"/>
              <a:t>)</a:t>
            </a:r>
            <a:r>
              <a:rPr lang="zh-CN" altLang="en-US" sz="2800" b="1">
                <a:solidFill>
                  <a:srgbClr val="FF3300"/>
                </a:solidFill>
              </a:rPr>
              <a:t>结论</a:t>
            </a:r>
            <a:r>
              <a:rPr lang="en-US" altLang="zh-CN" sz="2800" b="1"/>
              <a:t>: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4611" name="Text Box 35"/>
          <p:cNvSpPr txBox="1">
            <a:spLocks noChangeArrowheads="1"/>
          </p:cNvSpPr>
          <p:nvPr/>
        </p:nvSpPr>
        <p:spPr bwMode="auto">
          <a:xfrm>
            <a:off x="1500188" y="6215063"/>
            <a:ext cx="739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  </a:t>
            </a:r>
            <a:r>
              <a:rPr lang="zh-CN" altLang="en-US" b="1">
                <a:solidFill>
                  <a:srgbClr val="FF0000"/>
                </a:solidFill>
              </a:rPr>
              <a:t>自信力的有无</a:t>
            </a:r>
            <a:r>
              <a:rPr lang="en-US" altLang="zh-CN" b="1">
                <a:solidFill>
                  <a:srgbClr val="FF0000"/>
                </a:solidFill>
              </a:rPr>
              <a:t>,</a:t>
            </a:r>
            <a:r>
              <a:rPr lang="zh-CN" altLang="en-US" b="1">
                <a:solidFill>
                  <a:srgbClr val="FF0000"/>
                </a:solidFill>
              </a:rPr>
              <a:t>状元宰相的文章不足为据</a:t>
            </a:r>
            <a:r>
              <a:rPr lang="en-US" altLang="zh-CN" b="1">
                <a:solidFill>
                  <a:srgbClr val="FF0000"/>
                </a:solidFill>
              </a:rPr>
              <a:t>,</a:t>
            </a:r>
            <a:r>
              <a:rPr lang="zh-CN" altLang="en-US" b="1">
                <a:solidFill>
                  <a:srgbClr val="FF0000"/>
                </a:solidFill>
              </a:rPr>
              <a:t>看地底下</a:t>
            </a:r>
            <a:endParaRPr lang="zh-CN" altLang="en-US"/>
          </a:p>
        </p:txBody>
      </p:sp>
      <p:sp>
        <p:nvSpPr>
          <p:cNvPr id="24612" name="Text Box 36"/>
          <p:cNvSpPr txBox="1">
            <a:spLocks noChangeArrowheads="1"/>
          </p:cNvSpPr>
          <p:nvPr/>
        </p:nvSpPr>
        <p:spPr bwMode="auto">
          <a:xfrm>
            <a:off x="7542213" y="4267200"/>
            <a:ext cx="6111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脊  梁</a:t>
            </a:r>
          </a:p>
        </p:txBody>
      </p:sp>
      <p:sp>
        <p:nvSpPr>
          <p:cNvPr id="35876" name="AutoShape 37"/>
          <p:cNvSpPr>
            <a:spLocks noChangeArrowheads="1"/>
          </p:cNvSpPr>
          <p:nvPr/>
        </p:nvSpPr>
        <p:spPr bwMode="auto">
          <a:xfrm rot="5373261" flipV="1">
            <a:off x="6628607" y="1748631"/>
            <a:ext cx="768350" cy="2290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216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14" y="0"/>
                </a:moveTo>
                <a:lnTo>
                  <a:pt x="15428" y="7181"/>
                </a:lnTo>
                <a:lnTo>
                  <a:pt x="18514" y="7181"/>
                </a:lnTo>
                <a:lnTo>
                  <a:pt x="18514" y="216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181"/>
                </a:lnTo>
                <a:lnTo>
                  <a:pt x="21600" y="7181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77" name="AutoShape 38"/>
          <p:cNvSpPr>
            <a:spLocks noChangeArrowheads="1"/>
          </p:cNvSpPr>
          <p:nvPr/>
        </p:nvSpPr>
        <p:spPr bwMode="auto">
          <a:xfrm rot="-5373261">
            <a:off x="7747000" y="1800225"/>
            <a:ext cx="909638" cy="14239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216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14" y="0"/>
                </a:moveTo>
                <a:lnTo>
                  <a:pt x="15428" y="7181"/>
                </a:lnTo>
                <a:lnTo>
                  <a:pt x="18514" y="7181"/>
                </a:lnTo>
                <a:lnTo>
                  <a:pt x="18514" y="216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181"/>
                </a:lnTo>
                <a:lnTo>
                  <a:pt x="21600" y="7181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78" name="AutoShape 39"/>
          <p:cNvSpPr>
            <a:spLocks noChangeArrowheads="1"/>
          </p:cNvSpPr>
          <p:nvPr/>
        </p:nvSpPr>
        <p:spPr bwMode="auto">
          <a:xfrm rot="5373261" flipV="1">
            <a:off x="8150225" y="5718175"/>
            <a:ext cx="615950" cy="914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216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14" y="0"/>
                </a:moveTo>
                <a:lnTo>
                  <a:pt x="15428" y="7181"/>
                </a:lnTo>
                <a:lnTo>
                  <a:pt x="18514" y="7181"/>
                </a:lnTo>
                <a:lnTo>
                  <a:pt x="18514" y="216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181"/>
                </a:lnTo>
                <a:lnTo>
                  <a:pt x="21600" y="7181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79" name="AutoShape 40"/>
          <p:cNvSpPr>
            <a:spLocks noChangeArrowheads="1"/>
          </p:cNvSpPr>
          <p:nvPr/>
        </p:nvSpPr>
        <p:spPr bwMode="auto">
          <a:xfrm rot="5373261" flipV="1">
            <a:off x="7202488" y="1177925"/>
            <a:ext cx="611187" cy="23669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216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14" y="0"/>
                </a:moveTo>
                <a:lnTo>
                  <a:pt x="15428" y="7181"/>
                </a:lnTo>
                <a:lnTo>
                  <a:pt x="18514" y="7181"/>
                </a:lnTo>
                <a:lnTo>
                  <a:pt x="18514" y="216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181"/>
                </a:lnTo>
                <a:lnTo>
                  <a:pt x="21600" y="7181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80" name="Line 41"/>
          <p:cNvSpPr>
            <a:spLocks noChangeShapeType="1"/>
          </p:cNvSpPr>
          <p:nvPr/>
        </p:nvSpPr>
        <p:spPr bwMode="auto">
          <a:xfrm>
            <a:off x="8229600" y="1143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1" name="Line 42"/>
          <p:cNvSpPr>
            <a:spLocks noChangeShapeType="1"/>
          </p:cNvSpPr>
          <p:nvPr/>
        </p:nvSpPr>
        <p:spPr bwMode="auto">
          <a:xfrm>
            <a:off x="8686800" y="11430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2" name="Line 43"/>
          <p:cNvSpPr>
            <a:spLocks noChangeShapeType="1"/>
          </p:cNvSpPr>
          <p:nvPr/>
        </p:nvSpPr>
        <p:spPr bwMode="auto">
          <a:xfrm>
            <a:off x="8001000" y="47244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3" name="Line 44"/>
          <p:cNvSpPr>
            <a:spLocks noChangeShapeType="1"/>
          </p:cNvSpPr>
          <p:nvPr/>
        </p:nvSpPr>
        <p:spPr bwMode="auto">
          <a:xfrm flipV="1">
            <a:off x="8915400" y="58674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4" name="Line 45"/>
          <p:cNvSpPr>
            <a:spLocks noChangeShapeType="1"/>
          </p:cNvSpPr>
          <p:nvPr/>
        </p:nvSpPr>
        <p:spPr bwMode="auto">
          <a:xfrm>
            <a:off x="8915400" y="47244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5" name="Line 46"/>
          <p:cNvSpPr>
            <a:spLocks noChangeShapeType="1"/>
          </p:cNvSpPr>
          <p:nvPr/>
        </p:nvSpPr>
        <p:spPr bwMode="auto">
          <a:xfrm>
            <a:off x="7086600" y="18288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6" name="Line 47"/>
          <p:cNvSpPr>
            <a:spLocks noChangeShapeType="1"/>
          </p:cNvSpPr>
          <p:nvPr/>
        </p:nvSpPr>
        <p:spPr bwMode="auto">
          <a:xfrm>
            <a:off x="8153400" y="18288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7" name="Line 48"/>
          <p:cNvSpPr>
            <a:spLocks noChangeShapeType="1"/>
          </p:cNvSpPr>
          <p:nvPr/>
        </p:nvSpPr>
        <p:spPr bwMode="auto">
          <a:xfrm>
            <a:off x="8458200" y="3505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8" name="Line 49"/>
          <p:cNvSpPr>
            <a:spLocks noChangeShapeType="1"/>
          </p:cNvSpPr>
          <p:nvPr/>
        </p:nvSpPr>
        <p:spPr bwMode="auto">
          <a:xfrm flipV="1">
            <a:off x="8915400" y="2971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9" name="AutoShape 50"/>
          <p:cNvSpPr>
            <a:spLocks/>
          </p:cNvSpPr>
          <p:nvPr/>
        </p:nvSpPr>
        <p:spPr bwMode="auto">
          <a:xfrm>
            <a:off x="7315200" y="3810000"/>
            <a:ext cx="304800" cy="2209800"/>
          </a:xfrm>
          <a:prstGeom prst="rightBrace">
            <a:avLst>
              <a:gd name="adj1" fmla="val 60417"/>
              <a:gd name="adj2" fmla="val 4181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90" name="AutoShape 51"/>
          <p:cNvSpPr>
            <a:spLocks/>
          </p:cNvSpPr>
          <p:nvPr/>
        </p:nvSpPr>
        <p:spPr bwMode="auto">
          <a:xfrm>
            <a:off x="2819400" y="3505200"/>
            <a:ext cx="228600" cy="1600200"/>
          </a:xfrm>
          <a:prstGeom prst="leftBrace">
            <a:avLst>
              <a:gd name="adj1" fmla="val 58333"/>
              <a:gd name="adj2" fmla="val 57736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91" name="AutoShape 52"/>
          <p:cNvSpPr>
            <a:spLocks/>
          </p:cNvSpPr>
          <p:nvPr/>
        </p:nvSpPr>
        <p:spPr bwMode="auto">
          <a:xfrm>
            <a:off x="2971800" y="2590800"/>
            <a:ext cx="228600" cy="533400"/>
          </a:xfrm>
          <a:prstGeom prst="leftBrace">
            <a:avLst>
              <a:gd name="adj1" fmla="val 1944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92" name="AutoShape 53"/>
          <p:cNvSpPr>
            <a:spLocks/>
          </p:cNvSpPr>
          <p:nvPr/>
        </p:nvSpPr>
        <p:spPr bwMode="auto">
          <a:xfrm>
            <a:off x="3962400" y="838200"/>
            <a:ext cx="228600" cy="990600"/>
          </a:xfrm>
          <a:prstGeom prst="leftBrace">
            <a:avLst>
              <a:gd name="adj1" fmla="val 36111"/>
              <a:gd name="adj2" fmla="val 28528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93" name="AutoShape 54"/>
          <p:cNvSpPr>
            <a:spLocks/>
          </p:cNvSpPr>
          <p:nvPr/>
        </p:nvSpPr>
        <p:spPr bwMode="auto">
          <a:xfrm>
            <a:off x="8001000" y="838200"/>
            <a:ext cx="152400" cy="609600"/>
          </a:xfrm>
          <a:prstGeom prst="rightBrace">
            <a:avLst>
              <a:gd name="adj1" fmla="val 3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31" name="AutoShape 5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228600"/>
            <a:ext cx="457200" cy="6096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Times New Roman" charset="0"/>
              <a:ea typeface="宋体" pitchFamily="2" charset="-122"/>
            </a:endParaRPr>
          </a:p>
        </p:txBody>
      </p:sp>
      <p:sp>
        <p:nvSpPr>
          <p:cNvPr id="56" name="矩形 55">
            <a:hlinkClick r:id="" action="ppaction://hlinkshowjump?jump=firstslide"/>
          </p:cNvPr>
          <p:cNvSpPr/>
          <p:nvPr/>
        </p:nvSpPr>
        <p:spPr>
          <a:xfrm>
            <a:off x="6858000" y="6643688"/>
            <a:ext cx="642938" cy="2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回首页</a:t>
            </a:r>
          </a:p>
        </p:txBody>
      </p:sp>
      <p:sp>
        <p:nvSpPr>
          <p:cNvPr id="57" name="矩形 56">
            <a:hlinkClick r:id="" action="ppaction://hlinkshowjump?jump=previousslide"/>
          </p:cNvPr>
          <p:cNvSpPr/>
          <p:nvPr/>
        </p:nvSpPr>
        <p:spPr>
          <a:xfrm>
            <a:off x="7643813" y="6643688"/>
            <a:ext cx="642937" cy="2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上一页</a:t>
            </a:r>
          </a:p>
        </p:txBody>
      </p:sp>
      <p:sp>
        <p:nvSpPr>
          <p:cNvPr id="58" name="矩形 57">
            <a:hlinkClick r:id="" action="ppaction://hlinkshowjump?jump=nextslide"/>
          </p:cNvPr>
          <p:cNvSpPr/>
          <p:nvPr/>
        </p:nvSpPr>
        <p:spPr>
          <a:xfrm>
            <a:off x="8501063" y="6643688"/>
            <a:ext cx="642937" cy="2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下一页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24583" grpId="0"/>
      <p:bldP spid="24584" grpId="0"/>
      <p:bldP spid="24585" grpId="0"/>
      <p:bldP spid="24586" grpId="0"/>
      <p:bldP spid="24587" grpId="0"/>
      <p:bldP spid="24588" grpId="0"/>
      <p:bldP spid="24592" grpId="0"/>
      <p:bldP spid="24593" grpId="0"/>
      <p:bldP spid="24596" grpId="0"/>
      <p:bldP spid="24602" grpId="0"/>
      <p:bldP spid="24603" grpId="0"/>
      <p:bldP spid="24604" grpId="0"/>
      <p:bldP spid="24605" grpId="0"/>
      <p:bldP spid="24606" grpId="0"/>
      <p:bldP spid="24607" grpId="0"/>
      <p:bldP spid="24611" grpId="0"/>
      <p:bldP spid="246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5"/>
          <p:cNvSpPr txBox="1">
            <a:spLocks noChangeArrowheads="1"/>
          </p:cNvSpPr>
          <p:nvPr/>
        </p:nvSpPr>
        <p:spPr bwMode="auto">
          <a:xfrm>
            <a:off x="395288" y="0"/>
            <a:ext cx="82804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提问：找出课文中含“中国人”的句子，理解“中国人”的含义</a:t>
            </a:r>
            <a:r>
              <a:rPr lang="zh-CN" altLang="en-US" sz="3200"/>
              <a:t>： </a:t>
            </a:r>
          </a:p>
        </p:txBody>
      </p:sp>
      <p:sp>
        <p:nvSpPr>
          <p:cNvPr id="94215" name="Text Box 7"/>
          <p:cNvSpPr txBox="1">
            <a:spLocks noChangeArrowheads="1"/>
          </p:cNvSpPr>
          <p:nvPr/>
        </p:nvSpPr>
        <p:spPr bwMode="auto">
          <a:xfrm>
            <a:off x="179388" y="1196975"/>
            <a:ext cx="7921625" cy="457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、、于是有人慨叹曰：</a:t>
            </a:r>
            <a:r>
              <a:rPr lang="zh-CN" altLang="en-US" sz="2800" b="1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</a:rPr>
              <a:t>中国人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失掉自信力了。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、、那也只能说</a:t>
            </a:r>
            <a:r>
              <a:rPr lang="zh-CN" altLang="en-US" sz="2800" b="1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</a:rPr>
              <a:t>中国人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曾经有过</a:t>
            </a:r>
            <a:r>
              <a:rPr lang="zh-CN" altLang="en-US" sz="2800" b="1">
                <a:ea typeface="华文行楷" pitchFamily="2" charset="-122"/>
              </a:rPr>
              <a:t>“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他信力</a:t>
            </a:r>
            <a:r>
              <a:rPr lang="zh-CN" altLang="en-US" sz="2800" b="1">
                <a:ea typeface="华文行楷" pitchFamily="2" charset="-122"/>
              </a:rPr>
              <a:t>”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华文行楷" pitchFamily="2" charset="-122"/>
                <a:ea typeface="华文行楷" pitchFamily="2" charset="-122"/>
              </a:rPr>
              <a:t>3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、</a:t>
            </a:r>
            <a:r>
              <a:rPr lang="zh-CN" altLang="en-US" sz="2800" b="1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</a:rPr>
              <a:t>中国人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现在是在发展着</a:t>
            </a:r>
            <a:r>
              <a:rPr lang="zh-CN" altLang="en-US" b="1">
                <a:solidFill>
                  <a:srgbClr val="CC3300"/>
                </a:solidFill>
              </a:rPr>
              <a:t> </a:t>
            </a:r>
            <a:r>
              <a:rPr lang="zh-CN" altLang="en-US" sz="2800" b="1">
                <a:ea typeface="华文行楷" pitchFamily="2" charset="-122"/>
              </a:rPr>
              <a:t>“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自欺力</a:t>
            </a:r>
            <a:r>
              <a:rPr lang="zh-CN" altLang="en-US" sz="2800" b="1">
                <a:ea typeface="华文行楷" pitchFamily="2" charset="-122"/>
              </a:rPr>
              <a:t>”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华文行楷" pitchFamily="2" charset="-122"/>
                <a:ea typeface="华文行楷" pitchFamily="2" charset="-122"/>
              </a:rPr>
              <a:t>4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、说</a:t>
            </a:r>
            <a:r>
              <a:rPr lang="zh-CN" altLang="en-US" sz="28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中国人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失掉了自信力，用以指一部分人则可。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华文行楷" pitchFamily="2" charset="-122"/>
                <a:ea typeface="华文行楷" pitchFamily="2" charset="-122"/>
              </a:rPr>
              <a:t>5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、然而，在这笼罩之下，我们有并不失掉自信力的</a:t>
            </a:r>
            <a:r>
              <a:rPr lang="zh-CN" altLang="en-US" sz="28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中国人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在。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华文行楷" pitchFamily="2" charset="-122"/>
                <a:ea typeface="华文行楷" pitchFamily="2" charset="-122"/>
              </a:rPr>
              <a:t>6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、要论</a:t>
            </a:r>
            <a:r>
              <a:rPr lang="zh-CN" altLang="en-US" sz="28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中国人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，必须不被搽在表面的自欺欺人的脂粉所诓骗。</a:t>
            </a:r>
          </a:p>
        </p:txBody>
      </p:sp>
      <p:sp>
        <p:nvSpPr>
          <p:cNvPr id="94217" name="Text Box 9"/>
          <p:cNvSpPr txBox="1">
            <a:spLocks noChangeArrowheads="1"/>
          </p:cNvSpPr>
          <p:nvPr/>
        </p:nvSpPr>
        <p:spPr bwMode="auto">
          <a:xfrm>
            <a:off x="6156325" y="1557338"/>
            <a:ext cx="2160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CC3300"/>
                </a:solidFill>
              </a:rPr>
              <a:t>（</a:t>
            </a:r>
            <a:r>
              <a:rPr lang="zh-CN" altLang="en-US" sz="2000" b="1">
                <a:solidFill>
                  <a:srgbClr val="CC3300"/>
                </a:solidFill>
              </a:rPr>
              <a:t>所有中国人</a:t>
            </a:r>
            <a:r>
              <a:rPr lang="zh-CN" altLang="en-US">
                <a:solidFill>
                  <a:srgbClr val="CC3300"/>
                </a:solidFill>
              </a:rPr>
              <a:t>）</a:t>
            </a:r>
          </a:p>
        </p:txBody>
      </p:sp>
      <p:sp>
        <p:nvSpPr>
          <p:cNvPr id="37892" name="Text Box 10"/>
          <p:cNvSpPr txBox="1">
            <a:spLocks noChangeArrowheads="1"/>
          </p:cNvSpPr>
          <p:nvPr/>
        </p:nvSpPr>
        <p:spPr bwMode="auto">
          <a:xfrm>
            <a:off x="3708400" y="2133600"/>
            <a:ext cx="1512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000"/>
          </a:p>
        </p:txBody>
      </p:sp>
      <p:sp>
        <p:nvSpPr>
          <p:cNvPr id="94219" name="Text Box 11"/>
          <p:cNvSpPr txBox="1">
            <a:spLocks noChangeArrowheads="1"/>
          </p:cNvSpPr>
          <p:nvPr/>
        </p:nvSpPr>
        <p:spPr bwMode="auto">
          <a:xfrm>
            <a:off x="2771775" y="2205038"/>
            <a:ext cx="5975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CC3300"/>
                </a:solidFill>
              </a:rPr>
              <a:t>（国民党反动统治者及其御用文人）</a:t>
            </a:r>
          </a:p>
        </p:txBody>
      </p:sp>
      <p:sp>
        <p:nvSpPr>
          <p:cNvPr id="94221" name="Rectangle 13"/>
          <p:cNvSpPr>
            <a:spLocks noChangeArrowheads="1"/>
          </p:cNvSpPr>
          <p:nvPr/>
        </p:nvSpPr>
        <p:spPr bwMode="auto">
          <a:xfrm>
            <a:off x="3563938" y="2852738"/>
            <a:ext cx="42735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CC3300"/>
                </a:solidFill>
              </a:rPr>
              <a:t>（国民党反动统治者及其御用文人）</a:t>
            </a:r>
          </a:p>
        </p:txBody>
      </p:sp>
      <p:sp>
        <p:nvSpPr>
          <p:cNvPr id="94222" name="Rectangle 14"/>
          <p:cNvSpPr>
            <a:spLocks noChangeArrowheads="1"/>
          </p:cNvSpPr>
          <p:nvPr/>
        </p:nvSpPr>
        <p:spPr bwMode="auto">
          <a:xfrm>
            <a:off x="4572000" y="3573463"/>
            <a:ext cx="1970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CC3300"/>
                </a:solidFill>
              </a:rPr>
              <a:t>（</a:t>
            </a:r>
            <a:r>
              <a:rPr lang="zh-CN" altLang="en-US" sz="2000" b="1">
                <a:solidFill>
                  <a:srgbClr val="CC3300"/>
                </a:solidFill>
              </a:rPr>
              <a:t>所有中国人</a:t>
            </a:r>
            <a:r>
              <a:rPr lang="zh-CN" altLang="en-US" sz="2000">
                <a:solidFill>
                  <a:srgbClr val="CC3300"/>
                </a:solidFill>
              </a:rPr>
              <a:t>）</a:t>
            </a:r>
          </a:p>
        </p:txBody>
      </p:sp>
      <p:sp>
        <p:nvSpPr>
          <p:cNvPr id="94223" name="Text Box 15"/>
          <p:cNvSpPr txBox="1">
            <a:spLocks noChangeArrowheads="1"/>
          </p:cNvSpPr>
          <p:nvPr/>
        </p:nvSpPr>
        <p:spPr bwMode="auto">
          <a:xfrm>
            <a:off x="3995738" y="4365625"/>
            <a:ext cx="3168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CC3300"/>
                </a:solidFill>
              </a:rPr>
              <a:t>（大部分爱国的人民）</a:t>
            </a:r>
          </a:p>
        </p:txBody>
      </p:sp>
      <p:sp>
        <p:nvSpPr>
          <p:cNvPr id="94224" name="Rectangle 16"/>
          <p:cNvSpPr>
            <a:spLocks noChangeArrowheads="1"/>
          </p:cNvSpPr>
          <p:nvPr/>
        </p:nvSpPr>
        <p:spPr bwMode="auto">
          <a:xfrm>
            <a:off x="5148263" y="5516563"/>
            <a:ext cx="1970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CC3300"/>
                </a:solidFill>
              </a:rPr>
              <a:t>（</a:t>
            </a:r>
            <a:r>
              <a:rPr lang="zh-CN" altLang="en-US" sz="2000" b="1">
                <a:solidFill>
                  <a:srgbClr val="CC3300"/>
                </a:solidFill>
              </a:rPr>
              <a:t>所有中国人</a:t>
            </a:r>
            <a:r>
              <a:rPr lang="zh-CN" altLang="en-US" sz="2000">
                <a:solidFill>
                  <a:srgbClr val="CC3300"/>
                </a:solidFill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4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9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5" grpId="0"/>
      <p:bldP spid="94217" grpId="0"/>
      <p:bldP spid="94219" grpId="0"/>
      <p:bldP spid="94221" grpId="0"/>
      <p:bldP spid="94222" grpId="0"/>
      <p:bldP spid="94223" grpId="0"/>
      <p:bldP spid="942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1"/>
          <p:cNvSpPr>
            <a:spLocks noChangeArrowheads="1"/>
          </p:cNvSpPr>
          <p:nvPr/>
        </p:nvSpPr>
        <p:spPr bwMode="auto">
          <a:xfrm>
            <a:off x="285750" y="857250"/>
            <a:ext cx="8215313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华文楷体"/>
                <a:ea typeface="华文楷体"/>
                <a:cs typeface="华文楷体"/>
              </a:rPr>
              <a:t>        孔融十岁的时候，跟随父亲到洛阳。那时李元礼名气很大，做司隶校尉。到他家去的人，都是些才智出众的人、有清高称誉的人以及自己的亲戚才被通报。孔融到了他家门前，对下边的人说：“我是李府君的亲戚。”已经通报上去，上前坐下来。李元礼问：“您和我有什么亲戚关系</a:t>
            </a:r>
            <a:r>
              <a:rPr lang="en-US" altLang="zh-CN" b="1">
                <a:latin typeface="华文楷体"/>
                <a:ea typeface="华文楷体"/>
                <a:cs typeface="华文楷体"/>
              </a:rPr>
              <a:t>?”</a:t>
            </a:r>
            <a:r>
              <a:rPr lang="zh-CN" altLang="en-US" b="1">
                <a:latin typeface="华文楷体"/>
                <a:ea typeface="华文楷体"/>
                <a:cs typeface="华文楷体"/>
              </a:rPr>
              <a:t>孔融回答说：“从前我的祖先孔子曾经拜您的祖先老子为师，所以我和您是世代通好。”李元礼和他的那些宾客没有不对他的话感到惊奇的。太中大夫陈韪后来才到，别人就把孔融说的话告诉给他听，陈韪</a:t>
            </a:r>
            <a:r>
              <a:rPr lang="en-US" altLang="zh-CN" b="1">
                <a:latin typeface="华文楷体"/>
                <a:ea typeface="华文楷体"/>
                <a:cs typeface="华文楷体"/>
              </a:rPr>
              <a:t>wěi</a:t>
            </a:r>
            <a:r>
              <a:rPr lang="zh-CN" altLang="en-US" b="1">
                <a:latin typeface="华文楷体"/>
                <a:ea typeface="华文楷体"/>
                <a:cs typeface="华文楷体"/>
              </a:rPr>
              <a:t>说：“小的时候很聪明，长大了未必很有才华。”孔融听后说立即反驳道：“我猜想您小的时候一定很聪明吧。”陈韪听了，非常尴尬。</a:t>
            </a:r>
            <a:endParaRPr lang="en-US" altLang="zh-CN" b="1">
              <a:latin typeface="华文楷体"/>
              <a:ea typeface="华文楷体"/>
              <a:cs typeface="华文楷体"/>
            </a:endParaRPr>
          </a:p>
          <a:p>
            <a:r>
              <a:rPr lang="en-US" altLang="zh-CN" b="1">
                <a:latin typeface="华文楷体"/>
                <a:ea typeface="华文楷体"/>
                <a:cs typeface="华文楷体"/>
              </a:rPr>
              <a:t>      </a:t>
            </a:r>
            <a:r>
              <a:rPr lang="zh-CN" altLang="en-US" b="1">
                <a:latin typeface="华文楷体"/>
                <a:ea typeface="华文楷体"/>
                <a:cs typeface="华文楷体"/>
              </a:rPr>
              <a:t>这个故事告诉我们，有力的反驳胜过千言万语。那么进行反驳呢有什么方法和技巧呢？今天我们就来学习鲁迅先生的一篇</a:t>
            </a:r>
            <a:r>
              <a:rPr lang="zh-CN" altLang="en-US" b="1">
                <a:solidFill>
                  <a:srgbClr val="FF3300"/>
                </a:solidFill>
                <a:latin typeface="华文楷体"/>
                <a:ea typeface="华文楷体"/>
                <a:cs typeface="华文楷体"/>
              </a:rPr>
              <a:t>驳论文</a:t>
            </a:r>
            <a:r>
              <a:rPr lang="en-US" altLang="zh-CN" b="1">
                <a:latin typeface="华文楷体"/>
                <a:ea typeface="华文楷体"/>
                <a:cs typeface="华文楷体"/>
              </a:rPr>
              <a:t>《</a:t>
            </a:r>
            <a:r>
              <a:rPr lang="zh-CN" altLang="en-US" b="1">
                <a:latin typeface="华文楷体"/>
                <a:ea typeface="华文楷体"/>
                <a:cs typeface="华文楷体"/>
              </a:rPr>
              <a:t>中国人失掉自信力了吗</a:t>
            </a:r>
            <a:r>
              <a:rPr lang="en-US" altLang="zh-CN" b="1">
                <a:latin typeface="华文楷体"/>
                <a:ea typeface="华文楷体"/>
                <a:cs typeface="华文楷体"/>
              </a:rPr>
              <a:t>》</a:t>
            </a:r>
            <a:r>
              <a:rPr lang="zh-CN" altLang="en-US" b="1">
                <a:latin typeface="华文楷体"/>
                <a:ea typeface="华文楷体"/>
                <a:cs typeface="华文楷体"/>
              </a:rPr>
              <a:t>，通过学习，相信你定会有所收获。</a:t>
            </a:r>
          </a:p>
        </p:txBody>
      </p:sp>
      <p:sp>
        <p:nvSpPr>
          <p:cNvPr id="4" name="矩形 3">
            <a:hlinkClick r:id="" action="ppaction://hlinkshowjump?jump=firstslide"/>
          </p:cNvPr>
          <p:cNvSpPr/>
          <p:nvPr/>
        </p:nvSpPr>
        <p:spPr>
          <a:xfrm>
            <a:off x="6715125" y="6429375"/>
            <a:ext cx="642938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回页</a:t>
            </a:r>
          </a:p>
        </p:txBody>
      </p:sp>
      <p:sp>
        <p:nvSpPr>
          <p:cNvPr id="5" name="矩形 4">
            <a:hlinkClick r:id="" action="ppaction://hlinkshowjump?jump=previousslide"/>
          </p:cNvPr>
          <p:cNvSpPr/>
          <p:nvPr/>
        </p:nvSpPr>
        <p:spPr>
          <a:xfrm>
            <a:off x="7500938" y="6429375"/>
            <a:ext cx="642937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上一页</a:t>
            </a:r>
          </a:p>
        </p:txBody>
      </p:sp>
      <p:sp>
        <p:nvSpPr>
          <p:cNvPr id="6" name="矩形 5">
            <a:hlinkClick r:id="" action="ppaction://hlinkshowjump?jump=nextslide"/>
          </p:cNvPr>
          <p:cNvSpPr/>
          <p:nvPr/>
        </p:nvSpPr>
        <p:spPr>
          <a:xfrm>
            <a:off x="8358188" y="6429375"/>
            <a:ext cx="642937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下一页</a:t>
            </a:r>
          </a:p>
        </p:txBody>
      </p:sp>
      <p:sp>
        <p:nvSpPr>
          <p:cNvPr id="16389" name="矩形 6"/>
          <p:cNvSpPr>
            <a:spLocks noChangeArrowheads="1"/>
          </p:cNvSpPr>
          <p:nvPr/>
        </p:nvSpPr>
        <p:spPr bwMode="auto">
          <a:xfrm>
            <a:off x="2857500" y="357188"/>
            <a:ext cx="29543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3333FF"/>
                </a:solidFill>
                <a:latin typeface="华文楷体"/>
                <a:ea typeface="华文楷体"/>
                <a:cs typeface="华文楷体"/>
              </a:rPr>
              <a:t>小时了了，大未必佳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2"/>
          <p:cNvSpPr txBox="1">
            <a:spLocks noChangeArrowheads="1"/>
          </p:cNvSpPr>
          <p:nvPr/>
        </p:nvSpPr>
        <p:spPr bwMode="auto">
          <a:xfrm>
            <a:off x="571500" y="500063"/>
            <a:ext cx="8001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 b="1">
                <a:solidFill>
                  <a:schemeClr val="bg1"/>
                </a:solidFill>
              </a:rPr>
              <a:t> </a:t>
            </a:r>
            <a:r>
              <a:rPr lang="zh-CN" altLang="en-US" sz="5400" b="1">
                <a:latin typeface="华文行楷" pitchFamily="2" charset="-122"/>
                <a:ea typeface="华文行楷" pitchFamily="2" charset="-122"/>
              </a:rPr>
              <a:t>中国人失掉</a:t>
            </a:r>
            <a:r>
              <a:rPr lang="zh-CN" altLang="en-US" sz="5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自信力</a:t>
            </a:r>
            <a:r>
              <a:rPr lang="zh-CN" altLang="en-US" sz="5400" b="1">
                <a:latin typeface="华文行楷" pitchFamily="2" charset="-122"/>
                <a:ea typeface="华文行楷" pitchFamily="2" charset="-122"/>
              </a:rPr>
              <a:t>了吗</a:t>
            </a:r>
            <a:r>
              <a:rPr lang="zh-CN" altLang="en-US" sz="4000">
                <a:latin typeface="华文行楷" pitchFamily="2" charset="-122"/>
                <a:ea typeface="华文行楷" pitchFamily="2" charset="-122"/>
              </a:rPr>
              <a:t>？</a:t>
            </a:r>
            <a:endParaRPr lang="zh-CN" altLang="en-US" sz="66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7411" name="Text Box 13"/>
          <p:cNvSpPr txBox="1">
            <a:spLocks noChangeArrowheads="1"/>
          </p:cNvSpPr>
          <p:nvPr/>
        </p:nvSpPr>
        <p:spPr bwMode="auto">
          <a:xfrm>
            <a:off x="7786688" y="4429125"/>
            <a:ext cx="99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华文隶书"/>
                <a:ea typeface="华文隶书"/>
                <a:cs typeface="华文隶书"/>
              </a:rPr>
              <a:t>鲁迅</a:t>
            </a:r>
          </a:p>
        </p:txBody>
      </p:sp>
      <p:pic>
        <p:nvPicPr>
          <p:cNvPr id="17412" name="Picture 5" descr="http://a2.att.hudong.com/62/26/013000002143311234852649435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75" y="1643063"/>
            <a:ext cx="5500688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4" descr="图片1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矩形 1"/>
          <p:cNvSpPr>
            <a:spLocks noChangeArrowheads="1"/>
          </p:cNvSpPr>
          <p:nvPr/>
        </p:nvSpPr>
        <p:spPr bwMode="auto">
          <a:xfrm>
            <a:off x="357188" y="642938"/>
            <a:ext cx="8358187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0" lang="zh-CN" altLang="en-US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教学目标：</a:t>
            </a:r>
          </a:p>
          <a:p>
            <a:pPr latinLnBrk="1"/>
            <a:r>
              <a:rPr kumimoji="0" lang="en-US" altLang="zh-CN" sz="32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1</a:t>
            </a:r>
            <a:r>
              <a:rPr kumimoji="0" lang="zh-CN" altLang="en-US" sz="32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、学会找敌论点。</a:t>
            </a:r>
            <a:endParaRPr kumimoji="0" lang="en-US" altLang="zh-CN" sz="3200" b="1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  <a:p>
            <a:pPr latinLnBrk="1"/>
            <a:r>
              <a:rPr kumimoji="0" lang="en-US" altLang="zh-CN" sz="32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2</a:t>
            </a:r>
            <a:r>
              <a:rPr kumimoji="0" lang="zh-CN" altLang="en-US" sz="32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、学会通过</a:t>
            </a:r>
            <a:r>
              <a:rPr kumimoji="0" lang="zh-CN" altLang="en-US" sz="3200" b="1">
                <a:solidFill>
                  <a:srgbClr val="FF3300"/>
                </a:solidFill>
                <a:latin typeface="华文楷体"/>
                <a:ea typeface="华文楷体"/>
                <a:cs typeface="华文楷体"/>
              </a:rPr>
              <a:t>驳论证</a:t>
            </a:r>
            <a:r>
              <a:rPr kumimoji="0" lang="zh-CN" altLang="en-US" sz="32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来驳敌论点的驳论方法</a:t>
            </a:r>
            <a:r>
              <a:rPr kumimoji="0" lang="en-US" altLang="zh-CN" sz="32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.</a:t>
            </a:r>
          </a:p>
          <a:p>
            <a:pPr latinLnBrk="1"/>
            <a:endParaRPr kumimoji="0" lang="en-US" altLang="zh-CN" sz="3200" b="1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4" name="矩形 3">
            <a:hlinkClick r:id="" action="ppaction://hlinkshowjump?jump=firstslide"/>
          </p:cNvPr>
          <p:cNvSpPr/>
          <p:nvPr/>
        </p:nvSpPr>
        <p:spPr>
          <a:xfrm>
            <a:off x="6715125" y="6429375"/>
            <a:ext cx="642938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回首页</a:t>
            </a:r>
          </a:p>
        </p:txBody>
      </p:sp>
      <p:sp>
        <p:nvSpPr>
          <p:cNvPr id="6" name="矩形 5">
            <a:hlinkClick r:id="" action="ppaction://hlinkshowjump?jump=previousslide"/>
          </p:cNvPr>
          <p:cNvSpPr/>
          <p:nvPr/>
        </p:nvSpPr>
        <p:spPr>
          <a:xfrm>
            <a:off x="7500938" y="6429375"/>
            <a:ext cx="642937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上一页</a:t>
            </a:r>
          </a:p>
        </p:txBody>
      </p:sp>
      <p:sp>
        <p:nvSpPr>
          <p:cNvPr id="7" name="矩形 6">
            <a:hlinkClick r:id="" action="ppaction://hlinkshowjump?jump=nextslide"/>
          </p:cNvPr>
          <p:cNvSpPr/>
          <p:nvPr/>
        </p:nvSpPr>
        <p:spPr>
          <a:xfrm>
            <a:off x="8358188" y="6429375"/>
            <a:ext cx="642937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下一页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2"/>
          <p:cNvSpPr txBox="1">
            <a:spLocks noChangeArrowheads="1"/>
          </p:cNvSpPr>
          <p:nvPr/>
        </p:nvSpPr>
        <p:spPr bwMode="auto">
          <a:xfrm>
            <a:off x="457200" y="304800"/>
            <a:ext cx="24717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楷体"/>
                <a:ea typeface="华文楷体"/>
                <a:cs typeface="华文楷体"/>
              </a:rPr>
              <a:t>写作背景：</a:t>
            </a:r>
          </a:p>
        </p:txBody>
      </p:sp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214313" y="928688"/>
            <a:ext cx="8715375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bg1"/>
                </a:solidFill>
                <a:latin typeface="华文楷体"/>
                <a:ea typeface="华文楷体"/>
                <a:cs typeface="华文楷体"/>
              </a:rPr>
              <a:t>        </a:t>
            </a:r>
            <a:r>
              <a:rPr lang="zh-CN" altLang="en-US" sz="3200" b="1">
                <a:latin typeface="华文楷体"/>
                <a:ea typeface="华文楷体"/>
                <a:cs typeface="华文楷体"/>
              </a:rPr>
              <a:t>这篇文章写于</a:t>
            </a:r>
            <a:r>
              <a:rPr lang="en-US" altLang="zh-CN" sz="3200" b="1">
                <a:latin typeface="华文楷体"/>
                <a:ea typeface="华文楷体"/>
                <a:cs typeface="华文楷体"/>
              </a:rPr>
              <a:t>1934</a:t>
            </a:r>
            <a:r>
              <a:rPr lang="zh-CN" altLang="en-US" sz="3200" b="1">
                <a:latin typeface="华文楷体"/>
                <a:ea typeface="华文楷体"/>
                <a:cs typeface="华文楷体"/>
              </a:rPr>
              <a:t>年</a:t>
            </a:r>
            <a:r>
              <a:rPr lang="en-US" altLang="zh-CN" sz="3200" b="1">
                <a:latin typeface="华文楷体"/>
                <a:ea typeface="华文楷体"/>
                <a:cs typeface="华文楷体"/>
              </a:rPr>
              <a:t>9</a:t>
            </a:r>
            <a:r>
              <a:rPr lang="zh-CN" altLang="en-US" sz="3200" b="1">
                <a:latin typeface="华文楷体"/>
                <a:ea typeface="华文楷体"/>
                <a:cs typeface="华文楷体"/>
              </a:rPr>
              <a:t>月</a:t>
            </a:r>
            <a:r>
              <a:rPr lang="en-US" altLang="zh-CN" sz="3200" b="1">
                <a:latin typeface="华文楷体"/>
                <a:ea typeface="华文楷体"/>
                <a:cs typeface="华文楷体"/>
              </a:rPr>
              <a:t>25</a:t>
            </a:r>
            <a:r>
              <a:rPr lang="zh-CN" altLang="en-US" sz="3200" b="1">
                <a:latin typeface="华文楷体"/>
                <a:ea typeface="华文楷体"/>
                <a:cs typeface="华文楷体"/>
              </a:rPr>
              <a:t>日，正是 “九</a:t>
            </a:r>
            <a:r>
              <a:rPr lang="en-US" altLang="zh-CN" sz="3200" b="1">
                <a:latin typeface="华文楷体"/>
                <a:ea typeface="华文楷体"/>
                <a:cs typeface="华文楷体"/>
              </a:rPr>
              <a:t>·</a:t>
            </a:r>
            <a:r>
              <a:rPr lang="zh-CN" altLang="en-US" sz="3200" b="1">
                <a:latin typeface="华文楷体"/>
                <a:ea typeface="华文楷体"/>
                <a:cs typeface="华文楷体"/>
              </a:rPr>
              <a:t>一八”事变三周年后。当时，日本占领我东三省，国民党采取不抵抗政策。悲观失望的情绪笼罩国统区上层。有些人散布对抗日前途的悲观论调，指责中国人失掉了自信力，他们这样做只能瓦解斗志，甘做亡国奴。而中共领导工农红军开始二万五千里长征，播撒抗日火种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华文楷体"/>
                <a:ea typeface="华文楷体"/>
                <a:cs typeface="华文楷体"/>
              </a:rPr>
              <a:t>         鲁迅这篇文章，就是为批驳这种错误论调，鼓舞民族的自信心而写的。</a:t>
            </a:r>
          </a:p>
        </p:txBody>
      </p:sp>
      <p:sp>
        <p:nvSpPr>
          <p:cNvPr id="4" name="矩形 3">
            <a:hlinkClick r:id="" action="ppaction://hlinkshowjump?jump=firstslide"/>
          </p:cNvPr>
          <p:cNvSpPr/>
          <p:nvPr/>
        </p:nvSpPr>
        <p:spPr>
          <a:xfrm>
            <a:off x="6715125" y="6429375"/>
            <a:ext cx="642938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回首页</a:t>
            </a:r>
          </a:p>
        </p:txBody>
      </p:sp>
      <p:sp>
        <p:nvSpPr>
          <p:cNvPr id="5" name="矩形 4">
            <a:hlinkClick r:id="" action="ppaction://hlinkshowjump?jump=previousslide"/>
          </p:cNvPr>
          <p:cNvSpPr/>
          <p:nvPr/>
        </p:nvSpPr>
        <p:spPr>
          <a:xfrm>
            <a:off x="7500938" y="6429375"/>
            <a:ext cx="642937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上一页</a:t>
            </a:r>
          </a:p>
        </p:txBody>
      </p:sp>
      <p:sp>
        <p:nvSpPr>
          <p:cNvPr id="6" name="矩形 5">
            <a:hlinkClick r:id="" action="ppaction://hlinkshowjump?jump=nextslide"/>
          </p:cNvPr>
          <p:cNvSpPr/>
          <p:nvPr/>
        </p:nvSpPr>
        <p:spPr>
          <a:xfrm>
            <a:off x="8358188" y="6429375"/>
            <a:ext cx="642937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下一页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4"/>
          <p:cNvSpPr txBox="1">
            <a:spLocks noChangeArrowheads="1"/>
          </p:cNvSpPr>
          <p:nvPr/>
        </p:nvSpPr>
        <p:spPr bwMode="auto">
          <a:xfrm>
            <a:off x="611188" y="908050"/>
            <a:ext cx="7993062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/>
              <a:t>默读全文，生字注音，划出生词，认真</a:t>
            </a:r>
            <a:r>
              <a:rPr lang="zh-CN" altLang="en-US" sz="6600" b="1">
                <a:solidFill>
                  <a:srgbClr val="FF3300"/>
                </a:solidFill>
              </a:rPr>
              <a:t>阅读每 一个注释</a:t>
            </a:r>
            <a:r>
              <a:rPr lang="zh-CN" altLang="en-US" sz="6600" b="1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3"/>
          <p:cNvSpPr txBox="1">
            <a:spLocks noChangeArrowheads="1"/>
          </p:cNvSpPr>
          <p:nvPr/>
        </p:nvSpPr>
        <p:spPr bwMode="auto">
          <a:xfrm>
            <a:off x="0" y="333375"/>
            <a:ext cx="8893175" cy="1465263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u="sng">
                <a:solidFill>
                  <a:schemeClr val="tx2"/>
                </a:solidFill>
                <a:latin typeface="华文细黑"/>
                <a:ea typeface="华文细黑"/>
                <a:cs typeface="华文细黑"/>
              </a:rPr>
              <a:t>玄</a:t>
            </a:r>
            <a:r>
              <a:rPr lang="zh-CN" altLang="en-US" sz="3600" b="1">
                <a:solidFill>
                  <a:schemeClr val="tx2"/>
                </a:solidFill>
                <a:latin typeface="华文细黑"/>
                <a:ea typeface="华文细黑"/>
                <a:cs typeface="华文细黑"/>
              </a:rPr>
              <a:t>虚              </a:t>
            </a:r>
            <a:r>
              <a:rPr lang="zh-CN" altLang="en-US" sz="3600" b="1" u="sng">
                <a:solidFill>
                  <a:schemeClr val="tx2"/>
                </a:solidFill>
                <a:latin typeface="华文细黑"/>
                <a:ea typeface="华文细黑"/>
                <a:cs typeface="华文细黑"/>
              </a:rPr>
              <a:t>诓</a:t>
            </a:r>
            <a:r>
              <a:rPr lang="zh-CN" altLang="en-US" sz="3600" b="1">
                <a:solidFill>
                  <a:schemeClr val="tx2"/>
                </a:solidFill>
                <a:latin typeface="华文细黑"/>
                <a:ea typeface="华文细黑"/>
                <a:cs typeface="华文细黑"/>
              </a:rPr>
              <a:t>骗         </a:t>
            </a:r>
          </a:p>
          <a:p>
            <a:pPr>
              <a:spcBef>
                <a:spcPct val="50000"/>
              </a:spcBef>
            </a:pPr>
            <a:r>
              <a:rPr lang="zh-CN" altLang="en-US" sz="3600" b="1" u="sng">
                <a:solidFill>
                  <a:schemeClr val="tx2"/>
                </a:solidFill>
                <a:latin typeface="华文细黑"/>
                <a:ea typeface="华文细黑"/>
                <a:cs typeface="华文细黑"/>
              </a:rPr>
              <a:t>慨</a:t>
            </a:r>
            <a:r>
              <a:rPr lang="zh-CN" altLang="en-US" sz="3600" b="1">
                <a:solidFill>
                  <a:schemeClr val="tx2"/>
                </a:solidFill>
                <a:latin typeface="华文细黑"/>
                <a:ea typeface="华文细黑"/>
                <a:cs typeface="华文细黑"/>
              </a:rPr>
              <a:t>叹              </a:t>
            </a:r>
            <a:r>
              <a:rPr lang="zh-CN" altLang="en-US" sz="3600" b="1" u="sng">
                <a:solidFill>
                  <a:schemeClr val="tx2"/>
                </a:solidFill>
                <a:latin typeface="华文细黑"/>
                <a:ea typeface="华文细黑"/>
                <a:cs typeface="华文细黑"/>
              </a:rPr>
              <a:t>搽</a:t>
            </a:r>
            <a:r>
              <a:rPr lang="zh-CN" altLang="en-US" sz="3600" b="1">
                <a:solidFill>
                  <a:schemeClr val="tx2"/>
                </a:solidFill>
                <a:latin typeface="华文细黑"/>
                <a:ea typeface="华文细黑"/>
                <a:cs typeface="华文细黑"/>
              </a:rPr>
              <a:t>粉   </a:t>
            </a:r>
          </a:p>
        </p:txBody>
      </p:sp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1258888" y="476250"/>
            <a:ext cx="6400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华文细黑"/>
                <a:ea typeface="华文细黑"/>
                <a:cs typeface="华文细黑"/>
              </a:rPr>
              <a:t>xu</a:t>
            </a:r>
            <a:r>
              <a:rPr lang="en-US" altLang="zh-CN" sz="3200">
                <a:solidFill>
                  <a:srgbClr val="FF0000"/>
                </a:solidFill>
                <a:ea typeface="华文细黑"/>
                <a:cs typeface="华文细黑"/>
              </a:rPr>
              <a:t>á</a:t>
            </a:r>
            <a:r>
              <a:rPr lang="en-US" altLang="zh-CN" sz="3200">
                <a:solidFill>
                  <a:srgbClr val="FF0000"/>
                </a:solidFill>
                <a:latin typeface="华文细黑"/>
                <a:ea typeface="华文细黑"/>
                <a:cs typeface="华文细黑"/>
              </a:rPr>
              <a:t>n</a:t>
            </a:r>
            <a:r>
              <a:rPr lang="en-US" altLang="zh-CN" sz="3200">
                <a:solidFill>
                  <a:srgbClr val="FFFF00"/>
                </a:solidFill>
                <a:latin typeface="华文细黑"/>
                <a:ea typeface="华文细黑"/>
                <a:cs typeface="华文细黑"/>
              </a:rPr>
              <a:t>                   </a:t>
            </a:r>
            <a:r>
              <a:rPr lang="en-US" altLang="zh-CN" sz="3200">
                <a:solidFill>
                  <a:srgbClr val="FF0000"/>
                </a:solidFill>
                <a:latin typeface="华文细黑"/>
                <a:ea typeface="华文细黑"/>
                <a:cs typeface="华文细黑"/>
              </a:rPr>
              <a:t>kuāng</a:t>
            </a:r>
            <a:r>
              <a:rPr lang="en-US" altLang="zh-CN" sz="3200">
                <a:solidFill>
                  <a:srgbClr val="FFFF00"/>
                </a:solidFill>
                <a:latin typeface="华文细黑"/>
                <a:ea typeface="华文细黑"/>
                <a:cs typeface="华文细黑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华文细黑"/>
                <a:ea typeface="华文细黑"/>
                <a:cs typeface="华文细黑"/>
              </a:rPr>
              <a:t>kǎi</a:t>
            </a:r>
            <a:r>
              <a:rPr lang="en-US" altLang="zh-CN" sz="3200">
                <a:solidFill>
                  <a:srgbClr val="FFFF00"/>
                </a:solidFill>
                <a:latin typeface="华文细黑"/>
                <a:ea typeface="华文细黑"/>
                <a:cs typeface="华文细黑"/>
              </a:rPr>
              <a:t>                     </a:t>
            </a:r>
            <a:r>
              <a:rPr lang="en-US" altLang="zh-CN" sz="3200">
                <a:solidFill>
                  <a:srgbClr val="FF0000"/>
                </a:solidFill>
                <a:latin typeface="华文细黑"/>
                <a:ea typeface="华文细黑"/>
                <a:cs typeface="华文细黑"/>
              </a:rPr>
              <a:t>ch</a:t>
            </a:r>
            <a:r>
              <a:rPr lang="en-US" altLang="zh-CN" sz="3200">
                <a:solidFill>
                  <a:srgbClr val="FF0000"/>
                </a:solidFill>
                <a:ea typeface="华文细黑"/>
                <a:cs typeface="华文细黑"/>
              </a:rPr>
              <a:t>á</a:t>
            </a:r>
            <a:endParaRPr lang="en-US" altLang="zh-CN" sz="3200">
              <a:solidFill>
                <a:srgbClr val="FF0000"/>
              </a:solidFill>
              <a:latin typeface="华文细黑"/>
              <a:ea typeface="华文细黑"/>
              <a:cs typeface="华文细黑"/>
            </a:endParaRPr>
          </a:p>
        </p:txBody>
      </p:sp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0" y="1752600"/>
            <a:ext cx="7696200" cy="6508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黑体" pitchFamily="2" charset="-122"/>
              </a:rPr>
              <a:t>疆土辽阔，物产丰富。</a:t>
            </a:r>
          </a:p>
        </p:txBody>
      </p:sp>
      <p:sp>
        <p:nvSpPr>
          <p:cNvPr id="22532" name="Text Box 8"/>
          <p:cNvSpPr txBox="1">
            <a:spLocks noChangeArrowheads="1"/>
          </p:cNvSpPr>
          <p:nvPr/>
        </p:nvSpPr>
        <p:spPr bwMode="auto">
          <a:xfrm>
            <a:off x="0" y="2695575"/>
            <a:ext cx="9144000" cy="12001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黑体" pitchFamily="2" charset="-122"/>
              </a:rPr>
              <a:t>前面的人倒下去，后面的人继续跟上去形容英勇奋斗，不怕牺牲。</a:t>
            </a:r>
          </a:p>
        </p:txBody>
      </p:sp>
      <p:sp>
        <p:nvSpPr>
          <p:cNvPr id="22533" name="Text Box 10"/>
          <p:cNvSpPr txBox="1">
            <a:spLocks noChangeArrowheads="1"/>
          </p:cNvSpPr>
          <p:nvPr/>
        </p:nvSpPr>
        <p:spPr bwMode="auto">
          <a:xfrm>
            <a:off x="0" y="4159250"/>
            <a:ext cx="9144000" cy="11906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黑体" pitchFamily="2" charset="-122"/>
              </a:rPr>
              <a:t>为民众的利益向上级、政府提出意见和要求。</a:t>
            </a:r>
          </a:p>
        </p:txBody>
      </p:sp>
      <p:sp>
        <p:nvSpPr>
          <p:cNvPr id="22534" name="Text Box 12"/>
          <p:cNvSpPr txBox="1">
            <a:spLocks noChangeArrowheads="1"/>
          </p:cNvSpPr>
          <p:nvPr/>
        </p:nvSpPr>
        <p:spPr bwMode="auto">
          <a:xfrm>
            <a:off x="0" y="5286375"/>
            <a:ext cx="9144000" cy="11906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黑体" pitchFamily="2" charset="-122"/>
              </a:rPr>
              <a:t>怀念往昔，哀叹现在，是一种倒退、悲观的思想情绪。</a:t>
            </a:r>
          </a:p>
        </p:txBody>
      </p:sp>
      <p:sp>
        <p:nvSpPr>
          <p:cNvPr id="22535" name="Text Box 15"/>
          <p:cNvSpPr txBox="1">
            <a:spLocks noChangeArrowheads="1"/>
          </p:cNvSpPr>
          <p:nvPr/>
        </p:nvSpPr>
        <p:spPr bwMode="auto">
          <a:xfrm>
            <a:off x="5364163" y="1628775"/>
            <a:ext cx="24844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地大物博</a:t>
            </a:r>
          </a:p>
        </p:txBody>
      </p:sp>
      <p:sp>
        <p:nvSpPr>
          <p:cNvPr id="22536" name="Text Box 16"/>
          <p:cNvSpPr txBox="1">
            <a:spLocks noChangeArrowheads="1"/>
          </p:cNvSpPr>
          <p:nvPr/>
        </p:nvSpPr>
        <p:spPr bwMode="auto">
          <a:xfrm>
            <a:off x="5364163" y="3213100"/>
            <a:ext cx="26638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前仆后继</a:t>
            </a:r>
          </a:p>
        </p:txBody>
      </p:sp>
      <p:sp>
        <p:nvSpPr>
          <p:cNvPr id="22537" name="Text Box 17"/>
          <p:cNvSpPr txBox="1">
            <a:spLocks noChangeArrowheads="1"/>
          </p:cNvSpPr>
          <p:nvPr/>
        </p:nvSpPr>
        <p:spPr bwMode="auto">
          <a:xfrm>
            <a:off x="5364163" y="4652963"/>
            <a:ext cx="25923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为民请命</a:t>
            </a:r>
          </a:p>
        </p:txBody>
      </p:sp>
      <p:sp>
        <p:nvSpPr>
          <p:cNvPr id="22538" name="Text Box 18"/>
          <p:cNvSpPr txBox="1">
            <a:spLocks noChangeArrowheads="1"/>
          </p:cNvSpPr>
          <p:nvPr/>
        </p:nvSpPr>
        <p:spPr bwMode="auto">
          <a:xfrm>
            <a:off x="5651500" y="5876925"/>
            <a:ext cx="25923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怀古伤今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>
            <a:spLocks noChangeArrowheads="1"/>
          </p:cNvSpPr>
          <p:nvPr/>
        </p:nvSpPr>
        <p:spPr bwMode="auto">
          <a:xfrm>
            <a:off x="1143000" y="990600"/>
            <a:ext cx="42672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250825" y="685800"/>
            <a:ext cx="8424863" cy="923925"/>
          </a:xfrm>
          <a:prstGeom prst="rect">
            <a:avLst/>
          </a:prstGeom>
          <a:solidFill>
            <a:schemeClr val="bg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C00000"/>
                </a:solidFill>
                <a:ea typeface="华文新魏" pitchFamily="2" charset="-122"/>
              </a:rPr>
              <a:t>本文写作思路（划分段落）</a:t>
            </a:r>
          </a:p>
        </p:txBody>
      </p:sp>
      <p:sp>
        <p:nvSpPr>
          <p:cNvPr id="23555" name="Text Box 4" descr="水滴"/>
          <p:cNvSpPr txBox="1">
            <a:spLocks noChangeArrowheads="1"/>
          </p:cNvSpPr>
          <p:nvPr/>
        </p:nvSpPr>
        <p:spPr bwMode="auto">
          <a:xfrm>
            <a:off x="1295400" y="2209800"/>
            <a:ext cx="1905000" cy="6699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   </a:t>
            </a:r>
            <a:r>
              <a:rPr lang="zh-CN" altLang="en-US" sz="3600" b="1">
                <a:solidFill>
                  <a:srgbClr val="FF3300"/>
                </a:solidFill>
                <a:ea typeface="华文新魏" pitchFamily="2" charset="-122"/>
              </a:rPr>
              <a:t>树靶子</a:t>
            </a:r>
          </a:p>
        </p:txBody>
      </p:sp>
      <p:sp>
        <p:nvSpPr>
          <p:cNvPr id="23556" name="Line 5"/>
          <p:cNvSpPr>
            <a:spLocks noChangeShapeType="1"/>
          </p:cNvSpPr>
          <p:nvPr/>
        </p:nvSpPr>
        <p:spPr bwMode="auto">
          <a:xfrm>
            <a:off x="2438400" y="2895600"/>
            <a:ext cx="0" cy="6858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3557" name="Line 6"/>
          <p:cNvSpPr>
            <a:spLocks noChangeShapeType="1"/>
          </p:cNvSpPr>
          <p:nvPr/>
        </p:nvSpPr>
        <p:spPr bwMode="auto">
          <a:xfrm flipH="1">
            <a:off x="3352800" y="2514600"/>
            <a:ext cx="4572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3558" name="Text Box 7" descr="永恒"/>
          <p:cNvSpPr txBox="1">
            <a:spLocks noChangeArrowheads="1"/>
          </p:cNvSpPr>
          <p:nvPr/>
        </p:nvSpPr>
        <p:spPr bwMode="auto">
          <a:xfrm>
            <a:off x="3886200" y="2133600"/>
            <a:ext cx="1752600" cy="669925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 </a:t>
            </a:r>
            <a:r>
              <a:rPr lang="zh-CN" altLang="en-US" sz="3600" b="1">
                <a:solidFill>
                  <a:srgbClr val="FF3300"/>
                </a:solidFill>
                <a:ea typeface="华文新魏" pitchFamily="2" charset="-122"/>
              </a:rPr>
              <a:t>打靶子</a:t>
            </a:r>
          </a:p>
        </p:txBody>
      </p:sp>
      <p:sp>
        <p:nvSpPr>
          <p:cNvPr id="23559" name="Text Box 8" descr="新闻纸"/>
          <p:cNvSpPr txBox="1">
            <a:spLocks noChangeArrowheads="1"/>
          </p:cNvSpPr>
          <p:nvPr/>
        </p:nvSpPr>
        <p:spPr bwMode="auto">
          <a:xfrm>
            <a:off x="395288" y="3810000"/>
            <a:ext cx="3033712" cy="1474788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  </a:t>
            </a:r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摆出</a:t>
            </a:r>
            <a:r>
              <a:rPr lang="zh-CN" altLang="en-US" sz="3600" b="1">
                <a:solidFill>
                  <a:srgbClr val="FF3300"/>
                </a:solidFill>
                <a:ea typeface="华文新魏" pitchFamily="2" charset="-122"/>
              </a:rPr>
              <a:t>对方的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ea typeface="华文新魏" pitchFamily="2" charset="-122"/>
              </a:rPr>
              <a:t> 论点论据</a:t>
            </a:r>
          </a:p>
        </p:txBody>
      </p:sp>
      <p:sp>
        <p:nvSpPr>
          <p:cNvPr id="23560" name="Line 9"/>
          <p:cNvSpPr>
            <a:spLocks noChangeShapeType="1"/>
          </p:cNvSpPr>
          <p:nvPr/>
        </p:nvSpPr>
        <p:spPr bwMode="auto">
          <a:xfrm>
            <a:off x="4800600" y="2895600"/>
            <a:ext cx="0" cy="6858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3561" name="Text Box 10" descr="水滴"/>
          <p:cNvSpPr txBox="1">
            <a:spLocks noChangeArrowheads="1"/>
          </p:cNvSpPr>
          <p:nvPr/>
        </p:nvSpPr>
        <p:spPr bwMode="auto">
          <a:xfrm>
            <a:off x="3733800" y="3810000"/>
            <a:ext cx="2278063" cy="120015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 </a:t>
            </a:r>
            <a:r>
              <a:rPr lang="zh-CN" altLang="en-US" sz="3600" b="1">
                <a:solidFill>
                  <a:srgbClr val="FF3300"/>
                </a:solidFill>
              </a:rPr>
              <a:t>反</a:t>
            </a:r>
            <a:r>
              <a:rPr lang="zh-CN" altLang="en-US" sz="3600" b="1">
                <a:solidFill>
                  <a:srgbClr val="FF3300"/>
                </a:solidFill>
                <a:ea typeface="华文新魏" pitchFamily="2" charset="-122"/>
              </a:rPr>
              <a:t>驳对方论证            </a:t>
            </a:r>
          </a:p>
        </p:txBody>
      </p:sp>
      <p:sp>
        <p:nvSpPr>
          <p:cNvPr id="23562" name="Line 11"/>
          <p:cNvSpPr>
            <a:spLocks noChangeShapeType="1"/>
          </p:cNvSpPr>
          <p:nvPr/>
        </p:nvSpPr>
        <p:spPr bwMode="auto">
          <a:xfrm>
            <a:off x="5638800" y="2514600"/>
            <a:ext cx="5334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3563" name="Text Box 12" descr="蓝色砂纸"/>
          <p:cNvSpPr txBox="1">
            <a:spLocks noChangeArrowheads="1"/>
          </p:cNvSpPr>
          <p:nvPr/>
        </p:nvSpPr>
        <p:spPr bwMode="auto">
          <a:xfrm>
            <a:off x="6248400" y="2209800"/>
            <a:ext cx="2057400" cy="641350"/>
          </a:xfrm>
          <a:prstGeom prst="rect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ECFF"/>
            </a:extrusionClr>
          </a:sp3d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ea typeface="华文新魏" pitchFamily="2" charset="-122"/>
              </a:rPr>
              <a:t>  </a:t>
            </a:r>
            <a:r>
              <a:rPr lang="zh-CN" altLang="en-US" sz="3600" b="1">
                <a:solidFill>
                  <a:srgbClr val="FF3300"/>
                </a:solidFill>
                <a:ea typeface="华文新魏" pitchFamily="2" charset="-122"/>
              </a:rPr>
              <a:t>立观点</a:t>
            </a:r>
          </a:p>
        </p:txBody>
      </p:sp>
      <p:sp>
        <p:nvSpPr>
          <p:cNvPr id="23564" name="Line 13"/>
          <p:cNvSpPr>
            <a:spLocks noChangeShapeType="1"/>
          </p:cNvSpPr>
          <p:nvPr/>
        </p:nvSpPr>
        <p:spPr bwMode="auto">
          <a:xfrm>
            <a:off x="7239000" y="2895600"/>
            <a:ext cx="0" cy="6858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3565" name="Text Box 14" descr="再生纸"/>
          <p:cNvSpPr txBox="1">
            <a:spLocks noChangeArrowheads="1"/>
          </p:cNvSpPr>
          <p:nvPr/>
        </p:nvSpPr>
        <p:spPr bwMode="auto">
          <a:xfrm>
            <a:off x="6019800" y="3810000"/>
            <a:ext cx="3124200" cy="1200150"/>
          </a:xfrm>
          <a:prstGeom prst="rect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    </a:t>
            </a:r>
            <a:r>
              <a:rPr lang="zh-CN" altLang="en-US" sz="3600" b="1">
                <a:solidFill>
                  <a:srgbClr val="FF3300"/>
                </a:solidFill>
              </a:rPr>
              <a:t>提出并</a:t>
            </a:r>
            <a:r>
              <a:rPr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证明自己观点</a:t>
            </a:r>
          </a:p>
        </p:txBody>
      </p:sp>
      <p:sp>
        <p:nvSpPr>
          <p:cNvPr id="16" name="矩形 15">
            <a:hlinkClick r:id="" action="ppaction://hlinkshowjump?jump=firstslide"/>
          </p:cNvPr>
          <p:cNvSpPr/>
          <p:nvPr/>
        </p:nvSpPr>
        <p:spPr>
          <a:xfrm>
            <a:off x="6715125" y="6429375"/>
            <a:ext cx="642938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回首页</a:t>
            </a:r>
          </a:p>
        </p:txBody>
      </p:sp>
      <p:sp>
        <p:nvSpPr>
          <p:cNvPr id="17" name="矩形 16">
            <a:hlinkClick r:id="" action="ppaction://hlinkshowjump?jump=previousslide"/>
          </p:cNvPr>
          <p:cNvSpPr/>
          <p:nvPr/>
        </p:nvSpPr>
        <p:spPr>
          <a:xfrm>
            <a:off x="7500938" y="6429375"/>
            <a:ext cx="642937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上一页</a:t>
            </a:r>
          </a:p>
        </p:txBody>
      </p:sp>
      <p:sp>
        <p:nvSpPr>
          <p:cNvPr id="18" name="矩形 17">
            <a:hlinkClick r:id="" action="ppaction://hlinkshowjump?jump=nextslide"/>
          </p:cNvPr>
          <p:cNvSpPr/>
          <p:nvPr/>
        </p:nvSpPr>
        <p:spPr>
          <a:xfrm>
            <a:off x="8358188" y="6429375"/>
            <a:ext cx="642937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100" dirty="0"/>
              <a:t>下一页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2"/>
          <p:cNvSpPr txBox="1">
            <a:spLocks noChangeArrowheads="1"/>
          </p:cNvSpPr>
          <p:nvPr/>
        </p:nvSpPr>
        <p:spPr bwMode="auto">
          <a:xfrm>
            <a:off x="395288" y="188913"/>
            <a:ext cx="86106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ea typeface="黑体" pitchFamily="2" charset="-122"/>
              </a:rPr>
              <a:t>        一、树靶子：在文章前两段话中，揭示了对方的什么谬误论点？这论点以什么作论据？哪些语句最富于讽刺意味？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79388" y="2276475"/>
            <a:ext cx="39608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2" charset="-122"/>
              </a:rPr>
              <a:t>对方的谬误论点是：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924300" y="2276475"/>
            <a:ext cx="441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ea typeface="黑体" pitchFamily="2" charset="-122"/>
              </a:rPr>
              <a:t>中国人失掉自信力了。</a:t>
            </a:r>
            <a:endParaRPr lang="zh-CN" altLang="en-US" b="1">
              <a:solidFill>
                <a:srgbClr val="3333FF"/>
              </a:solidFill>
              <a:ea typeface="黑体" pitchFamily="2" charset="-122"/>
            </a:endParaRP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323850" y="3141663"/>
            <a:ext cx="2879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2" charset="-122"/>
              </a:rPr>
              <a:t>对方论据是：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2843213" y="3141663"/>
            <a:ext cx="53292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ea typeface="黑体" pitchFamily="2" charset="-122"/>
              </a:rPr>
              <a:t>公开的文字的三个阶段。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323850" y="4005263"/>
            <a:ext cx="58435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2" charset="-122"/>
              </a:rPr>
              <a:t>最富于讽刺意味的文字是：</a:t>
            </a: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1116013" y="4652963"/>
            <a:ext cx="7391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ea typeface="黑体" pitchFamily="2" charset="-122"/>
              </a:rPr>
              <a:t>        “总自夸”“只希望”“一味求神拜佛，怀古伤今了”“是事实”“也是事实”“却也是事实”“于是有人慨叹曰”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utoUpdateAnimBg="0"/>
      <p:bldP spid="37892" grpId="0"/>
      <p:bldP spid="37893" grpId="0" autoUpdateAnimBg="0"/>
      <p:bldP spid="37894" grpId="0"/>
      <p:bldP spid="37895" grpId="0" autoUpdateAnimBg="0"/>
      <p:bldP spid="37896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</TotalTime>
  <Words>2193</Words>
  <Application>Microsoft Office PowerPoint</Application>
  <PresentationFormat>全屏显示(4:3)</PresentationFormat>
  <Paragraphs>177</Paragraphs>
  <Slides>19</Slides>
  <Notes>4</Notes>
  <HiddenSlides>1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Times New Roman</vt:lpstr>
      <vt:lpstr>宋体</vt:lpstr>
      <vt:lpstr>Arial</vt:lpstr>
      <vt:lpstr>华文楷体</vt:lpstr>
      <vt:lpstr>华文行楷</vt:lpstr>
      <vt:lpstr>华文隶书</vt:lpstr>
      <vt:lpstr>华文细黑</vt:lpstr>
      <vt:lpstr>黑体</vt:lpstr>
      <vt:lpstr>华文新魏</vt:lpstr>
      <vt:lpstr>隶书</vt:lpstr>
      <vt:lpstr>_x000b__x000c_</vt:lpstr>
      <vt:lpstr>楷体_GB2312</vt:lpstr>
      <vt:lpstr>华文仿宋</vt:lpstr>
      <vt:lpstr>默认设计模板</vt:lpstr>
      <vt:lpstr>《简爱》提问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 电白县林头中学现代教学技术开发小组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中国人失掉自信力了吗？</dc:title>
  <dc:subject>为参赛制作</dc:subject>
  <dc:creator>温基青</dc:creator>
  <dc:description>这个课件原是用PowerPoint97制作，发现演示时有些问题，现已把Office升级为2000版，请放心使用，绝无病毒。_x000d_
如遇到问题，请发E-mail到：ltzx770408@163.com或wenjiqing1@21cn.com以便改正，谢谢！</dc:description>
  <cp:lastModifiedBy>张　勇</cp:lastModifiedBy>
  <cp:revision>185</cp:revision>
  <dcterms:created xsi:type="dcterms:W3CDTF">2002-11-15T05:00:00Z</dcterms:created>
  <dcterms:modified xsi:type="dcterms:W3CDTF">2017-03-21T00:16:42Z</dcterms:modified>
  <cp:category>语文课件</cp:category>
</cp:coreProperties>
</file>