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01" r:id="rId3"/>
    <p:sldId id="686" r:id="rId5"/>
    <p:sldId id="381" r:id="rId6"/>
    <p:sldId id="638" r:id="rId7"/>
    <p:sldId id="382" r:id="rId8"/>
    <p:sldId id="707" r:id="rId9"/>
    <p:sldId id="502" r:id="rId10"/>
    <p:sldId id="348" r:id="rId11"/>
    <p:sldId id="289" r:id="rId12"/>
    <p:sldId id="291" r:id="rId13"/>
    <p:sldId id="601" r:id="rId14"/>
    <p:sldId id="349" r:id="rId15"/>
    <p:sldId id="542" r:id="rId16"/>
    <p:sldId id="572" r:id="rId17"/>
    <p:sldId id="639" r:id="rId18"/>
    <p:sldId id="544" r:id="rId19"/>
    <p:sldId id="704" r:id="rId20"/>
    <p:sldId id="603" r:id="rId21"/>
    <p:sldId id="640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0000"/>
    <a:srgbClr val="FFFF00"/>
    <a:srgbClr val="FF0066"/>
    <a:srgbClr val="00660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636" y="-114"/>
      </p:cViewPr>
      <p:guideLst>
        <p:guide orient="horz" pos="2192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hyperlink" Target="&#31070;&#33311;&#21313;&#19968;&#21495;.doc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media" Target="file:///H:\&#22826;&#31354;&#19968;&#26085;%20%20&#19968;&#24072;&#19968;&#20248;&#35838;\&#21385;&#23475;&#20102;&#25105;&#30340;&#22269;!%202045&#24180;&#20013;&#22269;&#33322;&#22825;&#36335;&#32447;&#22270;_&#26631;&#28165;_1.mp4" TargetMode="External"/><Relationship Id="rId1" Type="http://schemas.openxmlformats.org/officeDocument/2006/relationships/video" Target="file:///H:\&#22826;&#31354;&#19968;&#26085;%20%20&#19968;&#24072;&#19968;&#20248;&#35838;\&#21385;&#23475;&#20102;&#25105;&#30340;&#22269;!%202045&#24180;&#20013;&#22269;&#33322;&#22825;&#36335;&#32447;&#22270;_&#26631;&#28165;_1.mp4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wmf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-3810"/>
            <a:ext cx="4551680" cy="319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3317875"/>
            <a:ext cx="9152255" cy="3475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160" y="6350"/>
            <a:ext cx="4446270" cy="3170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3311524" y="5273675"/>
            <a:ext cx="5843906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algn="ctr" fontAlgn="base"/>
            <a:r>
              <a:rPr lang="zh-CN" altLang="en-US" sz="8800" b="1" strike="noStrike" noProof="1">
                <a:ln w="6600">
                  <a:prstDash val="solid"/>
                </a:ln>
                <a:solidFill>
                  <a:srgbClr val="FF00FF"/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美丽的太空</a:t>
            </a:r>
            <a:endParaRPr lang="zh-CN" altLang="en-US" sz="8800" b="1" strike="noStrike" noProof="1">
              <a:ln w="6600">
                <a:prstDash val="solid"/>
              </a:ln>
              <a:solidFill>
                <a:srgbClr val="FF00FF"/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标题 39937"/>
          <p:cNvSpPr>
            <a:spLocks noGrp="1"/>
          </p:cNvSpPr>
          <p:nvPr>
            <p:ph type="title"/>
          </p:nvPr>
        </p:nvSpPr>
        <p:spPr>
          <a:xfrm>
            <a:off x="33655" y="31115"/>
            <a:ext cx="3735070" cy="1143000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我看到了什么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1" name="文本框 99"/>
          <p:cNvSpPr txBox="1"/>
          <p:nvPr/>
        </p:nvSpPr>
        <p:spPr>
          <a:xfrm>
            <a:off x="702945" y="2010410"/>
            <a:ext cx="712089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55600"/>
            <a:r>
              <a:rPr lang="zh-CN" altLang="en-US" sz="2800" b="1" i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在</a:t>
            </a:r>
            <a:r>
              <a:rPr lang="zh-CN" altLang="en-US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太空中，</a:t>
            </a:r>
            <a:r>
              <a:rPr lang="zh-CN" altLang="en-US" sz="2800" b="1" i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i="1" dirty="0" smtClean="0">
                <a:latin typeface="宋体" panose="02010600030101010101" pitchFamily="2" charset="-122"/>
              </a:rPr>
              <a:t>可以</a:t>
            </a:r>
            <a:r>
              <a:rPr lang="zh-CN" altLang="en-US" sz="2800" b="1" i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准确</a:t>
            </a:r>
            <a:r>
              <a:rPr lang="zh-CN" altLang="en-US" sz="2800" b="1" i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判断</a:t>
            </a:r>
            <a:r>
              <a:rPr lang="zh-CN" altLang="en-US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地球上各大洲和各个国家的方位。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5600"/>
            <a:r>
              <a:rPr lang="zh-CN" altLang="en-US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i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飞</a:t>
            </a:r>
            <a:r>
              <a:rPr lang="zh-CN" altLang="en-US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经亚洲，特别是经过中国上空时，</a:t>
            </a:r>
            <a:r>
              <a:rPr lang="zh-CN" altLang="en-US" sz="2800" b="1" i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i="1" dirty="0" smtClean="0">
                <a:latin typeface="宋体" panose="02010600030101010101" pitchFamily="2" charset="-122"/>
              </a:rPr>
              <a:t>会</a:t>
            </a:r>
            <a:r>
              <a:rPr lang="zh-CN" altLang="en-US" sz="2800" b="1" i="1" dirty="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仔细</a:t>
            </a:r>
            <a:r>
              <a:rPr lang="zh-CN" altLang="en-US" sz="2800" b="1" i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分辨</a:t>
            </a:r>
            <a:r>
              <a:rPr lang="zh-CN" altLang="en-US" sz="2800" b="1" i="1" dirty="0">
                <a:latin typeface="宋体" panose="02010600030101010101" pitchFamily="2" charset="-122"/>
                <a:ea typeface="宋体" panose="02010600030101010101" pitchFamily="2" charset="-122"/>
              </a:rPr>
              <a:t>大概到哪个省，正从哪个地区上空飞过。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"/>
          <p:cNvSpPr txBox="1"/>
          <p:nvPr/>
        </p:nvSpPr>
        <p:spPr>
          <a:xfrm>
            <a:off x="568960" y="4482465"/>
            <a:ext cx="42837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把两个词语交换一下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sym typeface="+mn-ea"/>
              </a:rPr>
              <a:t>与原文比哪个好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？为什么？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文本框 2"/>
          <p:cNvSpPr txBox="1"/>
          <p:nvPr/>
        </p:nvSpPr>
        <p:spPr>
          <a:xfrm>
            <a:off x="5030470" y="5218430"/>
            <a:ext cx="38601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对祖国、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对亲友的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挚爱之情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144010" y="31115"/>
            <a:ext cx="11633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en-US" sz="9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1" grpId="1"/>
      <p:bldP spid="17412" grpId="0"/>
      <p:bldP spid="17413" grpId="0"/>
      <p:bldP spid="17413" grpId="1"/>
      <p:bldP spid="5" grpId="0"/>
      <p:bldP spid="5" grpId="1"/>
      <p:bldP spid="5" grpId="2"/>
      <p:bldP spid="5" grpId="3"/>
      <p:bldP spid="5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文本框 4"/>
          <p:cNvSpPr txBox="1"/>
          <p:nvPr/>
        </p:nvSpPr>
        <p:spPr>
          <a:xfrm>
            <a:off x="1428728" y="3786190"/>
            <a:ext cx="550072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     </a:t>
            </a:r>
            <a:r>
              <a:rPr lang="zh-CN" altLang="en-US" sz="4000" b="1" dirty="0" smtClean="0">
                <a:sym typeface="+mn-ea"/>
              </a:rPr>
              <a:t>体现了</a:t>
            </a:r>
            <a:r>
              <a:rPr lang="zh-CN" altLang="zh-CN" sz="4000" b="1" dirty="0" smtClean="0">
                <a:sym typeface="+mn-ea"/>
              </a:rPr>
              <a:t>作者</a:t>
            </a:r>
            <a:r>
              <a:rPr lang="zh-CN" altLang="en-US" sz="4000" b="1" dirty="0" smtClean="0">
                <a:sym typeface="+mn-ea"/>
              </a:rPr>
              <a:t>的</a:t>
            </a:r>
            <a:r>
              <a:rPr lang="zh-CN" altLang="zh-CN" sz="4000" b="1" dirty="0" smtClean="0">
                <a:solidFill>
                  <a:srgbClr val="0000FF"/>
                </a:solidFill>
                <a:sym typeface="+mn-ea"/>
              </a:rPr>
              <a:t>爱国</a:t>
            </a:r>
            <a:r>
              <a:rPr lang="zh-CN" altLang="zh-CN" sz="4000" b="1" dirty="0">
                <a:solidFill>
                  <a:srgbClr val="0000FF"/>
                </a:solidFill>
                <a:sym typeface="+mn-ea"/>
              </a:rPr>
              <a:t>精神</a:t>
            </a:r>
            <a:r>
              <a:rPr lang="zh-CN" altLang="zh-CN" sz="4000" b="1" dirty="0">
                <a:solidFill>
                  <a:schemeClr val="tx1"/>
                </a:solidFill>
                <a:sym typeface="+mn-ea"/>
              </a:rPr>
              <a:t>和</a:t>
            </a:r>
            <a:r>
              <a:rPr lang="zh-CN" altLang="zh-CN" sz="4000" b="1" dirty="0">
                <a:solidFill>
                  <a:srgbClr val="0000FF"/>
                </a:solidFill>
                <a:sym typeface="+mn-ea"/>
              </a:rPr>
              <a:t>求实</a:t>
            </a:r>
            <a:r>
              <a:rPr lang="zh-CN" altLang="zh-CN" sz="4000" b="1" dirty="0">
                <a:sym typeface="+mn-ea"/>
              </a:rPr>
              <a:t>的科学态度。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0" y="928670"/>
            <a:ext cx="67468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本节并非只写了小标题中的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看到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了什么，也写了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没看到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什么，他没看到的是什么？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5" grpId="2"/>
      <p:bldP spid="17415" grpId="3"/>
      <p:bldP spid="17415" grpId="5"/>
      <p:bldP spid="17415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4124707697,3087345226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内容占位符 110594"/>
          <p:cNvSpPr>
            <a:spLocks noGrp="1"/>
          </p:cNvSpPr>
          <p:nvPr>
            <p:ph idx="1"/>
          </p:nvPr>
        </p:nvSpPr>
        <p:spPr>
          <a:xfrm>
            <a:off x="149225" y="97155"/>
            <a:ext cx="4346575" cy="760730"/>
          </a:xfrm>
        </p:spPr>
        <p:txBody>
          <a:bodyPr anchor="t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神秘的敲击声</a:t>
            </a:r>
            <a:endParaRPr lang="zh-CN" altLang="en-US" sz="4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文本框 99"/>
          <p:cNvSpPr txBox="1"/>
          <p:nvPr/>
        </p:nvSpPr>
        <p:spPr>
          <a:xfrm>
            <a:off x="500034" y="2857496"/>
            <a:ext cx="778674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加省略号，因为  这个声音至今无法再现，原因不明，等待破解。</a:t>
            </a:r>
            <a:endParaRPr lang="en-US" altLang="zh-CN" sz="3200" b="1" dirty="0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95375" y="1125220"/>
            <a:ext cx="55067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。。。  。。。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7" name="文本框 3"/>
          <p:cNvSpPr txBox="1"/>
          <p:nvPr/>
        </p:nvSpPr>
        <p:spPr>
          <a:xfrm>
            <a:off x="857224" y="4572008"/>
            <a:ext cx="650085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体现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了作者</a:t>
            </a:r>
            <a:r>
              <a:rPr lang="zh-CN" altLang="zh-CN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实事求是</a:t>
            </a:r>
            <a:r>
              <a:rPr lang="zh-CN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的态度和</a:t>
            </a:r>
            <a:r>
              <a:rPr lang="zh-CN" altLang="zh-CN" sz="36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严谨</a:t>
            </a:r>
            <a:r>
              <a:rPr lang="zh-CN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精神。</a:t>
            </a:r>
            <a:endParaRPr lang="zh-CN" altLang="zh-CN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3" grpId="0"/>
      <p:bldP spid="3" grpId="1"/>
      <p:bldP spid="3" grpId="2"/>
      <p:bldP spid="3" grpId="3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4"/>
      <p:bldP spid="184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4124707697,3087345226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7" name="副标题 2"/>
          <p:cNvSpPr>
            <a:spLocks noGrp="1"/>
          </p:cNvSpPr>
          <p:nvPr>
            <p:ph type="subTitle" idx="1"/>
          </p:nvPr>
        </p:nvSpPr>
        <p:spPr>
          <a:xfrm>
            <a:off x="820420" y="2928620"/>
            <a:ext cx="6656705" cy="1075055"/>
          </a:xfrm>
        </p:spPr>
        <p:txBody>
          <a:bodyPr anchor="t"/>
          <a:lstStyle/>
          <a:p>
            <a:pPr algn="l" defTabSz="914400"/>
            <a:r>
              <a:rPr lang="zh-CN" altLang="zh-CN" sz="3600" b="1" dirty="0" smtClean="0">
                <a:solidFill>
                  <a:srgbClr val="FF0000"/>
                </a:solidFill>
                <a:sym typeface="+mn-ea"/>
              </a:rPr>
              <a:t>返回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舱的舷窗出现裂纹，外边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1600—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1800℃的超高温度。</a:t>
            </a:r>
            <a:endParaRPr lang="en-US" altLang="zh-CN" sz="3600" b="1" dirty="0"/>
          </a:p>
          <a:p>
            <a:pPr algn="l" defTabSz="914400"/>
            <a:endParaRPr lang="zh-CN" altLang="en-US" sz="3600" b="1" kern="12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9458" name="文本框 99"/>
          <p:cNvSpPr txBox="1"/>
          <p:nvPr/>
        </p:nvSpPr>
        <p:spPr>
          <a:xfrm>
            <a:off x="642910" y="1428736"/>
            <a:ext cx="46742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归途如此惊心动魄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57752" y="1214422"/>
            <a:ext cx="27127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！！！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642910" y="4857760"/>
            <a:ext cx="6786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找出加感叹号的句子</a:t>
            </a:r>
            <a:r>
              <a:rPr lang="zh-CN" altLang="en-US" sz="40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读一读体会作者此时的感情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build="p"/>
      <p:bldP spid="19457" grpId="1" build="p"/>
      <p:bldP spid="2" grpId="0"/>
      <p:bldP spid="2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内容占位符 61442"/>
          <p:cNvSpPr>
            <a:spLocks noGrp="1"/>
          </p:cNvSpPr>
          <p:nvPr>
            <p:ph idx="1"/>
          </p:nvPr>
        </p:nvSpPr>
        <p:spPr>
          <a:xfrm>
            <a:off x="428596" y="1428736"/>
            <a:ext cx="8358246" cy="4357718"/>
          </a:xfrm>
        </p:spPr>
        <p:txBody>
          <a:bodyPr anchor="t"/>
          <a:lstStyle/>
          <a:p>
            <a:pPr algn="l">
              <a:lnSpc>
                <a:spcPct val="135000"/>
              </a:lnSpc>
              <a:spcBef>
                <a:spcPct val="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      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“神舟五号”的成功发射与胜利返回，使我国成为继俄、美之后第三个掌握载人航天技术的国家，这是我国经济实力、科技实力、综合国力日益提高到象征和标志。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作者</a:t>
            </a:r>
            <a:r>
              <a:rPr lang="zh-CN" altLang="zh-CN" sz="2800" b="1" dirty="0">
                <a:solidFill>
                  <a:srgbClr val="0000FF"/>
                </a:solidFill>
              </a:rPr>
              <a:t>通过叙述乘</a:t>
            </a:r>
            <a:r>
              <a:rPr lang="en-US" altLang="zh-CN" sz="2800" b="1" dirty="0">
                <a:solidFill>
                  <a:srgbClr val="0000FF"/>
                </a:solidFill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</a:rPr>
              <a:t>神五</a:t>
            </a:r>
            <a:r>
              <a:rPr lang="en-US" altLang="zh-CN" sz="2800" b="1" dirty="0">
                <a:solidFill>
                  <a:srgbClr val="0000FF"/>
                </a:solidFill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</a:rPr>
              <a:t>到太空遨游一日的观察与体验，表现了无畏的探险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精神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，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沉着</a:t>
            </a:r>
            <a:r>
              <a:rPr lang="zh-CN" altLang="zh-CN" sz="2800" b="1" dirty="0">
                <a:solidFill>
                  <a:srgbClr val="0000FF"/>
                </a:solidFill>
              </a:rPr>
              <a:t>、镇定、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严谨、</a:t>
            </a:r>
            <a:r>
              <a:rPr lang="zh-CN" altLang="zh-CN" sz="2800" b="1" dirty="0">
                <a:solidFill>
                  <a:srgbClr val="0000FF"/>
                </a:solidFill>
              </a:rPr>
              <a:t>实事求是的的科学态度</a:t>
            </a:r>
            <a:r>
              <a:rPr lang="zh-CN" altLang="en-US" sz="2800" b="1" dirty="0">
                <a:solidFill>
                  <a:srgbClr val="0000FF"/>
                </a:solidFill>
              </a:rPr>
              <a:t>，字里行间流露出对祖国、航天事业、亲友的热爱之情。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8" y="4677410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085" y="6197283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3695" y="205740"/>
            <a:ext cx="1300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endParaRPr lang="zh-CN" altLang="en-US" sz="4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1778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" y="4927600"/>
            <a:ext cx="9132570" cy="1932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02895" y="5553075"/>
            <a:ext cx="716280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lstStyle/>
          <a:p>
            <a:pPr algn="ctr" fontAlgn="base"/>
            <a:r>
              <a:rPr lang="zh-CN" altLang="en-US" sz="7200" b="1" strike="noStrike" noProof="1">
                <a:ln w="6600">
                  <a:prstDash val="solid"/>
                </a:ln>
                <a:solidFill>
                  <a:srgbClr val="FF0000"/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我们的英雄</a:t>
            </a:r>
            <a:endParaRPr lang="zh-CN" altLang="en-US" sz="7200" b="1" strike="noStrike" noProof="1">
              <a:ln w="6600">
                <a:prstDash val="solid"/>
              </a:ln>
              <a:solidFill>
                <a:srgbClr val="FF0000"/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5" y="76835"/>
            <a:ext cx="8413750" cy="533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3"/>
          <p:cNvSpPr txBox="1"/>
          <p:nvPr/>
        </p:nvSpPr>
        <p:spPr>
          <a:xfrm>
            <a:off x="285720" y="1242061"/>
            <a:ext cx="8858279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加强应用基础研究，拓展实施国家重大科技项目，突出关键共性技术、前沿引领技术、现代工程技术、颠覆性技术创新，为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建设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科技强国、质量强国、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航天强国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、网络强国、交通强国、数字中国、智慧社会提供有力支撑。加强国家创新体系建设，强化战略科技力量。                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                 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习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近平《十九大报告》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7" name="文本框 4"/>
          <p:cNvSpPr txBox="1"/>
          <p:nvPr/>
        </p:nvSpPr>
        <p:spPr>
          <a:xfrm>
            <a:off x="587346" y="3758252"/>
            <a:ext cx="8025158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青年兴则国家兴，青年强则国家强。青年一代有理想、有本领、有担当，国家就有前途，民族就有希望。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习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近平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《十九大报告》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标题 73729"/>
          <p:cNvSpPr>
            <a:spLocks noGrp="1"/>
          </p:cNvSpPr>
          <p:nvPr>
            <p:ph type="ctrTitle"/>
          </p:nvPr>
        </p:nvSpPr>
        <p:spPr>
          <a:xfrm>
            <a:off x="167640" y="41910"/>
            <a:ext cx="3223895" cy="1068070"/>
          </a:xfrm>
        </p:spPr>
        <p:txBody>
          <a:bodyPr anchor="ctr"/>
          <a:lstStyle/>
          <a:p>
            <a:pPr defTabSz="914400">
              <a:buNone/>
            </a:pPr>
            <a:r>
              <a:rPr lang="zh-CN" altLang="en-US" sz="4400" b="1" kern="1200" baseline="0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材料链接</a:t>
            </a:r>
            <a:endParaRPr lang="zh-CN" altLang="en-US" sz="4400" b="1" kern="1200" baseline="0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3" name="图片 2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厉害了我的国! 2045年中国航天路线图_标清_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970" y="42545"/>
            <a:ext cx="9116060" cy="678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4960" y="836295"/>
            <a:ext cx="7632065" cy="4178300"/>
          </a:xfrm>
        </p:spPr>
        <p:txBody>
          <a:bodyPr/>
          <a:lstStyle/>
          <a:p>
            <a:pPr algn="l"/>
            <a:r>
              <a:rPr lang="en-US" altLang="zh-CN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结合课文、</a:t>
            </a: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材料链接，联系</a:t>
            </a: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自己的实际情况，谈一谈：</a:t>
            </a:r>
            <a:b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4400" b="1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你有的感受和体会</a:t>
            </a:r>
            <a:endParaRPr lang="zh-CN" altLang="en-US" sz="4400" b="1" dirty="0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12700"/>
            <a:ext cx="9164955" cy="68827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40270" y="-12700"/>
            <a:ext cx="922655" cy="74777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3200" b="1">
                <a:ln w="6600">
                  <a:prstDash val="solid"/>
                </a:ln>
                <a:solidFill>
                  <a:srgbClr val="FF0000"/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祝愿同学们梦想成 真</a:t>
            </a:r>
            <a:endParaRPr lang="zh-CN" altLang="en-US" sz="3200" b="1">
              <a:ln w="6600">
                <a:prstDash val="solid"/>
              </a:ln>
              <a:solidFill>
                <a:srgbClr val="FF0000"/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fontAlgn="base"/>
            <a:r>
              <a:rPr lang="zh-CN" altLang="en-US" sz="3200" b="1">
                <a:ln w="6600">
                  <a:prstDash val="solid"/>
                </a:ln>
                <a:solidFill>
                  <a:srgbClr val="FF0000"/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，一飞冲天</a:t>
            </a:r>
            <a:endParaRPr lang="zh-CN" altLang="en-US" sz="3200" b="1" strike="noStrike" noProof="1">
              <a:ln w="6600">
                <a:prstDash val="solid"/>
              </a:ln>
              <a:solidFill>
                <a:srgbClr val="FF0000"/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algn="ctr" fontAlgn="base"/>
            <a:endParaRPr lang="zh-CN" altLang="en-US" sz="3200" b="1">
              <a:solidFill>
                <a:schemeClr val="bg1"/>
              </a:solidFill>
              <a:effectLst>
                <a:glow rad="139700">
                  <a:srgbClr val="70AD47">
                    <a:alpha val="40000"/>
                    <a:satMod val="175000"/>
                  </a:srgbClr>
                </a:glow>
              </a:effectLst>
            </a:endParaRPr>
          </a:p>
        </p:txBody>
      </p:sp>
      <p:pic>
        <p:nvPicPr>
          <p:cNvPr id="2050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12700"/>
            <a:ext cx="2068195" cy="1579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-6350"/>
            <a:ext cx="4945062" cy="330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5" y="3089275"/>
            <a:ext cx="4943475" cy="3773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25" y="-6350"/>
            <a:ext cx="4676775" cy="686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17" descr="http://imgsrc.baidu.com/baike/pic/item/30adcbef76094b3625f8c7dba0cc7cd98d109d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8" y="42863"/>
            <a:ext cx="3841750" cy="517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81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825" y="282575"/>
            <a:ext cx="4016375" cy="494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6"/>
          <p:cNvSpPr txBox="1"/>
          <p:nvPr/>
        </p:nvSpPr>
        <p:spPr>
          <a:xfrm>
            <a:off x="5445125" y="5471160"/>
            <a:ext cx="2501900" cy="838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杨利伟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01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2054"/>
          <p:cNvSpPr/>
          <p:nvPr/>
        </p:nvSpPr>
        <p:spPr>
          <a:xfrm>
            <a:off x="411163" y="5254625"/>
            <a:ext cx="4113212" cy="11985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7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7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太空一日</a:t>
            </a:r>
            <a:endParaRPr lang="zh-CN" altLang="en-US" sz="7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0" grpId="2"/>
      <p:bldP spid="51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矩形 8196"/>
          <p:cNvSpPr/>
          <p:nvPr/>
        </p:nvSpPr>
        <p:spPr>
          <a:xfrm>
            <a:off x="2945765" y="303530"/>
            <a:ext cx="60852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杨利伟，</a:t>
            </a:r>
            <a:r>
              <a:rPr lang="en-US" altLang="zh-CN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1965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年生，辽宁省葫芦岛市绥中县人，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中国人民解放军少将军衔，特级航天员 ，</a:t>
            </a:r>
            <a:r>
              <a:rPr lang="en-US" altLang="zh-CN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“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航天英雄</a:t>
            </a:r>
            <a:r>
              <a:rPr lang="en-US" altLang="zh-CN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r>
              <a:rPr lang="en-US" altLang="zh-CN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2003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年</a:t>
            </a:r>
            <a:r>
              <a:rPr lang="en-US" altLang="zh-CN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10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月</a:t>
            </a:r>
            <a:r>
              <a:rPr lang="en-US" altLang="zh-CN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15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日</a:t>
            </a:r>
            <a:r>
              <a:rPr lang="zh-CN" altLang="en-US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北京时间</a:t>
            </a:r>
            <a:r>
              <a:rPr lang="en-US" altLang="zh-CN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9</a:t>
            </a:r>
            <a:r>
              <a:rPr lang="zh-CN" altLang="en-US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时，乘“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神舟五号</a:t>
            </a:r>
            <a:r>
              <a:rPr lang="zh-CN" altLang="en-US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”载人飞船顺利进入太空。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作为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中国太空第一人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以负责和揭密的态度亲自描写了中国人的太空之旅，</a:t>
            </a:r>
            <a:r>
              <a:rPr lang="zh-CN" altLang="en-US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著成</a:t>
            </a:r>
            <a:r>
              <a:rPr lang="en-US" altLang="zh-CN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《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天地九重</a:t>
            </a:r>
            <a:r>
              <a:rPr lang="en-US" altLang="zh-CN" sz="2400" b="1" strike="noStrike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》</a:t>
            </a:r>
            <a:r>
              <a:rPr lang="zh-CN" altLang="en-US" sz="2400" b="1" strike="noStrike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一书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。2018年1月25日，同其他11名航天员被中央宣传部授予航天员群体“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时代楷模</a:t>
            </a:r>
            <a:r>
              <a: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”荣誉称号。</a:t>
            </a:r>
            <a:endParaRPr lang="zh-CN" altLang="en-US" sz="2400" b="1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3" y="53975"/>
            <a:ext cx="2601912" cy="355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43300"/>
            <a:ext cx="2868613" cy="3065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矩形 9222"/>
          <p:cNvSpPr/>
          <p:nvPr/>
        </p:nvSpPr>
        <p:spPr>
          <a:xfrm>
            <a:off x="747395" y="1388110"/>
            <a:ext cx="735647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 浏览全文，关注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，理清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文章写作顺序。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 再读课文，从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入手，把握人物形象。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 体会航天员崇高的爱国情操，沉着、严谨、实事求是的科学态度，以及为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事业英勇无畏的奉献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精神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560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教学重难点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55600"/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快速浏览课文，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借助小标题把握文章主要内容，理解人物及文章的主题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195" name="圆角矩形 2"/>
          <p:cNvSpPr/>
          <p:nvPr/>
        </p:nvSpPr>
        <p:spPr>
          <a:xfrm>
            <a:off x="179705" y="10795"/>
            <a:ext cx="2876550" cy="933450"/>
          </a:xfrm>
          <a:prstGeom prst="roundRect">
            <a:avLst>
              <a:gd name="adj" fmla="val 6394"/>
            </a:avLst>
          </a:prstGeom>
          <a:solidFill>
            <a:srgbClr val="FFFF99"/>
          </a:solidFill>
          <a:ln w="28575" cap="flat" cmpd="sng">
            <a:solidFill>
              <a:srgbClr val="40404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lIns="91438" tIns="45719" rIns="91438" bIns="45719" anchor="ctr"/>
          <a:lstStyle/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Franklin Gothic Medium" panose="020B0603020102020204" pitchFamily="34" charset="0"/>
                <a:ea typeface="黑体" panose="02010609060101010101" charset="-122"/>
              </a:rPr>
              <a:t>学习目标</a:t>
            </a:r>
            <a:endParaRPr lang="zh-CN" altLang="en-US" sz="4000" b="1" dirty="0">
              <a:solidFill>
                <a:srgbClr val="0000FF"/>
              </a:solidFill>
              <a:latin typeface="Franklin Gothic Medium" panose="020B0603020102020204" pitchFamily="34" charset="0"/>
              <a:ea typeface="黑体" panose="02010609060101010101" charset="-122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8045" y="1911033"/>
            <a:ext cx="6858000" cy="2387600"/>
          </a:xfrm>
        </p:spPr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齐读</a:t>
            </a:r>
            <a:b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读一读   写一写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2290" name="矩形 104452"/>
          <p:cNvSpPr/>
          <p:nvPr/>
        </p:nvSpPr>
        <p:spPr>
          <a:xfrm>
            <a:off x="311150" y="97632"/>
            <a:ext cx="345757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检查预习</a:t>
            </a:r>
            <a:r>
              <a:rPr lang="zh-CN" altLang="en-US" sz="6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6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u=4124707697,3087345226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" name="文本框 4"/>
          <p:cNvSpPr txBox="1"/>
          <p:nvPr/>
        </p:nvSpPr>
        <p:spPr>
          <a:xfrm>
            <a:off x="1369695" y="2041525"/>
            <a:ext cx="67913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4000" b="1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zh-CN" sz="4000" b="1" dirty="0">
                <a:latin typeface="宋体" panose="02010600030101010101" pitchFamily="2" charset="-122"/>
                <a:sym typeface="+mn-ea"/>
              </a:rPr>
              <a:t>快速浏览各部分的小标题，思考：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本文是按照什么顺序来写的？</a:t>
            </a:r>
            <a:r>
              <a:rPr lang="zh-CN" altLang="zh-CN" sz="4000" b="1" dirty="0">
                <a:latin typeface="宋体" panose="02010600030101010101" pitchFamily="2" charset="-122"/>
                <a:sym typeface="+mn-ea"/>
              </a:rPr>
              <a:t>概括各</a:t>
            </a:r>
            <a:r>
              <a:rPr lang="zh-CN" altLang="zh-CN" sz="4000" b="1" dirty="0" smtClean="0">
                <a:latin typeface="宋体" panose="02010600030101010101" pitchFamily="2" charset="-122"/>
                <a:sym typeface="+mn-ea"/>
              </a:rPr>
              <a:t>部分内容</a:t>
            </a:r>
            <a:r>
              <a:rPr lang="zh-CN" altLang="en-US" sz="4000" b="1" dirty="0" smtClean="0">
                <a:latin typeface="宋体" panose="02010600030101010101" pitchFamily="2" charset="-122"/>
                <a:sym typeface="+mn-ea"/>
              </a:rPr>
              <a:t>发生的时间</a:t>
            </a:r>
            <a:r>
              <a:rPr lang="zh-CN" altLang="zh-CN" sz="40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u=4124707697,3087345226&amp;fm=2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sp>
        <p:nvSpPr>
          <p:cNvPr id="12290" name="矩形 104452"/>
          <p:cNvSpPr/>
          <p:nvPr/>
        </p:nvSpPr>
        <p:spPr>
          <a:xfrm>
            <a:off x="311150" y="97790"/>
            <a:ext cx="3457575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阅读课文</a:t>
            </a:r>
            <a:r>
              <a:rPr lang="zh-CN" altLang="en-US" sz="6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6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4124707697,3087345226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sp>
        <p:nvSpPr>
          <p:cNvPr id="14337" name="文本占位符 105474"/>
          <p:cNvSpPr>
            <a:spLocks noGrp="1"/>
          </p:cNvSpPr>
          <p:nvPr>
            <p:ph idx="1"/>
          </p:nvPr>
        </p:nvSpPr>
        <p:spPr>
          <a:xfrm>
            <a:off x="133350" y="1597025"/>
            <a:ext cx="8596630" cy="3648075"/>
          </a:xfrm>
        </p:spPr>
        <p:txBody>
          <a:bodyPr anchor="t"/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    这些小标题都是小句子，没有标点符号。</a:t>
            </a:r>
            <a:endParaRPr lang="zh-CN" altLang="zh-CN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    我们能不能根据各小节的内容给他们加个标点</a:t>
            </a:r>
            <a:r>
              <a:rPr lang="zh-CN" altLang="zh-CN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符号</a:t>
            </a:r>
            <a:r>
              <a:rPr lang="zh-CN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呢，加上什么标点合适呢</a:t>
            </a:r>
            <a:r>
              <a:rPr lang="zh-CN" altLang="zh-CN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？</a:t>
            </a:r>
            <a:endParaRPr lang="en-US" altLang="zh-CN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要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从课文中寻找依据，说服大家。</a:t>
            </a:r>
            <a:endParaRPr lang="zh-CN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  </a:t>
            </a:r>
            <a:endParaRPr lang="zh-CN" altLang="zh-CN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38" name="矩形 105475"/>
          <p:cNvSpPr/>
          <p:nvPr/>
        </p:nvSpPr>
        <p:spPr>
          <a:xfrm>
            <a:off x="401320" y="100965"/>
            <a:ext cx="2977515" cy="706755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合作探究 </a:t>
            </a:r>
            <a:r>
              <a:rPr lang="zh-CN" altLang="en-US" sz="4000" b="1" dirty="0">
                <a:solidFill>
                  <a:srgbClr val="D60093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en-US" sz="40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8" y="4752975"/>
            <a:ext cx="9132887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4124707697,3087345226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9295" y="-31750"/>
            <a:ext cx="2078990" cy="1273810"/>
          </a:xfrm>
          <a:prstGeom prst="rect">
            <a:avLst/>
          </a:prstGeom>
        </p:spPr>
      </p:pic>
      <p:pic>
        <p:nvPicPr>
          <p:cNvPr id="4097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4841240"/>
            <a:ext cx="9133205" cy="2106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37891"/>
          <p:cNvSpPr/>
          <p:nvPr/>
        </p:nvSpPr>
        <p:spPr>
          <a:xfrm>
            <a:off x="689901" y="1749098"/>
            <a:ext cx="5514340" cy="7315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我以为自己要牺牲了</a:t>
            </a:r>
            <a:endParaRPr lang="zh-CN" altLang="en-US" sz="44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文本框 1"/>
          <p:cNvSpPr txBox="1"/>
          <p:nvPr/>
        </p:nvSpPr>
        <p:spPr>
          <a:xfrm>
            <a:off x="1093442" y="3868743"/>
            <a:ext cx="68535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亲历惊险时的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冷静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镇定</a:t>
            </a: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19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025" y="618648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68465" y="1062977"/>
            <a:ext cx="18872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05475"/>
          <p:cNvSpPr/>
          <p:nvPr/>
        </p:nvSpPr>
        <p:spPr>
          <a:xfrm>
            <a:off x="401320" y="100965"/>
            <a:ext cx="2977515" cy="706755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r>
              <a:rPr lang="zh-CN" altLang="en-US" sz="4000" b="1" dirty="0">
                <a:solidFill>
                  <a:srgbClr val="D60093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40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3" grpId="0"/>
      <p:bldP spid="3" grpId="1"/>
      <p:bldP spid="3" grpId="2"/>
      <p:bldP spid="3" grpId="3"/>
      <p:bldP spid="3" grpId="4"/>
      <p:bldP spid="3" grpId="5"/>
      <p:bldP spid="3" grpId="6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1320</Words>
  <Application>WPS 演示</Application>
  <PresentationFormat>全屏显示(4:3)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Franklin Gothic Medium</vt:lpstr>
      <vt:lpstr>黑体</vt:lpstr>
      <vt:lpstr>Calibri</vt:lpstr>
      <vt:lpstr>楷体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齐读 读一读   写一写 </vt:lpstr>
      <vt:lpstr>PowerPoint 演示文稿</vt:lpstr>
      <vt:lpstr>PowerPoint 演示文稿</vt:lpstr>
      <vt:lpstr>PowerPoint 演示文稿</vt:lpstr>
      <vt:lpstr>我看到了什么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材料链接</vt:lpstr>
      <vt:lpstr>PowerPoint 演示文稿</vt:lpstr>
      <vt:lpstr>       结合课文、材料链接，联系自己的实际情况，谈一谈：             你有的感受和体会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274</cp:revision>
  <dcterms:created xsi:type="dcterms:W3CDTF">2018-03-22T06:35:00Z</dcterms:created>
  <dcterms:modified xsi:type="dcterms:W3CDTF">2018-03-30T07:11:32Z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2052-10.1.0.7224</vt:lpwstr>
  </property>
</Properties>
</file>