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notesMasterIdLst>
    <p:notesMasterId r:id="rId34"/>
  </p:notesMasterIdLst>
  <p:sldIdLst>
    <p:sldId id="481" r:id="rId4"/>
    <p:sldId id="483" r:id="rId5"/>
    <p:sldId id="484" r:id="rId6"/>
    <p:sldId id="485" r:id="rId7"/>
    <p:sldId id="486" r:id="rId8"/>
    <p:sldId id="487" r:id="rId9"/>
    <p:sldId id="488" r:id="rId10"/>
    <p:sldId id="489" r:id="rId11"/>
    <p:sldId id="490" r:id="rId12"/>
    <p:sldId id="491" r:id="rId13"/>
    <p:sldId id="482" r:id="rId14"/>
    <p:sldId id="336" r:id="rId15"/>
    <p:sldId id="396" r:id="rId16"/>
    <p:sldId id="280" r:id="rId17"/>
    <p:sldId id="338" r:id="rId18"/>
    <p:sldId id="281" r:id="rId19"/>
    <p:sldId id="266" r:id="rId20"/>
    <p:sldId id="268" r:id="rId21"/>
    <p:sldId id="343" r:id="rId22"/>
    <p:sldId id="492" r:id="rId23"/>
    <p:sldId id="471" r:id="rId24"/>
    <p:sldId id="348" r:id="rId25"/>
    <p:sldId id="434" r:id="rId26"/>
    <p:sldId id="286" r:id="rId27"/>
    <p:sldId id="287" r:id="rId28"/>
    <p:sldId id="274" r:id="rId29"/>
    <p:sldId id="275" r:id="rId30"/>
    <p:sldId id="276" r:id="rId31"/>
    <p:sldId id="450" r:id="rId32"/>
    <p:sldId id="397" r:id="rId33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作" lastIdx="0" clrIdx="1"/>
  <p:cmAuthor id="2" name="Administrator" initials="A" lastIdx="0" clrIdx="0"/>
  <p:cmAuthor id="0" name="syzxjwc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101F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1464" y="-96"/>
      </p:cViewPr>
      <p:guideLst>
        <p:guide orient="horz" pos="2160"/>
        <p:guide pos="3829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6199" cy="761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8" Type="http://schemas.openxmlformats.org/officeDocument/2006/relationships/commentAuthors" Target="commentAuthors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角 10"/>
          <p:cNvSpPr/>
          <p:nvPr userDrawn="1"/>
        </p:nvSpPr>
        <p:spPr>
          <a:xfrm>
            <a:off x="503853" y="522514"/>
            <a:ext cx="11178073" cy="6083560"/>
          </a:xfrm>
          <a:prstGeom prst="roundRect">
            <a:avLst>
              <a:gd name="adj" fmla="val 1089"/>
            </a:avLst>
          </a:prstGeom>
          <a:solidFill>
            <a:schemeClr val="bg1"/>
          </a:solidFill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角 10"/>
          <p:cNvSpPr/>
          <p:nvPr userDrawn="1"/>
        </p:nvSpPr>
        <p:spPr>
          <a:xfrm>
            <a:off x="503853" y="522514"/>
            <a:ext cx="11178073" cy="6083560"/>
          </a:xfrm>
          <a:prstGeom prst="roundRect">
            <a:avLst>
              <a:gd name="adj" fmla="val 1089"/>
            </a:avLst>
          </a:prstGeom>
          <a:solidFill>
            <a:schemeClr val="bg1"/>
          </a:solidFill>
          <a:ln w="190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pn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file:///D:\qq&#25991;&#20214;\712321467\Image\C2C\Image2\%7b75232B38-A165-1FB7-499C-2E1C792CACB5%7d.png" TargetMode="Externa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theme" Target="../theme/theme2.xml"/><Relationship Id="rId8" Type="http://schemas.openxmlformats.org/officeDocument/2006/relationships/image" Target="file:///D:\qq&#25991;&#20214;\712321467\Image\C2C\Image2\%7b75232B38-A165-1FB7-499C-2E1C792CACB5%7d.png" TargetMode="External"/><Relationship Id="rId7" Type="http://schemas.openxmlformats.org/officeDocument/2006/relationships/image" Target="../media/image1.png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bg1"/>
          </a:fgClr>
          <a:bgClr>
            <a:srgbClr val="FFC000"/>
          </a:bgClr>
        </a:pattFill>
        <a:effectLst/>
      </p:bgPr>
    </p:bg>
    <p:spTree>
      <p:nvGrpSpPr>
        <p:cNvPr id="1" name=""/>
        <p:cNvGrpSpPr/>
        <p:nvPr/>
      </p:nvGrpSpPr>
      <p:grpSpPr/>
      <p:sp>
        <p:nvSpPr>
          <p:cNvPr id="11" name="矩形: 圆角 10"/>
          <p:cNvSpPr/>
          <p:nvPr userDrawn="1"/>
        </p:nvSpPr>
        <p:spPr>
          <a:xfrm>
            <a:off x="503853" y="522514"/>
            <a:ext cx="11178073" cy="6083560"/>
          </a:xfrm>
          <a:prstGeom prst="roundRect">
            <a:avLst>
              <a:gd name="adj" fmla="val 1089"/>
            </a:avLst>
          </a:prstGeom>
          <a:solidFill>
            <a:schemeClr val="bg1"/>
          </a:solidFill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2" name="图片 1073743875" descr="学科网 zxxk.com"/>
          <p:cNvPicPr>
            <a:picLocks noChangeAspect="1"/>
          </p:cNvPicPr>
          <p:nvPr/>
        </p:nvPicPr>
        <p:blipFill>
          <a:blip r:embed="rId9" r:link="rId10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ransition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bg1"/>
          </a:fgClr>
          <a:bgClr>
            <a:srgbClr val="FFC000"/>
          </a:bgClr>
        </a:pattFill>
        <a:effectLst/>
      </p:bgPr>
    </p:bg>
    <p:spTree>
      <p:nvGrpSpPr>
        <p:cNvPr id="1" name=""/>
        <p:cNvGrpSpPr/>
        <p:nvPr/>
      </p:nvGrpSpPr>
      <p:grpSpPr/>
      <p:sp>
        <p:nvSpPr>
          <p:cNvPr id="11" name="矩形: 圆角 10"/>
          <p:cNvSpPr/>
          <p:nvPr userDrawn="1"/>
        </p:nvSpPr>
        <p:spPr>
          <a:xfrm>
            <a:off x="503853" y="522514"/>
            <a:ext cx="11178073" cy="6083560"/>
          </a:xfrm>
          <a:prstGeom prst="roundRect">
            <a:avLst>
              <a:gd name="adj" fmla="val 1089"/>
            </a:avLst>
          </a:prstGeom>
          <a:solidFill>
            <a:schemeClr val="bg1"/>
          </a:solidFill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2" name="图片 1073743875" descr="学科网 zxxk.com"/>
          <p:cNvPicPr>
            <a:picLocks noChangeAspect="1"/>
          </p:cNvPicPr>
          <p:nvPr/>
        </p:nvPicPr>
        <p:blipFill>
          <a:blip r:embed="rId7" r:link="rId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</p:sldLayoutIdLst>
  <p:transition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9.png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12.png"/><Relationship Id="rId3" Type="http://schemas.microsoft.com/office/2007/relationships/media" Target="file:///D:\&#25945;&#23398;\&#35838;&#20214;\&#35838;&#25991;\&#27743;&#33487;&#29256;&#21021;&#19968;&#35821;&#25991;&#35838;&#20214;\&#19971;&#24180;&#32423;&#65288;&#19979;&#65289;\&#21608;&#24635;&#29702;&#20320;&#22312;&#21738;&#37324;\&#21696;&#20048;.WAV" TargetMode="External"/><Relationship Id="rId2" Type="http://schemas.openxmlformats.org/officeDocument/2006/relationships/audio" Target="file:///D:\&#25945;&#23398;\&#35838;&#20214;\&#35838;&#25991;\&#27743;&#33487;&#29256;&#21021;&#19968;&#35821;&#25991;&#35838;&#20214;\&#19971;&#24180;&#32423;&#65288;&#19979;&#65289;\&#21608;&#24635;&#29702;&#20320;&#22312;&#21738;&#37324;\&#21696;&#20048;.WAV" TargetMode="Externa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1143000"/>
          </a:xfrm>
        </p:spPr>
        <p:txBody>
          <a:bodyPr/>
          <a:p>
            <a:endParaRPr lang="zh-CN" altLang="en-US"/>
          </a:p>
        </p:txBody>
      </p:sp>
      <p:sp>
        <p:nvSpPr>
          <p:cNvPr id="20483" name="内容占位符 20482"/>
          <p:cNvSpPr>
            <a:spLocks noGrp="1"/>
          </p:cNvSpPr>
          <p:nvPr>
            <p:ph idx="1"/>
          </p:nvPr>
        </p:nvSpPr>
        <p:spPr>
          <a:xfrm>
            <a:off x="460375" y="762000"/>
            <a:ext cx="11287760" cy="5693410"/>
          </a:xfrm>
          <a:solidFill>
            <a:srgbClr val="FFFFFF"/>
          </a:solidFill>
        </p:spPr>
        <p:txBody>
          <a:bodyPr/>
          <a:p>
            <a:pPr>
              <a:lnSpc>
                <a:spcPct val="110000"/>
              </a:lnSpc>
              <a:buNone/>
            </a:pPr>
            <a:r>
              <a:rPr lang="zh-CN" altLang="en-US" b="1" dirty="0">
                <a:solidFill>
                  <a:srgbClr val="FFFFFF"/>
                </a:solidFill>
              </a:rPr>
              <a:t>   </a:t>
            </a:r>
            <a:r>
              <a:rPr lang="zh-CN" altLang="en-US" b="1" dirty="0">
                <a:solidFill>
                  <a:srgbClr val="FF0000"/>
                </a:solidFill>
              </a:rPr>
              <a:t>        </a:t>
            </a:r>
            <a:r>
              <a:rPr lang="zh-CN" altLang="en-US" sz="3600" b="1" dirty="0">
                <a:solidFill>
                  <a:srgbClr val="FF0000"/>
                </a:solidFill>
              </a:rPr>
              <a:t>他没有子女，却有千千万万的人热爱他；他在国外的银行没有一分钱的存款，却拥有比任何人都多的精神财富；他</a:t>
            </a:r>
            <a:r>
              <a:rPr lang="en-US" altLang="zh-CN" sz="3600" b="1">
                <a:solidFill>
                  <a:srgbClr val="FF0000"/>
                </a:solidFill>
              </a:rPr>
              <a:t>1976</a:t>
            </a:r>
            <a:r>
              <a:rPr lang="zh-CN" altLang="en-US" sz="3600" b="1" dirty="0">
                <a:solidFill>
                  <a:srgbClr val="FF0000"/>
                </a:solidFill>
              </a:rPr>
              <a:t>年初离开了人间，连骨灰都洒给了他深爱着的祖国大地。当时与中国建交的国家只有</a:t>
            </a:r>
            <a:r>
              <a:rPr lang="en-US" altLang="zh-CN" sz="3600" b="1">
                <a:solidFill>
                  <a:srgbClr val="FF0000"/>
                </a:solidFill>
              </a:rPr>
              <a:t>103</a:t>
            </a:r>
            <a:r>
              <a:rPr lang="zh-CN" altLang="en-US" sz="3600" b="1" dirty="0">
                <a:solidFill>
                  <a:srgbClr val="FF0000"/>
                </a:solidFill>
              </a:rPr>
              <a:t>个，但却有</a:t>
            </a:r>
            <a:r>
              <a:rPr lang="en-US" altLang="zh-CN" sz="3600" b="1">
                <a:solidFill>
                  <a:srgbClr val="FF0000"/>
                </a:solidFill>
              </a:rPr>
              <a:t>130</a:t>
            </a:r>
            <a:r>
              <a:rPr lang="zh-CN" altLang="en-US" sz="3600" b="1" dirty="0">
                <a:solidFill>
                  <a:srgbClr val="FF0000"/>
                </a:solidFill>
              </a:rPr>
              <a:t>个国家的党、政领导人发来唁电、唁函；几乎所有重要国家的报纸、电台都在第一时间播报了这一消息；更值得世人瞩目的是，联合国</a:t>
            </a:r>
            <a:r>
              <a:rPr lang="en-US" altLang="zh-CN" sz="3600" b="1">
                <a:solidFill>
                  <a:srgbClr val="FF0000"/>
                </a:solidFill>
              </a:rPr>
              <a:t>《</a:t>
            </a:r>
            <a:r>
              <a:rPr lang="zh-CN" altLang="en-US" sz="3600" b="1" dirty="0">
                <a:solidFill>
                  <a:srgbClr val="FF0000"/>
                </a:solidFill>
              </a:rPr>
              <a:t>旗典</a:t>
            </a:r>
            <a:r>
              <a:rPr lang="en-US" altLang="zh-CN" sz="3600" b="1">
                <a:solidFill>
                  <a:srgbClr val="FF0000"/>
                </a:solidFill>
              </a:rPr>
              <a:t>》</a:t>
            </a:r>
            <a:r>
              <a:rPr lang="zh-CN" altLang="en-US" sz="3600" b="1" dirty="0">
                <a:solidFill>
                  <a:srgbClr val="FF0000"/>
                </a:solidFill>
              </a:rPr>
              <a:t>中规定的哀悼领导人的降半旗仪式，第一次应用于一位现职去世的国家领导人。他就是</a:t>
            </a: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</a:rPr>
              <a:t>—</a:t>
            </a:r>
            <a:r>
              <a:rPr lang="en-US" altLang="en-US" b="1">
                <a:solidFill>
                  <a:srgbClr val="FF0000"/>
                </a:solidFill>
                <a:latin typeface="Times New Roman" panose="02020603050405020304" pitchFamily="18" charset="0"/>
              </a:rPr>
              <a:t>—</a:t>
            </a:r>
            <a:r>
              <a:rPr lang="en-US" altLang="zh-CN" b="1">
                <a:solidFill>
                  <a:srgbClr val="FF0000"/>
                </a:solidFill>
              </a:rPr>
              <a:t> </a:t>
            </a:r>
            <a:r>
              <a:rPr lang="zh-CN" altLang="en-US" sz="3600" b="1" u="sng" dirty="0">
                <a:solidFill>
                  <a:srgbClr val="FF0000"/>
                </a:solidFill>
              </a:rPr>
              <a:t>               </a:t>
            </a:r>
            <a:endParaRPr lang="zh-CN" altLang="en-US" sz="3600" b="1" u="sng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3250" name="图片 53249" descr="老幼同掩泣，儿女共沾巾。一声周总理，双泪落襟前。（1976年4月）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3880" y="533400"/>
            <a:ext cx="5606415" cy="48361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251" name="文本框 53250"/>
          <p:cNvSpPr txBox="1"/>
          <p:nvPr/>
        </p:nvSpPr>
        <p:spPr>
          <a:xfrm>
            <a:off x="2782888" y="5588953"/>
            <a:ext cx="7885112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101FEE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老幼同掩泣，儿女共沾巾。</a:t>
            </a:r>
            <a:endParaRPr lang="zh-CN" altLang="en-US" sz="3600" b="1" dirty="0">
              <a:solidFill>
                <a:srgbClr val="101FEE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101FEE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一声周总理，双泪落襟前。</a:t>
            </a:r>
            <a:endParaRPr lang="zh-CN" altLang="en-US" sz="3600" b="1" dirty="0">
              <a:solidFill>
                <a:srgbClr val="101FEE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pic>
        <p:nvPicPr>
          <p:cNvPr id="54274" name="图片 54273" descr="只见总理去，不见总理归，我们肝裂心碎泪纷飞。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8400" y="609600"/>
            <a:ext cx="5354955" cy="476059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3" name="文本框 55306"/>
          <p:cNvSpPr txBox="1"/>
          <p:nvPr/>
        </p:nvSpPr>
        <p:spPr>
          <a:xfrm>
            <a:off x="2895600" y="914400"/>
            <a:ext cx="453707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2 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周总理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你在哪里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84" name="文本框 55308"/>
          <p:cNvSpPr txBox="1"/>
          <p:nvPr/>
        </p:nvSpPr>
        <p:spPr>
          <a:xfrm>
            <a:off x="7620000" y="1447800"/>
            <a:ext cx="1366838" cy="7067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柯岩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0722" name="图片 30721" descr="13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8400" y="2133600"/>
            <a:ext cx="6022340" cy="417639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edg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文本框 1"/>
          <p:cNvSpPr txBox="1"/>
          <p:nvPr/>
        </p:nvSpPr>
        <p:spPr>
          <a:xfrm>
            <a:off x="1065213" y="1912938"/>
            <a:ext cx="9961562" cy="45231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.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朗读诗歌，感受周总理为革命鞠躬尽瘁的伟大品格，体会人民无限怀念周总理的深情。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.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把握这首诗的感情基调，读准重音和节奏，有感情地诵读全诗。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.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欣赏诗歌巧妙的构思，品析拟人、反复、排比等的修辞方法的作用。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191245" y="1066836"/>
            <a:ext cx="2621280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spc="160" smtClean="0">
                <a:solidFill>
                  <a:srgbClr val="5B9BD5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学习目标</a:t>
            </a:r>
            <a:endParaRPr lang="zh-CN" altLang="en-US" sz="4800" b="1" spc="160" smtClean="0">
              <a:solidFill>
                <a:srgbClr val="5B9BD5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2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94690" y="1524000"/>
            <a:ext cx="10803255" cy="49650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2800" b="1"/>
              <a:t>      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周恩来（1898年3月5日-1976年1月8日） ，字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翔宇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，曾用名飞飞、伍豪、少山、冠生等 ，原籍浙江绍兴，1898年3月5日生于江苏淮安。1921年加入中国共产党，是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伟大的马克思主义者，伟大的无产阶级革命家、政治家、军事家、外交家，党和国家主要领导人之一，中国人民解放军主要创建人之一，中华人民共和国的开国元勋，是以毛泽东同志为核心的党的第一代中央领导集体的重要成员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。1976年1月8日在北京逝世。由于他一贯勤奋工作，严于律己，关心群众，被称为“人民的好总理”。他的主要著作收入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《周恩来选集》。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115045" y="579791"/>
            <a:ext cx="3332480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spc="160" smtClean="0">
                <a:solidFill>
                  <a:srgbClr val="5B9BD5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了解周恩来</a:t>
            </a:r>
            <a:endParaRPr lang="zh-CN" altLang="en-US" sz="4800" b="1" spc="160" smtClean="0">
              <a:solidFill>
                <a:srgbClr val="5B9BD5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7" name="文本框 4"/>
          <p:cNvSpPr txBox="1"/>
          <p:nvPr>
            <p:custDataLst>
              <p:tags r:id="rId1"/>
            </p:custDataLst>
          </p:nvPr>
        </p:nvSpPr>
        <p:spPr>
          <a:xfrm>
            <a:off x="533400" y="533400"/>
            <a:ext cx="2458720" cy="922655"/>
          </a:xfrm>
          <a:prstGeom prst="rect">
            <a:avLst/>
          </a:prstGeom>
          <a:gradFill>
            <a:gsLst>
              <a:gs pos="0">
                <a:schemeClr val="accent6">
                  <a:satMod val="103000"/>
                  <a:lumMod val="102000"/>
                  <a:tint val="94000"/>
                </a:schemeClr>
              </a:gs>
              <a:gs pos="50000">
                <a:schemeClr val="accent6">
                  <a:satMod val="110000"/>
                  <a:lumMod val="100000"/>
                  <a:shade val="100000"/>
                </a:schemeClr>
              </a:gs>
              <a:gs pos="100000">
                <a:schemeClr val="accent6">
                  <a:lumMod val="99000"/>
                  <a:satMod val="120000"/>
                  <a:shade val="78000"/>
                </a:schemeClr>
              </a:gs>
              <a:gs pos="0">
                <a:srgbClr val="007BD3"/>
              </a:gs>
              <a:gs pos="100000">
                <a:srgbClr val="034373"/>
              </a:gs>
            </a:gsLst>
            <a:lin scaled="0"/>
          </a:gradFill>
          <a:ln>
            <a:solidFill>
              <a:srgbClr val="378AF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lIns="63500" tIns="25400" rIns="63500" bIns="25400" rtlCol="0" anchor="ctr" anchorCtr="0">
            <a:normAutofit fontScale="90000"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4800" b="1" spc="16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基础积累</a:t>
            </a:r>
            <a:endParaRPr lang="zh-CN" altLang="en-US" sz="4800" b="1" spc="16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文本框 58369"/>
          <p:cNvSpPr txBox="1"/>
          <p:nvPr/>
        </p:nvSpPr>
        <p:spPr>
          <a:xfrm>
            <a:off x="914400" y="1981200"/>
            <a:ext cx="10450513" cy="42462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柯岩: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当代作家、诗人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，原名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冯恺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，生于1929年，广东南海人。中国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作家协会会员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，曾任《诗刊》副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主编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。她的作品主要是戏剧和诗歌。她的儿童诗故事性强，构思巧妙，形象生动，富有儿童情趣，深受小读者的欢迎。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191245" y="1066836"/>
            <a:ext cx="2702560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spc="160" smtClean="0">
                <a:solidFill>
                  <a:srgbClr val="5B9BD5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作者简介</a:t>
            </a:r>
            <a:endParaRPr lang="zh-CN" altLang="en-US" sz="4800" b="1" spc="160" smtClean="0">
              <a:solidFill>
                <a:srgbClr val="5B9BD5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24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9" name="文本框 96258"/>
          <p:cNvSpPr txBox="1"/>
          <p:nvPr/>
        </p:nvSpPr>
        <p:spPr>
          <a:xfrm>
            <a:off x="631825" y="1371600"/>
            <a:ext cx="10926763" cy="5422265"/>
          </a:xfrm>
          <a:prstGeom prst="rect">
            <a:avLst/>
          </a:prstGeom>
          <a:noFill/>
          <a:ln w="9525">
            <a:noFill/>
          </a:ln>
        </p:spPr>
        <p:txBody>
          <a:bodyPr wrap="square" lIns="108819" tIns="54409" rIns="108819" bIns="54409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zh-CN" sz="3600" b="1">
                <a:latin typeface="楷体" panose="02010609060101010101" charset="-122"/>
                <a:ea typeface="楷体" panose="02010609060101010101" charset="-122"/>
              </a:rPr>
              <a:t>1976年1月8日，我们敬爱的周总理与世长辞了。他的逝世引起了全党和全国各族人民的无限悲痛。1977年1月，在总理逝世一周年的日子里，全国各族人民开展了各种悼念活动，尽情倾诉对总理无限的哀思与深情的怀念。《周总理，你在哪里》这首感人肺腑的优秀抒情诗就是在这个时候创作出来的。由于它以艺术的形式表达了人民对周总理的深厚感情，抒发了人民的心声，因而很快就传诵开来。</a:t>
            </a:r>
            <a:r>
              <a:rPr lang="zh-CN" altLang="zh-CN" sz="3200" b="1"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zh-CN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267445" y="541691"/>
            <a:ext cx="2702560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spc="160" smtClean="0">
                <a:solidFill>
                  <a:srgbClr val="5B9BD5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写作背景</a:t>
            </a:r>
            <a:endParaRPr lang="zh-CN" altLang="en-US" sz="4800" b="1" spc="160" smtClean="0">
              <a:solidFill>
                <a:srgbClr val="5B9BD5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10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9" grpId="0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7" name="文本框 3"/>
          <p:cNvSpPr txBox="1"/>
          <p:nvPr/>
        </p:nvSpPr>
        <p:spPr>
          <a:xfrm>
            <a:off x="2286000" y="2971800"/>
            <a:ext cx="554545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确定朗读感情、语调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962" name="文本占位符 40961"/>
          <p:cNvSpPr>
            <a:spLocks noGrp="1"/>
          </p:cNvSpPr>
          <p:nvPr/>
        </p:nvSpPr>
        <p:spPr>
          <a:xfrm>
            <a:off x="1828800" y="3962400"/>
            <a:ext cx="8589645" cy="13589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>
              <a:lnSpc>
                <a:spcPct val="120000"/>
              </a:lnSpc>
            </a:pPr>
            <a:r>
              <a:rPr lang="zh-CN" altLang="en-US" sz="4000" b="1">
                <a:solidFill>
                  <a:srgbClr val="FF0066"/>
                </a:solidFill>
                <a:latin typeface="楷体" panose="02010609060101010101" charset="-122"/>
                <a:ea typeface="楷体" panose="02010609060101010101" charset="-122"/>
              </a:rPr>
              <a:t>感情</a:t>
            </a:r>
            <a:r>
              <a:rPr lang="en-US" altLang="zh-CN" sz="4000" b="1">
                <a:solidFill>
                  <a:srgbClr val="FF0066"/>
                </a:solidFill>
                <a:latin typeface="楷体" panose="02010609060101010101" charset="-122"/>
                <a:ea typeface="楷体" panose="02010609060101010101" charset="-122"/>
              </a:rPr>
              <a:t>——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深情、悲痛、崇敬、怀念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000" b="1">
                <a:solidFill>
                  <a:srgbClr val="FF0066"/>
                </a:solidFill>
                <a:latin typeface="楷体" panose="02010609060101010101" charset="-122"/>
                <a:ea typeface="楷体" panose="02010609060101010101" charset="-122"/>
              </a:rPr>
              <a:t>语调</a:t>
            </a:r>
            <a:r>
              <a:rPr lang="en-US" altLang="zh-CN" sz="4000" b="1">
                <a:solidFill>
                  <a:srgbClr val="FF0066"/>
                </a:solidFill>
                <a:latin typeface="楷体" panose="02010609060101010101" charset="-122"/>
                <a:ea typeface="楷体" panose="02010609060101010101" charset="-122"/>
              </a:rPr>
              <a:t>——</a:t>
            </a:r>
            <a:r>
              <a:rPr lang="zh-CN" altLang="en-US" sz="4000" b="1">
                <a:solidFill>
                  <a:srgbClr val="101FEE"/>
                </a:solidFill>
                <a:latin typeface="楷体" panose="02010609060101010101" charset="-122"/>
                <a:ea typeface="楷体" panose="02010609060101010101" charset="-122"/>
              </a:rPr>
              <a:t>低沉、缓慢、寄托哀思</a:t>
            </a:r>
            <a:endParaRPr lang="zh-CN" altLang="en-US" sz="4000" b="1">
              <a:solidFill>
                <a:srgbClr val="101FEE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4"/>
          <p:cNvSpPr txBox="1"/>
          <p:nvPr>
            <p:custDataLst>
              <p:tags r:id="rId1"/>
            </p:custDataLst>
          </p:nvPr>
        </p:nvSpPr>
        <p:spPr>
          <a:xfrm>
            <a:off x="457200" y="533400"/>
            <a:ext cx="2458720" cy="922655"/>
          </a:xfrm>
          <a:prstGeom prst="rect">
            <a:avLst/>
          </a:prstGeom>
          <a:gradFill>
            <a:gsLst>
              <a:gs pos="0">
                <a:schemeClr val="accent6">
                  <a:satMod val="103000"/>
                  <a:lumMod val="102000"/>
                  <a:tint val="94000"/>
                </a:schemeClr>
              </a:gs>
              <a:gs pos="50000">
                <a:schemeClr val="accent6">
                  <a:satMod val="110000"/>
                  <a:lumMod val="100000"/>
                  <a:shade val="100000"/>
                </a:schemeClr>
              </a:gs>
              <a:gs pos="100000">
                <a:schemeClr val="accent6">
                  <a:lumMod val="99000"/>
                  <a:satMod val="120000"/>
                  <a:shade val="78000"/>
                </a:schemeClr>
              </a:gs>
              <a:gs pos="0">
                <a:srgbClr val="007BD3"/>
              </a:gs>
              <a:gs pos="100000">
                <a:srgbClr val="034373"/>
              </a:gs>
            </a:gsLst>
            <a:lin scaled="0"/>
          </a:gradFill>
          <a:ln>
            <a:solidFill>
              <a:srgbClr val="378AF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lIns="63500" tIns="25400" rIns="63500" bIns="25400" rtlCol="0" anchor="ctr" anchorCtr="0">
            <a:normAutofit fontScale="90000"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4800" b="1" spc="16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阅读鉴赏</a:t>
            </a:r>
            <a:endParaRPr lang="zh-CN" altLang="en-US" sz="4800" b="1" spc="16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6" name="文本框 4"/>
          <p:cNvSpPr txBox="1"/>
          <p:nvPr>
            <p:custDataLst>
              <p:tags r:id="rId2"/>
            </p:custDataLst>
          </p:nvPr>
        </p:nvSpPr>
        <p:spPr>
          <a:xfrm>
            <a:off x="857885" y="1371600"/>
            <a:ext cx="10476230" cy="13716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4800" b="1" spc="160" smtClean="0">
                <a:solidFill>
                  <a:srgbClr val="5B9BD5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鉴赏一：朗读诗歌</a:t>
            </a:r>
            <a:r>
              <a:rPr lang="en-US" altLang="zh-CN" sz="4800" b="1" spc="160" smtClean="0">
                <a:solidFill>
                  <a:srgbClr val="5B9BD5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 </a:t>
            </a:r>
            <a:r>
              <a:rPr lang="zh-CN" altLang="en-US" sz="4800" b="1" spc="160" smtClean="0">
                <a:solidFill>
                  <a:srgbClr val="5B9BD5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体会情感 </a:t>
            </a:r>
            <a:endParaRPr lang="zh-CN" altLang="en-US" sz="4800" b="1" spc="160" smtClean="0">
              <a:solidFill>
                <a:srgbClr val="5B9BD5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40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2000"/>
                                        <p:tgtEl>
                                          <p:spTgt spid="409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标题 41985"/>
          <p:cNvSpPr>
            <a:spLocks noGrp="1"/>
          </p:cNvSpPr>
          <p:nvPr>
            <p:ph type="title"/>
          </p:nvPr>
        </p:nvSpPr>
        <p:spPr>
          <a:xfrm>
            <a:off x="1774825" y="701675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r>
              <a:rPr lang="zh-CN" altLang="en-US" sz="4800">
                <a:solidFill>
                  <a:srgbClr val="0000FF"/>
                </a:solidFill>
                <a:latin typeface="宋体" panose="02010600030101010101" pitchFamily="2" charset="-122"/>
              </a:rPr>
              <a:t>示例</a:t>
            </a:r>
            <a:endParaRPr lang="zh-CN" altLang="en-US" sz="480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4338" name="文本框 41986"/>
          <p:cNvSpPr txBox="1"/>
          <p:nvPr/>
        </p:nvSpPr>
        <p:spPr>
          <a:xfrm>
            <a:off x="2519998" y="2054860"/>
            <a:ext cx="7151687" cy="30816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lvl="2" indent="0" fontAlgn="base">
              <a:lnSpc>
                <a:spcPct val="135000"/>
              </a:lnSpc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周总理，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我们的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好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总理，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  <a:p>
            <a:pPr lvl="2" indent="0" fontAlgn="base">
              <a:lnSpc>
                <a:spcPct val="135000"/>
              </a:lnSpc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你在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哪里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呵，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你在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哪里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  <a:p>
            <a:pPr lvl="2" indent="0" fontAlgn="base">
              <a:lnSpc>
                <a:spcPct val="135000"/>
              </a:lnSpc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你可知道，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我们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想念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你，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  <a:p>
            <a:pPr lvl="2" indent="0" fontAlgn="base">
              <a:lnSpc>
                <a:spcPct val="135000"/>
              </a:lnSpc>
            </a:pP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——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你的人民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想念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你！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315200" y="2590800"/>
            <a:ext cx="56832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·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24400" y="3411220"/>
            <a:ext cx="56832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·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81600" y="3411220"/>
            <a:ext cx="56832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·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924800" y="3352800"/>
            <a:ext cx="56832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·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382000" y="3429000"/>
            <a:ext cx="56832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·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315200" y="4114800"/>
            <a:ext cx="56832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·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696200" y="4114800"/>
            <a:ext cx="56832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·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705600" y="4876800"/>
            <a:ext cx="56832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·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10400" y="4876800"/>
            <a:ext cx="56832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·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319" name="文本框 4"/>
          <p:cNvSpPr txBox="1"/>
          <p:nvPr/>
        </p:nvSpPr>
        <p:spPr>
          <a:xfrm>
            <a:off x="685800" y="1143000"/>
            <a:ext cx="360172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读出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节奏和重音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文本占位符 44034"/>
          <p:cNvSpPr>
            <a:spLocks noGrp="1"/>
          </p:cNvSpPr>
          <p:nvPr>
            <p:ph type="body"/>
          </p:nvPr>
        </p:nvSpPr>
        <p:spPr>
          <a:xfrm>
            <a:off x="2538413" y="1844675"/>
            <a:ext cx="8382000" cy="426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lvl="2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我们对着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高山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喊：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  <a:p>
            <a:pPr lvl="2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周总理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——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（延长）</a:t>
            </a:r>
            <a:endParaRPr lang="en-US" altLang="zh-CN" sz="3200" b="1">
              <a:latin typeface="楷体" panose="02010609060101010101" charset="-122"/>
              <a:ea typeface="楷体" panose="02010609060101010101" charset="-122"/>
            </a:endParaRPr>
          </a:p>
          <a:p>
            <a:pPr lvl="2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山谷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回音：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  <a:p>
            <a:pPr lvl="2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“他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刚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离去，他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刚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离去，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  <a:p>
            <a:pPr lvl="2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革命征途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千万里，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  <a:p>
            <a:pPr lvl="2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他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大步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向前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不停息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……”</a:t>
            </a:r>
            <a:endParaRPr lang="en-US" altLang="zh-CN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86400" y="2286000"/>
            <a:ext cx="56832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·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812155" y="2286000"/>
            <a:ext cx="56832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·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57600" y="2895600"/>
            <a:ext cx="56832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·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38600" y="2895600"/>
            <a:ext cx="56832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·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95800" y="2895600"/>
            <a:ext cx="56832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·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72000" y="3962400"/>
            <a:ext cx="56832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·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10400" y="3962400"/>
            <a:ext cx="56832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·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927475" y="5257800"/>
            <a:ext cx="56832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·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25925" y="5257800"/>
            <a:ext cx="56832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·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029200" y="5257800"/>
            <a:ext cx="56832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·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410200" y="5257800"/>
            <a:ext cx="56832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·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44035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charRg st="11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500"/>
                                        <p:tgtEl>
                                          <p:spTgt spid="44035">
                                            <p:txEl>
                                              <p:charRg st="11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charRg st="17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500"/>
                                        <p:tgtEl>
                                          <p:spTgt spid="44035">
                                            <p:txEl>
                                              <p:charRg st="17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charRg st="24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44035">
                                            <p:txEl>
                                              <p:charRg st="24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charRg st="42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500"/>
                                        <p:tgtEl>
                                          <p:spTgt spid="44035">
                                            <p:txEl>
                                              <p:charRg st="42" end="5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charRg st="53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44035">
                                            <p:txEl>
                                              <p:charRg st="53" end="6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标题 47105"/>
          <p:cNvSpPr>
            <a:spLocks noGrp="1"/>
          </p:cNvSpPr>
          <p:nvPr>
            <p:ph type="title"/>
          </p:nvPr>
        </p:nvSpPr>
        <p:spPr>
          <a:xfrm>
            <a:off x="1774825" y="765175"/>
            <a:ext cx="8229600" cy="10668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r>
              <a:rPr lang="zh-CN" altLang="en-US" sz="4800">
                <a:solidFill>
                  <a:srgbClr val="0000FF"/>
                </a:solidFill>
                <a:latin typeface="宋体" panose="02010600030101010101" pitchFamily="2" charset="-122"/>
              </a:rPr>
              <a:t>第</a:t>
            </a:r>
            <a:r>
              <a:rPr lang="en-US" altLang="zh-CN" sz="4800">
                <a:solidFill>
                  <a:srgbClr val="0000FF"/>
                </a:solidFill>
                <a:latin typeface="宋体" panose="02010600030101010101" pitchFamily="2" charset="-122"/>
              </a:rPr>
              <a:t>9</a:t>
            </a:r>
            <a:r>
              <a:rPr lang="zh-CN" altLang="en-US" sz="4800">
                <a:solidFill>
                  <a:srgbClr val="0000FF"/>
                </a:solidFill>
                <a:latin typeface="宋体" panose="02010600030101010101" pitchFamily="2" charset="-122"/>
              </a:rPr>
              <a:t>节</a:t>
            </a:r>
            <a:endParaRPr lang="zh-CN" altLang="en-US" sz="480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47107" name="文本占位符 47106"/>
          <p:cNvSpPr>
            <a:spLocks noGrp="1"/>
          </p:cNvSpPr>
          <p:nvPr>
            <p:ph type="body"/>
          </p:nvPr>
        </p:nvSpPr>
        <p:spPr>
          <a:xfrm>
            <a:off x="2568575" y="1916113"/>
            <a:ext cx="7127875" cy="4191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lvl="2">
              <a:lnSpc>
                <a:spcPct val="115000"/>
              </a:lnSpc>
              <a:spcBef>
                <a:spcPct val="0"/>
              </a:spcBef>
              <a:buNone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你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 b="1">
                <a:solidFill>
                  <a:srgbClr val="FF3399"/>
                </a:solidFill>
                <a:latin typeface="楷体" panose="02010609060101010101" charset="-122"/>
                <a:ea typeface="楷体" panose="02010609060101010101" charset="-122"/>
              </a:rPr>
              <a:t>永远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居住在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太阳升起的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地方，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  <a:p>
            <a:pPr lvl="2">
              <a:lnSpc>
                <a:spcPct val="115000"/>
              </a:lnSpc>
              <a:spcBef>
                <a:spcPct val="0"/>
              </a:spcBef>
              <a:buNone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你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 b="1">
                <a:solidFill>
                  <a:srgbClr val="FF3399"/>
                </a:solidFill>
                <a:latin typeface="楷体" panose="02010609060101010101" charset="-122"/>
                <a:ea typeface="楷体" panose="02010609060101010101" charset="-122"/>
              </a:rPr>
              <a:t>永远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居住在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 b="1">
                <a:solidFill>
                  <a:srgbClr val="FF3399"/>
                </a:solidFill>
                <a:latin typeface="楷体" panose="02010609060101010101" charset="-122"/>
                <a:ea typeface="楷体" panose="02010609060101010101" charset="-122"/>
              </a:rPr>
              <a:t>人民心里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  <a:p>
            <a:pPr lvl="2">
              <a:lnSpc>
                <a:spcPct val="115000"/>
              </a:lnSpc>
              <a:spcBef>
                <a:spcPct val="0"/>
              </a:spcBef>
              <a:buNone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你的人民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世世代代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 b="1">
                <a:solidFill>
                  <a:srgbClr val="FF3399"/>
                </a:solidFill>
                <a:latin typeface="楷体" panose="02010609060101010101" charset="-122"/>
                <a:ea typeface="楷体" panose="02010609060101010101" charset="-122"/>
              </a:rPr>
              <a:t>想念你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！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  <a:p>
            <a:pPr lvl="2">
              <a:lnSpc>
                <a:spcPct val="115000"/>
              </a:lnSpc>
              <a:spcBef>
                <a:spcPct val="0"/>
              </a:spcBef>
              <a:buNone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想念你呵，想念你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  <a:p>
            <a:pPr lvl="2">
              <a:lnSpc>
                <a:spcPct val="115000"/>
              </a:lnSpc>
              <a:spcBef>
                <a:spcPct val="0"/>
              </a:spcBef>
              <a:buNone/>
            </a:pPr>
            <a:r>
              <a:rPr lang="zh-CN" altLang="en-US" sz="3200" b="1">
                <a:solidFill>
                  <a:srgbClr val="FF3399"/>
                </a:solidFill>
                <a:latin typeface="楷体" panose="02010609060101010101" charset="-122"/>
                <a:ea typeface="楷体" panose="02010609060101010101" charset="-122"/>
              </a:rPr>
              <a:t>——想——念——你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  <a:p>
            <a:pPr lvl="2">
              <a:lnSpc>
                <a:spcPct val="115000"/>
              </a:lnSpc>
              <a:spcBef>
                <a:spcPct val="0"/>
              </a:spcBef>
              <a:buNone/>
            </a:pPr>
            <a:endParaRPr lang="en-US" altLang="zh-CN" sz="32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7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6" name="图片 26625" descr="zhou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2850" y="190500"/>
            <a:ext cx="4686300" cy="6477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7" name="图片 26626" descr="titl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0" y="533400"/>
            <a:ext cx="1447800" cy="5410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8" name="图片 26627" descr="zhou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3000" y="1600200"/>
            <a:ext cx="1447800" cy="4038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4" name="标题 59393"/>
          <p:cNvSpPr>
            <a:spLocks noGrp="1"/>
          </p:cNvSpPr>
          <p:nvPr>
            <p:ph type="title"/>
          </p:nvPr>
        </p:nvSpPr>
        <p:spPr>
          <a:xfrm>
            <a:off x="4277995" y="-337185"/>
            <a:ext cx="4346575" cy="1143000"/>
          </a:xfrm>
        </p:spPr>
        <p:txBody>
          <a:bodyPr anchor="ctr" anchorCtr="0"/>
          <a:p>
            <a:r>
              <a:rPr lang="zh-CN" altLang="en-US" sz="54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梳理课文结构</a:t>
            </a:r>
            <a:endParaRPr lang="zh-CN" altLang="en-US" sz="5400" dirty="0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1981200" y="1600200"/>
            <a:ext cx="8229600" cy="4525963"/>
          </a:xfrm>
        </p:spPr>
        <p:txBody>
          <a:bodyPr/>
          <a:p>
            <a:endParaRPr lang="zh-CN" altLang="en-US"/>
          </a:p>
        </p:txBody>
      </p:sp>
      <p:sp>
        <p:nvSpPr>
          <p:cNvPr id="59398" name="文本框 59397"/>
          <p:cNvSpPr txBox="1"/>
          <p:nvPr/>
        </p:nvSpPr>
        <p:spPr>
          <a:xfrm>
            <a:off x="572770" y="609600"/>
            <a:ext cx="11064875" cy="62045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just"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101FEE"/>
                </a:solidFill>
                <a:latin typeface="Times New Roman" panose="02020603050405020304" pitchFamily="18" charset="0"/>
              </a:rPr>
              <a:t>一、（第</a:t>
            </a:r>
            <a:r>
              <a:rPr lang="en-US" altLang="zh-CN" sz="2800" b="1">
                <a:solidFill>
                  <a:srgbClr val="101FEE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rgbClr val="101FEE"/>
                </a:solidFill>
                <a:latin typeface="Times New Roman" panose="02020603050405020304" pitchFamily="18" charset="0"/>
              </a:rPr>
              <a:t>节）：诗人直抒胸臆，表达了由衷敬爱周总理和深切怀念周总理的淳朴诚挚的思想感情。为全文奠定了抒情基调。</a:t>
            </a:r>
            <a:endParaRPr lang="zh-CN" altLang="en-US" sz="2800" b="1" dirty="0">
              <a:solidFill>
                <a:srgbClr val="101FEE"/>
              </a:solidFill>
              <a:latin typeface="Times New Roman" panose="02020603050405020304" pitchFamily="18" charset="0"/>
            </a:endParaRPr>
          </a:p>
          <a:p>
            <a:pPr algn="just"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101FEE"/>
                </a:solidFill>
                <a:latin typeface="Times New Roman" panose="02020603050405020304" pitchFamily="18" charset="0"/>
              </a:rPr>
              <a:t>二、（第</a:t>
            </a:r>
            <a:r>
              <a:rPr lang="en-US" altLang="zh-CN" sz="2800" b="1">
                <a:solidFill>
                  <a:srgbClr val="101FEE"/>
                </a:solidFill>
                <a:latin typeface="Times New Roman" panose="02020603050405020304" pitchFamily="18" charset="0"/>
              </a:rPr>
              <a:t>2—7</a:t>
            </a:r>
            <a:r>
              <a:rPr lang="zh-CN" altLang="en-US" sz="2800" b="1" dirty="0">
                <a:solidFill>
                  <a:srgbClr val="101FEE"/>
                </a:solidFill>
                <a:latin typeface="Times New Roman" panose="02020603050405020304" pitchFamily="18" charset="0"/>
              </a:rPr>
              <a:t>节）：着重刻画了周总理的光辉形象，进一步表现了崇敬与思念之情。</a:t>
            </a:r>
            <a:endParaRPr lang="zh-CN" altLang="en-US" sz="2800" b="1" dirty="0">
              <a:solidFill>
                <a:srgbClr val="101FEE"/>
              </a:solidFill>
              <a:latin typeface="Times New Roman" panose="02020603050405020304" pitchFamily="18" charset="0"/>
            </a:endParaRPr>
          </a:p>
          <a:p>
            <a:pPr algn="just"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三幅画</a:t>
            </a: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：</a:t>
            </a:r>
            <a:endParaRPr lang="zh-CN" altLang="en-US" sz="2800" b="1" dirty="0">
              <a:solidFill>
                <a:srgbClr val="FF0066"/>
              </a:solidFill>
              <a:latin typeface="Times New Roman" panose="02020603050405020304" pitchFamily="18" charset="0"/>
            </a:endParaRPr>
          </a:p>
          <a:p>
            <a:pPr algn="just"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b="1" i="1" dirty="0">
                <a:solidFill>
                  <a:srgbClr val="FF0066"/>
                </a:solidFill>
                <a:latin typeface="Times New Roman" panose="02020603050405020304" pitchFamily="18" charset="0"/>
              </a:rPr>
              <a:t>第一幅</a:t>
            </a: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：以</a:t>
            </a:r>
            <a:r>
              <a:rPr lang="zh-CN" altLang="en-US" sz="2800" b="1" u="sng" dirty="0">
                <a:solidFill>
                  <a:srgbClr val="FF0066"/>
                </a:solidFill>
                <a:latin typeface="Times New Roman" panose="02020603050405020304" pitchFamily="18" charset="0"/>
              </a:rPr>
              <a:t>高山</a:t>
            </a: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为背景，表现了周总理忠于人民、忠于革命，万里征途奋斗不息的无产阶级政治家本色。</a:t>
            </a:r>
            <a:endParaRPr lang="zh-CN" altLang="en-US" sz="2800" b="1" dirty="0">
              <a:solidFill>
                <a:srgbClr val="FF0066"/>
              </a:solidFill>
              <a:latin typeface="Times New Roman" panose="02020603050405020304" pitchFamily="18" charset="0"/>
            </a:endParaRPr>
          </a:p>
          <a:p>
            <a:pPr algn="just"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b="1" i="1" dirty="0">
                <a:solidFill>
                  <a:srgbClr val="FF0066"/>
                </a:solidFill>
                <a:latin typeface="Times New Roman" panose="02020603050405020304" pitchFamily="18" charset="0"/>
              </a:rPr>
              <a:t>第二幅</a:t>
            </a: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：以</a:t>
            </a:r>
            <a:r>
              <a:rPr lang="zh-CN" altLang="en-US" sz="2800" b="1" u="sng" dirty="0">
                <a:solidFill>
                  <a:srgbClr val="FF0066"/>
                </a:solidFill>
                <a:latin typeface="Times New Roman" panose="02020603050405020304" pitchFamily="18" charset="0"/>
              </a:rPr>
              <a:t>大地、森林、大海</a:t>
            </a: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为背景，表现了总理深入人民群众、关心人民冷暖、与人民同甘共苦的无产阶级实践家作风。</a:t>
            </a:r>
            <a:endParaRPr lang="zh-CN" altLang="en-US" sz="2800" b="1" dirty="0">
              <a:solidFill>
                <a:srgbClr val="FF0066"/>
              </a:solidFill>
              <a:latin typeface="Times New Roman" panose="02020603050405020304" pitchFamily="18" charset="0"/>
            </a:endParaRPr>
          </a:p>
          <a:p>
            <a:pPr algn="just"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b="1" i="1" dirty="0">
                <a:solidFill>
                  <a:srgbClr val="FF0066"/>
                </a:solidFill>
                <a:latin typeface="Times New Roman" panose="02020603050405020304" pitchFamily="18" charset="0"/>
              </a:rPr>
              <a:t>第三幅</a:t>
            </a: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：以</a:t>
            </a:r>
            <a:r>
              <a:rPr lang="zh-CN" altLang="en-US" sz="2800" b="1" u="sng" dirty="0">
                <a:solidFill>
                  <a:srgbClr val="FF0066"/>
                </a:solidFill>
                <a:latin typeface="Times New Roman" panose="02020603050405020304" pitchFamily="18" charset="0"/>
              </a:rPr>
              <a:t>整个世界和北京天安门广场</a:t>
            </a: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为背景，表现了周总理为全人类的解放、为社会主义祖国的富强、为人民的幸福鞠躬尽瘁、死而后己的无产阶级革命家的精神境界。</a:t>
            </a:r>
            <a:endParaRPr lang="zh-CN" altLang="en-US" sz="2800" b="1" dirty="0">
              <a:solidFill>
                <a:srgbClr val="FF0066"/>
              </a:solidFill>
              <a:latin typeface="Times New Roman" panose="02020603050405020304" pitchFamily="18" charset="0"/>
            </a:endParaRPr>
          </a:p>
          <a:p>
            <a:pPr algn="just"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三、（第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8</a:t>
            </a:r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18" charset="0"/>
              </a:rPr>
              <a:t>—9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节）：全诗抒情的高潮。它表现了周总理永远活在人民的心里，永远和人民生活、战斗在一起的深刻思想。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>
                                            <p:txEl>
                                              <p:charRg st="0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>
                                            <p:txEl>
                                              <p:charRg st="57" end="9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>
                                            <p:txEl>
                                              <p:charRg st="280" end="3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>
                                            <p:txEl>
                                              <p:charRg st="97" end="10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>
                                            <p:txEl>
                                              <p:charRg st="102" end="1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>
                                            <p:txEl>
                                              <p:charRg st="149" end="20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>
                                            <p:txEl>
                                              <p:charRg st="204" end="28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62405" y="1905000"/>
            <a:ext cx="613410" cy="28676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周总理</a:t>
            </a: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,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你在哪里</a:t>
            </a:r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2286000" y="1905000"/>
            <a:ext cx="306705" cy="2568575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841" name="文本框 66588"/>
          <p:cNvSpPr txBox="1"/>
          <p:nvPr/>
        </p:nvSpPr>
        <p:spPr>
          <a:xfrm>
            <a:off x="7696200" y="1676400"/>
            <a:ext cx="13684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怀念</a:t>
            </a:r>
            <a:endParaRPr lang="en-US" altLang="zh-CN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28" name="文本框 66573"/>
          <p:cNvSpPr txBox="1"/>
          <p:nvPr/>
        </p:nvSpPr>
        <p:spPr>
          <a:xfrm>
            <a:off x="2667000" y="1828800"/>
            <a:ext cx="1944688" cy="5207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你在哪里</a:t>
            </a:r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31" name="文本框 66576"/>
          <p:cNvSpPr txBox="1"/>
          <p:nvPr/>
        </p:nvSpPr>
        <p:spPr>
          <a:xfrm>
            <a:off x="2666683" y="2895600"/>
            <a:ext cx="3313112" cy="5207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他刚离去 找遍世界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32" name="文本框 66577"/>
          <p:cNvSpPr txBox="1"/>
          <p:nvPr/>
        </p:nvSpPr>
        <p:spPr>
          <a:xfrm>
            <a:off x="2802573" y="4038600"/>
            <a:ext cx="2087562" cy="5207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就在这里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33" name="文本框 66579"/>
          <p:cNvSpPr txBox="1"/>
          <p:nvPr/>
        </p:nvSpPr>
        <p:spPr>
          <a:xfrm>
            <a:off x="4724083" y="4038600"/>
            <a:ext cx="2124075" cy="5207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在人民心里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66588"/>
          <p:cNvSpPr txBox="1"/>
          <p:nvPr/>
        </p:nvSpPr>
        <p:spPr>
          <a:xfrm>
            <a:off x="7696200" y="2667000"/>
            <a:ext cx="13684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ym typeface="+mn-ea"/>
              </a:rPr>
              <a:t>颂扬</a:t>
            </a:r>
            <a:endParaRPr lang="en-US" altLang="zh-CN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543800" y="3962400"/>
            <a:ext cx="197231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敬仰</a:t>
            </a:r>
            <a:r>
              <a:rPr lang="en-US" altLang="zh-CN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思念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下箭头 6"/>
          <p:cNvSpPr/>
          <p:nvPr/>
        </p:nvSpPr>
        <p:spPr>
          <a:xfrm>
            <a:off x="8001000" y="2133600"/>
            <a:ext cx="152400" cy="533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下箭头 7"/>
          <p:cNvSpPr/>
          <p:nvPr/>
        </p:nvSpPr>
        <p:spPr>
          <a:xfrm>
            <a:off x="8077200" y="3188970"/>
            <a:ext cx="152400" cy="533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文本框 60417"/>
          <p:cNvSpPr txBox="1"/>
          <p:nvPr/>
        </p:nvSpPr>
        <p:spPr>
          <a:xfrm>
            <a:off x="3275648" y="3429000"/>
            <a:ext cx="5040312" cy="23069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周总理，</a:t>
            </a:r>
            <a:r>
              <a:rPr lang="zh-CN" altLang="en-US" sz="36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我们的</a:t>
            </a:r>
            <a:r>
              <a:rPr lang="zh-CN" altLang="en-US" sz="3600" b="1">
                <a:solidFill>
                  <a:srgbClr val="FF006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好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总理</a:t>
            </a:r>
            <a:r>
              <a:rPr lang="zh-CN" altLang="en-US" sz="3600" b="1">
                <a:solidFill>
                  <a:srgbClr val="00006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endParaRPr lang="zh-CN" altLang="en-US" sz="3600" b="1">
              <a:solidFill>
                <a:srgbClr val="000066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你在哪里呵，你在哪里？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你可知道，我们想念你，</a:t>
            </a:r>
            <a:endParaRPr lang="zh-CN" altLang="en-US" sz="3600" b="1">
              <a:solidFill>
                <a:srgbClr val="000066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solidFill>
                  <a:srgbClr val="00006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你的人民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想念你！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0420" name="文本框 60419"/>
          <p:cNvSpPr txBox="1"/>
          <p:nvPr/>
        </p:nvSpPr>
        <p:spPr>
          <a:xfrm>
            <a:off x="4939665" y="1447800"/>
            <a:ext cx="1712913" cy="644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第</a:t>
            </a: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节</a:t>
            </a:r>
            <a:endParaRPr lang="zh-CN" altLang="en-US" sz="36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05245" y="685836"/>
            <a:ext cx="8347710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spc="160" smtClean="0">
                <a:solidFill>
                  <a:srgbClr val="5B9BD5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鉴赏二：</a:t>
            </a:r>
            <a:r>
              <a:rPr lang="en-US" altLang="zh-CN" sz="4800" b="1" spc="160" smtClean="0">
                <a:solidFill>
                  <a:srgbClr val="5B9BD5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 </a:t>
            </a:r>
            <a:r>
              <a:rPr lang="zh-CN" altLang="en-US" sz="4800" b="1" spc="160" smtClean="0">
                <a:solidFill>
                  <a:srgbClr val="5B9BD5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精读诗歌</a:t>
            </a:r>
            <a:r>
              <a:rPr lang="en-US" altLang="zh-CN" sz="4800" b="1" spc="160" smtClean="0">
                <a:solidFill>
                  <a:srgbClr val="5B9BD5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  </a:t>
            </a:r>
            <a:r>
              <a:rPr lang="zh-CN" altLang="en-US" sz="4800" b="1" spc="160" smtClean="0">
                <a:solidFill>
                  <a:srgbClr val="5B9BD5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理解内容</a:t>
            </a:r>
            <a:endParaRPr lang="zh-CN" altLang="en-US" sz="4800" b="1" spc="160" smtClean="0">
              <a:solidFill>
                <a:srgbClr val="5B9BD5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1037590" y="1981200"/>
            <a:ext cx="3503295" cy="1184910"/>
          </a:xfrm>
          <a:prstGeom prst="wedgeRoundRectCallout">
            <a:avLst>
              <a:gd name="adj1" fmla="val 87464"/>
              <a:gd name="adj2" fmla="val 8633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表现了总理与人民的血肉关系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7315200" y="1752600"/>
            <a:ext cx="3866515" cy="1676400"/>
          </a:xfrm>
          <a:prstGeom prst="wedgeRoundRectCallout">
            <a:avLst>
              <a:gd name="adj1" fmla="val -66735"/>
              <a:gd name="adj2" fmla="val 6193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既揭示了人民崇敬怀念的原因，又引出下文对周总理不朽业绩的追忆。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4577" grpId="0"/>
      <p:bldP spid="60420" grpId="0"/>
      <p:bldP spid="2" grpId="0" bldLvl="0" animBg="1"/>
      <p:bldP spid="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0" name="文本框 60419"/>
          <p:cNvSpPr txBox="1"/>
          <p:nvPr/>
        </p:nvSpPr>
        <p:spPr>
          <a:xfrm>
            <a:off x="3352800" y="685800"/>
            <a:ext cx="56940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朗读第</a:t>
            </a: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2---7</a:t>
            </a: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节，回答问题</a:t>
            </a:r>
            <a:endParaRPr lang="zh-CN" altLang="en-US" sz="36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9600" y="1371600"/>
            <a:ext cx="1212151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作者写对着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高山、大地、森林、大海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呼喊，有什么用意？</a:t>
            </a:r>
            <a:endParaRPr lang="zh-CN" altLang="en-US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24000" y="2209800"/>
            <a:ext cx="858647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展示总理的形象的高大、胸怀的宽阔、业绩的卓著，表明周总理与山岳大地同在。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38200" y="3429000"/>
            <a:ext cx="798957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作者对周总理进行哪些细节的描写？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85800" y="4287520"/>
            <a:ext cx="11529695" cy="19253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ts val="2860"/>
              </a:lnSpc>
              <a:spcBef>
                <a:spcPct val="0"/>
              </a:spcBef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①革命征途千万里，他大步前进不停息。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ts val="2860"/>
              </a:lnSpc>
              <a:spcBef>
                <a:spcPct val="0"/>
              </a:spcBef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②你不见那沉甸甸的谷穗上，还闪着他辛勤的汗滴…… 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ts val="2860"/>
              </a:lnSpc>
              <a:spcBef>
                <a:spcPct val="0"/>
              </a:spcBef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③宿营地上篝火红呵，伐木工人正在回忆他亲切的笑语。 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>
              <a:lnSpc>
                <a:spcPts val="2860"/>
              </a:lnSpc>
              <a:spcBef>
                <a:spcPct val="0"/>
              </a:spcBef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④你不见海防战士身上，他亲手给披的大衣……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l">
              <a:lnSpc>
                <a:spcPts val="2860"/>
              </a:lnSpc>
              <a:spcBef>
                <a:spcPct val="0"/>
              </a:spcBef>
            </a:pPr>
            <a:endParaRPr lang="zh-CN" altLang="en-US" sz="36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60420" grpId="0"/>
      <p:bldP spid="2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文本框 64513"/>
          <p:cNvSpPr txBox="1"/>
          <p:nvPr/>
        </p:nvSpPr>
        <p:spPr>
          <a:xfrm>
            <a:off x="1784985" y="1981200"/>
            <a:ext cx="6313170" cy="47999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总理呵，我们的好总理！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你就在</a:t>
            </a:r>
            <a:r>
              <a:rPr lang="zh-CN" altLang="en-US" sz="36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这里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呵，就在这里！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——在这里，在这里，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在这里……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你永远和我们在一起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——在一起，在一起，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在一起……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spcBef>
                <a:spcPct val="50000"/>
              </a:spcBef>
            </a:pP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8675" name="文本框 1"/>
          <p:cNvSpPr txBox="1"/>
          <p:nvPr/>
        </p:nvSpPr>
        <p:spPr>
          <a:xfrm>
            <a:off x="4343400" y="1066800"/>
            <a:ext cx="1355725" cy="6445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第</a:t>
            </a: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8</a:t>
            </a: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节</a:t>
            </a:r>
            <a:endParaRPr lang="zh-CN" altLang="en-US" sz="36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533400" y="3048000"/>
            <a:ext cx="2164080" cy="1008380"/>
          </a:xfrm>
          <a:prstGeom prst="wedgeRoundRectCallout">
            <a:avLst>
              <a:gd name="adj1" fmla="val 98474"/>
              <a:gd name="adj2" fmla="val -4867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祖国大地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ctr"/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人民心里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8001000" y="838200"/>
            <a:ext cx="3410585" cy="2654300"/>
          </a:xfrm>
          <a:prstGeom prst="wedgeRoundRectCallout">
            <a:avLst>
              <a:gd name="adj1" fmla="val -84328"/>
              <a:gd name="adj2" fmla="val 3136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呼应“在哪里”，回答课文第一小节的问题，使全诗结构显得很完整。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8229600" y="3810000"/>
            <a:ext cx="3063240" cy="2654300"/>
          </a:xfrm>
          <a:prstGeom prst="wedgeRoundRectCallout">
            <a:avLst>
              <a:gd name="adj1" fmla="val -84742"/>
              <a:gd name="adj2" fmla="val -3124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反复，充分表达了对总理的崇敬、爱戴、怀念之情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 sz="2800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8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3" grpId="0"/>
      <p:bldP spid="28675" grpId="0"/>
      <p:bldP spid="5" grpId="0" bldLvl="0" animBg="1"/>
      <p:bldP spid="7" grpId="0" bldLvl="0" animBg="1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矩形 65537"/>
          <p:cNvSpPr/>
          <p:nvPr/>
        </p:nvSpPr>
        <p:spPr>
          <a:xfrm>
            <a:off x="2311400" y="2103120"/>
            <a:ext cx="6935470" cy="42462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</a:t>
            </a:r>
            <a:r>
              <a:rPr lang="zh-CN" altLang="en-US" sz="36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永远居住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</a:t>
            </a:r>
            <a:r>
              <a:rPr lang="zh-CN" altLang="en-US" sz="36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太阳升起的地方，</a:t>
            </a:r>
            <a:endParaRPr lang="zh-CN" altLang="en-US" sz="36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你永远居住在人民心里，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你的人民世世代代想念你！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想念你呵，想念你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想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念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endParaRPr lang="en-US" altLang="zh-CN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9699" name="文本框 1"/>
          <p:cNvSpPr txBox="1"/>
          <p:nvPr/>
        </p:nvSpPr>
        <p:spPr>
          <a:xfrm>
            <a:off x="4800600" y="1448435"/>
            <a:ext cx="1355725" cy="6445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第</a:t>
            </a: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9</a:t>
            </a: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节</a:t>
            </a:r>
            <a:endParaRPr lang="zh-CN" altLang="en-US" sz="36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685800" y="685800"/>
            <a:ext cx="2233930" cy="1008380"/>
          </a:xfrm>
          <a:prstGeom prst="wedgeRoundRectCallout">
            <a:avLst>
              <a:gd name="adj1" fmla="val 71461"/>
              <a:gd name="adj2" fmla="val 13614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总理精神永垂不朽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8534400" y="3124200"/>
            <a:ext cx="2853690" cy="2097405"/>
          </a:xfrm>
          <a:prstGeom prst="wedgeRoundRectCallout">
            <a:avLst>
              <a:gd name="adj1" fmla="val -98642"/>
              <a:gd name="adj2" fmla="val -7098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总理的形象与日月同辉，给人民带来光明和温暖。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ctr"/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29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/>
      <p:bldP spid="29697" grpId="0"/>
      <p:bldP spid="5" grpId="0" bldLvl="0" animBg="1"/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文本框 50177"/>
          <p:cNvSpPr txBox="1"/>
          <p:nvPr/>
        </p:nvSpPr>
        <p:spPr>
          <a:xfrm>
            <a:off x="1072515" y="1524000"/>
            <a:ext cx="10047288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再读诗歌，说说诗歌使用了哪些修辞手法，作用是什么。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0179" name="文本框 50178"/>
          <p:cNvSpPr txBox="1"/>
          <p:nvPr/>
        </p:nvSpPr>
        <p:spPr>
          <a:xfrm>
            <a:off x="762000" y="2590800"/>
            <a:ext cx="10293985" cy="41624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just">
              <a:lnSpc>
                <a:spcPct val="105000"/>
              </a:lnSpc>
            </a:pPr>
            <a:r>
              <a:rPr lang="en-US" altLang="zh-CN" sz="2400" b="1">
                <a:latin typeface="楷体" panose="02010609060101010101" charset="-122"/>
                <a:ea typeface="楷体" panose="02010609060101010101" charset="-122"/>
              </a:rPr>
              <a:t>     </a:t>
            </a:r>
            <a:r>
              <a:rPr lang="zh-CN" altLang="en-US" sz="36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诗歌中运用了拟人、反复、排比的修辞手法。</a:t>
            </a:r>
            <a:endParaRPr lang="zh-CN" altLang="en-US" sz="36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just">
              <a:lnSpc>
                <a:spcPct val="105000"/>
              </a:lnSpc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拟人：</a:t>
            </a:r>
            <a:endParaRPr lang="zh-CN" altLang="en-US" sz="36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just">
              <a:lnSpc>
                <a:spcPct val="105000"/>
              </a:lnSpc>
            </a:pPr>
            <a:r>
              <a:rPr lang="zh-CN" altLang="en-US" sz="36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诗中的山川、大地、松涛、海浪是天地万物的代表，诗人赋予它们以人情感，因为它们是总理为人民辛劳一生的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见证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。这种拟人手法的运用，使全诗具有了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浪漫主义色彩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，便于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表达周总理虽死犹生的立意，增强了诗歌的感染力。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76400" y="609600"/>
            <a:ext cx="8796020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 spc="160" smtClean="0">
                <a:solidFill>
                  <a:srgbClr val="5B9BD5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鉴赏三：</a:t>
            </a:r>
            <a:r>
              <a:rPr lang="en-US" altLang="zh-CN" sz="4800" b="1" spc="160" smtClean="0">
                <a:solidFill>
                  <a:srgbClr val="5B9BD5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   </a:t>
            </a:r>
            <a:r>
              <a:rPr lang="zh-CN" altLang="en-US" sz="4800" b="1" spc="160" smtClean="0">
                <a:solidFill>
                  <a:srgbClr val="5B9BD5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品味语言</a:t>
            </a:r>
            <a:r>
              <a:rPr lang="en-US" altLang="zh-CN" sz="4800" b="1" spc="160" smtClean="0">
                <a:solidFill>
                  <a:srgbClr val="5B9BD5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  </a:t>
            </a:r>
            <a:r>
              <a:rPr lang="zh-CN" altLang="en-US" sz="4800" b="1" spc="160" smtClean="0">
                <a:solidFill>
                  <a:srgbClr val="5B9BD5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体会写法</a:t>
            </a:r>
            <a:endParaRPr lang="zh-CN" altLang="en-US" sz="4800" b="1" spc="160" smtClean="0">
              <a:solidFill>
                <a:srgbClr val="5B9BD5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/>
      <p:bldP spid="50179" grpId="0"/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矩形 51202"/>
          <p:cNvSpPr/>
          <p:nvPr/>
        </p:nvSpPr>
        <p:spPr>
          <a:xfrm>
            <a:off x="762000" y="609600"/>
            <a:ext cx="10904220" cy="61804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反复：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反复是一种常见的修辞方法，一般分为“连续反复”和“</a:t>
            </a:r>
            <a:r>
              <a:rPr lang="zh-CN" altLang="en-US" sz="3600" b="1">
                <a:solidFill>
                  <a:srgbClr val="101FEE"/>
                </a:solidFill>
                <a:latin typeface="楷体" panose="02010609060101010101" charset="-122"/>
                <a:ea typeface="楷体" panose="02010609060101010101" charset="-122"/>
              </a:rPr>
              <a:t>间隔反复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”两种。相同的语句连续出现，当中没有其他语句间隔，叫作</a:t>
            </a:r>
            <a:r>
              <a:rPr lang="zh-CN" altLang="en-US" sz="36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连续反复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。如诗中“在这里，在这里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在这里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……”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“在一起，在一起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在一起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……” “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你的人民世世代代想念你！想念你呵，想念你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/——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想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——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念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——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你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…… ”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，强调周总理与人民血肉相连，永远活在人民心中。表达了对敬爱的周总理无限的怀念、无边的哀思。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矩形 52225"/>
          <p:cNvSpPr/>
          <p:nvPr/>
        </p:nvSpPr>
        <p:spPr>
          <a:xfrm>
            <a:off x="533400" y="533400"/>
            <a:ext cx="11127740" cy="62471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5000"/>
              </a:lnSpc>
              <a:spcBef>
                <a:spcPct val="20000"/>
              </a:spcBef>
            </a:pPr>
            <a:r>
              <a:rPr lang="en-US" altLang="zh-CN" sz="2800" b="1">
                <a:solidFill>
                  <a:srgbClr val="04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000" b="1">
                <a:solidFill>
                  <a:srgbClr val="040000"/>
                </a:solidFill>
                <a:latin typeface="楷体" panose="02010609060101010101" charset="-122"/>
                <a:ea typeface="楷体" panose="02010609060101010101" charset="-122"/>
              </a:rPr>
              <a:t>相同的语句连续出现，当中有其他语句间隔，叫作</a:t>
            </a:r>
            <a:r>
              <a:rPr lang="zh-CN" altLang="en-US" sz="40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间隔反复</a:t>
            </a:r>
            <a:r>
              <a:rPr lang="zh-CN" altLang="en-US" sz="4000" b="1">
                <a:solidFill>
                  <a:srgbClr val="040000"/>
                </a:solidFill>
                <a:latin typeface="楷体" panose="02010609060101010101" charset="-122"/>
                <a:ea typeface="楷体" panose="02010609060101010101" charset="-122"/>
              </a:rPr>
              <a:t>。如“我们对着高山喊：周总理</a:t>
            </a:r>
            <a:r>
              <a:rPr lang="en-US" altLang="zh-CN" sz="4000" b="1">
                <a:solidFill>
                  <a:srgbClr val="040000"/>
                </a:solidFill>
                <a:latin typeface="楷体" panose="02010609060101010101" charset="-122"/>
                <a:ea typeface="楷体" panose="02010609060101010101" charset="-122"/>
              </a:rPr>
              <a:t>…… </a:t>
            </a:r>
            <a:r>
              <a:rPr lang="zh-CN" altLang="en-US" sz="4000" b="1">
                <a:solidFill>
                  <a:srgbClr val="040000"/>
                </a:solidFill>
                <a:latin typeface="楷体" panose="02010609060101010101" charset="-122"/>
                <a:ea typeface="楷体" panose="02010609060101010101" charset="-122"/>
              </a:rPr>
              <a:t>我们对着大地喊：周总理</a:t>
            </a:r>
            <a:r>
              <a:rPr lang="en-US" altLang="zh-CN" sz="4000" b="1">
                <a:solidFill>
                  <a:srgbClr val="040000"/>
                </a:solidFill>
                <a:latin typeface="楷体" panose="02010609060101010101" charset="-122"/>
                <a:ea typeface="楷体" panose="02010609060101010101" charset="-122"/>
              </a:rPr>
              <a:t>……</a:t>
            </a:r>
            <a:r>
              <a:rPr lang="zh-CN" altLang="en-US" sz="4000" b="1">
                <a:solidFill>
                  <a:srgbClr val="040000"/>
                </a:solidFill>
                <a:latin typeface="楷体" panose="02010609060101010101" charset="-122"/>
                <a:ea typeface="楷体" panose="02010609060101010101" charset="-122"/>
              </a:rPr>
              <a:t>我们对着森林喊：周总理</a:t>
            </a:r>
            <a:r>
              <a:rPr lang="en-US" altLang="zh-CN" sz="4000" b="1">
                <a:solidFill>
                  <a:srgbClr val="040000"/>
                </a:solidFill>
                <a:latin typeface="楷体" panose="02010609060101010101" charset="-122"/>
                <a:ea typeface="楷体" panose="02010609060101010101" charset="-122"/>
              </a:rPr>
              <a:t>…… </a:t>
            </a:r>
            <a:r>
              <a:rPr lang="zh-CN" altLang="en-US" sz="4000" b="1">
                <a:solidFill>
                  <a:srgbClr val="040000"/>
                </a:solidFill>
                <a:latin typeface="楷体" panose="02010609060101010101" charset="-122"/>
                <a:ea typeface="楷体" panose="02010609060101010101" charset="-122"/>
              </a:rPr>
              <a:t>我们对着大海喊：周总理</a:t>
            </a:r>
            <a:r>
              <a:rPr lang="en-US" altLang="zh-CN" sz="4000" b="1">
                <a:solidFill>
                  <a:srgbClr val="040000"/>
                </a:solidFill>
                <a:latin typeface="楷体" panose="02010609060101010101" charset="-122"/>
                <a:ea typeface="楷体" panose="02010609060101010101" charset="-122"/>
              </a:rPr>
              <a:t>……”</a:t>
            </a:r>
            <a:r>
              <a:rPr lang="zh-CN" altLang="en-US" sz="4000" b="1">
                <a:solidFill>
                  <a:srgbClr val="04000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r>
              <a:rPr lang="zh-CN" altLang="en-US" sz="40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呼唤声声，使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感情抒发得更加浓烈</a:t>
            </a:r>
            <a:r>
              <a:rPr lang="zh-CN" altLang="en-US" sz="40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，更动人地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表现出人民对总理的思念</a:t>
            </a:r>
            <a:r>
              <a:rPr lang="zh-CN" altLang="en-US" sz="40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；有利于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场景</a:t>
            </a:r>
            <a:r>
              <a:rPr lang="zh-CN" altLang="en-US" sz="40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的展开，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意境</a:t>
            </a:r>
            <a:r>
              <a:rPr lang="zh-CN" altLang="en-US" sz="40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的开拓，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层次</a:t>
            </a:r>
            <a:r>
              <a:rPr lang="zh-CN" altLang="en-US" sz="40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显得更清晰，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诗行</a:t>
            </a:r>
            <a:r>
              <a:rPr lang="zh-CN" altLang="en-US" sz="40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回环反复，富有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节奏</a:t>
            </a:r>
            <a:r>
              <a:rPr lang="zh-CN" altLang="en-US" sz="40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感。</a:t>
            </a:r>
            <a:endParaRPr lang="zh-CN" altLang="en-US" sz="40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43645" y="609636"/>
            <a:ext cx="2702560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spc="160" smtClean="0">
                <a:solidFill>
                  <a:srgbClr val="5B9BD5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课堂小结</a:t>
            </a:r>
            <a:endParaRPr lang="zh-CN" altLang="en-US" sz="4800" b="1" spc="160" smtClean="0">
              <a:solidFill>
                <a:srgbClr val="5B9BD5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143000" y="1752600"/>
            <a:ext cx="9647555" cy="4246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en-US" altLang="zh-CN" sz="3600" b="1">
                <a:ea typeface="宋体" panose="02010600030101010101" pitchFamily="2" charset="-122"/>
              </a:rPr>
              <a:t>   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全诗立意深切，构思精巧。以“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询问---呼唤---寻找---回答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”为线索，通过丰富的想象、形象化的描写、多种修辞的运用，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歌颂了周总理勤劳为民的丰功伟绩，赞美他鞠躬尽瘁的伟大品格，抒发了人民想念周总理的深挚情感。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5058" name="图片 45057" descr="13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10200" y="228600"/>
            <a:ext cx="4879975" cy="6400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059" name="文本框 45058"/>
          <p:cNvSpPr txBox="1"/>
          <p:nvPr/>
        </p:nvSpPr>
        <p:spPr>
          <a:xfrm>
            <a:off x="2263140" y="980440"/>
            <a:ext cx="2029460" cy="57150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sz="6000" b="1" i="1">
                <a:latin typeface="Times New Roman" panose="02020603050405020304" pitchFamily="18" charset="0"/>
                <a:ea typeface="华文新魏" panose="02010800040101010101" pitchFamily="2" charset="-122"/>
              </a:rPr>
              <a:t>同</a:t>
            </a:r>
            <a:r>
              <a:rPr lang="zh-CN" altLang="en-US" sz="6000" b="1" i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毛泽东主席在天安门城楼上</a:t>
            </a:r>
            <a:endParaRPr lang="zh-CN" altLang="en-US" sz="6000" b="1" i="1"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743200" y="1600200"/>
            <a:ext cx="8119110" cy="2675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1.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这首诗抒发了作者怎样的感情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ct val="120000"/>
              </a:lnSpc>
            </a:pPr>
            <a:endParaRPr 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ct val="120000"/>
              </a:lnSpc>
            </a:pPr>
            <a:endParaRPr 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2.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朗诵这首诗歌应该用怎样的语调？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ct val="120000"/>
              </a:lnSpc>
            </a:pP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4"/>
          <p:cNvSpPr txBox="1"/>
          <p:nvPr>
            <p:custDataLst>
              <p:tags r:id="rId1"/>
            </p:custDataLst>
          </p:nvPr>
        </p:nvSpPr>
        <p:spPr>
          <a:xfrm>
            <a:off x="685800" y="685800"/>
            <a:ext cx="2458720" cy="922655"/>
          </a:xfrm>
          <a:prstGeom prst="rect">
            <a:avLst/>
          </a:prstGeom>
          <a:gradFill>
            <a:gsLst>
              <a:gs pos="0">
                <a:schemeClr val="accent6">
                  <a:satMod val="103000"/>
                  <a:lumMod val="102000"/>
                  <a:tint val="94000"/>
                </a:schemeClr>
              </a:gs>
              <a:gs pos="50000">
                <a:schemeClr val="accent6">
                  <a:satMod val="110000"/>
                  <a:lumMod val="100000"/>
                  <a:shade val="100000"/>
                </a:schemeClr>
              </a:gs>
              <a:gs pos="100000">
                <a:schemeClr val="accent6">
                  <a:lumMod val="99000"/>
                  <a:satMod val="120000"/>
                  <a:shade val="78000"/>
                </a:schemeClr>
              </a:gs>
              <a:gs pos="0">
                <a:srgbClr val="007BD3"/>
              </a:gs>
              <a:gs pos="100000">
                <a:srgbClr val="034373"/>
              </a:gs>
            </a:gsLst>
            <a:lin scaled="0"/>
          </a:gradFill>
          <a:ln>
            <a:solidFill>
              <a:srgbClr val="378AF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lIns="63500" tIns="25400" rIns="63500" bIns="25400" rtlCol="0" anchor="ctr" anchorCtr="0">
            <a:normAutofit fontScale="90000"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4800" b="1" spc="16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课堂练习</a:t>
            </a:r>
            <a:endParaRPr lang="zh-CN" altLang="en-US" sz="4800" b="1" spc="16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52800" y="2362200"/>
            <a:ext cx="4585335" cy="607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深切悲痛、崇敬、怀念之情</a:t>
            </a:r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3581400" y="4038600"/>
            <a:ext cx="3757930" cy="60769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低沉、缓慢、寄托哀思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8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620500" y="125349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2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6082" name="图片 46081" descr="zel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0" y="685800"/>
            <a:ext cx="4229100" cy="4895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083" name="文本框 46082"/>
          <p:cNvSpPr txBox="1"/>
          <p:nvPr/>
        </p:nvSpPr>
        <p:spPr>
          <a:xfrm>
            <a:off x="1143000" y="5581650"/>
            <a:ext cx="901763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_x000B__x000C_" charset="0"/>
              </a:rPr>
              <a:t>1972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年</a:t>
            </a:r>
            <a:r>
              <a:rPr lang="zh-CN" altLang="en-US" sz="3200" b="1" dirty="0">
                <a:solidFill>
                  <a:srgbClr val="FF0000"/>
                </a:solidFill>
                <a:latin typeface="_x000B__x000C_" charset="0"/>
              </a:rPr>
              <a:t>2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月，周恩来在机场迎接美国总统尼克松。这是美国有史以来第一位出访未建交国家的总统。</a:t>
            </a: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7106" name="图片 47105" descr="18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0" y="3523615"/>
            <a:ext cx="5130165" cy="30645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7107" name="图片 47106" descr="1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0800" y="304800"/>
            <a:ext cx="5195570" cy="31229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7108" name="图片 47107" descr="1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152400"/>
            <a:ext cx="5732145" cy="4108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7109" name="文本框 47108"/>
          <p:cNvSpPr txBox="1"/>
          <p:nvPr/>
        </p:nvSpPr>
        <p:spPr>
          <a:xfrm>
            <a:off x="838200" y="4572000"/>
            <a:ext cx="5322570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总理和少年儿童在一起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总理视察新疆石河子农场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总理和大庆铁人王进喜在一起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47110" name="直接连接符 47109"/>
          <p:cNvSpPr/>
          <p:nvPr/>
        </p:nvSpPr>
        <p:spPr>
          <a:xfrm flipH="1" flipV="1">
            <a:off x="5664200" y="4292600"/>
            <a:ext cx="71438" cy="596900"/>
          </a:xfrm>
          <a:prstGeom prst="line">
            <a:avLst/>
          </a:prstGeom>
          <a:ln w="38100" cap="flat" cmpd="sng">
            <a:solidFill>
              <a:schemeClr val="hlink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47111" name="直接连接符 47110"/>
          <p:cNvSpPr/>
          <p:nvPr/>
        </p:nvSpPr>
        <p:spPr>
          <a:xfrm flipV="1">
            <a:off x="5880100" y="3573463"/>
            <a:ext cx="685800" cy="1905000"/>
          </a:xfrm>
          <a:prstGeom prst="line">
            <a:avLst/>
          </a:prstGeom>
          <a:ln w="38100" cap="flat" cmpd="sng">
            <a:solidFill>
              <a:schemeClr val="hlink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47112" name="直接连接符 47111"/>
          <p:cNvSpPr/>
          <p:nvPr/>
        </p:nvSpPr>
        <p:spPr>
          <a:xfrm flipV="1">
            <a:off x="4367213" y="6308725"/>
            <a:ext cx="1901825" cy="0"/>
          </a:xfrm>
          <a:prstGeom prst="line">
            <a:avLst/>
          </a:prstGeom>
          <a:ln w="38100" cap="flat" cmpd="sng">
            <a:solidFill>
              <a:schemeClr val="hlink"/>
            </a:solidFill>
            <a:prstDash val="solid"/>
            <a:headEnd type="none" w="med" len="med"/>
            <a:tailEnd type="triangle" w="med" len="med"/>
          </a:ln>
        </p:spPr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8130" name="图片 48129" descr="1975、1带病在四届人大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65325" y="381000"/>
            <a:ext cx="7832090" cy="52374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131" name="文本框 48130"/>
          <p:cNvSpPr txBox="1"/>
          <p:nvPr/>
        </p:nvSpPr>
        <p:spPr>
          <a:xfrm>
            <a:off x="2855913" y="5805488"/>
            <a:ext cx="7239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18" charset="0"/>
              </a:rPr>
              <a:t>1975</a:t>
            </a:r>
            <a:r>
              <a:rPr lang="zh-CN" altLang="en-US" sz="3200" b="1" dirty="0">
                <a:latin typeface="Times New Roman" panose="02020603050405020304" pitchFamily="18" charset="0"/>
              </a:rPr>
              <a:t>年带病在四届人大会议上作报告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9154" name="图片 49153" descr="伟人长睡，巨星中天坠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200" y="695325"/>
            <a:ext cx="10639425" cy="5467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155" name="文本框 49154"/>
          <p:cNvSpPr txBox="1"/>
          <p:nvPr/>
        </p:nvSpPr>
        <p:spPr>
          <a:xfrm>
            <a:off x="2743200" y="6019800"/>
            <a:ext cx="69342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9156" name="文本框 49155"/>
          <p:cNvSpPr txBox="1"/>
          <p:nvPr/>
        </p:nvSpPr>
        <p:spPr>
          <a:xfrm>
            <a:off x="3048000" y="6095683"/>
            <a:ext cx="64770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伟人长睡</a:t>
            </a:r>
            <a:r>
              <a:rPr lang="en-US" altLang="zh-CN" sz="4400" b="1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, </a:t>
            </a:r>
            <a:r>
              <a:rPr lang="zh-CN" altLang="en-US" sz="4400" b="1" dirty="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巨星坠落</a:t>
            </a:r>
            <a:r>
              <a:rPr lang="en-US" altLang="zh-CN" sz="4400" b="1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.</a:t>
            </a:r>
            <a:endParaRPr lang="en-US" altLang="zh-CN" sz="4400" b="1">
              <a:solidFill>
                <a:schemeClr val="tx1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pic>
        <p:nvPicPr>
          <p:cNvPr id="49157" name="哀乐.WAV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896600" y="4191000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915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6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9157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0178" name="图片 50177" descr="挥泪送总理，万众心相随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457200"/>
            <a:ext cx="6167755" cy="34880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79" name="图片 50178" descr="一个个花圈，一朵朵白花，都是人民的心花与泪花。（1976年4月）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1855" y="3068955"/>
            <a:ext cx="5774690" cy="34556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180" name="文本框 50179"/>
          <p:cNvSpPr txBox="1"/>
          <p:nvPr/>
        </p:nvSpPr>
        <p:spPr>
          <a:xfrm>
            <a:off x="754380" y="4343400"/>
            <a:ext cx="5197475" cy="19742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80000"/>
              </a:lnSpc>
              <a:spcBef>
                <a:spcPct val="50000"/>
              </a:spcBef>
              <a:buClrTx/>
              <a:buSzTx/>
              <a:buNone/>
            </a:pPr>
            <a:r>
              <a:rPr lang="zh-CN" altLang="en-US" sz="3600" b="1" dirty="0">
                <a:solidFill>
                  <a:srgbClr val="101FEE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一个个花圈，</a:t>
            </a:r>
            <a:endParaRPr lang="zh-CN" altLang="en-US" sz="3600" b="1" dirty="0">
              <a:solidFill>
                <a:srgbClr val="101FEE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algn="l">
              <a:lnSpc>
                <a:spcPct val="80000"/>
              </a:lnSpc>
              <a:spcBef>
                <a:spcPct val="50000"/>
              </a:spcBef>
              <a:buClrTx/>
              <a:buSzTx/>
              <a:buNone/>
            </a:pPr>
            <a:r>
              <a:rPr lang="zh-CN" altLang="en-US" sz="3600" b="1" dirty="0">
                <a:solidFill>
                  <a:srgbClr val="101FEE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一朵朵白花，</a:t>
            </a:r>
            <a:endParaRPr lang="zh-CN" altLang="en-US" sz="3600" b="1" dirty="0">
              <a:solidFill>
                <a:srgbClr val="101FEE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algn="l">
              <a:lnSpc>
                <a:spcPct val="80000"/>
              </a:lnSpc>
              <a:spcBef>
                <a:spcPct val="50000"/>
              </a:spcBef>
              <a:buClrTx/>
              <a:buSzTx/>
              <a:buNone/>
            </a:pPr>
            <a:r>
              <a:rPr lang="zh-CN" altLang="en-US" sz="3600" b="1" dirty="0">
                <a:solidFill>
                  <a:srgbClr val="101FEE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都是人民的心花与泪花。</a:t>
            </a:r>
            <a:endParaRPr lang="zh-CN" altLang="en-US" sz="2800" b="1">
              <a:solidFill>
                <a:srgbClr val="FFFF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50181" name="文本框 50180"/>
          <p:cNvSpPr txBox="1"/>
          <p:nvPr/>
        </p:nvSpPr>
        <p:spPr>
          <a:xfrm>
            <a:off x="7176135" y="980440"/>
            <a:ext cx="3352800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101FEE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挥泪送总理</a:t>
            </a:r>
            <a:endParaRPr lang="zh-CN" altLang="en-US" sz="3600" b="1" dirty="0">
              <a:solidFill>
                <a:srgbClr val="101FEE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101FEE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万众心相随</a:t>
            </a:r>
            <a:endParaRPr lang="zh-CN" altLang="en-US" sz="3600" b="1" dirty="0">
              <a:solidFill>
                <a:srgbClr val="101FEE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02" name="图片 51201" descr="周总理的与世长辞，似乎使这些还不大懂事的孩子们一下子长大了许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91200" y="2859405"/>
            <a:ext cx="5977255" cy="39985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03" name="图片 51202" descr="为了能到纪念碑前给敬爱的周总理献上一束花,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555" y="0"/>
            <a:ext cx="6202045" cy="35039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04" name="文本框 51203"/>
          <p:cNvSpPr txBox="1"/>
          <p:nvPr/>
        </p:nvSpPr>
        <p:spPr>
          <a:xfrm>
            <a:off x="7086600" y="990600"/>
            <a:ext cx="342900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       </a:t>
            </a:r>
            <a:r>
              <a:rPr lang="zh-CN" altLang="en-US" sz="3200" b="1" dirty="0">
                <a:solidFill>
                  <a:srgbClr val="101FEE"/>
                </a:solidFill>
                <a:latin typeface="Times New Roman" panose="02020603050405020304" pitchFamily="18" charset="0"/>
              </a:rPr>
              <a:t>为了能到纪念碑前给敬爱的周总理献上一束花</a:t>
            </a:r>
            <a:endParaRPr lang="zh-CN" altLang="en-US" sz="3200" b="1" dirty="0">
              <a:solidFill>
                <a:srgbClr val="101FEE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205" name="文本框 51204"/>
          <p:cNvSpPr txBox="1"/>
          <p:nvPr/>
        </p:nvSpPr>
        <p:spPr>
          <a:xfrm>
            <a:off x="1371600" y="4038600"/>
            <a:ext cx="4114800" cy="20612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101FEE"/>
                </a:solidFill>
                <a:latin typeface="Times New Roman" panose="02020603050405020304" pitchFamily="18" charset="0"/>
              </a:rPr>
              <a:t>周总理的与世长辞，似乎使这些还不大懂事的孩子们一下子长大了许多。</a:t>
            </a:r>
            <a:endParaRPr lang="zh-CN" altLang="en-US" sz="3200" b="1" dirty="0">
              <a:solidFill>
                <a:srgbClr val="101FEE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</p:sld>
</file>

<file path=ppt/tags/tag1.xml><?xml version="1.0" encoding="utf-8"?>
<p:tagLst xmlns:p="http://schemas.openxmlformats.org/presentationml/2006/main">
  <p:tag name="KSO_WM_ASSEMBLE_CHIP_INDEX" val="c5526dd6e7b9462195f7ee2319d26a58"/>
  <p:tag name="KSO_WM_BEAUTIFY_FLAG" val="#wm#"/>
  <p:tag name="KSO_WM_CHIP_FILLAREA_FILL_RULE" val="{&quot;fill_align&quot;:&quot;c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60656ea44054ed1e2fb7fce3"/>
  <p:tag name="KSO_WM_TEMPLATE_ASSEMBLE_XID" val="60656ea44054ed1e2fb7fce3"/>
  <p:tag name="KSO_WM_TEMPLATE_CATEGORY" val="diagram"/>
  <p:tag name="KSO_WM_TEMPLATE_INDEX" val="20211053"/>
  <p:tag name="KSO_WM_UNIT_BLOCK" val="0"/>
  <p:tag name="KSO_WM_UNIT_COMPATIBLE" val="0"/>
  <p:tag name="KSO_WM_UNIT_DEC_AREA_ID" val="0aa8f16afba5439196142a2f4dda97c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105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2"/>
</p:tagLst>
</file>

<file path=ppt/tags/tag2.xml><?xml version="1.0" encoding="utf-8"?>
<p:tagLst xmlns:p="http://schemas.openxmlformats.org/presentationml/2006/main">
  <p:tag name="KSO_WM_ASSEMBLE_CHIP_INDEX" val="c5526dd6e7b9462195f7ee2319d26a58"/>
  <p:tag name="KSO_WM_BEAUTIFY_FLAG" val="#wm#"/>
  <p:tag name="KSO_WM_CHIP_FILLAREA_FILL_RULE" val="{&quot;fill_align&quot;:&quot;c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60656ea44054ed1e2fb7fce3"/>
  <p:tag name="KSO_WM_TEMPLATE_ASSEMBLE_XID" val="60656ea44054ed1e2fb7fce3"/>
  <p:tag name="KSO_WM_TEMPLATE_CATEGORY" val="diagram"/>
  <p:tag name="KSO_WM_TEMPLATE_INDEX" val="20211053"/>
  <p:tag name="KSO_WM_UNIT_BLOCK" val="0"/>
  <p:tag name="KSO_WM_UNIT_COMPATIBLE" val="0"/>
  <p:tag name="KSO_WM_UNIT_DEC_AREA_ID" val="0aa8f16afba5439196142a2f4dda97c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105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2"/>
</p:tagLst>
</file>

<file path=ppt/tags/tag3.xml><?xml version="1.0" encoding="utf-8"?>
<p:tagLst xmlns:p="http://schemas.openxmlformats.org/presentationml/2006/main">
  <p:tag name="KSO_WM_ASSEMBLE_CHIP_INDEX" val="c5526dd6e7b9462195f7ee2319d26a58"/>
  <p:tag name="KSO_WM_BEAUTIFY_FLAG" val="#wm#"/>
  <p:tag name="KSO_WM_CHIP_FILLAREA_FILL_RULE" val="{&quot;fill_align&quot;:&quot;c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60656ea44054ed1e2fb7fce3"/>
  <p:tag name="KSO_WM_TEMPLATE_ASSEMBLE_XID" val="60656ea44054ed1e2fb7fce3"/>
  <p:tag name="KSO_WM_TEMPLATE_CATEGORY" val="diagram"/>
  <p:tag name="KSO_WM_TEMPLATE_INDEX" val="20211053"/>
  <p:tag name="KSO_WM_UNIT_BLOCK" val="0"/>
  <p:tag name="KSO_WM_UNIT_COMPATIBLE" val="0"/>
  <p:tag name="KSO_WM_UNIT_DEC_AREA_ID" val="0aa8f16afba5439196142a2f4dda97c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105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2"/>
</p:tagLst>
</file>

<file path=ppt/tags/tag4.xml><?xml version="1.0" encoding="utf-8"?>
<p:tagLst xmlns:p="http://schemas.openxmlformats.org/presentationml/2006/main">
  <p:tag name="KSO_WM_ASSEMBLE_CHIP_INDEX" val="c5526dd6e7b9462195f7ee2319d26a58"/>
  <p:tag name="KSO_WM_CHIP_FILLAREA_FILL_RULE" val="{&quot;fill_align&quot;:&quot;c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60656ea44054ed1e2fb7fce3"/>
  <p:tag name="KSO_WM_TEMPLATE_ASSEMBLE_XID" val="60656ea44054ed1e2fb7fce3"/>
  <p:tag name="KSO_WM_TEMPLATE_CATEGORY" val="diagram"/>
  <p:tag name="KSO_WM_TEMPLATE_INDEX" val="20211053"/>
  <p:tag name="KSO_WM_UNIT_BLOCK" val="0"/>
  <p:tag name="KSO_WM_UNIT_COMPATIBLE" val="0"/>
  <p:tag name="KSO_WM_UNIT_DEC_AREA_ID" val="0aa8f16afba5439196142a2f4dda97c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1053_1*a*1"/>
  <p:tag name="KSO_WM_UNIT_ISCONTENTSTITLE" val="0"/>
  <p:tag name="KSO_WM_UNIT_ISNUMDGMTITLE" val="0"/>
  <p:tag name="KSO_WM_UNIT_LAYERLEVEL" val="1"/>
  <p:tag name="KSO_WM_UNIT_NOCLEAR" val="0"/>
  <p:tag name="KSO_WM_UNIT_PRESET_TEXT" val="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VALUE" val="12"/>
</p:tagLst>
</file>

<file path=ppt/theme/theme1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3036</Words>
  <Application>WPS 演示</Application>
  <PresentationFormat/>
  <Paragraphs>239</Paragraphs>
  <Slides>30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30</vt:i4>
      </vt:variant>
    </vt:vector>
  </HeadingPairs>
  <TitlesOfParts>
    <vt:vector size="47" baseType="lpstr">
      <vt:lpstr>Arial</vt:lpstr>
      <vt:lpstr>宋体</vt:lpstr>
      <vt:lpstr>Wingdings</vt:lpstr>
      <vt:lpstr>Times New Roman</vt:lpstr>
      <vt:lpstr>华文新魏</vt:lpstr>
      <vt:lpstr>_x000B__x000C_</vt:lpstr>
      <vt:lpstr>隶书</vt:lpstr>
      <vt:lpstr>微软雅黑</vt:lpstr>
      <vt:lpstr>Arial Unicode MS</vt:lpstr>
      <vt:lpstr>Calibri</vt:lpstr>
      <vt:lpstr>楷体</vt:lpstr>
      <vt:lpstr>Arial</vt:lpstr>
      <vt:lpstr>华文中宋</vt:lpstr>
      <vt:lpstr>黑体</vt:lpstr>
      <vt:lpstr>Segoe Print</vt:lpstr>
      <vt:lpstr>1_默认设计模板</vt:lpstr>
      <vt:lpstr>2_默认设计模板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示例</vt:lpstr>
      <vt:lpstr>PowerPoint 演示文稿</vt:lpstr>
      <vt:lpstr>第9节</vt:lpstr>
      <vt:lpstr>梳理课文结构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syzxjf2</cp:lastModifiedBy>
  <cp:revision>4</cp:revision>
  <cp:lastPrinted>2022-08-31T16:01:00Z</cp:lastPrinted>
  <dcterms:created xsi:type="dcterms:W3CDTF">2022-08-31T16:01:00Z</dcterms:created>
  <dcterms:modified xsi:type="dcterms:W3CDTF">2022-09-08T00:23:34Z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EFB75C04F2BB4A368EC519E2EA013409</vt:lpwstr>
  </property>
  <property fmtid="{D5CDD505-2E9C-101B-9397-08002B2CF9AE}" pid="7" name="KSOProductBuildVer">
    <vt:lpwstr>2052-11.1.0.7989</vt:lpwstr>
  </property>
</Properties>
</file>