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9" r:id="rId3"/>
    <p:sldMasterId id="2147483707" r:id="rId4"/>
    <p:sldMasterId id="2147483714" r:id="rId5"/>
    <p:sldMasterId id="2147483735" r:id="rId6"/>
  </p:sldMasterIdLst>
  <p:notesMasterIdLst>
    <p:notesMasterId r:id="rId8"/>
  </p:notesMasterIdLst>
  <p:handoutMasterIdLst>
    <p:handoutMasterId r:id="rId47"/>
  </p:handoutMasterIdLst>
  <p:sldIdLst>
    <p:sldId id="666" r:id="rId7"/>
    <p:sldId id="520" r:id="rId9"/>
    <p:sldId id="521" r:id="rId10"/>
    <p:sldId id="618" r:id="rId11"/>
    <p:sldId id="631" r:id="rId12"/>
    <p:sldId id="630" r:id="rId13"/>
    <p:sldId id="668" r:id="rId14"/>
    <p:sldId id="526" r:id="rId15"/>
    <p:sldId id="528" r:id="rId16"/>
    <p:sldId id="530" r:id="rId17"/>
    <p:sldId id="655" r:id="rId18"/>
    <p:sldId id="587" r:id="rId19"/>
    <p:sldId id="667" r:id="rId20"/>
    <p:sldId id="646" r:id="rId21"/>
    <p:sldId id="657" r:id="rId22"/>
    <p:sldId id="658" r:id="rId23"/>
    <p:sldId id="638" r:id="rId24"/>
    <p:sldId id="659" r:id="rId25"/>
    <p:sldId id="660" r:id="rId26"/>
    <p:sldId id="642" r:id="rId27"/>
    <p:sldId id="643" r:id="rId28"/>
    <p:sldId id="535" r:id="rId29"/>
    <p:sldId id="661" r:id="rId30"/>
    <p:sldId id="662" r:id="rId31"/>
    <p:sldId id="669" r:id="rId32"/>
    <p:sldId id="670" r:id="rId33"/>
    <p:sldId id="649" r:id="rId34"/>
    <p:sldId id="644" r:id="rId35"/>
    <p:sldId id="626" r:id="rId36"/>
    <p:sldId id="663" r:id="rId37"/>
    <p:sldId id="664" r:id="rId38"/>
    <p:sldId id="562" r:id="rId39"/>
    <p:sldId id="563" r:id="rId40"/>
    <p:sldId id="566" r:id="rId41"/>
    <p:sldId id="568" r:id="rId42"/>
    <p:sldId id="569" r:id="rId43"/>
    <p:sldId id="634" r:id="rId44"/>
    <p:sldId id="574" r:id="rId45"/>
    <p:sldId id="578" r:id="rId46"/>
  </p:sldIdLst>
  <p:sldSz cx="9144000" cy="5143500" type="screen16x9"/>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70" autoAdjust="0"/>
    <p:restoredTop sz="96861" autoAdjust="0"/>
  </p:normalViewPr>
  <p:slideViewPr>
    <p:cSldViewPr>
      <p:cViewPr>
        <p:scale>
          <a:sx n="100" d="100"/>
          <a:sy n="100" d="100"/>
        </p:scale>
        <p:origin x="-240" y="-33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295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B8C4AB93-61DA-4B89-9C50-CC18C3ED15CB}"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r>
              <a:rPr lang="zh-CN" altLang="en-US"/>
              <a:t>绿色圃中小学教育http://www.LSPJY.com   </a:t>
            </a: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r>
              <a:rPr lang="zh-CN" altLang="en-US"/>
              <a:t>绿色圃中小学教育http://www.LSPJY.com   </a:t>
            </a: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2A25B802-F401-42A3-A13C-6A83DD4CE03E}" type="slidenum">
              <a:rPr lang="zh-CN" altLang="en-US"/>
            </a:fld>
            <a:endParaRPr lang="zh-CN" alt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25B802-F401-42A3-A13C-6A83DD4CE03E}" type="slidenum">
              <a:rPr lang="zh-CN" altLang="en-US" smtClean="0"/>
            </a:fld>
            <a:endParaRPr lang="zh-CN" altLang="en-US"/>
          </a:p>
        </p:txBody>
      </p:sp>
      <p:sp>
        <p:nvSpPr>
          <p:cNvPr id="5" name="页眉占位符 4"/>
          <p:cNvSpPr>
            <a:spLocks noGrp="1"/>
          </p:cNvSpPr>
          <p:nvPr>
            <p:ph type="hdr" sz="quarter"/>
          </p:nvPr>
        </p:nvSpPr>
        <p:spPr/>
        <p:txBody>
          <a:bodyPr/>
          <a:p>
            <a:pPr>
              <a:defRPr/>
            </a:pPr>
            <a:r>
              <a:rPr lang="zh-CN" altLang="en-US"/>
              <a:t>绿色圃中小学教育http://www.LSPJY.com   </a:t>
            </a:r>
            <a:endParaRPr lang="zh-CN" altLang="en-US"/>
          </a:p>
        </p:txBody>
      </p:sp>
      <p:sp>
        <p:nvSpPr>
          <p:cNvPr id="6" name="页脚占位符 5"/>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25B802-F401-42A3-A13C-6A83DD4CE03E}" type="slidenum">
              <a:rPr lang="zh-CN" altLang="en-US" smtClean="0"/>
            </a:fld>
            <a:endParaRPr lang="zh-CN" altLang="en-US"/>
          </a:p>
        </p:txBody>
      </p:sp>
      <p:sp>
        <p:nvSpPr>
          <p:cNvPr id="5" name="页眉占位符 4"/>
          <p:cNvSpPr>
            <a:spLocks noGrp="1"/>
          </p:cNvSpPr>
          <p:nvPr>
            <p:ph type="hdr" sz="quarter"/>
          </p:nvPr>
        </p:nvSpPr>
        <p:spPr/>
        <p:txBody>
          <a:bodyPr/>
          <a:p>
            <a:pPr>
              <a:defRPr/>
            </a:pPr>
            <a:r>
              <a:rPr lang="zh-CN" altLang="en-US"/>
              <a:t>绿色圃中小学教育http://www.LSPJY.com   </a:t>
            </a:r>
            <a:endParaRPr lang="zh-CN" altLang="en-US"/>
          </a:p>
        </p:txBody>
      </p:sp>
      <p:sp>
        <p:nvSpPr>
          <p:cNvPr id="6" name="页脚占位符 5"/>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页眉占位符 3"/>
          <p:cNvSpPr>
            <a:spLocks noGrp="1"/>
          </p:cNvSpPr>
          <p:nvPr>
            <p:ph type="hdr" sz="quarter"/>
          </p:nvPr>
        </p:nvSpPr>
        <p:spPr/>
        <p:txBody>
          <a:bodyPr/>
          <a:p>
            <a:pPr>
              <a:defRPr/>
            </a:pPr>
            <a:r>
              <a:rPr lang="zh-CN" altLang="en-US"/>
              <a:t>绿色圃中小学教育http://www.LSPJY.com   </a:t>
            </a:r>
            <a:endParaRPr lang="zh-CN" altLang="en-US"/>
          </a:p>
        </p:txBody>
      </p:sp>
      <p:sp>
        <p:nvSpPr>
          <p:cNvPr id="5" name="页脚占位符 4"/>
          <p:cNvSpPr>
            <a:spLocks noGrp="1"/>
          </p:cNvSpPr>
          <p:nvPr>
            <p:ph type="ftr" sz="quarter" idx="4"/>
          </p:nvPr>
        </p:nvSpPr>
        <p:spPr/>
        <p:txBody>
          <a:bodyPr/>
          <a:p>
            <a:pPr>
              <a:defRPr/>
            </a:pPr>
            <a:r>
              <a:rPr lang="zh-CN" altLang="en-US"/>
              <a:t>绿色圃中小学教育http://www.LSPJY.com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4"/>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6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64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80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56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5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58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59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6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64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80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56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5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58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59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1" Type="http://schemas.openxmlformats.org/officeDocument/2006/relationships/theme" Target="../theme/theme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image" Target="../media/image1.png"/><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 Type="http://schemas.openxmlformats.org/officeDocument/2006/relationships/slideLayout" Target="../slideLayouts/slideLayout52.xml"/><Relationship Id="rId10" Type="http://schemas.openxmlformats.org/officeDocument/2006/relationships/theme" Target="../theme/theme2.xml"/><Relationship Id="rId1" Type="http://schemas.openxmlformats.org/officeDocument/2006/relationships/slideLayout" Target="../slideLayouts/slideLayout51.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3.png"/><Relationship Id="rId7" Type="http://schemas.openxmlformats.org/officeDocument/2006/relationships/image" Target="../media/image1.png"/><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 Id="rId3" Type="http://schemas.openxmlformats.org/officeDocument/2006/relationships/slideLayout" Target="../slideLayouts/slideLayout60.xml"/><Relationship Id="rId2" Type="http://schemas.openxmlformats.org/officeDocument/2006/relationships/slideLayout" Target="../slideLayouts/slideLayout59.xml"/><Relationship Id="rId10" Type="http://schemas.openxmlformats.org/officeDocument/2006/relationships/theme" Target="../theme/theme3.xml"/><Relationship Id="rId1" Type="http://schemas.openxmlformats.org/officeDocument/2006/relationships/slideLayout" Target="../slideLayouts/slideLayout58.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72.xml"/><Relationship Id="rId8" Type="http://schemas.openxmlformats.org/officeDocument/2006/relationships/slideLayout" Target="../slideLayouts/slideLayout71.xml"/><Relationship Id="rId7" Type="http://schemas.openxmlformats.org/officeDocument/2006/relationships/slideLayout" Target="../slideLayouts/slideLayout70.xml"/><Relationship Id="rId6" Type="http://schemas.openxmlformats.org/officeDocument/2006/relationships/slideLayout" Target="../slideLayouts/slideLayout69.xml"/><Relationship Id="rId5" Type="http://schemas.openxmlformats.org/officeDocument/2006/relationships/slideLayout" Target="../slideLayouts/slideLayout68.xml"/><Relationship Id="rId4" Type="http://schemas.openxmlformats.org/officeDocument/2006/relationships/slideLayout" Target="../slideLayouts/slideLayout67.xml"/><Relationship Id="rId3" Type="http://schemas.openxmlformats.org/officeDocument/2006/relationships/slideLayout" Target="../slideLayouts/slideLayout66.xml"/><Relationship Id="rId24" Type="http://schemas.openxmlformats.org/officeDocument/2006/relationships/theme" Target="../theme/theme4.xml"/><Relationship Id="rId23" Type="http://schemas.microsoft.com/office/2007/relationships/hdphoto" Target="../media/image6.wdp"/><Relationship Id="rId22" Type="http://schemas.openxmlformats.org/officeDocument/2006/relationships/image" Target="../media/image5.png"/><Relationship Id="rId21" Type="http://schemas.openxmlformats.org/officeDocument/2006/relationships/image" Target="../media/image1.png"/><Relationship Id="rId20" Type="http://schemas.openxmlformats.org/officeDocument/2006/relationships/slideLayout" Target="../slideLayouts/slideLayout83.xml"/><Relationship Id="rId2" Type="http://schemas.openxmlformats.org/officeDocument/2006/relationships/slideLayout" Target="../slideLayouts/slideLayout65.xml"/><Relationship Id="rId19" Type="http://schemas.openxmlformats.org/officeDocument/2006/relationships/slideLayout" Target="../slideLayouts/slideLayout82.xml"/><Relationship Id="rId18" Type="http://schemas.openxmlformats.org/officeDocument/2006/relationships/slideLayout" Target="../slideLayouts/slideLayout81.xml"/><Relationship Id="rId17" Type="http://schemas.openxmlformats.org/officeDocument/2006/relationships/slideLayout" Target="../slideLayouts/slideLayout80.xml"/><Relationship Id="rId16" Type="http://schemas.openxmlformats.org/officeDocument/2006/relationships/slideLayout" Target="../slideLayouts/slideLayout79.xml"/><Relationship Id="rId15" Type="http://schemas.openxmlformats.org/officeDocument/2006/relationships/slideLayout" Target="../slideLayouts/slideLayout78.xml"/><Relationship Id="rId14" Type="http://schemas.openxmlformats.org/officeDocument/2006/relationships/slideLayout" Target="../slideLayouts/slideLayout77.xml"/><Relationship Id="rId13" Type="http://schemas.openxmlformats.org/officeDocument/2006/relationships/slideLayout" Target="../slideLayouts/slideLayout76.xml"/><Relationship Id="rId12" Type="http://schemas.openxmlformats.org/officeDocument/2006/relationships/slideLayout" Target="../slideLayouts/slideLayout75.xml"/><Relationship Id="rId11" Type="http://schemas.openxmlformats.org/officeDocument/2006/relationships/slideLayout" Target="../slideLayouts/slideLayout74.xml"/><Relationship Id="rId10" Type="http://schemas.openxmlformats.org/officeDocument/2006/relationships/slideLayout" Target="../slideLayouts/slideLayout73.xml"/><Relationship Id="rId1"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92.xml"/><Relationship Id="rId8" Type="http://schemas.openxmlformats.org/officeDocument/2006/relationships/slideLayout" Target="../slideLayouts/slideLayout91.xml"/><Relationship Id="rId7" Type="http://schemas.openxmlformats.org/officeDocument/2006/relationships/slideLayout" Target="../slideLayouts/slideLayout90.xml"/><Relationship Id="rId6" Type="http://schemas.openxmlformats.org/officeDocument/2006/relationships/slideLayout" Target="../slideLayouts/slideLayout89.xml"/><Relationship Id="rId5" Type="http://schemas.openxmlformats.org/officeDocument/2006/relationships/slideLayout" Target="../slideLayouts/slideLayout88.xml"/><Relationship Id="rId4" Type="http://schemas.openxmlformats.org/officeDocument/2006/relationships/slideLayout" Target="../slideLayouts/slideLayout87.xml"/><Relationship Id="rId3" Type="http://schemas.openxmlformats.org/officeDocument/2006/relationships/slideLayout" Target="../slideLayouts/slideLayout86.xml"/><Relationship Id="rId25" Type="http://schemas.openxmlformats.org/officeDocument/2006/relationships/theme" Target="../theme/theme5.xml"/><Relationship Id="rId24" Type="http://schemas.microsoft.com/office/2007/relationships/hdphoto" Target="../media/image6.wdp"/><Relationship Id="rId23" Type="http://schemas.openxmlformats.org/officeDocument/2006/relationships/image" Target="../media/image5.png"/><Relationship Id="rId22" Type="http://schemas.openxmlformats.org/officeDocument/2006/relationships/image" Target="../media/image1.png"/><Relationship Id="rId21" Type="http://schemas.openxmlformats.org/officeDocument/2006/relationships/slideLayout" Target="../slideLayouts/slideLayout104.xml"/><Relationship Id="rId20" Type="http://schemas.openxmlformats.org/officeDocument/2006/relationships/slideLayout" Target="../slideLayouts/slideLayout103.xml"/><Relationship Id="rId2" Type="http://schemas.openxmlformats.org/officeDocument/2006/relationships/slideLayout" Target="../slideLayouts/slideLayout85.xml"/><Relationship Id="rId19" Type="http://schemas.openxmlformats.org/officeDocument/2006/relationships/slideLayout" Target="../slideLayouts/slideLayout102.xml"/><Relationship Id="rId18" Type="http://schemas.openxmlformats.org/officeDocument/2006/relationships/slideLayout" Target="../slideLayouts/slideLayout101.xml"/><Relationship Id="rId17" Type="http://schemas.openxmlformats.org/officeDocument/2006/relationships/slideLayout" Target="../slideLayouts/slideLayout100.xml"/><Relationship Id="rId16" Type="http://schemas.openxmlformats.org/officeDocument/2006/relationships/slideLayout" Target="../slideLayouts/slideLayout99.xml"/><Relationship Id="rId15" Type="http://schemas.openxmlformats.org/officeDocument/2006/relationships/slideLayout" Target="../slideLayouts/slideLayout98.xml"/><Relationship Id="rId14" Type="http://schemas.openxmlformats.org/officeDocument/2006/relationships/slideLayout" Target="../slideLayouts/slideLayout97.xml"/><Relationship Id="rId13" Type="http://schemas.openxmlformats.org/officeDocument/2006/relationships/slideLayout" Target="../slideLayouts/slideLayout96.xml"/><Relationship Id="rId12" Type="http://schemas.openxmlformats.org/officeDocument/2006/relationships/slideLayout" Target="../slideLayouts/slideLayout95.xml"/><Relationship Id="rId11" Type="http://schemas.openxmlformats.org/officeDocument/2006/relationships/slideLayout" Target="../slideLayouts/slideLayout94.xml"/><Relationship Id="rId10" Type="http://schemas.openxmlformats.org/officeDocument/2006/relationships/slideLayout" Target="../slideLayouts/slideLayout93.xml"/><Relationship Id="rId1" Type="http://schemas.openxmlformats.org/officeDocument/2006/relationships/slideLayout" Target="../slideLayouts/slideLayout8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2050" name="图片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27988" y="123825"/>
            <a:ext cx="9159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14"/>
          <p:cNvSpPr txBox="1">
            <a:spLocks noChangeArrowheads="1"/>
          </p:cNvSpPr>
          <p:nvPr/>
        </p:nvSpPr>
        <p:spPr bwMode="auto">
          <a:xfrm>
            <a:off x="6415088" y="123825"/>
            <a:ext cx="1685925" cy="369888"/>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buFontTx/>
              <a:buNone/>
              <a:defRPr/>
            </a:pPr>
            <a:r>
              <a:rPr kumimoji="1" lang="en-US" altLang="zh-CN" dirty="0">
                <a:solidFill>
                  <a:srgbClr val="02B3C5"/>
                </a:solidFill>
                <a:latin typeface="FZXingKai-S04" panose="03000509000000000000" pitchFamily="66" charset="-122"/>
                <a:ea typeface="FZXingKai-S04" panose="03000509000000000000" pitchFamily="66" charset="-122"/>
                <a:sym typeface="+mn-ea"/>
              </a:rPr>
              <a:t>22</a:t>
            </a:r>
            <a:r>
              <a:rPr kumimoji="1" lang="zh-CN" altLang="en-US" dirty="0">
                <a:solidFill>
                  <a:srgbClr val="02B3C5"/>
                </a:solidFill>
                <a:latin typeface="FZXingKai-S04" panose="03000509000000000000" pitchFamily="66" charset="-122"/>
                <a:ea typeface="FZXingKai-S04" panose="03000509000000000000" pitchFamily="66" charset="-122"/>
                <a:sym typeface="+mn-ea"/>
              </a:rPr>
              <a:t> 范进中举</a:t>
            </a:r>
            <a:r>
              <a:rPr kumimoji="1" lang="en-US" altLang="zh-CN" dirty="0">
                <a:solidFill>
                  <a:srgbClr val="02B3C5"/>
                </a:solidFill>
                <a:latin typeface="FZXingKai-S04" panose="03000509000000000000" pitchFamily="66" charset="-122"/>
                <a:ea typeface="FZXingKai-S04" panose="03000509000000000000" pitchFamily="66" charset="-122"/>
                <a:sym typeface="+mn-ea"/>
              </a:rPr>
              <a:t> /</a:t>
            </a:r>
            <a:endParaRPr kumimoji="1" lang="zh-CN" altLang="en-US" dirty="0">
              <a:solidFill>
                <a:srgbClr val="02B3C5"/>
              </a:solidFill>
              <a:latin typeface="FZXingKai-S04" panose="03000509000000000000" pitchFamily="66" charset="-122"/>
              <a:ea typeface="FZXingKai-S04" panose="03000509000000000000" pitchFamily="66" charset="-122"/>
              <a:sym typeface="+mn-ea"/>
            </a:endParaRPr>
          </a:p>
        </p:txBody>
      </p:sp>
      <p:pic>
        <p:nvPicPr>
          <p:cNvPr id="1033" name="Picture 9"/>
          <p:cNvPicPr>
            <a:picLocks noChangeAspect="1" noChangeArrowheads="1"/>
          </p:cNvPicPr>
          <p:nvPr/>
        </p:nvPicPr>
        <p:blipFill>
          <a:blip r:embed="rId9" cstate="print"/>
          <a:srcRect/>
          <a:stretch>
            <a:fillRect/>
          </a:stretch>
        </p:blipFill>
        <p:spPr bwMode="auto">
          <a:xfrm>
            <a:off x="8166905" y="4227933"/>
            <a:ext cx="977095" cy="915566"/>
          </a:xfrm>
          <a:prstGeom prst="rect">
            <a:avLst/>
          </a:prstGeom>
          <a:ln>
            <a:noFill/>
          </a:ln>
          <a:effectLst>
            <a:softEdge rad="63500"/>
          </a:effectLst>
        </p:spPr>
      </p:pic>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图片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7988" y="123825"/>
            <a:ext cx="9159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5092700"/>
            <a:ext cx="9144000" cy="50800"/>
          </a:xfrm>
          <a:prstGeom prst="rect">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kumimoji="1" lang="zh-CN" altLang="en-US">
              <a:solidFill>
                <a:prstClr val="white"/>
              </a:solidFill>
            </a:endParaRPr>
          </a:p>
        </p:txBody>
      </p:sp>
      <p:pic>
        <p:nvPicPr>
          <p:cNvPr id="3076" name="图片 4"/>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rot="3239541">
            <a:off x="8189913" y="4459288"/>
            <a:ext cx="9334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5"/>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41275" y="4267200"/>
            <a:ext cx="4984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pSp>
        <p:nvGrpSpPr>
          <p:cNvPr id="1026" name="组合 5"/>
          <p:cNvGrpSpPr/>
          <p:nvPr userDrawn="1"/>
        </p:nvGrpSpPr>
        <p:grpSpPr bwMode="auto">
          <a:xfrm>
            <a:off x="3714744" y="38083"/>
            <a:ext cx="5357819" cy="582631"/>
            <a:chOff x="3712644" y="37745"/>
            <a:chExt cx="5360236" cy="583285"/>
          </a:xfrm>
        </p:grpSpPr>
        <p:sp>
          <p:nvSpPr>
            <p:cNvPr id="7" name="矩形 6"/>
            <p:cNvSpPr>
              <a:spLocks noChangeArrowheads="1"/>
            </p:cNvSpPr>
            <p:nvPr userDrawn="1"/>
          </p:nvSpPr>
          <p:spPr bwMode="auto">
            <a:xfrm>
              <a:off x="3712644" y="37745"/>
              <a:ext cx="4013165" cy="500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kumimoji="1" lang="en-US" altLang="zh-CN" sz="2800" dirty="0" smtClean="0">
                  <a:solidFill>
                    <a:srgbClr val="A11111"/>
                  </a:solidFill>
                  <a:latin typeface="宋体" panose="02010600030101010101" pitchFamily="2" charset="-122"/>
                </a:rPr>
                <a:t>5</a:t>
              </a:r>
              <a:r>
                <a:rPr kumimoji="1" lang="en-US" altLang="zh-CN" sz="2400" dirty="0" smtClean="0">
                  <a:solidFill>
                    <a:srgbClr val="A11111"/>
                  </a:solidFill>
                  <a:latin typeface="宋体" panose="02010600030101010101" pitchFamily="2" charset="-122"/>
                </a:rPr>
                <a:t> </a:t>
              </a:r>
              <a:r>
                <a:rPr kumimoji="1" lang="zh-CN" altLang="en-US" sz="2400" dirty="0" smtClean="0">
                  <a:solidFill>
                    <a:srgbClr val="A11111"/>
                  </a:solidFill>
                  <a:latin typeface="宋体" panose="02010600030101010101" pitchFamily="2" charset="-122"/>
                </a:rPr>
                <a:t>国行公祭，为佑世界和平</a:t>
              </a:r>
              <a:r>
                <a:rPr kumimoji="1" lang="en-US" altLang="zh-CN" sz="2400" dirty="0" smtClean="0">
                  <a:solidFill>
                    <a:srgbClr val="A11111"/>
                  </a:solidFill>
                  <a:latin typeface="宋体" panose="02010600030101010101" pitchFamily="2" charset="-122"/>
                </a:rPr>
                <a:t>/</a:t>
              </a:r>
              <a:endParaRPr kumimoji="1" lang="en-US" altLang="zh-CN" sz="2400" dirty="0">
                <a:solidFill>
                  <a:srgbClr val="A11111"/>
                </a:solidFill>
                <a:latin typeface="宋体" panose="02010600030101010101" pitchFamily="2" charset="-122"/>
              </a:endParaRPr>
            </a:p>
          </p:txBody>
        </p:sp>
        <p:pic>
          <p:nvPicPr>
            <p:cNvPr id="1029" name="图片 3"/>
            <p:cNvPicPr>
              <a:picLocks noChangeAspect="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7637145" y="55245"/>
              <a:ext cx="1435735" cy="56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Picture 3"/>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backgroundRemoval t="870" b="98841" l="9581" r="100000"/>
                    </a14:imgEffect>
                  </a14:imgLayer>
                </a14:imgProps>
              </a:ext>
              <a:ext uri="{28A0092B-C50C-407E-A947-70E740481C1C}">
                <a14:useLocalDpi xmlns:a14="http://schemas.microsoft.com/office/drawing/2010/main" val="0"/>
              </a:ext>
            </a:extLst>
          </a:blip>
          <a:srcRect/>
          <a:stretch>
            <a:fillRect/>
          </a:stretch>
        </p:blipFill>
        <p:spPr bwMode="auto">
          <a:xfrm>
            <a:off x="8460432" y="3969482"/>
            <a:ext cx="554281" cy="11450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 id="2147483733" r:id="rId19"/>
    <p:sldLayoutId id="2147483734" r:id="rId20"/>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pSp>
        <p:nvGrpSpPr>
          <p:cNvPr id="1026" name="组合 5"/>
          <p:cNvGrpSpPr/>
          <p:nvPr userDrawn="1"/>
        </p:nvGrpSpPr>
        <p:grpSpPr bwMode="auto">
          <a:xfrm>
            <a:off x="3714744" y="38083"/>
            <a:ext cx="5357819" cy="582631"/>
            <a:chOff x="3712644" y="37745"/>
            <a:chExt cx="5360236" cy="583285"/>
          </a:xfrm>
        </p:grpSpPr>
        <p:sp>
          <p:nvSpPr>
            <p:cNvPr id="7" name="矩形 6"/>
            <p:cNvSpPr>
              <a:spLocks noChangeArrowheads="1"/>
            </p:cNvSpPr>
            <p:nvPr userDrawn="1"/>
          </p:nvSpPr>
          <p:spPr bwMode="auto">
            <a:xfrm>
              <a:off x="3712644" y="37745"/>
              <a:ext cx="4013165" cy="500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kumimoji="1" lang="en-US" altLang="zh-CN" sz="2800" dirty="0" smtClean="0">
                  <a:solidFill>
                    <a:srgbClr val="A11111"/>
                  </a:solidFill>
                  <a:latin typeface="宋体" panose="02010600030101010101" pitchFamily="2" charset="-122"/>
                </a:rPr>
                <a:t>5</a:t>
              </a:r>
              <a:r>
                <a:rPr kumimoji="1" lang="en-US" altLang="zh-CN" sz="2400" dirty="0" smtClean="0">
                  <a:solidFill>
                    <a:srgbClr val="A11111"/>
                  </a:solidFill>
                  <a:latin typeface="宋体" panose="02010600030101010101" pitchFamily="2" charset="-122"/>
                </a:rPr>
                <a:t> </a:t>
              </a:r>
              <a:r>
                <a:rPr kumimoji="1" lang="zh-CN" altLang="en-US" sz="2400" dirty="0" smtClean="0">
                  <a:solidFill>
                    <a:srgbClr val="A11111"/>
                  </a:solidFill>
                  <a:latin typeface="宋体" panose="02010600030101010101" pitchFamily="2" charset="-122"/>
                </a:rPr>
                <a:t>国行公祭，为佑世界和平</a:t>
              </a:r>
              <a:r>
                <a:rPr kumimoji="1" lang="en-US" altLang="zh-CN" sz="2400" dirty="0" smtClean="0">
                  <a:solidFill>
                    <a:srgbClr val="A11111"/>
                  </a:solidFill>
                  <a:latin typeface="宋体" panose="02010600030101010101" pitchFamily="2" charset="-122"/>
                </a:rPr>
                <a:t>/</a:t>
              </a:r>
              <a:endParaRPr kumimoji="1" lang="en-US" altLang="zh-CN" sz="2400" dirty="0">
                <a:solidFill>
                  <a:srgbClr val="A11111"/>
                </a:solidFill>
                <a:latin typeface="宋体" panose="02010600030101010101" pitchFamily="2" charset="-122"/>
              </a:endParaRPr>
            </a:p>
          </p:txBody>
        </p:sp>
        <p:pic>
          <p:nvPicPr>
            <p:cNvPr id="1029" name="图片 3"/>
            <p:cNvPicPr>
              <a:picLocks noChangeAspect="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7637145" y="55245"/>
              <a:ext cx="1435735" cy="56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Picture 3"/>
          <p:cNvPicPr>
            <a:picLocks noChangeAspect="1" noChangeArrowheads="1"/>
          </p:cNvPicPr>
          <p:nvPr userDrawn="1"/>
        </p:nvPicPr>
        <p:blipFill>
          <a:blip r:embed="rId23" cstate="print">
            <a:extLst>
              <a:ext uri="{BEBA8EAE-BF5A-486C-A8C5-ECC9F3942E4B}">
                <a14:imgProps xmlns:a14="http://schemas.microsoft.com/office/drawing/2010/main">
                  <a14:imgLayer r:embed="rId24">
                    <a14:imgEffect>
                      <a14:backgroundRemoval t="870" b="98841" l="9581" r="100000"/>
                    </a14:imgEffect>
                  </a14:imgLayer>
                </a14:imgProps>
              </a:ext>
              <a:ext uri="{28A0092B-C50C-407E-A947-70E740481C1C}">
                <a14:useLocalDpi xmlns:a14="http://schemas.microsoft.com/office/drawing/2010/main" val="0"/>
              </a:ext>
            </a:extLst>
          </a:blip>
          <a:srcRect/>
          <a:stretch>
            <a:fillRect/>
          </a:stretch>
        </p:blipFill>
        <p:spPr bwMode="auto">
          <a:xfrm>
            <a:off x="8460432" y="3969482"/>
            <a:ext cx="554281" cy="11450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 id="2147483753" r:id="rId18"/>
    <p:sldLayoutId id="2147483754" r:id="rId19"/>
    <p:sldLayoutId id="2147483755" r:id="rId20"/>
    <p:sldLayoutId id="2147483756" r:id="rId21"/>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4.xml"/><Relationship Id="rId2" Type="http://schemas.openxmlformats.org/officeDocument/2006/relationships/image" Target="../media/image9.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5.xml"/><Relationship Id="rId2" Type="http://schemas.openxmlformats.org/officeDocument/2006/relationships/image" Target="../media/image9.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7.xml"/><Relationship Id="rId2" Type="http://schemas.openxmlformats.org/officeDocument/2006/relationships/image" Target="../media/image9.pn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8.xml"/><Relationship Id="rId2" Type="http://schemas.openxmlformats.org/officeDocument/2006/relationships/image" Target="../media/image9.pn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3.xml"/><Relationship Id="rId2" Type="http://schemas.openxmlformats.org/officeDocument/2006/relationships/image" Target="../media/image9.pn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35.xml"/><Relationship Id="rId2" Type="http://schemas.openxmlformats.org/officeDocument/2006/relationships/image" Target="../media/image9.pn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36.xml"/><Relationship Id="rId2" Type="http://schemas.openxmlformats.org/officeDocument/2006/relationships/image" Target="../media/image11.pn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0.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843558"/>
            <a:ext cx="7929618" cy="3748719"/>
          </a:xfrm>
          <a:prstGeom prst="rect">
            <a:avLst/>
          </a:prstGeom>
          <a:noFill/>
        </p:spPr>
        <p:txBody>
          <a:bodyPr wrap="square" rtlCol="0">
            <a:spAutoFit/>
          </a:bodyPr>
          <a:lstStyle/>
          <a:p>
            <a:pPr>
              <a:lnSpc>
                <a:spcPct val="110000"/>
              </a:lnSpc>
            </a:pPr>
            <a:r>
              <a:rPr lang="zh-CN" altLang="en-US" sz="2700" b="1" dirty="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   同学们，</a:t>
            </a:r>
            <a:r>
              <a:rPr lang="en-US" sz="2700" b="1" dirty="0" smtClean="0">
                <a:latin typeface="楷体" panose="02010609060101010101" pitchFamily="49" charset="-122"/>
                <a:ea typeface="楷体" panose="02010609060101010101" pitchFamily="49" charset="-122"/>
              </a:rPr>
              <a:t>1937</a:t>
            </a:r>
            <a:r>
              <a:rPr lang="zh-CN" altLang="en-US" sz="2700" b="1" dirty="0" smtClean="0">
                <a:latin typeface="楷体" panose="02010609060101010101" pitchFamily="49" charset="-122"/>
                <a:ea typeface="楷体" panose="02010609060101010101" pitchFamily="49" charset="-122"/>
              </a:rPr>
              <a:t>年</a:t>
            </a:r>
            <a:r>
              <a:rPr lang="en-US" sz="2700" b="1" dirty="0" smtClean="0">
                <a:latin typeface="楷体" panose="02010609060101010101" pitchFamily="49" charset="-122"/>
                <a:ea typeface="楷体" panose="02010609060101010101" pitchFamily="49" charset="-122"/>
              </a:rPr>
              <a:t>12</a:t>
            </a:r>
            <a:r>
              <a:rPr lang="zh-CN" altLang="en-US" sz="2700" b="1" dirty="0" smtClean="0">
                <a:latin typeface="楷体" panose="02010609060101010101" pitchFamily="49" charset="-122"/>
                <a:ea typeface="楷体" panose="02010609060101010101" pitchFamily="49" charset="-122"/>
              </a:rPr>
              <a:t>月</a:t>
            </a:r>
            <a:r>
              <a:rPr lang="en-US" sz="2700" b="1" dirty="0" smtClean="0">
                <a:latin typeface="楷体" panose="02010609060101010101" pitchFamily="49" charset="-122"/>
                <a:ea typeface="楷体" panose="02010609060101010101" pitchFamily="49" charset="-122"/>
              </a:rPr>
              <a:t>13</a:t>
            </a:r>
            <a:r>
              <a:rPr lang="zh-CN" altLang="en-US" sz="2700" b="1" dirty="0" smtClean="0">
                <a:latin typeface="楷体" panose="02010609060101010101" pitchFamily="49" charset="-122"/>
                <a:ea typeface="楷体" panose="02010609060101010101" pitchFamily="49" charset="-122"/>
              </a:rPr>
              <a:t>日，侵华日军野蛮侵入南京，随后制造了惨绝人寰的南京大屠杀惨案，</a:t>
            </a:r>
            <a:r>
              <a:rPr lang="en-US" sz="2700" b="1" dirty="0" smtClean="0">
                <a:latin typeface="楷体" panose="02010609060101010101" pitchFamily="49" charset="-122"/>
                <a:ea typeface="楷体" panose="02010609060101010101" pitchFamily="49" charset="-122"/>
              </a:rPr>
              <a:t>30</a:t>
            </a:r>
            <a:r>
              <a:rPr lang="zh-CN" altLang="en-US" sz="2700" b="1" dirty="0" smtClean="0">
                <a:latin typeface="楷体" panose="02010609060101010101" pitchFamily="49" charset="-122"/>
                <a:ea typeface="楷体" panose="02010609060101010101" pitchFamily="49" charset="-122"/>
              </a:rPr>
              <a:t>万中国同胞惨遭杀戮。</a:t>
            </a:r>
            <a:r>
              <a:rPr lang="en-US" altLang="zh-CN" sz="2700" b="1" dirty="0" smtClean="0">
                <a:latin typeface="楷体" panose="02010609060101010101" pitchFamily="49" charset="-122"/>
                <a:ea typeface="楷体" panose="02010609060101010101" pitchFamily="49" charset="-122"/>
              </a:rPr>
              <a:t>2014</a:t>
            </a:r>
            <a:r>
              <a:rPr lang="zh-CN" altLang="en-US" sz="2700" b="1" dirty="0" smtClean="0">
                <a:latin typeface="楷体" panose="02010609060101010101" pitchFamily="49" charset="-122"/>
                <a:ea typeface="楷体" panose="02010609060101010101" pitchFamily="49" charset="-122"/>
              </a:rPr>
              <a:t>年</a:t>
            </a:r>
            <a:r>
              <a:rPr lang="en-US" altLang="zh-CN" sz="2700" b="1" dirty="0" smtClean="0">
                <a:latin typeface="楷体" panose="02010609060101010101" pitchFamily="49" charset="-122"/>
                <a:ea typeface="楷体" panose="02010609060101010101" pitchFamily="49" charset="-122"/>
              </a:rPr>
              <a:t>2</a:t>
            </a:r>
            <a:r>
              <a:rPr lang="zh-CN" altLang="en-US" sz="2700" b="1" dirty="0" smtClean="0">
                <a:latin typeface="楷体" panose="02010609060101010101" pitchFamily="49" charset="-122"/>
                <a:ea typeface="楷体" panose="02010609060101010101" pitchFamily="49" charset="-122"/>
              </a:rPr>
              <a:t>月</a:t>
            </a:r>
            <a:r>
              <a:rPr lang="en-US" altLang="zh-CN" sz="2700" b="1" dirty="0" smtClean="0">
                <a:latin typeface="楷体" panose="02010609060101010101" pitchFamily="49" charset="-122"/>
                <a:ea typeface="楷体" panose="02010609060101010101" pitchFamily="49" charset="-122"/>
              </a:rPr>
              <a:t>7</a:t>
            </a:r>
            <a:r>
              <a:rPr lang="zh-CN" altLang="en-US" sz="2700" b="1" dirty="0" smtClean="0">
                <a:latin typeface="楷体" panose="02010609060101010101" pitchFamily="49" charset="-122"/>
                <a:ea typeface="楷体" panose="02010609060101010101" pitchFamily="49" charset="-122"/>
              </a:rPr>
              <a:t>日，中华人民共和国第十二届全国人大常委会</a:t>
            </a:r>
            <a:r>
              <a:rPr lang="zh-CN" altLang="en-US" sz="2700" b="1" dirty="0">
                <a:latin typeface="楷体" panose="02010609060101010101" pitchFamily="49" charset="-122"/>
                <a:ea typeface="楷体" panose="02010609060101010101" pitchFamily="49" charset="-122"/>
              </a:rPr>
              <a:t>第七次</a:t>
            </a:r>
            <a:r>
              <a:rPr lang="zh-CN" altLang="en-US" sz="2700" b="1" dirty="0" smtClean="0">
                <a:latin typeface="楷体" panose="02010609060101010101" pitchFamily="49" charset="-122"/>
                <a:ea typeface="楷体" panose="02010609060101010101" pitchFamily="49" charset="-122"/>
              </a:rPr>
              <a:t>会议经表决通过，决定将</a:t>
            </a:r>
            <a:r>
              <a:rPr lang="en-US" altLang="zh-CN" sz="2700" b="1" dirty="0">
                <a:latin typeface="楷体" panose="02010609060101010101" pitchFamily="49" charset="-122"/>
                <a:ea typeface="楷体" panose="02010609060101010101" pitchFamily="49" charset="-122"/>
              </a:rPr>
              <a:t>12</a:t>
            </a:r>
            <a:r>
              <a:rPr lang="zh-CN" altLang="en-US" sz="2700" b="1" dirty="0">
                <a:latin typeface="楷体" panose="02010609060101010101" pitchFamily="49" charset="-122"/>
                <a:ea typeface="楷体" panose="02010609060101010101" pitchFamily="49" charset="-122"/>
              </a:rPr>
              <a:t>月</a:t>
            </a:r>
            <a:r>
              <a:rPr lang="en-US" altLang="zh-CN" sz="2700" b="1" dirty="0">
                <a:latin typeface="楷体" panose="02010609060101010101" pitchFamily="49" charset="-122"/>
                <a:ea typeface="楷体" panose="02010609060101010101" pitchFamily="49" charset="-122"/>
              </a:rPr>
              <a:t>13</a:t>
            </a:r>
            <a:r>
              <a:rPr lang="zh-CN" altLang="en-US" sz="2700" b="1" dirty="0">
                <a:latin typeface="楷体" panose="02010609060101010101" pitchFamily="49" charset="-122"/>
                <a:ea typeface="楷体" panose="02010609060101010101" pitchFamily="49" charset="-122"/>
              </a:rPr>
              <a:t>日确定为南京大屠杀死难者国家公祭</a:t>
            </a:r>
            <a:r>
              <a:rPr lang="zh-CN" altLang="en-US" sz="2700" b="1" dirty="0" smtClean="0">
                <a:latin typeface="楷体" panose="02010609060101010101" pitchFamily="49" charset="-122"/>
                <a:ea typeface="楷体" panose="02010609060101010101" pitchFamily="49" charset="-122"/>
              </a:rPr>
              <a:t>日。</a:t>
            </a:r>
            <a:endParaRPr lang="en-US" altLang="zh-CN" sz="2700" b="1" dirty="0" smtClean="0">
              <a:latin typeface="楷体" panose="02010609060101010101" pitchFamily="49" charset="-122"/>
              <a:ea typeface="楷体" panose="02010609060101010101" pitchFamily="49" charset="-122"/>
            </a:endParaRPr>
          </a:p>
          <a:p>
            <a:pPr>
              <a:lnSpc>
                <a:spcPct val="110000"/>
              </a:lnSpc>
            </a:pPr>
            <a:r>
              <a:rPr lang="en-US" altLang="zh-CN" sz="2700" b="1"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今天，让我们一起学习课文，牢记历史，维护和平。</a:t>
            </a:r>
            <a:endParaRPr lang="zh-CN" altLang="en-US" sz="2700" b="1" dirty="0">
              <a:latin typeface="楷体" panose="02010609060101010101" pitchFamily="49" charset="-122"/>
              <a:ea typeface="楷体" panose="02010609060101010101" pitchFamily="49" charset="-122"/>
            </a:endParaRPr>
          </a:p>
        </p:txBody>
      </p:sp>
      <p:sp>
        <p:nvSpPr>
          <p:cNvPr id="6" name="矩形 5"/>
          <p:cNvSpPr/>
          <p:nvPr/>
        </p:nvSpPr>
        <p:spPr>
          <a:xfrm>
            <a:off x="3635896" y="2517889"/>
            <a:ext cx="1872208" cy="1077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 dirty="0" smtClean="0">
                <a:solidFill>
                  <a:schemeClr val="bg1"/>
                </a:solidFill>
              </a:rPr>
              <a:t>绿色圃中小学教育</a:t>
            </a:r>
            <a:r>
              <a:rPr lang="en-US" altLang="zh-CN" sz="100" dirty="0" smtClean="0">
                <a:solidFill>
                  <a:schemeClr val="bg1"/>
                </a:solidFill>
              </a:rPr>
              <a:t>http://www.LSPJY.com </a:t>
            </a:r>
            <a:endParaRPr lang="zh-CN" altLang="en-US" sz="100" dirty="0">
              <a:solidFill>
                <a:schemeClr val="bg1"/>
              </a:solidFill>
            </a:endParaRPr>
          </a:p>
        </p:txBody>
      </p:sp>
      <p:sp>
        <p:nvSpPr>
          <p:cNvPr id="7" name="矩形 6"/>
          <p:cNvSpPr/>
          <p:nvPr/>
        </p:nvSpPr>
        <p:spPr>
          <a:xfrm>
            <a:off x="3762896" y="2644889"/>
            <a:ext cx="1872208" cy="1077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 dirty="0" smtClean="0">
                <a:solidFill>
                  <a:schemeClr val="bg1"/>
                </a:solidFill>
              </a:rPr>
              <a:t>绿色圃中小学教育</a:t>
            </a:r>
            <a:r>
              <a:rPr lang="en-US" altLang="zh-CN" sz="100" dirty="0" smtClean="0">
                <a:solidFill>
                  <a:schemeClr val="bg1"/>
                </a:solidFill>
              </a:rPr>
              <a:t>http://www.LSPJY.com </a:t>
            </a:r>
            <a:endParaRPr lang="zh-CN" altLang="en-US" sz="1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64" name="组合 55"/>
          <p:cNvGrpSpPr/>
          <p:nvPr/>
        </p:nvGrpSpPr>
        <p:grpSpPr bwMode="auto">
          <a:xfrm>
            <a:off x="-3175" y="-20638"/>
            <a:ext cx="2006600" cy="523876"/>
            <a:chOff x="70" y="-63"/>
            <a:chExt cx="3161" cy="824"/>
          </a:xfrm>
        </p:grpSpPr>
        <p:sp>
          <p:nvSpPr>
            <p:cNvPr id="1946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endParaRPr kumimoji="1" lang="zh-CN" altLang="en-US" sz="2800">
                <a:latin typeface="黑体" panose="02010609060101010101" pitchFamily="49" charset="-122"/>
                <a:ea typeface="黑体" panose="02010609060101010101" pitchFamily="49" charset="-122"/>
              </a:endParaRPr>
            </a:p>
          </p:txBody>
        </p:sp>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3" name="矩形 22"/>
          <p:cNvSpPr/>
          <p:nvPr/>
        </p:nvSpPr>
        <p:spPr>
          <a:xfrm>
            <a:off x="700668" y="1059582"/>
            <a:ext cx="5023460" cy="3453253"/>
          </a:xfrm>
          <a:prstGeom prst="rect">
            <a:avLst/>
          </a:prstGeom>
        </p:spPr>
        <p:txBody>
          <a:bodyPr wrap="square">
            <a:spAutoFit/>
          </a:bodyPr>
          <a:lstStyle/>
          <a:p>
            <a:pPr>
              <a:lnSpc>
                <a:spcPct val="120000"/>
              </a:lnSpc>
            </a:pPr>
            <a:r>
              <a:rPr lang="zh-CN" altLang="en-US" sz="2600" b="1" dirty="0" smtClean="0">
                <a:latin typeface="楷体" panose="02010609060101010101" pitchFamily="49" charset="-122"/>
                <a:ea typeface="楷体" panose="02010609060101010101" pitchFamily="49" charset="-122"/>
              </a:rPr>
              <a:t>妄图：</a:t>
            </a:r>
            <a:r>
              <a:rPr lang="zh-CN" altLang="en-US" sz="2600" b="1" dirty="0" smtClean="0">
                <a:solidFill>
                  <a:srgbClr val="FF0000"/>
                </a:solidFill>
                <a:latin typeface="楷体" panose="02010609060101010101" pitchFamily="49" charset="-122"/>
                <a:ea typeface="楷体" panose="02010609060101010101" pitchFamily="49" charset="-122"/>
              </a:rPr>
              <a:t>狂妄地谋划。</a:t>
            </a:r>
            <a:endParaRPr lang="zh-CN" altLang="en-US" sz="2600" b="1" dirty="0" smtClean="0">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辱没：</a:t>
            </a:r>
            <a:r>
              <a:rPr lang="zh-CN" altLang="en-US" sz="2600" b="1" dirty="0" smtClean="0">
                <a:solidFill>
                  <a:srgbClr val="FF0000"/>
                </a:solidFill>
                <a:latin typeface="楷体" panose="02010609060101010101" pitchFamily="49" charset="-122"/>
                <a:ea typeface="楷体" panose="02010609060101010101" pitchFamily="49" charset="-122"/>
              </a:rPr>
              <a:t>玷污；使</a:t>
            </a:r>
            <a:r>
              <a:rPr lang="zh-CN" altLang="en-US" sz="2600" b="1" dirty="0">
                <a:solidFill>
                  <a:srgbClr val="FF0000"/>
                </a:solidFill>
                <a:latin typeface="楷体" panose="02010609060101010101" pitchFamily="49" charset="-122"/>
                <a:ea typeface="楷体" panose="02010609060101010101" pitchFamily="49" charset="-122"/>
              </a:rPr>
              <a:t>不光彩</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遁形：</a:t>
            </a:r>
            <a:r>
              <a:rPr lang="zh-CN" altLang="en-US" sz="2600" b="1" dirty="0">
                <a:solidFill>
                  <a:srgbClr val="FF0000"/>
                </a:solidFill>
                <a:latin typeface="楷体" panose="02010609060101010101" pitchFamily="49" charset="-122"/>
                <a:ea typeface="楷体" panose="02010609060101010101" pitchFamily="49" charset="-122"/>
              </a:rPr>
              <a:t>隐藏形体</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捍卫：</a:t>
            </a:r>
            <a:r>
              <a:rPr lang="zh-CN" altLang="en-US" sz="2600" b="1" dirty="0" smtClean="0">
                <a:solidFill>
                  <a:srgbClr val="FF0000"/>
                </a:solidFill>
                <a:latin typeface="楷体" panose="02010609060101010101" pitchFamily="49" charset="-122"/>
                <a:ea typeface="楷体" panose="02010609060101010101" pitchFamily="49" charset="-122"/>
              </a:rPr>
              <a:t>保卫（多用于抽象事物）。</a:t>
            </a:r>
            <a:endParaRPr lang="zh-CN" altLang="en-US" sz="2600" b="1" dirty="0" smtClean="0">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铭记：</a:t>
            </a:r>
            <a:r>
              <a:rPr lang="zh-CN" altLang="en-US" sz="2600" b="1" dirty="0">
                <a:solidFill>
                  <a:srgbClr val="FF0000"/>
                </a:solidFill>
                <a:latin typeface="楷体" panose="02010609060101010101" pitchFamily="49" charset="-122"/>
                <a:ea typeface="楷体" panose="02010609060101010101" pitchFamily="49" charset="-122"/>
              </a:rPr>
              <a:t>深深地记在心里</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彰显：</a:t>
            </a:r>
            <a:r>
              <a:rPr lang="zh-CN" altLang="en-US" sz="2600" b="1" dirty="0">
                <a:solidFill>
                  <a:srgbClr val="FF0000"/>
                </a:solidFill>
                <a:latin typeface="楷体" panose="02010609060101010101" pitchFamily="49" charset="-122"/>
                <a:ea typeface="楷体" panose="02010609060101010101" pitchFamily="49" charset="-122"/>
              </a:rPr>
              <a:t>鲜明地显示</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磅礴：</a:t>
            </a:r>
            <a:r>
              <a:rPr lang="zh-CN" altLang="en-US" sz="2600" b="1" dirty="0" smtClean="0">
                <a:solidFill>
                  <a:srgbClr val="FF0000"/>
                </a:solidFill>
                <a:latin typeface="楷体" panose="02010609060101010101" pitchFamily="49" charset="-122"/>
                <a:ea typeface="楷体" panose="02010609060101010101" pitchFamily="49" charset="-122"/>
              </a:rPr>
              <a:t>（气势）盛大。</a:t>
            </a:r>
            <a:endParaRPr lang="zh-CN" altLang="en-US" sz="2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55"/>
          <p:cNvGrpSpPr/>
          <p:nvPr/>
        </p:nvGrpSpPr>
        <p:grpSpPr bwMode="auto">
          <a:xfrm>
            <a:off x="-3175" y="-20638"/>
            <a:ext cx="2006600" cy="523876"/>
            <a:chOff x="70" y="-63"/>
            <a:chExt cx="3161" cy="824"/>
          </a:xfrm>
        </p:grpSpPr>
        <p:sp>
          <p:nvSpPr>
            <p:cNvPr id="1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endParaRPr kumimoji="1" lang="zh-CN" altLang="en-US" sz="2800">
                <a:latin typeface="黑体" panose="02010609060101010101" pitchFamily="49" charset="-122"/>
                <a:ea typeface="黑体" panose="02010609060101010101" pitchFamily="49" charset="-122"/>
              </a:endParaRP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4" name="矩形 13"/>
          <p:cNvSpPr/>
          <p:nvPr/>
        </p:nvSpPr>
        <p:spPr>
          <a:xfrm>
            <a:off x="555227" y="798606"/>
            <a:ext cx="8033546" cy="3453253"/>
          </a:xfrm>
          <a:prstGeom prst="rect">
            <a:avLst/>
          </a:prstGeom>
        </p:spPr>
        <p:txBody>
          <a:bodyPr wrap="square">
            <a:spAutoFit/>
          </a:bodyPr>
          <a:lstStyle/>
          <a:p>
            <a:pPr>
              <a:lnSpc>
                <a:spcPct val="120000"/>
              </a:lnSpc>
            </a:pPr>
            <a:r>
              <a:rPr lang="zh-CN" altLang="en-US" sz="2600" b="1" dirty="0" smtClean="0">
                <a:latin typeface="楷体" panose="02010609060101010101" pitchFamily="49" charset="-122"/>
                <a:ea typeface="楷体" panose="02010609060101010101" pitchFamily="49" charset="-122"/>
              </a:rPr>
              <a:t>惨绝人寰：</a:t>
            </a:r>
            <a:r>
              <a:rPr lang="zh-CN" altLang="en-US" sz="2600" b="1" dirty="0">
                <a:solidFill>
                  <a:srgbClr val="FF0000"/>
                </a:solidFill>
                <a:latin typeface="楷体" panose="02010609060101010101" pitchFamily="49" charset="-122"/>
                <a:ea typeface="楷体" panose="02010609060101010101" pitchFamily="49" charset="-122"/>
              </a:rPr>
              <a:t>人世上还没有过的悲惨，形容悲惨到了</a:t>
            </a:r>
            <a:r>
              <a:rPr lang="zh-CN" altLang="en-US" sz="2600" b="1" dirty="0" smtClean="0">
                <a:solidFill>
                  <a:srgbClr val="FF0000"/>
                </a:solidFill>
                <a:latin typeface="楷体" panose="02010609060101010101" pitchFamily="49" charset="-122"/>
                <a:ea typeface="楷体" panose="02010609060101010101" pitchFamily="49" charset="-122"/>
              </a:rPr>
              <a:t>极  </a:t>
            </a:r>
            <a:endParaRPr lang="en-US" altLang="zh-CN" sz="2600" b="1" dirty="0" smtClean="0">
              <a:solidFill>
                <a:srgbClr val="FF0000"/>
              </a:solidFill>
              <a:latin typeface="楷体" panose="02010609060101010101" pitchFamily="49" charset="-122"/>
              <a:ea typeface="楷体" panose="02010609060101010101" pitchFamily="49" charset="-122"/>
            </a:endParaRPr>
          </a:p>
          <a:p>
            <a:pPr>
              <a:lnSpc>
                <a:spcPct val="120000"/>
              </a:lnSpc>
            </a:pPr>
            <a:r>
              <a:rPr lang="en-US" altLang="zh-CN" sz="2600" b="1" dirty="0">
                <a:solidFill>
                  <a:srgbClr val="FF0000"/>
                </a:solidFill>
                <a:latin typeface="楷体" panose="02010609060101010101" pitchFamily="49" charset="-122"/>
                <a:ea typeface="楷体" panose="02010609060101010101" pitchFamily="49" charset="-122"/>
              </a:rPr>
              <a:t> </a:t>
            </a:r>
            <a:r>
              <a:rPr lang="en-US" altLang="zh-CN" sz="2600" b="1" dirty="0" smtClean="0">
                <a:solidFill>
                  <a:srgbClr val="FF0000"/>
                </a:solidFill>
                <a:latin typeface="楷体" panose="02010609060101010101" pitchFamily="49" charset="-122"/>
                <a:ea typeface="楷体" panose="02010609060101010101" pitchFamily="49" charset="-122"/>
              </a:rPr>
              <a:t>         </a:t>
            </a:r>
            <a:r>
              <a:rPr lang="zh-CN" altLang="en-US" sz="2600" b="1" dirty="0" smtClean="0">
                <a:solidFill>
                  <a:srgbClr val="FF0000"/>
                </a:solidFill>
                <a:latin typeface="楷体" panose="02010609060101010101" pitchFamily="49" charset="-122"/>
                <a:ea typeface="楷体" panose="02010609060101010101" pitchFamily="49" charset="-122"/>
              </a:rPr>
              <a:t>点</a:t>
            </a:r>
            <a:r>
              <a:rPr lang="zh-CN" altLang="en-US" sz="2600" b="1" dirty="0">
                <a:solidFill>
                  <a:srgbClr val="FF0000"/>
                </a:solidFill>
                <a:latin typeface="楷体" panose="02010609060101010101" pitchFamily="49" charset="-122"/>
                <a:ea typeface="楷体" panose="02010609060101010101" pitchFamily="49" charset="-122"/>
              </a:rPr>
              <a:t>。人寰，人间</a:t>
            </a:r>
            <a:r>
              <a:rPr lang="zh-CN" altLang="en-US" sz="2600" b="1" dirty="0" smtClean="0">
                <a:solidFill>
                  <a:srgbClr val="FF0000"/>
                </a:solidFill>
                <a:latin typeface="楷体" panose="02010609060101010101" pitchFamily="49" charset="-122"/>
                <a:ea typeface="楷体" panose="02010609060101010101" pitchFamily="49" charset="-122"/>
              </a:rPr>
              <a:t>。</a:t>
            </a:r>
            <a:endParaRPr lang="en-US" altLang="zh-CN" sz="2600" b="1" dirty="0" smtClean="0">
              <a:solidFill>
                <a:srgbClr val="FF0000"/>
              </a:solidFill>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丑态百出：</a:t>
            </a:r>
            <a:r>
              <a:rPr lang="zh-CN" altLang="en-US" sz="2600" b="1" dirty="0">
                <a:solidFill>
                  <a:srgbClr val="FF0000"/>
                </a:solidFill>
                <a:latin typeface="楷体" panose="02010609060101010101" pitchFamily="49" charset="-122"/>
                <a:ea typeface="楷体" panose="02010609060101010101" pitchFamily="49" charset="-122"/>
              </a:rPr>
              <a:t>各种丑恶的样子都表现出来了</a:t>
            </a:r>
            <a:r>
              <a:rPr lang="zh-CN" altLang="en-US" sz="2600" b="1" dirty="0" smtClean="0">
                <a:solidFill>
                  <a:srgbClr val="FF0000"/>
                </a:solidFill>
                <a:latin typeface="楷体" panose="02010609060101010101" pitchFamily="49" charset="-122"/>
                <a:ea typeface="楷体" panose="02010609060101010101" pitchFamily="49" charset="-122"/>
              </a:rPr>
              <a:t>。</a:t>
            </a:r>
            <a:endParaRPr lang="en-US" altLang="zh-CN" sz="2600" b="1" dirty="0" smtClean="0">
              <a:solidFill>
                <a:srgbClr val="FF0000"/>
              </a:solidFill>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振聋发聩：</a:t>
            </a:r>
            <a:r>
              <a:rPr lang="zh-CN" altLang="en-US" sz="2600" b="1" dirty="0" smtClean="0">
                <a:solidFill>
                  <a:srgbClr val="FF0000"/>
                </a:solidFill>
                <a:latin typeface="楷体" panose="02010609060101010101" pitchFamily="49" charset="-122"/>
                <a:ea typeface="楷体" panose="02010609060101010101" pitchFamily="49" charset="-122"/>
              </a:rPr>
              <a:t>比喻用语言文字唤醒糊涂的</a:t>
            </a:r>
            <a:r>
              <a:rPr lang="zh-CN" altLang="en-US" sz="2600" b="1" dirty="0">
                <a:solidFill>
                  <a:srgbClr val="FF0000"/>
                </a:solidFill>
                <a:latin typeface="楷体" panose="02010609060101010101" pitchFamily="49" charset="-122"/>
                <a:ea typeface="楷体" panose="02010609060101010101" pitchFamily="49" charset="-122"/>
              </a:rPr>
              <a:t>人。聩，聋</a:t>
            </a:r>
            <a:r>
              <a:rPr lang="zh-CN" altLang="en-US" sz="2600" b="1" dirty="0" smtClean="0">
                <a:solidFill>
                  <a:srgbClr val="FF0000"/>
                </a:solidFill>
                <a:latin typeface="楷体" panose="02010609060101010101" pitchFamily="49" charset="-122"/>
                <a:ea typeface="楷体" panose="02010609060101010101" pitchFamily="49" charset="-122"/>
              </a:rPr>
              <a:t>。</a:t>
            </a:r>
            <a:endParaRPr lang="en-US" altLang="zh-CN" sz="2600" b="1" dirty="0" smtClean="0">
              <a:solidFill>
                <a:srgbClr val="FF0000"/>
              </a:solidFill>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沧海桑田：</a:t>
            </a:r>
            <a:r>
              <a:rPr lang="zh-CN" altLang="en-US" sz="2600" b="1" dirty="0">
                <a:solidFill>
                  <a:srgbClr val="FF0000"/>
                </a:solidFill>
                <a:latin typeface="楷体" panose="02010609060101010101" pitchFamily="49" charset="-122"/>
                <a:ea typeface="楷体" panose="02010609060101010101" pitchFamily="49" charset="-122"/>
              </a:rPr>
              <a:t>比喻人世间事物</a:t>
            </a:r>
            <a:r>
              <a:rPr lang="zh-CN" altLang="en-US" sz="2600" b="1" dirty="0" smtClean="0">
                <a:solidFill>
                  <a:srgbClr val="FF0000"/>
                </a:solidFill>
                <a:latin typeface="楷体" panose="02010609060101010101" pitchFamily="49" charset="-122"/>
                <a:ea typeface="楷体" panose="02010609060101010101" pitchFamily="49" charset="-122"/>
              </a:rPr>
              <a:t>变化很大。</a:t>
            </a:r>
            <a:endParaRPr lang="zh-CN" altLang="en-US" sz="2600" b="1" dirty="0">
              <a:solidFill>
                <a:srgbClr val="FF0000"/>
              </a:solidFill>
              <a:latin typeface="楷体" panose="02010609060101010101" pitchFamily="49" charset="-122"/>
              <a:ea typeface="楷体" panose="02010609060101010101" pitchFamily="49" charset="-122"/>
            </a:endParaRPr>
          </a:p>
          <a:p>
            <a:pPr>
              <a:lnSpc>
                <a:spcPct val="120000"/>
              </a:lnSpc>
            </a:pPr>
            <a:r>
              <a:rPr lang="zh-CN" altLang="en-US" sz="2600" b="1" dirty="0">
                <a:latin typeface="楷体" panose="02010609060101010101" pitchFamily="49" charset="-122"/>
                <a:ea typeface="楷体" panose="02010609060101010101" pitchFamily="49" charset="-122"/>
              </a:rPr>
              <a:t>一以贯</a:t>
            </a:r>
            <a:r>
              <a:rPr lang="zh-CN" altLang="en-US" sz="2600" b="1" dirty="0" smtClean="0">
                <a:latin typeface="楷体" panose="02010609060101010101" pitchFamily="49" charset="-122"/>
                <a:ea typeface="楷体" panose="02010609060101010101" pitchFamily="49" charset="-122"/>
              </a:rPr>
              <a:t>之：</a:t>
            </a:r>
            <a:r>
              <a:rPr lang="zh-CN" altLang="en-US" sz="2600" b="1" dirty="0">
                <a:solidFill>
                  <a:srgbClr val="FF0000"/>
                </a:solidFill>
                <a:latin typeface="楷体" panose="02010609060101010101" pitchFamily="49" charset="-122"/>
                <a:ea typeface="楷体" panose="02010609060101010101" pitchFamily="49" charset="-122"/>
              </a:rPr>
              <a:t>用一个根本性的事理贯通事情的始末或</a:t>
            </a:r>
            <a:r>
              <a:rPr lang="zh-CN" altLang="en-US" sz="2600" b="1" dirty="0" smtClean="0">
                <a:solidFill>
                  <a:srgbClr val="FF0000"/>
                </a:solidFill>
                <a:latin typeface="楷体" panose="02010609060101010101" pitchFamily="49" charset="-122"/>
                <a:ea typeface="楷体" panose="02010609060101010101" pitchFamily="49" charset="-122"/>
              </a:rPr>
              <a:t>全</a:t>
            </a:r>
            <a:endParaRPr lang="en-US" altLang="zh-CN" sz="2600" b="1" dirty="0" smtClean="0">
              <a:solidFill>
                <a:srgbClr val="FF0000"/>
              </a:solidFill>
              <a:latin typeface="楷体" panose="02010609060101010101" pitchFamily="49" charset="-122"/>
              <a:ea typeface="楷体" panose="02010609060101010101" pitchFamily="49" charset="-122"/>
            </a:endParaRPr>
          </a:p>
          <a:p>
            <a:pPr>
              <a:lnSpc>
                <a:spcPct val="120000"/>
              </a:lnSpc>
            </a:pPr>
            <a:r>
              <a:rPr lang="en-US" altLang="zh-CN" sz="2600" b="1" dirty="0">
                <a:solidFill>
                  <a:srgbClr val="FF0000"/>
                </a:solidFill>
                <a:latin typeface="楷体" panose="02010609060101010101" pitchFamily="49" charset="-122"/>
                <a:ea typeface="楷体" panose="02010609060101010101" pitchFamily="49" charset="-122"/>
              </a:rPr>
              <a:t> </a:t>
            </a:r>
            <a:r>
              <a:rPr lang="en-US" altLang="zh-CN" sz="2600" b="1" dirty="0" smtClean="0">
                <a:solidFill>
                  <a:srgbClr val="FF0000"/>
                </a:solidFill>
                <a:latin typeface="楷体" panose="02010609060101010101" pitchFamily="49" charset="-122"/>
                <a:ea typeface="楷体" panose="02010609060101010101" pitchFamily="49" charset="-122"/>
              </a:rPr>
              <a:t>         </a:t>
            </a:r>
            <a:r>
              <a:rPr lang="zh-CN" altLang="en-US" sz="2600" b="1" dirty="0" smtClean="0">
                <a:solidFill>
                  <a:srgbClr val="FF0000"/>
                </a:solidFill>
                <a:latin typeface="楷体" panose="02010609060101010101" pitchFamily="49" charset="-122"/>
                <a:ea typeface="楷体" panose="02010609060101010101" pitchFamily="49" charset="-122"/>
              </a:rPr>
              <a:t>部。</a:t>
            </a:r>
            <a:r>
              <a:rPr lang="zh-CN" altLang="en-US" sz="2600" b="1" dirty="0">
                <a:solidFill>
                  <a:srgbClr val="FF0000"/>
                </a:solidFill>
                <a:latin typeface="楷体" panose="02010609060101010101" pitchFamily="49" charset="-122"/>
                <a:ea typeface="楷体" panose="02010609060101010101" pitchFamily="49" charset="-122"/>
              </a:rPr>
              <a:t>贯，贯穿</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矩形 1"/>
          <p:cNvSpPr>
            <a:spLocks noChangeArrowheads="1"/>
          </p:cNvSpPr>
          <p:nvPr/>
        </p:nvSpPr>
        <p:spPr bwMode="auto">
          <a:xfrm>
            <a:off x="683568" y="843558"/>
            <a:ext cx="65230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latin typeface="宋体" panose="02010600030101010101" pitchFamily="2" charset="-122"/>
              </a:rPr>
              <a:t>默读课文，说说课文主要写了哪些内容。</a:t>
            </a:r>
            <a:endParaRPr lang="zh-CN" altLang="en-US" sz="2800" b="1" dirty="0">
              <a:latin typeface="宋体" panose="02010600030101010101" pitchFamily="2" charset="-122"/>
            </a:endParaRPr>
          </a:p>
        </p:txBody>
      </p:sp>
      <p:grpSp>
        <p:nvGrpSpPr>
          <p:cNvPr id="20491" name="组合 8"/>
          <p:cNvGrpSpPr/>
          <p:nvPr/>
        </p:nvGrpSpPr>
        <p:grpSpPr bwMode="auto">
          <a:xfrm>
            <a:off x="0" y="-20638"/>
            <a:ext cx="2006600" cy="523876"/>
            <a:chOff x="70" y="-63"/>
            <a:chExt cx="3161" cy="824"/>
          </a:xfrm>
        </p:grpSpPr>
        <p:sp>
          <p:nvSpPr>
            <p:cNvPr id="2049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整体感知</a:t>
              </a:r>
              <a:endParaRPr kumimoji="1" lang="zh-CN" altLang="en-US" sz="2800">
                <a:latin typeface="黑体" panose="02010609060101010101" pitchFamily="49" charset="-122"/>
                <a:ea typeface="黑体" panose="02010609060101010101" pitchFamily="49" charset="-122"/>
              </a:endParaRP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5" name="TextBox 14"/>
          <p:cNvSpPr txBox="1"/>
          <p:nvPr/>
        </p:nvSpPr>
        <p:spPr>
          <a:xfrm>
            <a:off x="683568" y="1643056"/>
            <a:ext cx="7640067" cy="2492990"/>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nSpc>
                <a:spcPct val="150000"/>
              </a:lnSpc>
            </a:pPr>
            <a:r>
              <a:rPr lang="zh-CN" altLang="en-US" sz="2600" b="1" dirty="0" smtClean="0">
                <a:solidFill>
                  <a:srgbClr val="0000FF"/>
                </a:solidFill>
                <a:latin typeface="楷体" panose="02010609060101010101" pitchFamily="49" charset="-122"/>
                <a:ea typeface="楷体" panose="02010609060101010101" pitchFamily="49" charset="-122"/>
              </a:rPr>
              <a:t>    这篇文章开篇用概括性的语言简述第四次南京大屠杀国家公祭日的基本情况，阐明了国家公祭的必要性和意义，同时也表达</a:t>
            </a:r>
            <a:r>
              <a:rPr lang="zh-CN" altLang="en-US" sz="2600" b="1" dirty="0">
                <a:solidFill>
                  <a:srgbClr val="0000FF"/>
                </a:solidFill>
                <a:latin typeface="楷体" panose="02010609060101010101" pitchFamily="49" charset="-122"/>
                <a:ea typeface="楷体" panose="02010609060101010101" pitchFamily="49" charset="-122"/>
              </a:rPr>
              <a:t>了中国捍卫世界</a:t>
            </a:r>
            <a:r>
              <a:rPr lang="zh-CN" altLang="en-US" sz="2600" b="1" dirty="0" smtClean="0">
                <a:solidFill>
                  <a:srgbClr val="0000FF"/>
                </a:solidFill>
                <a:latin typeface="楷体" panose="02010609060101010101" pitchFamily="49" charset="-122"/>
                <a:ea typeface="楷体" panose="02010609060101010101" pitchFamily="49" charset="-122"/>
              </a:rPr>
              <a:t>和平的坚定信念。</a:t>
            </a:r>
            <a:endParaRPr lang="zh-CN" altLang="en-US" sz="2600" b="1" dirty="0" smtClean="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846767" y="3089984"/>
            <a:ext cx="7450466" cy="489878"/>
          </a:xfrm>
          <a:prstGeom prst="rect">
            <a:avLst/>
          </a:prstGeom>
          <a:solidFill>
            <a:schemeClr val="accent5">
              <a:lumMod val="40000"/>
              <a:lumOff val="60000"/>
            </a:schemeClr>
          </a:solidFill>
          <a:ln w="19050">
            <a:noFill/>
            <a:miter lim="800000"/>
          </a:ln>
        </p:spPr>
        <p:txBody>
          <a:bodyPr wrap="square">
            <a:spAutoFit/>
          </a:bodyPr>
          <a:lstStyle/>
          <a:p>
            <a:pPr>
              <a:lnSpc>
                <a:spcPts val="3075"/>
              </a:lnSpc>
            </a:pPr>
            <a:r>
              <a:rPr lang="en-US" altLang="zh-CN" sz="2800" b="1" dirty="0" smtClean="0">
                <a:solidFill>
                  <a:prstClr val="black"/>
                </a:solidFill>
                <a:latin typeface="楷体" panose="02010609060101010101" pitchFamily="49" charset="-122"/>
                <a:ea typeface="楷体" panose="02010609060101010101" pitchFamily="49" charset="-122"/>
              </a:rPr>
              <a:t>2.</a:t>
            </a:r>
            <a:r>
              <a:rPr lang="zh-CN" altLang="en-US" sz="2800" b="1" dirty="0" smtClean="0">
                <a:solidFill>
                  <a:prstClr val="black"/>
                </a:solidFill>
                <a:latin typeface="楷体" panose="02010609060101010101" pitchFamily="49" charset="-122"/>
                <a:ea typeface="楷体" panose="02010609060101010101" pitchFamily="49" charset="-122"/>
              </a:rPr>
              <a:t>标题简明、醒目，能够引起读者的关注。</a:t>
            </a:r>
            <a:endParaRPr lang="zh-CN" altLang="en-US" sz="2800" b="1" dirty="0" smtClean="0">
              <a:solidFill>
                <a:prstClr val="black"/>
              </a:solidFill>
              <a:latin typeface="楷体" panose="02010609060101010101" pitchFamily="49" charset="-122"/>
              <a:ea typeface="楷体" panose="02010609060101010101" pitchFamily="49" charset="-122"/>
            </a:endParaRPr>
          </a:p>
        </p:txBody>
      </p:sp>
      <p:sp>
        <p:nvSpPr>
          <p:cNvPr id="9" name="圆角矩形 8"/>
          <p:cNvSpPr/>
          <p:nvPr/>
        </p:nvSpPr>
        <p:spPr bwMode="auto">
          <a:xfrm>
            <a:off x="2078130" y="1059582"/>
            <a:ext cx="4987741" cy="682623"/>
          </a:xfrm>
          <a:prstGeom prst="roundRect">
            <a:avLst/>
          </a:prstGeom>
          <a:solidFill>
            <a:sysClr val="window" lastClr="FFFFFF"/>
          </a:solidFill>
          <a:ln w="25400" cap="flat" cmpd="sng" algn="ctr">
            <a:noFill/>
            <a:prstDash val="solid"/>
          </a:ln>
          <a:effectLst/>
        </p:spPr>
        <p:txBody>
          <a:bodyPr anchor="ct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spcBef>
                <a:spcPts val="0"/>
              </a:spcBef>
              <a:spcAft>
                <a:spcPts val="0"/>
              </a:spcAft>
              <a:defRPr/>
            </a:pPr>
            <a:r>
              <a:rPr lang="en-US" altLang="zh-CN" sz="2800" kern="0" noProof="1" smtClean="0">
                <a:solidFill>
                  <a:prstClr val="black"/>
                </a:solidFill>
                <a:latin typeface="黑体" panose="02010609060101010101" pitchFamily="49" charset="-122"/>
                <a:ea typeface="黑体" panose="02010609060101010101" pitchFamily="49" charset="-122"/>
                <a:sym typeface="+mn-ea"/>
              </a:rPr>
              <a:t>《</a:t>
            </a:r>
            <a:r>
              <a:rPr lang="zh-CN" altLang="en-US" sz="2800" kern="0" noProof="1" smtClean="0">
                <a:solidFill>
                  <a:prstClr val="black"/>
                </a:solidFill>
                <a:latin typeface="黑体" panose="02010609060101010101" pitchFamily="49" charset="-122"/>
                <a:ea typeface="黑体" panose="02010609060101010101" pitchFamily="49" charset="-122"/>
                <a:sym typeface="+mn-ea"/>
              </a:rPr>
              <a:t>国行公祭，为佑世界和平</a:t>
            </a:r>
            <a:r>
              <a:rPr lang="en-US" altLang="zh-CN" sz="2800" kern="0" noProof="1" smtClean="0">
                <a:solidFill>
                  <a:prstClr val="black"/>
                </a:solidFill>
                <a:latin typeface="黑体" panose="02010609060101010101" pitchFamily="49" charset="-122"/>
                <a:ea typeface="黑体" panose="02010609060101010101" pitchFamily="49" charset="-122"/>
                <a:sym typeface="+mn-ea"/>
              </a:rPr>
              <a:t>》</a:t>
            </a:r>
            <a:endParaRPr lang="zh-CN" altLang="en-US" sz="2800" kern="0" noProof="1">
              <a:solidFill>
                <a:prstClr val="black"/>
              </a:solidFill>
              <a:latin typeface="黑体" panose="02010609060101010101" pitchFamily="49" charset="-122"/>
              <a:ea typeface="黑体" panose="02010609060101010101" pitchFamily="49" charset="-122"/>
              <a:sym typeface="+mn-ea"/>
            </a:endParaRPr>
          </a:p>
        </p:txBody>
      </p:sp>
      <p:grpSp>
        <p:nvGrpSpPr>
          <p:cNvPr id="14" name="组合 8"/>
          <p:cNvGrpSpPr/>
          <p:nvPr/>
        </p:nvGrpSpPr>
        <p:grpSpPr bwMode="auto">
          <a:xfrm>
            <a:off x="0" y="-20638"/>
            <a:ext cx="2006600" cy="523240"/>
            <a:chOff x="70" y="-63"/>
            <a:chExt cx="3161" cy="823"/>
          </a:xfrm>
        </p:grpSpPr>
        <p:sp>
          <p:nvSpPr>
            <p:cNvPr id="15"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精读细研</a:t>
              </a:r>
              <a:endParaRPr kumimoji="1" lang="zh-CN" altLang="en-US" sz="2800" dirty="0">
                <a:latin typeface="黑体" panose="02010609060101010101" pitchFamily="49" charset="-122"/>
                <a:ea typeface="黑体" panose="02010609060101010101" pitchFamily="49" charset="-122"/>
              </a:endParaRPr>
            </a:p>
          </p:txBody>
        </p:sp>
        <p:cxnSp>
          <p:nvCxnSpPr>
            <p:cNvPr id="1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0" name="TextBox 9"/>
          <p:cNvSpPr txBox="1"/>
          <p:nvPr/>
        </p:nvSpPr>
        <p:spPr>
          <a:xfrm>
            <a:off x="529974" y="555526"/>
            <a:ext cx="1233714" cy="584775"/>
          </a:xfrm>
          <a:prstGeom prst="rect">
            <a:avLst/>
          </a:prstGeom>
          <a:noFill/>
        </p:spPr>
        <p:txBody>
          <a:bodyPr wrap="square" rtlCol="0">
            <a:spAutoFit/>
          </a:bodyPr>
          <a:lstStyle/>
          <a:p>
            <a:r>
              <a:rPr lang="zh-CN" altLang="en-US" sz="3200" dirty="0" smtClean="0">
                <a:solidFill>
                  <a:srgbClr val="FF0000"/>
                </a:solidFill>
                <a:latin typeface="黑体" panose="02010609060101010101" pitchFamily="49" charset="-122"/>
                <a:ea typeface="黑体" panose="02010609060101010101" pitchFamily="49" charset="-122"/>
              </a:rPr>
              <a:t>题解</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11" name="矩形 10"/>
          <p:cNvSpPr/>
          <p:nvPr/>
        </p:nvSpPr>
        <p:spPr>
          <a:xfrm>
            <a:off x="846767" y="2139702"/>
            <a:ext cx="7450467" cy="523220"/>
          </a:xfrm>
          <a:prstGeom prst="rect">
            <a:avLst/>
          </a:prstGeom>
          <a:solidFill>
            <a:schemeClr val="accent2">
              <a:lumMod val="60000"/>
              <a:lumOff val="40000"/>
            </a:schemeClr>
          </a:solidFill>
        </p:spPr>
        <p:txBody>
          <a:bodyPr wrap="square">
            <a:spAutoFit/>
          </a:bodyPr>
          <a:lstStyle/>
          <a:p>
            <a:pPr>
              <a:defRPr/>
            </a:pPr>
            <a:r>
              <a:rPr lang="en-US" altLang="zh-CN" sz="2800" b="1" dirty="0">
                <a:solidFill>
                  <a:prstClr val="black"/>
                </a:solidFill>
                <a:latin typeface="楷体" panose="02010609060101010101" pitchFamily="49" charset="-122"/>
                <a:ea typeface="楷体" panose="02010609060101010101" pitchFamily="49" charset="-122"/>
              </a:rPr>
              <a:t>1.</a:t>
            </a:r>
            <a:r>
              <a:rPr lang="zh-CN" altLang="en-US" sz="2800" b="1" dirty="0">
                <a:solidFill>
                  <a:prstClr val="black"/>
                </a:solidFill>
                <a:latin typeface="楷体" panose="02010609060101010101" pitchFamily="49" charset="-122"/>
                <a:ea typeface="楷体" panose="02010609060101010101" pitchFamily="49" charset="-122"/>
              </a:rPr>
              <a:t>点明了这</a:t>
            </a:r>
            <a:r>
              <a:rPr lang="zh-CN" altLang="en-US" sz="2800" b="1" dirty="0" smtClean="0">
                <a:solidFill>
                  <a:prstClr val="black"/>
                </a:solidFill>
                <a:latin typeface="楷体" panose="02010609060101010101" pitchFamily="49" charset="-122"/>
                <a:ea typeface="楷体" panose="02010609060101010101" pitchFamily="49" charset="-122"/>
              </a:rPr>
              <a:t>则新闻评论的</a:t>
            </a:r>
            <a:r>
              <a:rPr lang="zh-CN" altLang="en-US" sz="2800" b="1" dirty="0">
                <a:solidFill>
                  <a:prstClr val="black"/>
                </a:solidFill>
                <a:latin typeface="楷体" panose="02010609060101010101" pitchFamily="49" charset="-122"/>
                <a:ea typeface="楷体" panose="02010609060101010101" pitchFamily="49" charset="-122"/>
              </a:rPr>
              <a:t>主要内容和写作目的。</a:t>
            </a:r>
            <a:endParaRPr lang="zh-CN" altLang="en-US" sz="2800" b="1" noProof="1">
              <a:solidFill>
                <a:prstClr val="black"/>
              </a:solidFill>
              <a:latin typeface="楷体" panose="02010609060101010101" pitchFamily="49" charset="-122"/>
              <a:ea typeface="楷体" panose="02010609060101010101" pitchFamily="49" charset="-122"/>
              <a:sym typeface="+mn-ea"/>
            </a:endParaRPr>
          </a:p>
        </p:txBody>
      </p:sp>
      <p:sp>
        <p:nvSpPr>
          <p:cNvPr id="5" name="矩形 4"/>
          <p:cNvSpPr/>
          <p:nvPr/>
        </p:nvSpPr>
        <p:spPr>
          <a:xfrm>
            <a:off x="3635896" y="2517889"/>
            <a:ext cx="1872208" cy="1077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 dirty="0" smtClean="0">
                <a:solidFill>
                  <a:schemeClr val="bg1"/>
                </a:solidFill>
              </a:rPr>
              <a:t>绿色圃中小学教育</a:t>
            </a:r>
            <a:r>
              <a:rPr lang="en-US" altLang="zh-CN" sz="100" dirty="0" smtClean="0">
                <a:solidFill>
                  <a:schemeClr val="bg1"/>
                </a:solidFill>
              </a:rPr>
              <a:t>http://www.LSPJY.com </a:t>
            </a:r>
            <a:endParaRPr lang="zh-CN" altLang="en-US" sz="100" dirty="0">
              <a:solidFill>
                <a:schemeClr val="bg1"/>
              </a:solidFill>
            </a:endParaRPr>
          </a:p>
        </p:txBody>
      </p:sp>
      <p:sp>
        <p:nvSpPr>
          <p:cNvPr id="2" name="矩形 1"/>
          <p:cNvSpPr/>
          <p:nvPr/>
        </p:nvSpPr>
        <p:spPr>
          <a:xfrm>
            <a:off x="3762896" y="2644889"/>
            <a:ext cx="1872208" cy="1077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 dirty="0" smtClean="0">
                <a:solidFill>
                  <a:schemeClr val="bg1"/>
                </a:solidFill>
              </a:rPr>
              <a:t>绿色圃中小学教育</a:t>
            </a:r>
            <a:r>
              <a:rPr lang="en-US" altLang="zh-CN" sz="100" dirty="0" smtClean="0">
                <a:solidFill>
                  <a:schemeClr val="bg1"/>
                </a:solidFill>
              </a:rPr>
              <a:t>http://www.LSPJY.com </a:t>
            </a:r>
            <a:endParaRPr lang="zh-CN" altLang="en-US" sz="1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6" name="组合 15"/>
          <p:cNvGrpSpPr/>
          <p:nvPr/>
        </p:nvGrpSpPr>
        <p:grpSpPr bwMode="auto">
          <a:xfrm>
            <a:off x="44450" y="-39688"/>
            <a:ext cx="2006600" cy="522288"/>
            <a:chOff x="70" y="-63"/>
            <a:chExt cx="3160" cy="824"/>
          </a:xfrm>
        </p:grpSpPr>
        <p:sp>
          <p:nvSpPr>
            <p:cNvPr id="23557"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endParaRPr kumimoji="1" lang="zh-CN" altLang="en-US" sz="2800">
                <a:latin typeface="黑体" panose="02010609060101010101" pitchFamily="49" charset="-122"/>
                <a:ea typeface="黑体" panose="02010609060101010101" pitchFamily="49" charset="-122"/>
              </a:endParaRP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TextBox 6"/>
          <p:cNvSpPr txBox="1"/>
          <p:nvPr/>
        </p:nvSpPr>
        <p:spPr>
          <a:xfrm>
            <a:off x="475268" y="2499742"/>
            <a:ext cx="8193464" cy="1200329"/>
          </a:xfrm>
          <a:prstGeom prst="rect">
            <a:avLst/>
          </a:prstGeom>
          <a:noFill/>
        </p:spPr>
        <p:txBody>
          <a:bodyPr wrap="square" rtlCol="0">
            <a:spAutoFit/>
          </a:bodyPr>
          <a:lstStyle/>
          <a:p>
            <a:r>
              <a:rPr lang="en-US" altLang="zh-CN" sz="2400" b="1" dirty="0" smtClean="0">
                <a:latin typeface="宋体" panose="02010600030101010101" pitchFamily="2" charset="-122"/>
              </a:rPr>
              <a:t>2.</a:t>
            </a:r>
            <a:r>
              <a:rPr lang="zh-CN" altLang="en-US" sz="2400" b="1" dirty="0" smtClean="0">
                <a:latin typeface="宋体" panose="02010600030101010101" pitchFamily="2" charset="-122"/>
              </a:rPr>
              <a:t>第一段“</a:t>
            </a:r>
            <a:r>
              <a:rPr lang="en-US" sz="2400" b="1" dirty="0" smtClean="0">
                <a:latin typeface="宋体" panose="02010600030101010101" pitchFamily="2" charset="-122"/>
              </a:rPr>
              <a:t>1937</a:t>
            </a:r>
            <a:r>
              <a:rPr lang="zh-CN" altLang="en-US" sz="2400" b="1" dirty="0" smtClean="0">
                <a:latin typeface="宋体" panose="02010600030101010101" pitchFamily="2" charset="-122"/>
              </a:rPr>
              <a:t>年</a:t>
            </a:r>
            <a:r>
              <a:rPr lang="en-US" sz="2400" b="1" dirty="0" smtClean="0">
                <a:latin typeface="宋体" panose="02010600030101010101" pitchFamily="2" charset="-122"/>
              </a:rPr>
              <a:t>12</a:t>
            </a:r>
            <a:r>
              <a:rPr lang="zh-CN" altLang="en-US" sz="2400" b="1" dirty="0" smtClean="0">
                <a:latin typeface="宋体" panose="02010600030101010101" pitchFamily="2" charset="-122"/>
              </a:rPr>
              <a:t>月</a:t>
            </a:r>
            <a:r>
              <a:rPr lang="en-US" sz="2400" b="1" dirty="0" smtClean="0">
                <a:latin typeface="宋体" panose="02010600030101010101" pitchFamily="2" charset="-122"/>
              </a:rPr>
              <a:t>13</a:t>
            </a:r>
            <a:r>
              <a:rPr lang="zh-CN" altLang="en-US" sz="2400" b="1" dirty="0" smtClean="0">
                <a:latin typeface="宋体" panose="02010600030101010101" pitchFamily="2" charset="-122"/>
              </a:rPr>
              <a:t>日，侵华日军野蛮侵入南京，随后制造了惨绝人寰的南京大屠杀惨案，</a:t>
            </a:r>
            <a:r>
              <a:rPr lang="en-US" sz="2400" b="1" dirty="0" smtClean="0">
                <a:latin typeface="宋体" panose="02010600030101010101" pitchFamily="2" charset="-122"/>
              </a:rPr>
              <a:t>30</a:t>
            </a:r>
            <a:r>
              <a:rPr lang="zh-CN" altLang="en-US" sz="2400" b="1" dirty="0" smtClean="0">
                <a:latin typeface="宋体" panose="02010600030101010101" pitchFamily="2" charset="-122"/>
              </a:rPr>
              <a:t>万中国同胞惨遭杀戮”一句采用了什么记叙顺序？这样写有什么</a:t>
            </a:r>
            <a:r>
              <a:rPr lang="zh-CN" altLang="en-US" sz="2400" b="1" dirty="0">
                <a:latin typeface="宋体" panose="02010600030101010101" pitchFamily="2" charset="-122"/>
              </a:rPr>
              <a:t>好处</a:t>
            </a:r>
            <a:r>
              <a:rPr lang="zh-CN" altLang="en-US" sz="2400" b="1" dirty="0" smtClean="0">
                <a:latin typeface="宋体" panose="02010600030101010101" pitchFamily="2" charset="-122"/>
              </a:rPr>
              <a:t>？</a:t>
            </a:r>
            <a:endParaRPr lang="zh-CN" altLang="en-US" sz="2400" b="1" dirty="0">
              <a:latin typeface="宋体" panose="02010600030101010101" pitchFamily="2" charset="-122"/>
            </a:endParaRPr>
          </a:p>
        </p:txBody>
      </p:sp>
      <p:sp>
        <p:nvSpPr>
          <p:cNvPr id="8" name="TextBox 7"/>
          <p:cNvSpPr txBox="1"/>
          <p:nvPr/>
        </p:nvSpPr>
        <p:spPr>
          <a:xfrm>
            <a:off x="539552" y="571486"/>
            <a:ext cx="7960398" cy="504369"/>
          </a:xfrm>
          <a:prstGeom prst="rect">
            <a:avLst/>
          </a:prstGeom>
          <a:noFill/>
        </p:spPr>
        <p:txBody>
          <a:bodyPr wrap="square" rtlCol="0">
            <a:spAutoFit/>
          </a:bodyPr>
          <a:lstStyle/>
          <a:p>
            <a:pPr>
              <a:lnSpc>
                <a:spcPct val="130000"/>
              </a:lnSpc>
            </a:pPr>
            <a:r>
              <a:rPr lang="en-US" altLang="zh-CN" sz="2400" b="1" dirty="0" smtClean="0">
                <a:latin typeface="宋体" panose="02010600030101010101" pitchFamily="2" charset="-122"/>
              </a:rPr>
              <a:t>1</a:t>
            </a:r>
            <a:r>
              <a:rPr lang="en-US" altLang="zh-CN" sz="2400" b="1" dirty="0">
                <a:latin typeface="宋体" panose="02010600030101010101" pitchFamily="2" charset="-122"/>
              </a:rPr>
              <a:t>.</a:t>
            </a:r>
            <a:r>
              <a:rPr lang="zh-CN" altLang="en-US" sz="2400" b="1" dirty="0" smtClean="0">
                <a:latin typeface="宋体" panose="02010600030101010101" pitchFamily="2" charset="-122"/>
              </a:rPr>
              <a:t>这篇文章是怎样开头的？这样写有什么作用？</a:t>
            </a:r>
            <a:endParaRPr lang="zh-CN" altLang="en-US" sz="2400" b="1" dirty="0">
              <a:latin typeface="宋体" panose="02010600030101010101" pitchFamily="2" charset="-122"/>
            </a:endParaRPr>
          </a:p>
        </p:txBody>
      </p:sp>
      <p:sp>
        <p:nvSpPr>
          <p:cNvPr id="12" name="TextBox 11"/>
          <p:cNvSpPr txBox="1"/>
          <p:nvPr/>
        </p:nvSpPr>
        <p:spPr>
          <a:xfrm>
            <a:off x="496696" y="1299413"/>
            <a:ext cx="8150608" cy="1052596"/>
          </a:xfrm>
          <a:prstGeom prst="rect">
            <a:avLst/>
          </a:prstGeom>
          <a:solidFill>
            <a:schemeClr val="accent2">
              <a:lumMod val="60000"/>
              <a:lumOff val="40000"/>
            </a:schemeClr>
          </a:solid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nSpc>
                <a:spcPct val="130000"/>
              </a:lnSpc>
            </a:pPr>
            <a:r>
              <a:rPr lang="zh-CN" altLang="en-US" sz="2400" b="1" dirty="0" smtClean="0">
                <a:latin typeface="楷体" panose="02010609060101010101" pitchFamily="49" charset="-122"/>
                <a:ea typeface="楷体" panose="02010609060101010101" pitchFamily="49" charset="-122"/>
              </a:rPr>
              <a:t>    引用宝鼎铭文，一方面点明文章的内容，增强现场感；另一方面丰富文章的内容，增添表现力。</a:t>
            </a:r>
            <a:endParaRPr lang="zh-CN" altLang="en-US" sz="2400" b="1" dirty="0" smtClean="0">
              <a:latin typeface="楷体" panose="02010609060101010101" pitchFamily="49" charset="-122"/>
              <a:ea typeface="楷体" panose="02010609060101010101" pitchFamily="49" charset="-122"/>
            </a:endParaRPr>
          </a:p>
        </p:txBody>
      </p:sp>
      <p:sp>
        <p:nvSpPr>
          <p:cNvPr id="13" name="TextBox 12"/>
          <p:cNvSpPr txBox="1"/>
          <p:nvPr/>
        </p:nvSpPr>
        <p:spPr>
          <a:xfrm>
            <a:off x="453841" y="3756977"/>
            <a:ext cx="8193464" cy="1052596"/>
          </a:xfrm>
          <a:prstGeom prst="rect">
            <a:avLst/>
          </a:prstGeom>
          <a:solidFill>
            <a:schemeClr val="accent5">
              <a:lumMod val="40000"/>
              <a:lumOff val="60000"/>
            </a:schemeClr>
          </a:solid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nSpc>
                <a:spcPct val="130000"/>
              </a:lnSpc>
            </a:pPr>
            <a:r>
              <a:rPr lang="zh-CN" altLang="en-US" sz="2400" b="1" dirty="0" smtClean="0">
                <a:latin typeface="楷体" panose="02010609060101010101" pitchFamily="49" charset="-122"/>
                <a:ea typeface="楷体" panose="02010609060101010101" pitchFamily="49" charset="-122"/>
              </a:rPr>
              <a:t>    插叙。这句话交代了“南京大屠杀”的时间和死亡人数，补充说明文章的背景，使情节更加完整。</a:t>
            </a:r>
            <a:endParaRPr lang="zh-CN" altLang="en-US" sz="2400" b="1"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bwMode="auto">
          <a:xfrm>
            <a:off x="624532" y="1260241"/>
            <a:ext cx="7864475" cy="3300108"/>
            <a:chOff x="450850" y="660800"/>
            <a:chExt cx="7865566" cy="3567134"/>
          </a:xfrm>
        </p:grpSpPr>
        <p:pic>
          <p:nvPicPr>
            <p:cNvPr id="3" name="一个圆顶角并剪去另一个顶角的矩形 1"/>
            <p:cNvPicPr>
              <a:picLocks noChangeArrowheads="1"/>
            </p:cNvPicPr>
            <p:nvPr/>
          </p:nvPicPr>
          <p:blipFill>
            <a:blip r:embed="rId1"/>
            <a:srcRect/>
            <a:stretch>
              <a:fillRect/>
            </a:stretch>
          </p:blipFill>
          <p:spPr bwMode="auto">
            <a:xfrm>
              <a:off x="-182651" y="698900"/>
              <a:ext cx="8776917" cy="4165625"/>
            </a:xfrm>
            <a:prstGeom prst="rect">
              <a:avLst/>
            </a:prstGeom>
            <a:noFill/>
            <a:ln w="9525">
              <a:noFill/>
              <a:miter lim="800000"/>
              <a:headEnd/>
              <a:tailEnd/>
            </a:ln>
          </p:spPr>
        </p:pic>
        <p:sp>
          <p:nvSpPr>
            <p:cNvPr id="4" name="矩形 3"/>
            <p:cNvSpPr/>
            <p:nvPr/>
          </p:nvSpPr>
          <p:spPr>
            <a:xfrm>
              <a:off x="561990" y="660800"/>
              <a:ext cx="2518124" cy="644529"/>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5" name="组 1"/>
          <p:cNvGrpSpPr/>
          <p:nvPr/>
        </p:nvGrpSpPr>
        <p:grpSpPr bwMode="auto">
          <a:xfrm>
            <a:off x="830089" y="1150640"/>
            <a:ext cx="2517775" cy="601663"/>
            <a:chOff x="7647436" y="3815009"/>
            <a:chExt cx="2515853" cy="601051"/>
          </a:xfrm>
        </p:grpSpPr>
        <p:sp>
          <p:nvSpPr>
            <p:cNvPr id="6" name="文本框 30"/>
            <p:cNvSpPr txBox="1">
              <a:spLocks noChangeArrowheads="1"/>
            </p:cNvSpPr>
            <p:nvPr/>
          </p:nvSpPr>
          <p:spPr bwMode="auto">
            <a:xfrm>
              <a:off x="8613224" y="3885582"/>
              <a:ext cx="1550065" cy="459907"/>
            </a:xfrm>
            <a:prstGeom prst="rect">
              <a:avLst/>
            </a:prstGeom>
            <a:noFill/>
            <a:ln w="9525">
              <a:noFill/>
              <a:miter lim="800000"/>
            </a:ln>
          </p:spPr>
          <p:txBody>
            <a:bodyPr>
              <a:spAutoFit/>
            </a:bodyPr>
            <a:lstStyle/>
            <a:p>
              <a:r>
                <a:rPr lang="zh-CN" altLang="en-US" sz="2400" b="1" dirty="0">
                  <a:solidFill>
                    <a:srgbClr val="0000FF"/>
                  </a:solidFill>
                  <a:latin typeface="黑体" panose="02010609060101010101" pitchFamily="49" charset="-122"/>
                  <a:ea typeface="黑体" panose="02010609060101010101" pitchFamily="49" charset="-122"/>
                </a:rPr>
                <a:t>方法指导</a:t>
              </a:r>
              <a:endParaRPr lang="zh-CN" altLang="en-US" sz="2400" b="1" dirty="0">
                <a:solidFill>
                  <a:srgbClr val="0000FF"/>
                </a:solidFill>
                <a:latin typeface="黑体" panose="02010609060101010101" pitchFamily="49" charset="-122"/>
                <a:ea typeface="黑体" panose="02010609060101010101" pitchFamily="49" charset="-122"/>
              </a:endParaRPr>
            </a:p>
          </p:txBody>
        </p:sp>
        <p:pic>
          <p:nvPicPr>
            <p:cNvPr id="7" name="图片 9" descr="book.gif"/>
            <p:cNvPicPr>
              <a:picLocks noChangeAspect="1" noChangeArrowheads="1"/>
            </p:cNvPicPr>
            <p:nvPr/>
          </p:nvPicPr>
          <p:blipFill>
            <a:blip r:embed="rId2"/>
            <a:srcRect/>
            <a:stretch>
              <a:fillRect/>
            </a:stretch>
          </p:blipFill>
          <p:spPr bwMode="auto">
            <a:xfrm>
              <a:off x="7647436" y="3815009"/>
              <a:ext cx="977957" cy="601051"/>
            </a:xfrm>
            <a:prstGeom prst="rect">
              <a:avLst/>
            </a:prstGeom>
            <a:noFill/>
            <a:ln w="9525">
              <a:noFill/>
              <a:miter lim="800000"/>
              <a:headEnd/>
              <a:tailEnd/>
            </a:ln>
          </p:spPr>
        </p:pic>
      </p:grpSp>
      <p:grpSp>
        <p:nvGrpSpPr>
          <p:cNvPr id="8" name="组合 7"/>
          <p:cNvGrpSpPr/>
          <p:nvPr/>
        </p:nvGrpSpPr>
        <p:grpSpPr bwMode="auto">
          <a:xfrm>
            <a:off x="28575" y="-3175"/>
            <a:ext cx="2006600" cy="522288"/>
            <a:chOff x="70" y="-63"/>
            <a:chExt cx="3160" cy="822"/>
          </a:xfrm>
        </p:grpSpPr>
        <p:sp>
          <p:nvSpPr>
            <p:cNvPr id="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endParaRPr kumimoji="1" lang="zh-CN" altLang="en-US" sz="2800">
                <a:latin typeface="黑体" panose="02010609060101010101" pitchFamily="49" charset="-122"/>
                <a:ea typeface="黑体" panose="02010609060101010101" pitchFamily="49" charset="-122"/>
              </a:endParaRP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TextBox 12"/>
          <p:cNvSpPr txBox="1"/>
          <p:nvPr/>
        </p:nvSpPr>
        <p:spPr>
          <a:xfrm>
            <a:off x="829320" y="2363683"/>
            <a:ext cx="7404422" cy="1892826"/>
          </a:xfrm>
          <a:prstGeom prst="rect">
            <a:avLst/>
          </a:prstGeom>
          <a:noFill/>
        </p:spPr>
        <p:txBody>
          <a:bodyPr wrap="square" rtlCol="0">
            <a:spAutoFit/>
          </a:bodyPr>
          <a:lstStyle/>
          <a:p>
            <a:pPr>
              <a:lnSpc>
                <a:spcPct val="150000"/>
              </a:lnSpc>
            </a:pPr>
            <a:r>
              <a:rPr lang="en-US" altLang="zh-CN" sz="2600" b="1" dirty="0" smtClean="0">
                <a:latin typeface="楷体" panose="02010609060101010101" pitchFamily="49" charset="-122"/>
                <a:ea typeface="楷体" panose="02010609060101010101" pitchFamily="49" charset="-122"/>
              </a:rPr>
              <a:t>    </a:t>
            </a:r>
            <a:r>
              <a:rPr lang="zh-CN" altLang="en-US" sz="2600" b="1" dirty="0" smtClean="0">
                <a:latin typeface="楷体" panose="02010609060101010101" pitchFamily="49" charset="-122"/>
                <a:ea typeface="楷体" panose="02010609060101010101" pitchFamily="49" charset="-122"/>
              </a:rPr>
              <a:t>“插叙”是在叙述中心事件的过程中，为了帮助展开情节或刻画人物，暂时中断叙述的线索，插入一段与主要情节相关的内容的叙述方法。</a:t>
            </a:r>
            <a:endParaRPr lang="zh-CN" altLang="en-US" sz="2600" b="1" dirty="0">
              <a:latin typeface="楷体" panose="02010609060101010101" pitchFamily="49" charset="-122"/>
              <a:ea typeface="楷体" panose="02010609060101010101" pitchFamily="49" charset="-122"/>
            </a:endParaRPr>
          </a:p>
        </p:txBody>
      </p:sp>
      <p:sp>
        <p:nvSpPr>
          <p:cNvPr id="15" name="TextBox 14"/>
          <p:cNvSpPr txBox="1"/>
          <p:nvPr/>
        </p:nvSpPr>
        <p:spPr>
          <a:xfrm>
            <a:off x="765101" y="1791275"/>
            <a:ext cx="2286016" cy="492443"/>
          </a:xfrm>
          <a:prstGeom prst="rect">
            <a:avLst/>
          </a:prstGeom>
          <a:noFill/>
        </p:spPr>
        <p:txBody>
          <a:bodyPr wrap="square" rtlCol="0">
            <a:spAutoFit/>
          </a:bodyPr>
          <a:lstStyle/>
          <a:p>
            <a:r>
              <a:rPr lang="en-US" altLang="zh-CN" sz="2600" b="1" dirty="0" smtClean="0">
                <a:latin typeface="宋体" panose="02010600030101010101" pitchFamily="2" charset="-122"/>
              </a:rPr>
              <a:t>1</a:t>
            </a:r>
            <a:r>
              <a:rPr lang="en-US" altLang="zh-CN" sz="2600" b="1" dirty="0">
                <a:latin typeface="宋体" panose="02010600030101010101" pitchFamily="2" charset="-122"/>
              </a:rPr>
              <a:t>.</a:t>
            </a:r>
            <a:r>
              <a:rPr lang="zh-CN" altLang="en-US" sz="2600" b="1" dirty="0" smtClean="0">
                <a:latin typeface="宋体" panose="02010600030101010101" pitchFamily="2" charset="-122"/>
              </a:rPr>
              <a:t>什么是插叙？</a:t>
            </a:r>
            <a:endParaRPr lang="zh-CN" altLang="en-US" sz="2600" b="1" dirty="0">
              <a:latin typeface="宋体" panose="02010600030101010101" pitchFamily="2" charset="-122"/>
            </a:endParaRPr>
          </a:p>
        </p:txBody>
      </p:sp>
      <p:sp>
        <p:nvSpPr>
          <p:cNvPr id="14" name="TextBox 13"/>
          <p:cNvSpPr txBox="1"/>
          <p:nvPr/>
        </p:nvSpPr>
        <p:spPr>
          <a:xfrm>
            <a:off x="3671900" y="680378"/>
            <a:ext cx="1800200" cy="523220"/>
          </a:xfrm>
          <a:prstGeom prst="rect">
            <a:avLst/>
          </a:prstGeom>
          <a:noFill/>
        </p:spPr>
        <p:txBody>
          <a:bodyPr wrap="square" rtlCol="0">
            <a:spAutoFit/>
          </a:bodyPr>
          <a:lstStyle/>
          <a:p>
            <a:pPr algn="ctr"/>
            <a:r>
              <a:rPr lang="zh-CN" altLang="en-US" sz="2800" dirty="0" smtClean="0">
                <a:latin typeface="黑体" panose="02010609060101010101" pitchFamily="49" charset="-122"/>
                <a:ea typeface="黑体" panose="02010609060101010101" pitchFamily="49" charset="-122"/>
              </a:rPr>
              <a:t>插  叙</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bwMode="auto">
          <a:xfrm>
            <a:off x="571472" y="668979"/>
            <a:ext cx="7864475" cy="4000528"/>
            <a:chOff x="450850" y="660800"/>
            <a:chExt cx="7865566" cy="3567134"/>
          </a:xfrm>
        </p:grpSpPr>
        <p:pic>
          <p:nvPicPr>
            <p:cNvPr id="3" name="一个圆顶角并剪去另一个顶角的矩形 1"/>
            <p:cNvPicPr>
              <a:picLocks noChangeArrowheads="1"/>
            </p:cNvPicPr>
            <p:nvPr/>
          </p:nvPicPr>
          <p:blipFill>
            <a:blip r:embed="rId1"/>
            <a:srcRect/>
            <a:stretch>
              <a:fillRect/>
            </a:stretch>
          </p:blipFill>
          <p:spPr bwMode="auto">
            <a:xfrm>
              <a:off x="-182651" y="698900"/>
              <a:ext cx="8776917" cy="4165625"/>
            </a:xfrm>
            <a:prstGeom prst="rect">
              <a:avLst/>
            </a:prstGeom>
            <a:noFill/>
            <a:ln w="9525">
              <a:noFill/>
              <a:miter lim="800000"/>
              <a:headEnd/>
              <a:tailEnd/>
            </a:ln>
          </p:spPr>
        </p:pic>
        <p:sp>
          <p:nvSpPr>
            <p:cNvPr id="4" name="矩形 3"/>
            <p:cNvSpPr/>
            <p:nvPr/>
          </p:nvSpPr>
          <p:spPr>
            <a:xfrm>
              <a:off x="561990" y="660800"/>
              <a:ext cx="2518124" cy="644529"/>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5" name="组 1"/>
          <p:cNvGrpSpPr/>
          <p:nvPr/>
        </p:nvGrpSpPr>
        <p:grpSpPr bwMode="auto">
          <a:xfrm>
            <a:off x="714348" y="668979"/>
            <a:ext cx="2517775" cy="601663"/>
            <a:chOff x="7647436" y="3815009"/>
            <a:chExt cx="2515853" cy="601051"/>
          </a:xfrm>
        </p:grpSpPr>
        <p:sp>
          <p:nvSpPr>
            <p:cNvPr id="6" name="文本框 30"/>
            <p:cNvSpPr txBox="1">
              <a:spLocks noChangeArrowheads="1"/>
            </p:cNvSpPr>
            <p:nvPr/>
          </p:nvSpPr>
          <p:spPr bwMode="auto">
            <a:xfrm>
              <a:off x="8613224" y="3885582"/>
              <a:ext cx="1550065" cy="459907"/>
            </a:xfrm>
            <a:prstGeom prst="rect">
              <a:avLst/>
            </a:prstGeom>
            <a:noFill/>
            <a:ln w="9525">
              <a:noFill/>
              <a:miter lim="800000"/>
            </a:ln>
          </p:spPr>
          <p:txBody>
            <a:bodyPr>
              <a:spAutoFit/>
            </a:bodyPr>
            <a:lstStyle/>
            <a:p>
              <a:r>
                <a:rPr lang="zh-CN" altLang="en-US" sz="2400" b="1">
                  <a:solidFill>
                    <a:srgbClr val="0000FF"/>
                  </a:solidFill>
                  <a:latin typeface="黑体" panose="02010609060101010101" pitchFamily="49" charset="-122"/>
                  <a:ea typeface="黑体" panose="02010609060101010101" pitchFamily="49" charset="-122"/>
                </a:rPr>
                <a:t>方法指导</a:t>
              </a:r>
              <a:endParaRPr lang="zh-CN" altLang="en-US" sz="2400" b="1">
                <a:solidFill>
                  <a:srgbClr val="0000FF"/>
                </a:solidFill>
                <a:latin typeface="黑体" panose="02010609060101010101" pitchFamily="49" charset="-122"/>
                <a:ea typeface="黑体" panose="02010609060101010101" pitchFamily="49" charset="-122"/>
              </a:endParaRPr>
            </a:p>
          </p:txBody>
        </p:sp>
        <p:pic>
          <p:nvPicPr>
            <p:cNvPr id="7" name="图片 9" descr="book.gif"/>
            <p:cNvPicPr>
              <a:picLocks noChangeAspect="1" noChangeArrowheads="1"/>
            </p:cNvPicPr>
            <p:nvPr/>
          </p:nvPicPr>
          <p:blipFill>
            <a:blip r:embed="rId2"/>
            <a:srcRect/>
            <a:stretch>
              <a:fillRect/>
            </a:stretch>
          </p:blipFill>
          <p:spPr bwMode="auto">
            <a:xfrm>
              <a:off x="7647436" y="3815009"/>
              <a:ext cx="977957" cy="601051"/>
            </a:xfrm>
            <a:prstGeom prst="rect">
              <a:avLst/>
            </a:prstGeom>
            <a:noFill/>
            <a:ln w="9525">
              <a:noFill/>
              <a:miter lim="800000"/>
              <a:headEnd/>
              <a:tailEnd/>
            </a:ln>
          </p:spPr>
        </p:pic>
      </p:grpSp>
      <p:sp>
        <p:nvSpPr>
          <p:cNvPr id="9" name="TextBox 8"/>
          <p:cNvSpPr txBox="1"/>
          <p:nvPr/>
        </p:nvSpPr>
        <p:spPr>
          <a:xfrm>
            <a:off x="693093" y="1319039"/>
            <a:ext cx="7429552" cy="1311128"/>
          </a:xfrm>
          <a:prstGeom prst="rect">
            <a:avLst/>
          </a:prstGeom>
          <a:noFill/>
        </p:spPr>
        <p:txBody>
          <a:bodyPr wrap="square" rtlCol="0">
            <a:spAutoFit/>
          </a:bodyPr>
          <a:lstStyle/>
          <a:p>
            <a:pPr>
              <a:lnSpc>
                <a:spcPct val="110000"/>
              </a:lnSpc>
            </a:pPr>
            <a:r>
              <a:rPr lang="en-US" altLang="zh-CN" sz="2400" b="1" dirty="0" smtClean="0">
                <a:latin typeface="宋体" panose="02010600030101010101" pitchFamily="2" charset="-122"/>
              </a:rPr>
              <a:t>2</a:t>
            </a:r>
            <a:r>
              <a:rPr lang="en-US" altLang="zh-CN" sz="2400" b="1" dirty="0">
                <a:latin typeface="宋体" panose="02010600030101010101" pitchFamily="2" charset="-122"/>
              </a:rPr>
              <a:t>.</a:t>
            </a:r>
            <a:r>
              <a:rPr lang="zh-CN" altLang="en-US" sz="2400" b="1" dirty="0" smtClean="0">
                <a:latin typeface="宋体" panose="02010600030101010101" pitchFamily="2" charset="-122"/>
              </a:rPr>
              <a:t>考查形式</a:t>
            </a:r>
            <a:endParaRPr lang="en-US" altLang="zh-CN" sz="2400" b="1" dirty="0" smtClean="0">
              <a:latin typeface="宋体" panose="02010600030101010101" pitchFamily="2"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①选文</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段</a:t>
            </a:r>
            <a:r>
              <a:rPr lang="zh-CN" altLang="en-US" sz="2400" b="1" dirty="0">
                <a:latin typeface="楷体" panose="02010609060101010101" pitchFamily="49" charset="-122"/>
                <a:ea typeface="楷体" panose="02010609060101010101" pitchFamily="49" charset="-122"/>
              </a:rPr>
              <a:t>采用</a:t>
            </a:r>
            <a:r>
              <a:rPr lang="zh-CN" altLang="en-US" sz="2400" b="1" dirty="0" smtClean="0">
                <a:latin typeface="楷体" panose="02010609060101010101" pitchFamily="49" charset="-122"/>
                <a:ea typeface="楷体" panose="02010609060101010101" pitchFamily="49" charset="-122"/>
              </a:rPr>
              <a:t>什么记叙顺序？有什么作用？</a:t>
            </a:r>
            <a:endParaRPr lang="en-US" altLang="zh-CN" sz="2400" b="1" dirty="0" smtClean="0">
              <a:latin typeface="楷体" panose="02010609060101010101" pitchFamily="49" charset="-122"/>
              <a:ea typeface="楷体" panose="02010609060101010101" pitchFamily="49"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②</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段能否去掉？为什么？</a:t>
            </a:r>
            <a:endParaRPr lang="zh-CN" altLang="en-US" sz="2400" b="1" dirty="0">
              <a:latin typeface="楷体" panose="02010609060101010101" pitchFamily="49" charset="-122"/>
              <a:ea typeface="楷体" panose="02010609060101010101" pitchFamily="49" charset="-122"/>
            </a:endParaRPr>
          </a:p>
        </p:txBody>
      </p:sp>
      <p:sp>
        <p:nvSpPr>
          <p:cNvPr id="15" name="TextBox 14"/>
          <p:cNvSpPr txBox="1"/>
          <p:nvPr/>
        </p:nvSpPr>
        <p:spPr>
          <a:xfrm>
            <a:off x="693093" y="2524636"/>
            <a:ext cx="7786742" cy="2123658"/>
          </a:xfrm>
          <a:prstGeom prst="rect">
            <a:avLst/>
          </a:prstGeom>
          <a:noFill/>
        </p:spPr>
        <p:txBody>
          <a:bodyPr wrap="square" rtlCol="0">
            <a:spAutoFit/>
          </a:bodyPr>
          <a:lstStyle/>
          <a:p>
            <a:pPr>
              <a:lnSpc>
                <a:spcPct val="110000"/>
              </a:lnSpc>
            </a:pPr>
            <a:r>
              <a:rPr lang="en-US" altLang="zh-CN" sz="2400" b="1" dirty="0" smtClean="0">
                <a:latin typeface="宋体" panose="02010600030101010101" pitchFamily="2" charset="-122"/>
              </a:rPr>
              <a:t>3</a:t>
            </a:r>
            <a:r>
              <a:rPr lang="en-US" altLang="zh-CN" sz="2400" b="1" dirty="0">
                <a:latin typeface="宋体" panose="02010600030101010101" pitchFamily="2" charset="-122"/>
              </a:rPr>
              <a:t>.</a:t>
            </a:r>
            <a:r>
              <a:rPr lang="zh-CN" altLang="en-US" sz="2400" b="1" dirty="0" smtClean="0">
                <a:latin typeface="宋体" panose="02010600030101010101" pitchFamily="2" charset="-122"/>
              </a:rPr>
              <a:t>答题技巧</a:t>
            </a:r>
            <a:endParaRPr lang="en-US" altLang="zh-CN" sz="2400" b="1" dirty="0" smtClean="0">
              <a:latin typeface="宋体" panose="02010600030101010101" pitchFamily="2"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①根据插叙的特征判断记叙顺序；</a:t>
            </a:r>
            <a:endParaRPr lang="en-US" altLang="zh-CN" sz="2400" b="1" dirty="0" smtClean="0">
              <a:latin typeface="楷体" panose="02010609060101010101" pitchFamily="49" charset="-122"/>
              <a:ea typeface="楷体" panose="02010609060101010101" pitchFamily="49"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②明确补充说明的对象；</a:t>
            </a:r>
            <a:endParaRPr lang="en-US" altLang="zh-CN" sz="2400" b="1" dirty="0" smtClean="0">
              <a:latin typeface="楷体" panose="02010609060101010101" pitchFamily="49" charset="-122"/>
              <a:ea typeface="楷体" panose="02010609060101010101" pitchFamily="49"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③答题格式：补充说明</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内容，丰富文章内容，使情节更加完整。</a:t>
            </a:r>
            <a:endParaRPr lang="zh-CN" altLang="en-US" sz="2400" b="1" dirty="0">
              <a:latin typeface="楷体" panose="02010609060101010101" pitchFamily="49" charset="-122"/>
              <a:ea typeface="楷体" panose="02010609060101010101" pitchFamily="49" charset="-122"/>
            </a:endParaRPr>
          </a:p>
        </p:txBody>
      </p:sp>
      <p:grpSp>
        <p:nvGrpSpPr>
          <p:cNvPr id="16" name="组合 15"/>
          <p:cNvGrpSpPr/>
          <p:nvPr/>
        </p:nvGrpSpPr>
        <p:grpSpPr bwMode="auto">
          <a:xfrm>
            <a:off x="28575" y="-3175"/>
            <a:ext cx="2006600" cy="522288"/>
            <a:chOff x="70" y="-63"/>
            <a:chExt cx="3160" cy="822"/>
          </a:xfrm>
        </p:grpSpPr>
        <p:sp>
          <p:nvSpPr>
            <p:cNvPr id="17"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endParaRPr kumimoji="1" lang="zh-CN" altLang="en-US" sz="2800">
                <a:latin typeface="黑体" panose="02010609060101010101" pitchFamily="49" charset="-122"/>
                <a:ea typeface="黑体" panose="02010609060101010101" pitchFamily="49" charset="-122"/>
              </a:endParaRPr>
            </a:p>
          </p:txBody>
        </p:sp>
        <p:cxnSp>
          <p:nvCxnSpPr>
            <p:cNvPr id="18"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randombar(horizontal)">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randombar(horizontal)">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7" dur="5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2" dur="500"/>
                                        <p:tgtEl>
                                          <p:spTgt spid="1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7" dur="500"/>
                                        <p:tgtEl>
                                          <p:spTgt spid="1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5">
                                            <p:txEl>
                                              <p:pRg st="3" end="3"/>
                                            </p:txEl>
                                          </p:spTgt>
                                        </p:tgtEl>
                                        <p:attrNameLst>
                                          <p:attrName>style.visibility</p:attrName>
                                        </p:attrNameLst>
                                      </p:cBhvr>
                                      <p:to>
                                        <p:strVal val="visible"/>
                                      </p:to>
                                    </p:set>
                                    <p:animEffect transition="in" filter="randombar(horizontal)">
                                      <p:cBhvr>
                                        <p:cTn id="32"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80" name="组合 15"/>
          <p:cNvGrpSpPr/>
          <p:nvPr/>
        </p:nvGrpSpPr>
        <p:grpSpPr bwMode="auto">
          <a:xfrm>
            <a:off x="44450" y="-39688"/>
            <a:ext cx="2006600" cy="522288"/>
            <a:chOff x="70" y="-63"/>
            <a:chExt cx="3160" cy="824"/>
          </a:xfrm>
        </p:grpSpPr>
        <p:sp>
          <p:nvSpPr>
            <p:cNvPr id="2458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endParaRPr kumimoji="1" lang="zh-CN" altLang="en-US" sz="2800">
                <a:latin typeface="黑体" panose="02010609060101010101" pitchFamily="49" charset="-122"/>
                <a:ea typeface="黑体" panose="02010609060101010101" pitchFamily="49" charset="-122"/>
              </a:endParaRP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TextBox 5"/>
          <p:cNvSpPr txBox="1"/>
          <p:nvPr/>
        </p:nvSpPr>
        <p:spPr>
          <a:xfrm>
            <a:off x="450598" y="723925"/>
            <a:ext cx="8242805" cy="1865126"/>
          </a:xfrm>
          <a:prstGeom prst="rect">
            <a:avLst/>
          </a:prstGeom>
          <a:noFill/>
        </p:spPr>
        <p:txBody>
          <a:bodyPr wrap="square" rtlCol="0">
            <a:spAutoFit/>
          </a:bodyPr>
          <a:lstStyle/>
          <a:p>
            <a:pPr>
              <a:lnSpc>
                <a:spcPct val="120000"/>
              </a:lnSpc>
            </a:pPr>
            <a:r>
              <a:rPr lang="en-US" altLang="zh-CN" sz="2400" b="1" dirty="0" smtClean="0">
                <a:latin typeface="宋体" panose="02010600030101010101" pitchFamily="2" charset="-122"/>
              </a:rPr>
              <a:t>3.</a:t>
            </a:r>
            <a:r>
              <a:rPr lang="zh-CN" altLang="en-US" sz="2400" b="1" dirty="0" smtClean="0">
                <a:latin typeface="宋体" panose="02010600030101010101" pitchFamily="2" charset="-122"/>
              </a:rPr>
              <a:t>第二段“加拿大安大略省议会于</a:t>
            </a:r>
            <a:r>
              <a:rPr lang="en-US" sz="2400" b="1" dirty="0" smtClean="0">
                <a:latin typeface="宋体" panose="02010600030101010101" pitchFamily="2" charset="-122"/>
              </a:rPr>
              <a:t>2017</a:t>
            </a:r>
            <a:r>
              <a:rPr lang="zh-CN" altLang="en-US" sz="2400" b="1" dirty="0" smtClean="0">
                <a:latin typeface="宋体" panose="02010600030101010101" pitchFamily="2" charset="-122"/>
              </a:rPr>
              <a:t>年</a:t>
            </a:r>
            <a:r>
              <a:rPr lang="en-US" sz="2400" b="1" dirty="0" smtClean="0">
                <a:latin typeface="宋体" panose="02010600030101010101" pitchFamily="2" charset="-122"/>
              </a:rPr>
              <a:t>10</a:t>
            </a:r>
            <a:r>
              <a:rPr lang="zh-CN" altLang="en-US" sz="2400" b="1" dirty="0" smtClean="0">
                <a:latin typeface="宋体" panose="02010600030101010101" pitchFamily="2" charset="-122"/>
              </a:rPr>
              <a:t>月通过有关‘设立南京大屠杀纪念日’的动议；美国圣地亚哥市的图书馆举办活动，为民众讲述南京大屠杀史实</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”运用了什么论证方法？有什么作用？</a:t>
            </a:r>
            <a:endParaRPr lang="zh-CN" altLang="en-US" sz="2400" b="1" dirty="0" smtClean="0">
              <a:latin typeface="宋体" panose="02010600030101010101" pitchFamily="2" charset="-122"/>
            </a:endParaRPr>
          </a:p>
        </p:txBody>
      </p:sp>
      <p:sp>
        <p:nvSpPr>
          <p:cNvPr id="7" name="TextBox 6"/>
          <p:cNvSpPr txBox="1"/>
          <p:nvPr/>
        </p:nvSpPr>
        <p:spPr>
          <a:xfrm>
            <a:off x="428596" y="2786064"/>
            <a:ext cx="8358246" cy="1464632"/>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pPr>
              <a:lnSpc>
                <a:spcPct val="130000"/>
              </a:lnSpc>
            </a:pPr>
            <a:r>
              <a:rPr lang="zh-CN" altLang="en-US" sz="2400" b="1" dirty="0" smtClean="0">
                <a:solidFill>
                  <a:srgbClr val="0000FF"/>
                </a:solidFill>
                <a:latin typeface="楷体" panose="02010609060101010101" pitchFamily="49" charset="-122"/>
                <a:ea typeface="楷体" panose="02010609060101010101" pitchFamily="49" charset="-122"/>
              </a:rPr>
              <a:t>    举例论证。通过列举加拿大、美国、日本等国媒体和组织的做法，具体阐明了南京大屠杀的历史不可能被忘却的观点，使论证更具体，更有说服力。</a:t>
            </a:r>
            <a:endParaRPr lang="zh-CN" altLang="en-US" sz="2400" b="1" dirty="0" smtClean="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bwMode="auto">
          <a:xfrm>
            <a:off x="571472" y="1071478"/>
            <a:ext cx="7864475" cy="3571900"/>
            <a:chOff x="450850" y="660800"/>
            <a:chExt cx="7865566" cy="3567134"/>
          </a:xfrm>
        </p:grpSpPr>
        <p:pic>
          <p:nvPicPr>
            <p:cNvPr id="3" name="一个圆顶角并剪去另一个顶角的矩形 1"/>
            <p:cNvPicPr>
              <a:picLocks noChangeArrowheads="1"/>
            </p:cNvPicPr>
            <p:nvPr/>
          </p:nvPicPr>
          <p:blipFill>
            <a:blip r:embed="rId1"/>
            <a:srcRect/>
            <a:stretch>
              <a:fillRect/>
            </a:stretch>
          </p:blipFill>
          <p:spPr bwMode="auto">
            <a:xfrm>
              <a:off x="-182651" y="698900"/>
              <a:ext cx="8776917" cy="4165625"/>
            </a:xfrm>
            <a:prstGeom prst="rect">
              <a:avLst/>
            </a:prstGeom>
            <a:noFill/>
            <a:ln w="9525">
              <a:noFill/>
              <a:miter lim="800000"/>
              <a:headEnd/>
              <a:tailEnd/>
            </a:ln>
          </p:spPr>
        </p:pic>
        <p:sp>
          <p:nvSpPr>
            <p:cNvPr id="4" name="矩形 3"/>
            <p:cNvSpPr/>
            <p:nvPr/>
          </p:nvSpPr>
          <p:spPr>
            <a:xfrm>
              <a:off x="561990" y="660800"/>
              <a:ext cx="2518124" cy="644529"/>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5" name="组 1"/>
          <p:cNvGrpSpPr/>
          <p:nvPr/>
        </p:nvGrpSpPr>
        <p:grpSpPr bwMode="auto">
          <a:xfrm>
            <a:off x="703263" y="1059582"/>
            <a:ext cx="2517775" cy="601663"/>
            <a:chOff x="7647436" y="3815009"/>
            <a:chExt cx="2515853" cy="601051"/>
          </a:xfrm>
        </p:grpSpPr>
        <p:sp>
          <p:nvSpPr>
            <p:cNvPr id="6" name="文本框 30"/>
            <p:cNvSpPr txBox="1">
              <a:spLocks noChangeArrowheads="1"/>
            </p:cNvSpPr>
            <p:nvPr/>
          </p:nvSpPr>
          <p:spPr bwMode="auto">
            <a:xfrm>
              <a:off x="8613224" y="3885582"/>
              <a:ext cx="1550065" cy="459907"/>
            </a:xfrm>
            <a:prstGeom prst="rect">
              <a:avLst/>
            </a:prstGeom>
            <a:noFill/>
            <a:ln w="9525">
              <a:noFill/>
              <a:miter lim="800000"/>
            </a:ln>
          </p:spPr>
          <p:txBody>
            <a:bodyPr>
              <a:spAutoFit/>
            </a:bodyPr>
            <a:lstStyle/>
            <a:p>
              <a:r>
                <a:rPr lang="zh-CN" altLang="en-US" sz="2400" b="1" dirty="0">
                  <a:solidFill>
                    <a:srgbClr val="0000FF"/>
                  </a:solidFill>
                  <a:latin typeface="黑体" panose="02010609060101010101" pitchFamily="49" charset="-122"/>
                  <a:ea typeface="黑体" panose="02010609060101010101" pitchFamily="49" charset="-122"/>
                </a:rPr>
                <a:t>方法指导</a:t>
              </a:r>
              <a:endParaRPr lang="zh-CN" altLang="en-US" sz="2400" b="1" dirty="0">
                <a:solidFill>
                  <a:srgbClr val="0000FF"/>
                </a:solidFill>
                <a:latin typeface="黑体" panose="02010609060101010101" pitchFamily="49" charset="-122"/>
                <a:ea typeface="黑体" panose="02010609060101010101" pitchFamily="49" charset="-122"/>
              </a:endParaRPr>
            </a:p>
          </p:txBody>
        </p:sp>
        <p:pic>
          <p:nvPicPr>
            <p:cNvPr id="7" name="图片 9" descr="book.gif"/>
            <p:cNvPicPr>
              <a:picLocks noChangeAspect="1" noChangeArrowheads="1"/>
            </p:cNvPicPr>
            <p:nvPr/>
          </p:nvPicPr>
          <p:blipFill>
            <a:blip r:embed="rId2"/>
            <a:srcRect/>
            <a:stretch>
              <a:fillRect/>
            </a:stretch>
          </p:blipFill>
          <p:spPr bwMode="auto">
            <a:xfrm>
              <a:off x="7647436" y="3815009"/>
              <a:ext cx="977957" cy="601051"/>
            </a:xfrm>
            <a:prstGeom prst="rect">
              <a:avLst/>
            </a:prstGeom>
            <a:noFill/>
            <a:ln w="9525">
              <a:noFill/>
              <a:miter lim="800000"/>
              <a:headEnd/>
              <a:tailEnd/>
            </a:ln>
          </p:spPr>
        </p:pic>
      </p:grpSp>
      <p:grpSp>
        <p:nvGrpSpPr>
          <p:cNvPr id="8" name="组合 7"/>
          <p:cNvGrpSpPr/>
          <p:nvPr/>
        </p:nvGrpSpPr>
        <p:grpSpPr bwMode="auto">
          <a:xfrm>
            <a:off x="28575" y="-3175"/>
            <a:ext cx="2006600" cy="522288"/>
            <a:chOff x="70" y="-63"/>
            <a:chExt cx="3160" cy="822"/>
          </a:xfrm>
        </p:grpSpPr>
        <p:sp>
          <p:nvSpPr>
            <p:cNvPr id="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endParaRPr kumimoji="1" lang="zh-CN" altLang="en-US" sz="2800">
                <a:latin typeface="黑体" panose="02010609060101010101" pitchFamily="49" charset="-122"/>
                <a:ea typeface="黑体" panose="02010609060101010101" pitchFamily="49" charset="-122"/>
              </a:endParaRP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TextBox 12"/>
          <p:cNvSpPr txBox="1"/>
          <p:nvPr/>
        </p:nvSpPr>
        <p:spPr>
          <a:xfrm>
            <a:off x="801784" y="2115201"/>
            <a:ext cx="7385474" cy="2529923"/>
          </a:xfrm>
          <a:prstGeom prst="rect">
            <a:avLst/>
          </a:prstGeom>
          <a:noFill/>
        </p:spPr>
        <p:txBody>
          <a:bodyPr wrap="square" rtlCol="0">
            <a:spAutoFit/>
          </a:bodyPr>
          <a:lstStyle/>
          <a:p>
            <a:pPr indent="457200">
              <a:lnSpc>
                <a:spcPct val="110000"/>
              </a:lnSpc>
            </a:pPr>
            <a:r>
              <a:rPr lang="zh-CN" altLang="en-US" sz="2400" b="1" dirty="0" smtClean="0">
                <a:latin typeface="楷体" panose="02010609060101010101" pitchFamily="49" charset="-122"/>
                <a:ea typeface="楷体" panose="02010609060101010101" pitchFamily="49" charset="-122"/>
              </a:rPr>
              <a:t> 论证方法是运用论据证明论点的方法，是论点和论据之间的逻辑联系的纽带。论点解决“需要论证什么”的问题，论据解决“用什么来</a:t>
            </a:r>
            <a:r>
              <a:rPr lang="zh-CN" altLang="en-US" sz="2400" b="1" dirty="0">
                <a:latin typeface="楷体" panose="02010609060101010101" pitchFamily="49" charset="-122"/>
                <a:ea typeface="楷体" panose="02010609060101010101" pitchFamily="49" charset="-122"/>
              </a:rPr>
              <a:t>论证</a:t>
            </a:r>
            <a:r>
              <a:rPr lang="zh-CN" altLang="en-US" sz="2400" b="1" dirty="0" smtClean="0">
                <a:latin typeface="楷体" panose="02010609060101010101" pitchFamily="49" charset="-122"/>
                <a:ea typeface="楷体" panose="02010609060101010101" pitchFamily="49" charset="-122"/>
              </a:rPr>
              <a:t>”的问题，而论证解决“怎样进行论证”的问题。</a:t>
            </a:r>
            <a:endParaRPr lang="en-US" altLang="zh-CN" sz="2400" b="1" dirty="0">
              <a:latin typeface="楷体" panose="02010609060101010101" pitchFamily="49" charset="-122"/>
              <a:ea typeface="楷体" panose="02010609060101010101" pitchFamily="49" charset="-122"/>
            </a:endParaRPr>
          </a:p>
          <a:p>
            <a:pPr indent="457200">
              <a:lnSpc>
                <a:spcPct val="110000"/>
              </a:lnSpc>
            </a:pP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常见</a:t>
            </a:r>
            <a:r>
              <a:rPr lang="zh-CN" altLang="en-US" sz="2400" b="1" dirty="0">
                <a:latin typeface="楷体" panose="02010609060101010101" pitchFamily="49" charset="-122"/>
                <a:ea typeface="楷体" panose="02010609060101010101" pitchFamily="49" charset="-122"/>
              </a:rPr>
              <a:t>的论证</a:t>
            </a:r>
            <a:r>
              <a:rPr lang="zh-CN" altLang="en-US" sz="2400" b="1" dirty="0" smtClean="0">
                <a:latin typeface="楷体" panose="02010609060101010101" pitchFamily="49" charset="-122"/>
                <a:ea typeface="楷体" panose="02010609060101010101" pitchFamily="49" charset="-122"/>
              </a:rPr>
              <a:t>方法：举例</a:t>
            </a:r>
            <a:r>
              <a:rPr lang="zh-CN" altLang="en-US" sz="2400" b="1" dirty="0">
                <a:latin typeface="楷体" panose="02010609060101010101" pitchFamily="49" charset="-122"/>
                <a:ea typeface="楷体" panose="02010609060101010101" pitchFamily="49" charset="-122"/>
              </a:rPr>
              <a:t>论证、道理论证、对比论证、比喻论证</a:t>
            </a:r>
            <a:r>
              <a:rPr lang="zh-CN" altLang="en-US" sz="2400" b="1" dirty="0" smtClean="0">
                <a:latin typeface="楷体" panose="02010609060101010101" pitchFamily="49" charset="-122"/>
                <a:ea typeface="楷体" panose="02010609060101010101" pitchFamily="49" charset="-122"/>
              </a:rPr>
              <a:t>等。</a:t>
            </a:r>
            <a:endParaRPr lang="zh-CN" altLang="en-US" sz="2400" b="1" dirty="0">
              <a:latin typeface="楷体" panose="02010609060101010101" pitchFamily="49" charset="-122"/>
              <a:ea typeface="楷体" panose="02010609060101010101" pitchFamily="49" charset="-122"/>
            </a:endParaRPr>
          </a:p>
        </p:txBody>
      </p:sp>
      <p:sp>
        <p:nvSpPr>
          <p:cNvPr id="14" name="矩形 13"/>
          <p:cNvSpPr/>
          <p:nvPr/>
        </p:nvSpPr>
        <p:spPr>
          <a:xfrm>
            <a:off x="3637321" y="627534"/>
            <a:ext cx="1869358" cy="523220"/>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zh-CN" altLang="en-US" sz="2800" dirty="0" smtClean="0">
                <a:latin typeface="黑体" panose="02010609060101010101" pitchFamily="49" charset="-122"/>
                <a:ea typeface="黑体" panose="02010609060101010101" pitchFamily="49" charset="-122"/>
              </a:rPr>
              <a:t>论证方法</a:t>
            </a:r>
            <a:endParaRPr lang="zh-CN" altLang="en-US" sz="2800" dirty="0">
              <a:latin typeface="黑体" panose="02010609060101010101" pitchFamily="49" charset="-122"/>
              <a:ea typeface="黑体" panose="02010609060101010101" pitchFamily="49" charset="-122"/>
            </a:endParaRPr>
          </a:p>
        </p:txBody>
      </p:sp>
      <p:sp>
        <p:nvSpPr>
          <p:cNvPr id="15" name="TextBox 14"/>
          <p:cNvSpPr txBox="1"/>
          <p:nvPr/>
        </p:nvSpPr>
        <p:spPr>
          <a:xfrm>
            <a:off x="801784" y="1667258"/>
            <a:ext cx="3071834" cy="498598"/>
          </a:xfrm>
          <a:prstGeom prst="rect">
            <a:avLst/>
          </a:prstGeom>
          <a:noFill/>
        </p:spPr>
        <p:txBody>
          <a:bodyPr wrap="square" rtlCol="0">
            <a:spAutoFit/>
          </a:bodyPr>
          <a:lstStyle/>
          <a:p>
            <a:pPr>
              <a:lnSpc>
                <a:spcPct val="110000"/>
              </a:lnSpc>
            </a:pPr>
            <a:r>
              <a:rPr lang="en-US" altLang="zh-CN" sz="2400" b="1" dirty="0" smtClean="0">
                <a:latin typeface="宋体" panose="02010600030101010101" pitchFamily="2" charset="-122"/>
              </a:rPr>
              <a:t>1</a:t>
            </a:r>
            <a:r>
              <a:rPr lang="en-US" altLang="zh-CN" sz="2400" b="1" dirty="0">
                <a:latin typeface="宋体" panose="02010600030101010101" pitchFamily="2" charset="-122"/>
              </a:rPr>
              <a:t>.</a:t>
            </a:r>
            <a:r>
              <a:rPr lang="zh-CN" altLang="en-US" sz="2400" b="1" dirty="0" smtClean="0">
                <a:latin typeface="宋体" panose="02010600030101010101" pitchFamily="2" charset="-122"/>
              </a:rPr>
              <a:t>什么是论证方法？</a:t>
            </a:r>
            <a:endParaRPr lang="zh-CN" altLang="en-US" sz="2400" b="1" dirty="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bwMode="auto">
          <a:xfrm>
            <a:off x="512858" y="473992"/>
            <a:ext cx="8235606" cy="4402013"/>
            <a:chOff x="450850" y="660800"/>
            <a:chExt cx="7865566" cy="3567134"/>
          </a:xfrm>
        </p:grpSpPr>
        <p:pic>
          <p:nvPicPr>
            <p:cNvPr id="3" name="一个圆顶角并剪去另一个顶角的矩形 1"/>
            <p:cNvPicPr>
              <a:picLocks noChangeArrowheads="1"/>
            </p:cNvPicPr>
            <p:nvPr/>
          </p:nvPicPr>
          <p:blipFill>
            <a:blip r:embed="rId1"/>
            <a:srcRect/>
            <a:stretch>
              <a:fillRect/>
            </a:stretch>
          </p:blipFill>
          <p:spPr bwMode="auto">
            <a:xfrm>
              <a:off x="-182651" y="698900"/>
              <a:ext cx="8776917" cy="4165625"/>
            </a:xfrm>
            <a:prstGeom prst="rect">
              <a:avLst/>
            </a:prstGeom>
            <a:noFill/>
            <a:ln w="9525">
              <a:noFill/>
              <a:miter lim="800000"/>
              <a:headEnd/>
              <a:tailEnd/>
            </a:ln>
          </p:spPr>
        </p:pic>
        <p:sp>
          <p:nvSpPr>
            <p:cNvPr id="4" name="矩形 3"/>
            <p:cNvSpPr/>
            <p:nvPr/>
          </p:nvSpPr>
          <p:spPr>
            <a:xfrm>
              <a:off x="561990" y="660800"/>
              <a:ext cx="2518124" cy="644529"/>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5" name="组 1"/>
          <p:cNvGrpSpPr/>
          <p:nvPr/>
        </p:nvGrpSpPr>
        <p:grpSpPr bwMode="auto">
          <a:xfrm>
            <a:off x="784275" y="546001"/>
            <a:ext cx="2517775" cy="601663"/>
            <a:chOff x="7647436" y="3815009"/>
            <a:chExt cx="2515853" cy="601051"/>
          </a:xfrm>
        </p:grpSpPr>
        <p:sp>
          <p:nvSpPr>
            <p:cNvPr id="6" name="文本框 30"/>
            <p:cNvSpPr txBox="1">
              <a:spLocks noChangeArrowheads="1"/>
            </p:cNvSpPr>
            <p:nvPr/>
          </p:nvSpPr>
          <p:spPr bwMode="auto">
            <a:xfrm>
              <a:off x="8613224" y="3885582"/>
              <a:ext cx="1550065" cy="459907"/>
            </a:xfrm>
            <a:prstGeom prst="rect">
              <a:avLst/>
            </a:prstGeom>
            <a:noFill/>
            <a:ln w="9525">
              <a:noFill/>
              <a:miter lim="800000"/>
            </a:ln>
          </p:spPr>
          <p:txBody>
            <a:bodyPr>
              <a:spAutoFit/>
            </a:bodyPr>
            <a:lstStyle/>
            <a:p>
              <a:r>
                <a:rPr lang="zh-CN" altLang="en-US" sz="2400" b="1" dirty="0">
                  <a:solidFill>
                    <a:srgbClr val="0000FF"/>
                  </a:solidFill>
                  <a:latin typeface="黑体" panose="02010609060101010101" pitchFamily="49" charset="-122"/>
                  <a:ea typeface="黑体" panose="02010609060101010101" pitchFamily="49" charset="-122"/>
                </a:rPr>
                <a:t>方法指导</a:t>
              </a:r>
              <a:endParaRPr lang="zh-CN" altLang="en-US" sz="2400" b="1" dirty="0">
                <a:solidFill>
                  <a:srgbClr val="0000FF"/>
                </a:solidFill>
                <a:latin typeface="黑体" panose="02010609060101010101" pitchFamily="49" charset="-122"/>
                <a:ea typeface="黑体" panose="02010609060101010101" pitchFamily="49" charset="-122"/>
              </a:endParaRPr>
            </a:p>
          </p:txBody>
        </p:sp>
        <p:pic>
          <p:nvPicPr>
            <p:cNvPr id="7" name="图片 9" descr="book.gif"/>
            <p:cNvPicPr>
              <a:picLocks noChangeAspect="1" noChangeArrowheads="1"/>
            </p:cNvPicPr>
            <p:nvPr/>
          </p:nvPicPr>
          <p:blipFill>
            <a:blip r:embed="rId2"/>
            <a:srcRect/>
            <a:stretch>
              <a:fillRect/>
            </a:stretch>
          </p:blipFill>
          <p:spPr bwMode="auto">
            <a:xfrm>
              <a:off x="7647436" y="3815009"/>
              <a:ext cx="977957" cy="601051"/>
            </a:xfrm>
            <a:prstGeom prst="rect">
              <a:avLst/>
            </a:prstGeom>
            <a:noFill/>
            <a:ln w="9525">
              <a:noFill/>
              <a:miter lim="800000"/>
              <a:headEnd/>
              <a:tailEnd/>
            </a:ln>
          </p:spPr>
        </p:pic>
      </p:grpSp>
      <p:grpSp>
        <p:nvGrpSpPr>
          <p:cNvPr id="8" name="组合 7"/>
          <p:cNvGrpSpPr/>
          <p:nvPr/>
        </p:nvGrpSpPr>
        <p:grpSpPr bwMode="auto">
          <a:xfrm>
            <a:off x="28575" y="-3175"/>
            <a:ext cx="2006600" cy="522288"/>
            <a:chOff x="70" y="-63"/>
            <a:chExt cx="3160" cy="822"/>
          </a:xfrm>
        </p:grpSpPr>
        <p:sp>
          <p:nvSpPr>
            <p:cNvPr id="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endParaRPr kumimoji="1" lang="zh-CN" altLang="en-US" sz="2800">
                <a:latin typeface="黑体" panose="02010609060101010101" pitchFamily="49" charset="-122"/>
                <a:ea typeface="黑体" panose="02010609060101010101" pitchFamily="49" charset="-122"/>
              </a:endParaRP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TextBox 12"/>
          <p:cNvSpPr txBox="1"/>
          <p:nvPr/>
        </p:nvSpPr>
        <p:spPr>
          <a:xfrm>
            <a:off x="736526" y="1173981"/>
            <a:ext cx="2214578" cy="498598"/>
          </a:xfrm>
          <a:prstGeom prst="rect">
            <a:avLst/>
          </a:prstGeom>
          <a:noFill/>
        </p:spPr>
        <p:txBody>
          <a:bodyPr wrap="square" rtlCol="0">
            <a:spAutoFit/>
          </a:bodyPr>
          <a:lstStyle/>
          <a:p>
            <a:pPr>
              <a:lnSpc>
                <a:spcPct val="110000"/>
              </a:lnSpc>
            </a:pPr>
            <a:r>
              <a:rPr lang="en-US" altLang="zh-CN" sz="2400" b="1" dirty="0" smtClean="0">
                <a:latin typeface="宋体" panose="02010600030101010101" pitchFamily="2" charset="-122"/>
              </a:rPr>
              <a:t>2</a:t>
            </a:r>
            <a:r>
              <a:rPr lang="en-US" altLang="zh-CN" sz="2400" b="1" dirty="0">
                <a:latin typeface="宋体" panose="02010600030101010101" pitchFamily="2" charset="-122"/>
              </a:rPr>
              <a:t>.</a:t>
            </a:r>
            <a:r>
              <a:rPr lang="zh-CN" altLang="en-US" sz="2400" b="1" dirty="0" smtClean="0">
                <a:latin typeface="宋体" panose="02010600030101010101" pitchFamily="2" charset="-122"/>
              </a:rPr>
              <a:t>考查形式</a:t>
            </a:r>
            <a:endParaRPr lang="zh-CN" altLang="en-US" sz="2400" b="1" dirty="0" smtClean="0">
              <a:latin typeface="宋体" panose="02010600030101010101" pitchFamily="2" charset="-122"/>
            </a:endParaRPr>
          </a:p>
        </p:txBody>
      </p:sp>
      <p:sp>
        <p:nvSpPr>
          <p:cNvPr id="14" name="矩形 13"/>
          <p:cNvSpPr/>
          <p:nvPr/>
        </p:nvSpPr>
        <p:spPr>
          <a:xfrm>
            <a:off x="736526" y="1557642"/>
            <a:ext cx="7286676" cy="904863"/>
          </a:xfrm>
          <a:prstGeom prst="rect">
            <a:avLst/>
          </a:prstGeom>
        </p:spPr>
        <p:txBody>
          <a:bodyPr wrap="square">
            <a:spAutoFit/>
          </a:bodyPr>
          <a:lstStyle/>
          <a:p>
            <a:pPr>
              <a:lnSpc>
                <a:spcPct val="110000"/>
              </a:lnSpc>
            </a:pPr>
            <a:r>
              <a:rPr lang="zh-CN" altLang="en-US" sz="2400" b="1" dirty="0" smtClean="0">
                <a:latin typeface="楷体" panose="02010609060101010101" pitchFamily="49" charset="-122"/>
                <a:ea typeface="楷体" panose="02010609060101010101" pitchFamily="49" charset="-122"/>
              </a:rPr>
              <a:t>①选文第</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段运用了</a:t>
            </a:r>
            <a:r>
              <a:rPr lang="zh-CN" altLang="en-US" sz="2400" b="1" dirty="0">
                <a:latin typeface="楷体" panose="02010609060101010101" pitchFamily="49" charset="-122"/>
                <a:ea typeface="楷体" panose="02010609060101010101" pitchFamily="49" charset="-122"/>
              </a:rPr>
              <a:t>什么</a:t>
            </a:r>
            <a:r>
              <a:rPr lang="zh-CN" altLang="en-US" sz="2400" b="1" dirty="0" smtClean="0">
                <a:latin typeface="楷体" panose="02010609060101010101" pitchFamily="49" charset="-122"/>
                <a:ea typeface="楷体" panose="02010609060101010101" pitchFamily="49" charset="-122"/>
              </a:rPr>
              <a:t>论证方法？有什么作用？</a:t>
            </a:r>
            <a:endParaRPr lang="en-US" altLang="zh-CN" sz="2400" b="1" dirty="0" smtClean="0">
              <a:latin typeface="楷体" panose="02010609060101010101" pitchFamily="49" charset="-122"/>
              <a:ea typeface="楷体" panose="02010609060101010101" pitchFamily="49"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②文章在论述的过程中，主要采用了哪些论证方法？</a:t>
            </a:r>
            <a:endParaRPr lang="zh-CN" altLang="en-US" sz="2400" b="1" dirty="0" smtClean="0">
              <a:latin typeface="楷体" panose="02010609060101010101" pitchFamily="49" charset="-122"/>
              <a:ea typeface="楷体" panose="02010609060101010101" pitchFamily="49" charset="-122"/>
            </a:endParaRPr>
          </a:p>
        </p:txBody>
      </p:sp>
      <p:sp>
        <p:nvSpPr>
          <p:cNvPr id="15" name="矩形 14"/>
          <p:cNvSpPr/>
          <p:nvPr/>
        </p:nvSpPr>
        <p:spPr>
          <a:xfrm>
            <a:off x="736526" y="2360323"/>
            <a:ext cx="7935738" cy="2123658"/>
          </a:xfrm>
          <a:prstGeom prst="rect">
            <a:avLst/>
          </a:prstGeom>
        </p:spPr>
        <p:txBody>
          <a:bodyPr wrap="square">
            <a:spAutoFit/>
          </a:bodyPr>
          <a:lstStyle/>
          <a:p>
            <a:pPr>
              <a:lnSpc>
                <a:spcPct val="110000"/>
              </a:lnSpc>
            </a:pPr>
            <a:r>
              <a:rPr lang="en-US" altLang="zh-CN" sz="2400" b="1" dirty="0" smtClean="0">
                <a:latin typeface="宋体" panose="02010600030101010101" pitchFamily="2" charset="-122"/>
              </a:rPr>
              <a:t>3</a:t>
            </a:r>
            <a:r>
              <a:rPr lang="en-US" altLang="zh-CN" sz="2400" b="1" dirty="0">
                <a:latin typeface="宋体" panose="02010600030101010101" pitchFamily="2" charset="-122"/>
              </a:rPr>
              <a:t>.</a:t>
            </a:r>
            <a:r>
              <a:rPr lang="zh-CN" altLang="en-US" sz="2400" b="1" dirty="0" smtClean="0">
                <a:latin typeface="宋体" panose="02010600030101010101" pitchFamily="2" charset="-122"/>
              </a:rPr>
              <a:t>答题技巧</a:t>
            </a:r>
            <a:endParaRPr lang="en-US" altLang="zh-CN" sz="2400" b="1" dirty="0" smtClean="0">
              <a:latin typeface="宋体" panose="02010600030101010101" pitchFamily="2"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①把握论证方法的特征及作用；</a:t>
            </a:r>
            <a:endParaRPr lang="en-US" altLang="zh-CN" sz="2400" b="1" dirty="0" smtClean="0">
              <a:latin typeface="楷体" panose="02010609060101010101" pitchFamily="49" charset="-122"/>
              <a:ea typeface="楷体" panose="02010609060101010101" pitchFamily="49"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②辨析相关句子，判断论证方法及证明的观点；</a:t>
            </a:r>
            <a:endParaRPr lang="en-US" altLang="zh-CN" sz="2400" b="1" dirty="0" smtClean="0">
              <a:latin typeface="楷体" panose="02010609060101010101" pitchFamily="49" charset="-122"/>
              <a:ea typeface="楷体" panose="02010609060101010101" pitchFamily="49"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③答题格式：运用了</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论证方法，通过</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（论据），论证了</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论点，使论证更具体，更有说服力。</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7" dur="5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2" dur="500"/>
                                        <p:tgtEl>
                                          <p:spTgt spid="1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7" dur="500"/>
                                        <p:tgtEl>
                                          <p:spTgt spid="1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5">
                                            <p:txEl>
                                              <p:pRg st="3" end="3"/>
                                            </p:txEl>
                                          </p:spTgt>
                                        </p:tgtEl>
                                        <p:attrNameLst>
                                          <p:attrName>style.visibility</p:attrName>
                                        </p:attrNameLst>
                                      </p:cBhvr>
                                      <p:to>
                                        <p:strVal val="visible"/>
                                      </p:to>
                                    </p:set>
                                    <p:animEffect transition="in" filter="randombar(horizontal)">
                                      <p:cBhvr>
                                        <p:cTn id="32"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s://timgsa.baidu.com/timg?image&amp;quality=80&amp;size=b9999_10000&amp;sec=1559275547924&amp;di=46a5fab5455dc65e3e0c325c6d0c34a3&amp;imgtype=jpg&amp;src=http%3A%2F%2Fimg0.imgtn.bdimg.com%2Fit%2Fu%3D4231956015%2C2427528470%26fm%3D214%26gp%3D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937" y="-1488"/>
            <a:ext cx="9178924" cy="514498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48"/>
          <p:cNvSpPr txBox="1"/>
          <p:nvPr/>
        </p:nvSpPr>
        <p:spPr>
          <a:xfrm>
            <a:off x="431540" y="1573654"/>
            <a:ext cx="8280920" cy="854080"/>
          </a:xfrm>
          <a:prstGeom prst="rect">
            <a:avLst/>
          </a:prstGeom>
          <a:solidFill>
            <a:schemeClr val="bg1">
              <a:lumMod val="75000"/>
            </a:schemeClr>
          </a:solidFill>
          <a:ln w="19050">
            <a:solidFill>
              <a:schemeClr val="tx1"/>
            </a:solidFill>
          </a:ln>
          <a:effectLst>
            <a:glow rad="127000">
              <a:schemeClr val="accent1">
                <a:alpha val="0"/>
              </a:schemeClr>
            </a:glow>
            <a:softEdge rad="31750"/>
          </a:effectLst>
        </p:spPr>
        <p:txBody>
          <a:bodyPr wrap="square" lIns="68580" tIns="34290" rIns="68580" bIns="34290">
            <a:spAutoFit/>
          </a:bodyPr>
          <a:lstStyle>
            <a:lvl1pPr marL="914400" indent="-9144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ctr" eaLnBrk="1" hangingPunct="1"/>
            <a:r>
              <a:rPr lang="en-US" altLang="zh-CN" sz="5100" b="1" dirty="0" smtClean="0">
                <a:solidFill>
                  <a:srgbClr val="FF0000"/>
                </a:solidFill>
                <a:effectLst>
                  <a:outerShdw blurRad="38100" dist="38100" dir="2700000" algn="tl">
                    <a:srgbClr val="C0C0C0"/>
                  </a:outerShdw>
                </a:effectLst>
                <a:latin typeface="宋体" panose="02010600030101010101" pitchFamily="2" charset="-122"/>
                <a:cs typeface="Kaiti SC"/>
              </a:rPr>
              <a:t>5  </a:t>
            </a:r>
            <a:r>
              <a:rPr lang="zh-CN" altLang="en-US" sz="5100" b="1" dirty="0" smtClean="0">
                <a:solidFill>
                  <a:srgbClr val="FF0000"/>
                </a:solidFill>
                <a:effectLst>
                  <a:outerShdw blurRad="38100" dist="38100" dir="2700000" algn="tl">
                    <a:srgbClr val="C0C0C0"/>
                  </a:outerShdw>
                </a:effectLst>
                <a:latin typeface="宋体" panose="02010600030101010101" pitchFamily="2" charset="-122"/>
                <a:cs typeface="Kaiti SC"/>
              </a:rPr>
              <a:t>国行公祭，为佑世界和平</a:t>
            </a:r>
            <a:endParaRPr lang="en-US" altLang="zh-CN" sz="5100" b="1" dirty="0">
              <a:solidFill>
                <a:srgbClr val="FF0000"/>
              </a:solidFill>
              <a:effectLst>
                <a:outerShdw blurRad="38100" dist="38100" dir="2700000" algn="tl">
                  <a:srgbClr val="C0C0C0"/>
                </a:outerShdw>
              </a:effectLst>
              <a:latin typeface="宋体" panose="02010600030101010101" pitchFamily="2" charset="-122"/>
              <a:cs typeface="Kaiti SC"/>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4" name="组合 15"/>
          <p:cNvGrpSpPr/>
          <p:nvPr/>
        </p:nvGrpSpPr>
        <p:grpSpPr bwMode="auto">
          <a:xfrm>
            <a:off x="44450" y="-39688"/>
            <a:ext cx="2006600" cy="522288"/>
            <a:chOff x="70" y="-63"/>
            <a:chExt cx="3160" cy="824"/>
          </a:xfrm>
        </p:grpSpPr>
        <p:sp>
          <p:nvSpPr>
            <p:cNvPr id="25605"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endParaRPr kumimoji="1" lang="zh-CN" altLang="en-US" sz="2800">
                <a:latin typeface="黑体" panose="02010609060101010101" pitchFamily="49" charset="-122"/>
                <a:ea typeface="黑体" panose="02010609060101010101" pitchFamily="49" charset="-122"/>
              </a:endParaRP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TextBox 5"/>
          <p:cNvSpPr txBox="1"/>
          <p:nvPr/>
        </p:nvSpPr>
        <p:spPr>
          <a:xfrm>
            <a:off x="533094" y="843558"/>
            <a:ext cx="8215370" cy="461665"/>
          </a:xfrm>
          <a:prstGeom prst="rect">
            <a:avLst/>
          </a:prstGeom>
          <a:noFill/>
        </p:spPr>
        <p:txBody>
          <a:bodyPr wrap="square" rtlCol="0">
            <a:spAutoFit/>
          </a:bodyPr>
          <a:lstStyle/>
          <a:p>
            <a:r>
              <a:rPr lang="en-US" altLang="zh-CN" sz="2400" b="1" dirty="0" smtClean="0">
                <a:latin typeface="宋体" panose="02010600030101010101" pitchFamily="2" charset="-122"/>
              </a:rPr>
              <a:t>4.</a:t>
            </a:r>
            <a:r>
              <a:rPr lang="zh-CN" altLang="en-US" sz="2400" b="1" dirty="0" smtClean="0">
                <a:latin typeface="宋体" panose="02010600030101010101" pitchFamily="2" charset="-122"/>
              </a:rPr>
              <a:t>第</a:t>
            </a:r>
            <a:r>
              <a:rPr lang="zh-CN" altLang="en-US" sz="2400" b="1" dirty="0"/>
              <a:t>三</a:t>
            </a:r>
            <a:r>
              <a:rPr lang="zh-CN" altLang="en-US" sz="2400" b="1" dirty="0" smtClean="0">
                <a:latin typeface="宋体" panose="02010600030101010101" pitchFamily="2" charset="-122"/>
              </a:rPr>
              <a:t>段交代“日本右翼分子否认历史的态度”用意何在？</a:t>
            </a:r>
            <a:endParaRPr lang="zh-CN" altLang="en-US" sz="2400" b="1" dirty="0">
              <a:latin typeface="宋体" panose="02010600030101010101" pitchFamily="2" charset="-122"/>
            </a:endParaRPr>
          </a:p>
        </p:txBody>
      </p:sp>
      <p:sp>
        <p:nvSpPr>
          <p:cNvPr id="8" name="TextBox 7"/>
          <p:cNvSpPr txBox="1"/>
          <p:nvPr/>
        </p:nvSpPr>
        <p:spPr>
          <a:xfrm>
            <a:off x="533094" y="1643056"/>
            <a:ext cx="8071354" cy="1126462"/>
          </a:xfrm>
          <a:prstGeom prst="rect">
            <a:avLst/>
          </a:prstGeom>
          <a:solidFill>
            <a:schemeClr val="accent2">
              <a:lumMod val="60000"/>
              <a:lumOff val="40000"/>
            </a:schemeClr>
          </a:solid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ct val="140000"/>
              </a:lnSpc>
            </a:pPr>
            <a:r>
              <a:rPr lang="zh-CN" altLang="en-US" sz="2400" b="1" dirty="0" smtClean="0">
                <a:latin typeface="楷体" panose="02010609060101010101" pitchFamily="49" charset="-122"/>
                <a:ea typeface="楷体" panose="02010609060101010101" pitchFamily="49" charset="-122"/>
              </a:rPr>
              <a:t>    在内容上，交代日本右翼势力妄图辱没真相和良知的表现，指出南京大屠杀国家公祭日设立的必要性；</a:t>
            </a:r>
            <a:endParaRPr lang="en-US" altLang="zh-CN" sz="2400" b="1" dirty="0" smtClean="0">
              <a:latin typeface="楷体" panose="02010609060101010101" pitchFamily="49" charset="-122"/>
              <a:ea typeface="楷体" panose="02010609060101010101" pitchFamily="49" charset="-122"/>
            </a:endParaRPr>
          </a:p>
        </p:txBody>
      </p:sp>
      <p:sp>
        <p:nvSpPr>
          <p:cNvPr id="2" name="矩形 1"/>
          <p:cNvSpPr/>
          <p:nvPr/>
        </p:nvSpPr>
        <p:spPr>
          <a:xfrm>
            <a:off x="533094" y="3173480"/>
            <a:ext cx="8071354" cy="1126462"/>
          </a:xfrm>
          <a:prstGeom prst="rect">
            <a:avLst/>
          </a:prstGeom>
          <a:solidFill>
            <a:schemeClr val="accent5">
              <a:lumMod val="40000"/>
              <a:lumOff val="60000"/>
            </a:schemeClr>
          </a:solidFill>
        </p:spPr>
        <p:txBody>
          <a:bodyPr wrap="square">
            <a:spAutoFit/>
          </a:bodyPr>
          <a:lstStyle/>
          <a:p>
            <a:pPr lvl="0">
              <a:lnSpc>
                <a:spcPct val="140000"/>
              </a:lnSpc>
            </a:pPr>
            <a:r>
              <a:rPr lang="zh-CN" altLang="en-US" sz="2400" b="1" dirty="0" smtClean="0">
                <a:solidFill>
                  <a:prstClr val="black"/>
                </a:solidFill>
                <a:latin typeface="楷体" panose="02010609060101010101" pitchFamily="49" charset="-122"/>
                <a:ea typeface="楷体" panose="02010609060101010101" pitchFamily="49" charset="-122"/>
              </a:rPr>
              <a:t>    在</a:t>
            </a:r>
            <a:r>
              <a:rPr lang="zh-CN" altLang="en-US" sz="2400" b="1" dirty="0">
                <a:solidFill>
                  <a:prstClr val="black"/>
                </a:solidFill>
                <a:latin typeface="楷体" panose="02010609060101010101" pitchFamily="49" charset="-122"/>
                <a:ea typeface="楷体" panose="02010609060101010101" pitchFamily="49" charset="-122"/>
              </a:rPr>
              <a:t>结构上，与上文形成对比，从反面揭示了当前维护世界</a:t>
            </a:r>
            <a:r>
              <a:rPr lang="zh-CN" altLang="en-US" sz="2400" b="1" dirty="0" smtClean="0">
                <a:solidFill>
                  <a:prstClr val="black"/>
                </a:solidFill>
                <a:latin typeface="楷体" panose="02010609060101010101" pitchFamily="49" charset="-122"/>
                <a:ea typeface="楷体" panose="02010609060101010101" pitchFamily="49" charset="-122"/>
              </a:rPr>
              <a:t>和平的严峻形势</a:t>
            </a:r>
            <a:r>
              <a:rPr lang="zh-CN" altLang="en-US" sz="2400" b="1" dirty="0">
                <a:solidFill>
                  <a:prstClr val="black"/>
                </a:solidFill>
                <a:latin typeface="楷体" panose="02010609060101010101" pitchFamily="49" charset="-122"/>
                <a:ea typeface="楷体" panose="02010609060101010101" pitchFamily="49" charset="-122"/>
              </a:rPr>
              <a:t>。</a:t>
            </a:r>
            <a:endParaRPr lang="zh-CN" altLang="en-US" sz="24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8" name="组合 15"/>
          <p:cNvGrpSpPr/>
          <p:nvPr/>
        </p:nvGrpSpPr>
        <p:grpSpPr bwMode="auto">
          <a:xfrm>
            <a:off x="44450" y="-39688"/>
            <a:ext cx="2006600" cy="522288"/>
            <a:chOff x="70" y="-63"/>
            <a:chExt cx="3160" cy="824"/>
          </a:xfrm>
        </p:grpSpPr>
        <p:sp>
          <p:nvSpPr>
            <p:cNvPr id="26629"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endParaRPr kumimoji="1" lang="zh-CN" altLang="en-US" sz="2800">
                <a:latin typeface="黑体" panose="02010609060101010101" pitchFamily="49" charset="-122"/>
                <a:ea typeface="黑体" panose="02010609060101010101" pitchFamily="49" charset="-122"/>
              </a:endParaRP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TextBox 5"/>
          <p:cNvSpPr txBox="1"/>
          <p:nvPr/>
        </p:nvSpPr>
        <p:spPr>
          <a:xfrm>
            <a:off x="520502" y="661442"/>
            <a:ext cx="7867922" cy="461665"/>
          </a:xfrm>
          <a:prstGeom prst="rect">
            <a:avLst/>
          </a:prstGeom>
          <a:noFill/>
        </p:spPr>
        <p:txBody>
          <a:bodyPr wrap="square" rtlCol="0">
            <a:spAutoFit/>
          </a:bodyPr>
          <a:lstStyle/>
          <a:p>
            <a:r>
              <a:rPr lang="en-US" altLang="zh-CN" sz="2400" b="1" dirty="0" smtClean="0">
                <a:latin typeface="宋体" panose="02010600030101010101" pitchFamily="2" charset="-122"/>
              </a:rPr>
              <a:t>5.</a:t>
            </a:r>
            <a:r>
              <a:rPr lang="zh-CN" altLang="en-US" sz="2400" b="1" dirty="0" smtClean="0">
                <a:latin typeface="宋体" panose="02010600030101010101" pitchFamily="2" charset="-122"/>
              </a:rPr>
              <a:t>第四段交代日内瓦、联合国对待日本的态度有何用意？</a:t>
            </a:r>
            <a:endParaRPr lang="zh-CN" altLang="en-US" sz="2400" b="1" dirty="0">
              <a:latin typeface="宋体" panose="02010600030101010101" pitchFamily="2" charset="-122"/>
            </a:endParaRPr>
          </a:p>
        </p:txBody>
      </p:sp>
      <p:sp>
        <p:nvSpPr>
          <p:cNvPr id="7" name="矩形 6"/>
          <p:cNvSpPr/>
          <p:nvPr/>
        </p:nvSpPr>
        <p:spPr>
          <a:xfrm>
            <a:off x="534234" y="1247766"/>
            <a:ext cx="8142222" cy="1701556"/>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10000"/>
              </a:lnSpc>
            </a:pPr>
            <a:r>
              <a:rPr lang="en-US" sz="2400" b="1" dirty="0" smtClean="0">
                <a:solidFill>
                  <a:srgbClr val="0000FF"/>
                </a:solidFill>
                <a:latin typeface="楷体" panose="02010609060101010101" pitchFamily="49" charset="-122"/>
                <a:ea typeface="楷体" panose="02010609060101010101" pitchFamily="49" charset="-122"/>
              </a:rPr>
              <a:t>    2017</a:t>
            </a:r>
            <a:r>
              <a:rPr lang="zh-CN" altLang="en-US" sz="2400" b="1" dirty="0" smtClean="0">
                <a:solidFill>
                  <a:srgbClr val="0000FF"/>
                </a:solidFill>
                <a:latin typeface="楷体" panose="02010609060101010101" pitchFamily="49" charset="-122"/>
                <a:ea typeface="楷体" panose="02010609060101010101" pitchFamily="49" charset="-122"/>
              </a:rPr>
              <a:t>年</a:t>
            </a:r>
            <a:r>
              <a:rPr lang="en-US" sz="2400" b="1" dirty="0" smtClean="0">
                <a:solidFill>
                  <a:srgbClr val="0000FF"/>
                </a:solidFill>
                <a:latin typeface="楷体" panose="02010609060101010101" pitchFamily="49" charset="-122"/>
                <a:ea typeface="楷体" panose="02010609060101010101" pitchFamily="49" charset="-122"/>
              </a:rPr>
              <a:t>11</a:t>
            </a:r>
            <a:r>
              <a:rPr lang="zh-CN" altLang="en-US" sz="2400" b="1" dirty="0" smtClean="0">
                <a:solidFill>
                  <a:srgbClr val="0000FF"/>
                </a:solidFill>
                <a:latin typeface="楷体" panose="02010609060101010101" pitchFamily="49" charset="-122"/>
                <a:ea typeface="楷体" panose="02010609060101010101" pitchFamily="49" charset="-122"/>
              </a:rPr>
              <a:t>月，日内瓦裁军会议取消了日本和平演讲的资格；联合国人权理事会提出</a:t>
            </a:r>
            <a:r>
              <a:rPr lang="en-US" sz="2400" b="1" dirty="0" smtClean="0">
                <a:solidFill>
                  <a:srgbClr val="0000FF"/>
                </a:solidFill>
                <a:latin typeface="楷体" panose="02010609060101010101" pitchFamily="49" charset="-122"/>
                <a:ea typeface="楷体" panose="02010609060101010101" pitchFamily="49" charset="-122"/>
              </a:rPr>
              <a:t>218</a:t>
            </a:r>
            <a:r>
              <a:rPr lang="zh-CN" altLang="en-US" sz="2400" b="1" dirty="0" smtClean="0">
                <a:solidFill>
                  <a:srgbClr val="0000FF"/>
                </a:solidFill>
                <a:latin typeface="楷体" panose="02010609060101010101" pitchFamily="49" charset="-122"/>
                <a:ea typeface="楷体" panose="02010609060101010101" pitchFamily="49" charset="-122"/>
              </a:rPr>
              <a:t>项建议，狠批日本在历史问题上的态度，要求日本“正视历史，应努力向后代讲述真实的历史”。</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8" name="TextBox 7"/>
          <p:cNvSpPr txBox="1"/>
          <p:nvPr/>
        </p:nvSpPr>
        <p:spPr>
          <a:xfrm>
            <a:off x="534234" y="3014597"/>
            <a:ext cx="8142222" cy="1717393"/>
          </a:xfrm>
          <a:prstGeom prst="rect">
            <a:avLst/>
          </a:prstGeom>
          <a:solidFill>
            <a:schemeClr val="accent2">
              <a:lumMod val="60000"/>
              <a:lumOff val="40000"/>
            </a:schemeClr>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10000"/>
              </a:lnSpc>
            </a:pPr>
            <a:r>
              <a:rPr lang="zh-CN" altLang="en-US" sz="2400" b="1" dirty="0" smtClean="0">
                <a:latin typeface="楷体" panose="02010609060101010101" pitchFamily="49" charset="-122"/>
                <a:ea typeface="楷体" panose="02010609060101010101" pitchFamily="49" charset="-122"/>
              </a:rPr>
              <a:t>    用两个事实具体印证日本右翼势力妄图辱没真相和良知的行为，正义的力量对之反击，进而阐明“历史不会因时代变迁而改变，事实也不会因巧舌抵赖而消失”的论断，使文章论证更有说服力。</a:t>
            </a:r>
            <a:endParaRPr lang="zh-CN" altLang="en-US" sz="2400" b="1"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6" name="组合 15"/>
          <p:cNvGrpSpPr/>
          <p:nvPr/>
        </p:nvGrpSpPr>
        <p:grpSpPr bwMode="auto">
          <a:xfrm>
            <a:off x="44450" y="-39688"/>
            <a:ext cx="2006600" cy="522288"/>
            <a:chOff x="70" y="-63"/>
            <a:chExt cx="3160" cy="824"/>
          </a:xfrm>
        </p:grpSpPr>
        <p:sp>
          <p:nvSpPr>
            <p:cNvPr id="28677"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endParaRPr kumimoji="1" lang="zh-CN" altLang="en-US" sz="2800">
                <a:latin typeface="黑体" panose="02010609060101010101" pitchFamily="49" charset="-122"/>
                <a:ea typeface="黑体" panose="02010609060101010101" pitchFamily="49" charset="-122"/>
              </a:endParaRP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TextBox 5"/>
          <p:cNvSpPr txBox="1"/>
          <p:nvPr/>
        </p:nvSpPr>
        <p:spPr>
          <a:xfrm>
            <a:off x="642910" y="857238"/>
            <a:ext cx="7572428" cy="461665"/>
          </a:xfrm>
          <a:prstGeom prst="rect">
            <a:avLst/>
          </a:prstGeom>
          <a:noFill/>
        </p:spPr>
        <p:txBody>
          <a:bodyPr wrap="square" rtlCol="0">
            <a:spAutoFit/>
          </a:bodyPr>
          <a:lstStyle/>
          <a:p>
            <a:r>
              <a:rPr lang="en-US" altLang="zh-CN" sz="2400" b="1" dirty="0" smtClean="0">
                <a:latin typeface="宋体" panose="02010600030101010101" pitchFamily="2" charset="-122"/>
              </a:rPr>
              <a:t>6.</a:t>
            </a:r>
            <a:r>
              <a:rPr lang="zh-CN" altLang="en-US" sz="2400" b="1" dirty="0" smtClean="0">
                <a:latin typeface="宋体" panose="02010600030101010101" pitchFamily="2" charset="-122"/>
              </a:rPr>
              <a:t>第</a:t>
            </a:r>
            <a:r>
              <a:rPr lang="zh-CN" altLang="en-US" sz="2400" b="1" dirty="0">
                <a:latin typeface="宋体" panose="02010600030101010101" pitchFamily="2" charset="-122"/>
              </a:rPr>
              <a:t>五</a:t>
            </a:r>
            <a:r>
              <a:rPr lang="zh-CN" altLang="en-US" sz="2400" b="1" dirty="0" smtClean="0">
                <a:latin typeface="宋体" panose="02010600030101010101" pitchFamily="2" charset="-122"/>
              </a:rPr>
              <a:t>段引用</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纽约时报</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的报道有什么作用？</a:t>
            </a:r>
            <a:endParaRPr lang="zh-CN" altLang="en-US" sz="2400" b="1" dirty="0">
              <a:latin typeface="宋体" panose="02010600030101010101" pitchFamily="2" charset="-122"/>
            </a:endParaRPr>
          </a:p>
        </p:txBody>
      </p:sp>
      <p:sp>
        <p:nvSpPr>
          <p:cNvPr id="8" name="TextBox 7"/>
          <p:cNvSpPr txBox="1"/>
          <p:nvPr/>
        </p:nvSpPr>
        <p:spPr>
          <a:xfrm>
            <a:off x="500034" y="1571618"/>
            <a:ext cx="8001056" cy="1052596"/>
          </a:xfrm>
          <a:prstGeom prst="rect">
            <a:avLst/>
          </a:prstGeom>
          <a:solidFill>
            <a:schemeClr val="accent2">
              <a:lumMod val="60000"/>
              <a:lumOff val="40000"/>
            </a:schemeClr>
          </a:solidFill>
        </p:spPr>
        <p:txBody>
          <a:bodyPr wrap="square" rtlCol="0">
            <a:spAutoFit/>
          </a:bodyPr>
          <a:lstStyle/>
          <a:p>
            <a:pPr>
              <a:lnSpc>
                <a:spcPct val="130000"/>
              </a:lnSpc>
            </a:pPr>
            <a:r>
              <a:rPr lang="zh-CN" altLang="en-US" sz="2400" b="1" dirty="0" smtClean="0">
                <a:latin typeface="楷体" panose="02010609060101010101" pitchFamily="49" charset="-122"/>
                <a:ea typeface="楷体" panose="02010609060101010101" pitchFamily="49" charset="-122"/>
              </a:rPr>
              <a:t>    直接引用</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纽约时报</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的报道作为论据，有时间，有报道单位，表明事实清楚，材料真实，无可辩驳。</a:t>
            </a:r>
            <a:endParaRPr lang="en-US" altLang="zh-CN" sz="2400" b="1" dirty="0" smtClean="0">
              <a:latin typeface="楷体" panose="02010609060101010101" pitchFamily="49" charset="-122"/>
              <a:ea typeface="楷体" panose="02010609060101010101" pitchFamily="49" charset="-122"/>
            </a:endParaRPr>
          </a:p>
        </p:txBody>
      </p:sp>
      <p:sp>
        <p:nvSpPr>
          <p:cNvPr id="2" name="矩形 1"/>
          <p:cNvSpPr/>
          <p:nvPr/>
        </p:nvSpPr>
        <p:spPr>
          <a:xfrm>
            <a:off x="500034" y="3031322"/>
            <a:ext cx="8001056" cy="984500"/>
          </a:xfrm>
          <a:prstGeom prst="rect">
            <a:avLst/>
          </a:prstGeom>
          <a:solidFill>
            <a:schemeClr val="accent5">
              <a:lumMod val="40000"/>
              <a:lumOff val="60000"/>
            </a:schemeClr>
          </a:solidFill>
        </p:spPr>
        <p:txBody>
          <a:bodyPr wrap="square">
            <a:spAutoFit/>
          </a:bodyPr>
          <a:lstStyle/>
          <a:p>
            <a:pPr lvl="0">
              <a:lnSpc>
                <a:spcPct val="130000"/>
              </a:lnSpc>
            </a:pPr>
            <a:r>
              <a:rPr lang="zh-CN" altLang="en-US" sz="2400" b="1" dirty="0" smtClean="0">
                <a:solidFill>
                  <a:prstClr val="black"/>
                </a:solidFill>
                <a:latin typeface="楷体" panose="02010609060101010101" pitchFamily="49" charset="-122"/>
                <a:ea typeface="楷体" panose="02010609060101010101" pitchFamily="49" charset="-122"/>
              </a:rPr>
              <a:t>    另一方面，与</a:t>
            </a:r>
            <a:r>
              <a:rPr lang="zh-CN" altLang="en-US" sz="2400" b="1" dirty="0">
                <a:solidFill>
                  <a:prstClr val="black"/>
                </a:solidFill>
                <a:latin typeface="楷体" panose="02010609060101010101" pitchFamily="49" charset="-122"/>
                <a:ea typeface="楷体" panose="02010609060101010101" pitchFamily="49" charset="-122"/>
              </a:rPr>
              <a:t>下文南京</a:t>
            </a:r>
            <a:r>
              <a:rPr lang="zh-CN" altLang="en-US" sz="2400" b="1" dirty="0" smtClean="0">
                <a:solidFill>
                  <a:prstClr val="black"/>
                </a:solidFill>
                <a:latin typeface="楷体" panose="02010609060101010101" pitchFamily="49" charset="-122"/>
                <a:ea typeface="楷体" panose="02010609060101010101" pitchFamily="49" charset="-122"/>
              </a:rPr>
              <a:t>成为国际和平城市形成</a:t>
            </a:r>
            <a:r>
              <a:rPr lang="zh-CN" altLang="en-US" sz="2400" b="1" dirty="0">
                <a:solidFill>
                  <a:prstClr val="black"/>
                </a:solidFill>
                <a:latin typeface="楷体" panose="02010609060101010101" pitchFamily="49" charset="-122"/>
                <a:ea typeface="楷体" panose="02010609060101010101" pitchFamily="49" charset="-122"/>
              </a:rPr>
              <a:t>对比，突出和平的珍贵。</a:t>
            </a:r>
            <a:endParaRPr lang="zh-CN" altLang="en-US" sz="24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785800"/>
            <a:ext cx="8143932" cy="461665"/>
          </a:xfrm>
          <a:prstGeom prst="rect">
            <a:avLst/>
          </a:prstGeom>
          <a:noFill/>
        </p:spPr>
        <p:txBody>
          <a:bodyPr wrap="square" rtlCol="0">
            <a:spAutoFit/>
          </a:bodyPr>
          <a:lstStyle/>
          <a:p>
            <a:r>
              <a:rPr lang="en-US" altLang="zh-CN" sz="2400" b="1" dirty="0" smtClean="0">
                <a:latin typeface="宋体" panose="02010600030101010101" pitchFamily="2" charset="-122"/>
              </a:rPr>
              <a:t>7.</a:t>
            </a:r>
            <a:r>
              <a:rPr lang="zh-CN" altLang="en-US" sz="2400" b="1" dirty="0" smtClean="0">
                <a:latin typeface="宋体" panose="02010600030101010101" pitchFamily="2" charset="-122"/>
              </a:rPr>
              <a:t>文章最后一段介绍了什么内容，这样写有什么作用？</a:t>
            </a:r>
            <a:endParaRPr lang="zh-CN" altLang="en-US" sz="2400" b="1" dirty="0" smtClean="0">
              <a:latin typeface="宋体" panose="02010600030101010101" pitchFamily="2" charset="-122"/>
            </a:endParaRPr>
          </a:p>
        </p:txBody>
      </p:sp>
      <p:sp>
        <p:nvSpPr>
          <p:cNvPr id="3" name="矩形 2"/>
          <p:cNvSpPr/>
          <p:nvPr/>
        </p:nvSpPr>
        <p:spPr>
          <a:xfrm>
            <a:off x="571472" y="1591162"/>
            <a:ext cx="8143932" cy="1052596"/>
          </a:xfrm>
          <a:prstGeom prst="rect">
            <a:avLst/>
          </a:prstGeom>
          <a:solidFill>
            <a:schemeClr val="accent2">
              <a:lumMod val="60000"/>
              <a:lumOff val="40000"/>
            </a:schemeClr>
          </a:solidFill>
        </p:spPr>
        <p:txBody>
          <a:bodyPr wrap="square">
            <a:spAutoFit/>
          </a:bodyPr>
          <a:lstStyle/>
          <a:p>
            <a:pPr indent="-457200">
              <a:lnSpc>
                <a:spcPct val="130000"/>
              </a:lnSpc>
            </a:pPr>
            <a:r>
              <a:rPr lang="zh-CN" altLang="en-US" sz="2400" b="1" dirty="0" smtClean="0">
                <a:latin typeface="楷体" panose="02010609060101010101" pitchFamily="49" charset="-122"/>
                <a:ea typeface="楷体" panose="02010609060101010101" pitchFamily="49" charset="-122"/>
              </a:rPr>
              <a:t>    介绍了南京命运的变迁，以及中国具有捍卫世界和平的坚定信念和磅礴力量。</a:t>
            </a:r>
            <a:endParaRPr lang="zh-CN" altLang="en-US" sz="2400" b="1" dirty="0" smtClean="0">
              <a:latin typeface="楷体" panose="02010609060101010101" pitchFamily="49" charset="-122"/>
              <a:ea typeface="楷体" panose="02010609060101010101" pitchFamily="49" charset="-122"/>
            </a:endParaRPr>
          </a:p>
        </p:txBody>
      </p:sp>
      <p:grpSp>
        <p:nvGrpSpPr>
          <p:cNvPr id="4" name="组合 15"/>
          <p:cNvGrpSpPr/>
          <p:nvPr/>
        </p:nvGrpSpPr>
        <p:grpSpPr bwMode="auto">
          <a:xfrm>
            <a:off x="44450" y="-39688"/>
            <a:ext cx="2006600" cy="522288"/>
            <a:chOff x="70" y="-63"/>
            <a:chExt cx="3160" cy="824"/>
          </a:xfrm>
        </p:grpSpPr>
        <p:sp>
          <p:nvSpPr>
            <p:cNvPr id="5"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endParaRPr kumimoji="1" lang="zh-CN" altLang="en-US" sz="2800">
                <a:latin typeface="黑体" panose="02010609060101010101" pitchFamily="49" charset="-122"/>
                <a:ea typeface="黑体" panose="02010609060101010101" pitchFamily="49" charset="-122"/>
              </a:endParaRPr>
            </a:p>
          </p:txBody>
        </p:sp>
        <p:cxnSp>
          <p:nvCxnSpPr>
            <p:cNvPr id="6"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矩形 7"/>
          <p:cNvSpPr/>
          <p:nvPr/>
        </p:nvSpPr>
        <p:spPr>
          <a:xfrm>
            <a:off x="571472" y="3031322"/>
            <a:ext cx="8143932" cy="1052596"/>
          </a:xfrm>
          <a:prstGeom prst="rect">
            <a:avLst/>
          </a:prstGeom>
          <a:solidFill>
            <a:schemeClr val="accent5">
              <a:lumMod val="40000"/>
              <a:lumOff val="60000"/>
            </a:schemeClr>
          </a:solidFill>
        </p:spPr>
        <p:txBody>
          <a:bodyPr wrap="square">
            <a:spAutoFit/>
          </a:bodyPr>
          <a:lstStyle/>
          <a:p>
            <a:pPr>
              <a:lnSpc>
                <a:spcPct val="130000"/>
              </a:lnSpc>
            </a:pPr>
            <a:r>
              <a:rPr lang="zh-CN" altLang="en-US" sz="2400" b="1" dirty="0" smtClean="0">
                <a:latin typeface="楷体" panose="02010609060101010101" pitchFamily="49" charset="-122"/>
                <a:ea typeface="楷体" panose="02010609060101010101" pitchFamily="49" charset="-122"/>
              </a:rPr>
              <a:t>    作用：突出国家公祭的意义以及维护世界和平的坚定信念，深化中心</a:t>
            </a:r>
            <a:r>
              <a:rPr lang="zh-CN" altLang="en-US" sz="2400" b="1" dirty="0">
                <a:latin typeface="楷体" panose="02010609060101010101" pitchFamily="49" charset="-122"/>
                <a:ea typeface="楷体" panose="02010609060101010101" pitchFamily="49" charset="-122"/>
              </a:rPr>
              <a:t>和</a:t>
            </a:r>
            <a:r>
              <a:rPr lang="zh-CN" altLang="en-US" sz="2400" b="1" dirty="0" smtClean="0">
                <a:latin typeface="楷体" panose="02010609060101010101" pitchFamily="49" charset="-122"/>
                <a:ea typeface="楷体" panose="02010609060101010101" pitchFamily="49" charset="-122"/>
              </a:rPr>
              <a:t>主题，也使文章的结构更加完整。</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bwMode="auto">
          <a:xfrm>
            <a:off x="550067" y="1059582"/>
            <a:ext cx="7864475" cy="3786214"/>
            <a:chOff x="450850" y="660800"/>
            <a:chExt cx="7865566" cy="3567134"/>
          </a:xfrm>
        </p:grpSpPr>
        <p:pic>
          <p:nvPicPr>
            <p:cNvPr id="3" name="一个圆顶角并剪去另一个顶角的矩形 1"/>
            <p:cNvPicPr>
              <a:picLocks noChangeArrowheads="1"/>
            </p:cNvPicPr>
            <p:nvPr/>
          </p:nvPicPr>
          <p:blipFill>
            <a:blip r:embed="rId1"/>
            <a:srcRect/>
            <a:stretch>
              <a:fillRect/>
            </a:stretch>
          </p:blipFill>
          <p:spPr bwMode="auto">
            <a:xfrm>
              <a:off x="-182651" y="698900"/>
              <a:ext cx="8776917" cy="4165625"/>
            </a:xfrm>
            <a:prstGeom prst="rect">
              <a:avLst/>
            </a:prstGeom>
            <a:noFill/>
            <a:ln w="9525">
              <a:noFill/>
              <a:miter lim="800000"/>
              <a:headEnd/>
              <a:tailEnd/>
            </a:ln>
          </p:spPr>
        </p:pic>
        <p:sp>
          <p:nvSpPr>
            <p:cNvPr id="4" name="矩形 3"/>
            <p:cNvSpPr/>
            <p:nvPr/>
          </p:nvSpPr>
          <p:spPr>
            <a:xfrm>
              <a:off x="561990" y="660800"/>
              <a:ext cx="2518124" cy="644529"/>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5" name="组 1"/>
          <p:cNvGrpSpPr/>
          <p:nvPr/>
        </p:nvGrpSpPr>
        <p:grpSpPr bwMode="auto">
          <a:xfrm>
            <a:off x="686073" y="1109689"/>
            <a:ext cx="2517775" cy="601663"/>
            <a:chOff x="7647436" y="3815009"/>
            <a:chExt cx="2515853" cy="601051"/>
          </a:xfrm>
        </p:grpSpPr>
        <p:sp>
          <p:nvSpPr>
            <p:cNvPr id="6" name="文本框 30"/>
            <p:cNvSpPr txBox="1">
              <a:spLocks noChangeArrowheads="1"/>
            </p:cNvSpPr>
            <p:nvPr/>
          </p:nvSpPr>
          <p:spPr bwMode="auto">
            <a:xfrm>
              <a:off x="8613224" y="3885582"/>
              <a:ext cx="1550065" cy="459907"/>
            </a:xfrm>
            <a:prstGeom prst="rect">
              <a:avLst/>
            </a:prstGeom>
            <a:noFill/>
            <a:ln w="9525">
              <a:noFill/>
              <a:miter lim="800000"/>
            </a:ln>
          </p:spPr>
          <p:txBody>
            <a:bodyPr>
              <a:spAutoFit/>
            </a:bodyPr>
            <a:lstStyle/>
            <a:p>
              <a:r>
                <a:rPr lang="zh-CN" altLang="en-US" sz="2400" b="1" dirty="0">
                  <a:solidFill>
                    <a:srgbClr val="0000FF"/>
                  </a:solidFill>
                  <a:latin typeface="黑体" panose="02010609060101010101" pitchFamily="49" charset="-122"/>
                  <a:ea typeface="黑体" panose="02010609060101010101" pitchFamily="49" charset="-122"/>
                </a:rPr>
                <a:t>方法指导</a:t>
              </a:r>
              <a:endParaRPr lang="zh-CN" altLang="en-US" sz="2400" b="1" dirty="0">
                <a:solidFill>
                  <a:srgbClr val="0000FF"/>
                </a:solidFill>
                <a:latin typeface="黑体" panose="02010609060101010101" pitchFamily="49" charset="-122"/>
                <a:ea typeface="黑体" panose="02010609060101010101" pitchFamily="49" charset="-122"/>
              </a:endParaRPr>
            </a:p>
          </p:txBody>
        </p:sp>
        <p:pic>
          <p:nvPicPr>
            <p:cNvPr id="7" name="图片 9" descr="book.gif"/>
            <p:cNvPicPr>
              <a:picLocks noChangeAspect="1" noChangeArrowheads="1"/>
            </p:cNvPicPr>
            <p:nvPr/>
          </p:nvPicPr>
          <p:blipFill>
            <a:blip r:embed="rId2"/>
            <a:srcRect/>
            <a:stretch>
              <a:fillRect/>
            </a:stretch>
          </p:blipFill>
          <p:spPr bwMode="auto">
            <a:xfrm>
              <a:off x="7647436" y="3815009"/>
              <a:ext cx="977957" cy="601051"/>
            </a:xfrm>
            <a:prstGeom prst="rect">
              <a:avLst/>
            </a:prstGeom>
            <a:noFill/>
            <a:ln w="9525">
              <a:noFill/>
              <a:miter lim="800000"/>
              <a:headEnd/>
              <a:tailEnd/>
            </a:ln>
          </p:spPr>
        </p:pic>
      </p:grpSp>
      <p:grpSp>
        <p:nvGrpSpPr>
          <p:cNvPr id="8" name="组合 7"/>
          <p:cNvGrpSpPr/>
          <p:nvPr/>
        </p:nvGrpSpPr>
        <p:grpSpPr bwMode="auto">
          <a:xfrm>
            <a:off x="28575" y="-3175"/>
            <a:ext cx="2006600" cy="522288"/>
            <a:chOff x="70" y="-63"/>
            <a:chExt cx="3160" cy="822"/>
          </a:xfrm>
        </p:grpSpPr>
        <p:sp>
          <p:nvSpPr>
            <p:cNvPr id="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endParaRPr kumimoji="1" lang="zh-CN" altLang="en-US" sz="2800">
                <a:latin typeface="黑体" panose="02010609060101010101" pitchFamily="49" charset="-122"/>
                <a:ea typeface="黑体" panose="02010609060101010101" pitchFamily="49" charset="-122"/>
              </a:endParaRP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2" name="TextBox 11"/>
          <p:cNvSpPr txBox="1"/>
          <p:nvPr/>
        </p:nvSpPr>
        <p:spPr>
          <a:xfrm>
            <a:off x="836959" y="1694680"/>
            <a:ext cx="1718817" cy="461665"/>
          </a:xfrm>
          <a:prstGeom prst="rect">
            <a:avLst/>
          </a:prstGeom>
          <a:noFill/>
        </p:spPr>
        <p:txBody>
          <a:bodyPr wrap="square" rtlCol="0">
            <a:spAutoFit/>
          </a:bodyPr>
          <a:lstStyle/>
          <a:p>
            <a:r>
              <a:rPr lang="en-US" altLang="zh-CN" sz="2400" b="1" dirty="0" smtClean="0">
                <a:latin typeface="宋体" panose="02010600030101010101" pitchFamily="2" charset="-122"/>
              </a:rPr>
              <a:t>1</a:t>
            </a:r>
            <a:r>
              <a:rPr lang="en-US" altLang="zh-CN" sz="2400" b="1" dirty="0">
                <a:latin typeface="宋体" panose="02010600030101010101" pitchFamily="2" charset="-122"/>
              </a:rPr>
              <a:t>.</a:t>
            </a:r>
            <a:r>
              <a:rPr lang="zh-CN" altLang="en-US" sz="2400" b="1" dirty="0" smtClean="0">
                <a:latin typeface="宋体" panose="02010600030101010101" pitchFamily="2" charset="-122"/>
              </a:rPr>
              <a:t>考查形式</a:t>
            </a:r>
            <a:endParaRPr lang="zh-CN" altLang="en-US" sz="2400" b="1" dirty="0" smtClean="0">
              <a:latin typeface="宋体" panose="02010600030101010101" pitchFamily="2" charset="-122"/>
            </a:endParaRPr>
          </a:p>
        </p:txBody>
      </p:sp>
      <p:sp>
        <p:nvSpPr>
          <p:cNvPr id="13" name="矩形 12"/>
          <p:cNvSpPr/>
          <p:nvPr/>
        </p:nvSpPr>
        <p:spPr>
          <a:xfrm>
            <a:off x="836959" y="2123308"/>
            <a:ext cx="3857652" cy="461665"/>
          </a:xfrm>
          <a:prstGeom prst="rect">
            <a:avLst/>
          </a:prstGeom>
        </p:spPr>
        <p:txBody>
          <a:bodyPr wrap="square">
            <a:spAutoFit/>
          </a:bodyPr>
          <a:lstStyle/>
          <a:p>
            <a:r>
              <a:rPr lang="zh-CN" altLang="en-US" sz="2400" b="1" dirty="0" smtClean="0">
                <a:latin typeface="楷体" panose="02010609060101010101" pitchFamily="49" charset="-122"/>
                <a:ea typeface="楷体" panose="02010609060101010101" pitchFamily="49" charset="-122"/>
              </a:rPr>
              <a:t>文章结尾一段有什么作用？</a:t>
            </a:r>
            <a:endParaRPr lang="zh-CN" altLang="en-US" sz="2400" b="1" dirty="0" smtClean="0">
              <a:latin typeface="楷体" panose="02010609060101010101" pitchFamily="49" charset="-122"/>
              <a:ea typeface="楷体" panose="02010609060101010101" pitchFamily="49" charset="-122"/>
            </a:endParaRPr>
          </a:p>
        </p:txBody>
      </p:sp>
      <p:sp>
        <p:nvSpPr>
          <p:cNvPr id="14" name="矩形 13"/>
          <p:cNvSpPr/>
          <p:nvPr/>
        </p:nvSpPr>
        <p:spPr>
          <a:xfrm>
            <a:off x="836959" y="2503440"/>
            <a:ext cx="7407449" cy="2308324"/>
          </a:xfrm>
          <a:prstGeom prst="rect">
            <a:avLst/>
          </a:prstGeom>
        </p:spPr>
        <p:txBody>
          <a:bodyPr wrap="square">
            <a:spAutoFit/>
          </a:bodyPr>
          <a:lstStyle/>
          <a:p>
            <a:pPr>
              <a:lnSpc>
                <a:spcPct val="120000"/>
              </a:lnSpc>
            </a:pPr>
            <a:r>
              <a:rPr lang="en-US" altLang="zh-CN" sz="2400" b="1" dirty="0" smtClean="0">
                <a:latin typeface="宋体" panose="02010600030101010101" pitchFamily="2" charset="-122"/>
              </a:rPr>
              <a:t>2</a:t>
            </a:r>
            <a:r>
              <a:rPr lang="en-US" altLang="zh-CN" sz="2400" b="1" dirty="0">
                <a:latin typeface="宋体" panose="02010600030101010101" pitchFamily="2" charset="-122"/>
              </a:rPr>
              <a:t>.</a:t>
            </a:r>
            <a:r>
              <a:rPr lang="zh-CN" altLang="en-US" sz="2400" b="1" dirty="0" smtClean="0">
                <a:latin typeface="宋体" panose="02010600030101010101" pitchFamily="2" charset="-122"/>
              </a:rPr>
              <a:t>答题技巧</a:t>
            </a:r>
            <a:endParaRPr lang="zh-CN" altLang="en-US" sz="2400" b="1" dirty="0" smtClean="0">
              <a:latin typeface="宋体" panose="02010600030101010101" pitchFamily="2" charset="-122"/>
            </a:endParaRPr>
          </a:p>
          <a:p>
            <a:pPr>
              <a:lnSpc>
                <a:spcPct val="120000"/>
              </a:lnSpc>
            </a:pPr>
            <a:r>
              <a:rPr lang="zh-CN" altLang="en-US" sz="2400" b="1" dirty="0" smtClean="0">
                <a:latin typeface="楷体" panose="02010609060101010101" pitchFamily="49" charset="-122"/>
                <a:ea typeface="楷体" panose="02010609060101010101" pitchFamily="49" charset="-122"/>
              </a:rPr>
              <a:t>一般用以下格式答题：</a:t>
            </a:r>
            <a:endParaRPr lang="en-US" altLang="zh-CN" sz="2400" b="1" dirty="0" smtClean="0">
              <a:latin typeface="楷体" panose="02010609060101010101" pitchFamily="49" charset="-122"/>
              <a:ea typeface="楷体" panose="02010609060101010101" pitchFamily="49" charset="-122"/>
            </a:endParaRPr>
          </a:p>
          <a:p>
            <a:pPr>
              <a:lnSpc>
                <a:spcPct val="120000"/>
              </a:lnSpc>
            </a:pPr>
            <a:r>
              <a:rPr lang="zh-CN" altLang="en-US" sz="2400" b="1" dirty="0" smtClean="0">
                <a:latin typeface="楷体" panose="02010609060101010101" pitchFamily="49" charset="-122"/>
                <a:ea typeface="楷体" panose="02010609060101010101" pitchFamily="49" charset="-122"/>
              </a:rPr>
              <a:t>①总结全文，得出</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的中心论点。</a:t>
            </a:r>
            <a:endParaRPr lang="en-US" altLang="zh-CN" sz="2400" b="1" dirty="0" smtClean="0">
              <a:latin typeface="楷体" panose="02010609060101010101" pitchFamily="49" charset="-122"/>
              <a:ea typeface="楷体" panose="02010609060101010101" pitchFamily="49" charset="-122"/>
            </a:endParaRPr>
          </a:p>
          <a:p>
            <a:pPr>
              <a:lnSpc>
                <a:spcPct val="120000"/>
              </a:lnSpc>
            </a:pPr>
            <a:r>
              <a:rPr lang="zh-CN" altLang="en-US" sz="2400" b="1" dirty="0" smtClean="0">
                <a:latin typeface="楷体" panose="02010609060101010101" pitchFamily="49" charset="-122"/>
                <a:ea typeface="楷体" panose="02010609060101010101" pitchFamily="49" charset="-122"/>
              </a:rPr>
              <a:t>②总结全文，深化文章中心论点，提出</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的结论</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发出</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号召</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提出</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希望。</a:t>
            </a:r>
            <a:endParaRPr lang="zh-CN" altLang="en-US" sz="2400" b="1" dirty="0">
              <a:latin typeface="楷体" panose="02010609060101010101" pitchFamily="49" charset="-122"/>
              <a:ea typeface="楷体" panose="02010609060101010101" pitchFamily="49" charset="-122"/>
            </a:endParaRPr>
          </a:p>
        </p:txBody>
      </p:sp>
      <p:sp>
        <p:nvSpPr>
          <p:cNvPr id="15" name="矩形 14"/>
          <p:cNvSpPr/>
          <p:nvPr/>
        </p:nvSpPr>
        <p:spPr>
          <a:xfrm>
            <a:off x="3170694" y="627534"/>
            <a:ext cx="2802612" cy="523220"/>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zh-CN" altLang="en-US" sz="2800" dirty="0" smtClean="0">
                <a:latin typeface="黑体" panose="02010609060101010101" pitchFamily="49" charset="-122"/>
                <a:ea typeface="黑体" panose="02010609060101010101" pitchFamily="49" charset="-122"/>
              </a:rPr>
              <a:t>分析结尾的作用</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12" dur="500"/>
                                        <p:tgtEl>
                                          <p:spTgt spid="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17" dur="500"/>
                                        <p:tgtEl>
                                          <p:spTgt spid="1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Effect transition="in" filter="randombar(horizontal)">
                                      <p:cBhvr>
                                        <p:cTn id="22" dur="500"/>
                                        <p:tgtEl>
                                          <p:spTgt spid="1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4">
                                            <p:txEl>
                                              <p:pRg st="3" end="3"/>
                                            </p:txEl>
                                          </p:spTgt>
                                        </p:tgtEl>
                                        <p:attrNameLst>
                                          <p:attrName>style.visibility</p:attrName>
                                        </p:attrNameLst>
                                      </p:cBhvr>
                                      <p:to>
                                        <p:strVal val="visible"/>
                                      </p:to>
                                    </p:set>
                                    <p:animEffect transition="in" filter="randombar(horizontal)">
                                      <p:cBhvr>
                                        <p:cTn id="27" dur="50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3" name="组合 7"/>
          <p:cNvGrpSpPr/>
          <p:nvPr/>
        </p:nvGrpSpPr>
        <p:grpSpPr bwMode="auto">
          <a:xfrm>
            <a:off x="28575" y="-3175"/>
            <a:ext cx="2006600" cy="522288"/>
            <a:chOff x="70" y="-63"/>
            <a:chExt cx="3160" cy="822"/>
          </a:xfrm>
        </p:grpSpPr>
        <p:sp>
          <p:nvSpPr>
            <p:cNvPr id="35844"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solidFill>
                    <a:prstClr val="black"/>
                  </a:solidFill>
                  <a:latin typeface="黑体" panose="02010609060101010101" pitchFamily="49" charset="-122"/>
                  <a:ea typeface="黑体" panose="02010609060101010101" pitchFamily="49" charset="-122"/>
                </a:rPr>
                <a:t>合作探究</a:t>
              </a:r>
              <a:endParaRPr kumimoji="1" lang="zh-CN" altLang="en-US" sz="2800">
                <a:solidFill>
                  <a:prstClr val="black"/>
                </a:solidFill>
                <a:latin typeface="黑体" panose="02010609060101010101" pitchFamily="49" charset="-122"/>
                <a:ea typeface="黑体" panose="02010609060101010101" pitchFamily="49" charset="-122"/>
              </a:endParaRPr>
            </a:p>
          </p:txBody>
        </p:sp>
        <p:cxnSp>
          <p:nvCxnSpPr>
            <p:cNvPr id="9"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grpSp>
      <p:sp>
        <p:nvSpPr>
          <p:cNvPr id="8" name="TextBox 7"/>
          <p:cNvSpPr txBox="1"/>
          <p:nvPr/>
        </p:nvSpPr>
        <p:spPr>
          <a:xfrm>
            <a:off x="251521" y="1131590"/>
            <a:ext cx="8640959" cy="3631763"/>
          </a:xfrm>
          <a:prstGeom prst="rect">
            <a:avLst/>
          </a:prstGeom>
          <a:noFill/>
        </p:spPr>
        <p:txBody>
          <a:bodyPr wrap="square" rtlCol="0">
            <a:spAutoFit/>
          </a:bodyPr>
          <a:lstStyle/>
          <a:p>
            <a:r>
              <a:rPr lang="zh-CN" altLang="en-US" sz="2300" b="1" dirty="0" smtClean="0">
                <a:solidFill>
                  <a:prstClr val="black"/>
                </a:solidFill>
                <a:latin typeface="楷体" panose="02010609060101010101" pitchFamily="49" charset="-122"/>
                <a:ea typeface="楷体" panose="02010609060101010101" pitchFamily="49" charset="-122"/>
              </a:rPr>
              <a:t>   </a:t>
            </a:r>
            <a:r>
              <a:rPr lang="zh-CN" altLang="en-US" sz="2300" b="1" dirty="0" smtClean="0">
                <a:solidFill>
                  <a:srgbClr val="0000FF"/>
                </a:solidFill>
                <a:latin typeface="楷体" panose="02010609060101010101" pitchFamily="49" charset="-122"/>
                <a:ea typeface="楷体" panose="02010609060101010101" pitchFamily="49" charset="-122"/>
              </a:rPr>
              <a:t> 这篇文章</a:t>
            </a:r>
            <a:r>
              <a:rPr lang="zh-CN" altLang="en-US" sz="2300" b="1" dirty="0" smtClean="0">
                <a:solidFill>
                  <a:srgbClr val="FF0000"/>
                </a:solidFill>
                <a:latin typeface="楷体" panose="02010609060101010101" pitchFamily="49" charset="-122"/>
                <a:ea typeface="楷体" panose="02010609060101010101" pitchFamily="49" charset="-122"/>
              </a:rPr>
              <a:t>开篇</a:t>
            </a:r>
            <a:r>
              <a:rPr lang="zh-CN" altLang="en-US" sz="2300" b="1" dirty="0" smtClean="0">
                <a:solidFill>
                  <a:srgbClr val="0000FF"/>
                </a:solidFill>
                <a:latin typeface="楷体" panose="02010609060101010101" pitchFamily="49" charset="-122"/>
                <a:ea typeface="楷体" panose="02010609060101010101" pitchFamily="49" charset="-122"/>
              </a:rPr>
              <a:t>用概括性的语言简述第四次南京大屠杀国家公祭日的基本情况，同时提出观点，即“中国人民永远牢记南京大屠杀历史，与全世界爱好和平与正义的人们共同维护和平”。</a:t>
            </a:r>
            <a:endParaRPr lang="en-US" altLang="zh-CN" sz="2300" b="1" dirty="0" smtClean="0">
              <a:solidFill>
                <a:srgbClr val="0000FF"/>
              </a:solidFill>
              <a:latin typeface="楷体" panose="02010609060101010101" pitchFamily="49" charset="-122"/>
              <a:ea typeface="楷体" panose="02010609060101010101" pitchFamily="49" charset="-122"/>
            </a:endParaRPr>
          </a:p>
          <a:p>
            <a:r>
              <a:rPr lang="zh-CN" altLang="en-US" sz="2300" b="1" dirty="0" smtClean="0">
                <a:solidFill>
                  <a:prstClr val="black"/>
                </a:solidFill>
                <a:latin typeface="楷体" panose="02010609060101010101" pitchFamily="49" charset="-122"/>
                <a:ea typeface="楷体" panose="02010609060101010101" pitchFamily="49" charset="-122"/>
              </a:rPr>
              <a:t>    </a:t>
            </a:r>
            <a:r>
              <a:rPr lang="zh-CN" altLang="en-US" sz="2300" b="1" dirty="0" smtClean="0">
                <a:solidFill>
                  <a:srgbClr val="FF0000"/>
                </a:solidFill>
                <a:latin typeface="楷体" panose="02010609060101010101" pitchFamily="49" charset="-122"/>
                <a:ea typeface="楷体" panose="02010609060101010101" pitchFamily="49" charset="-122"/>
              </a:rPr>
              <a:t>然后从正反两方面展开论述，</a:t>
            </a:r>
            <a:r>
              <a:rPr lang="zh-CN" altLang="en-US" sz="2300" b="1" dirty="0" smtClean="0">
                <a:solidFill>
                  <a:srgbClr val="0000FF"/>
                </a:solidFill>
                <a:latin typeface="楷体" panose="02010609060101010101" pitchFamily="49" charset="-122"/>
                <a:ea typeface="楷体" panose="02010609060101010101" pitchFamily="49" charset="-122"/>
              </a:rPr>
              <a:t>正面以美国、加拿大等全世界正义之士对死难者的纪念为例，反面以日本右翼势力丑态百出的表演为例，说明正义必将战胜邪恶，历史事实不会因巧舌抵赖而消失。</a:t>
            </a:r>
            <a:endParaRPr lang="en-US" altLang="zh-CN" sz="2300" b="1" dirty="0" smtClean="0">
              <a:solidFill>
                <a:srgbClr val="0000FF"/>
              </a:solidFill>
              <a:latin typeface="楷体" panose="02010609060101010101" pitchFamily="49" charset="-122"/>
              <a:ea typeface="楷体" panose="02010609060101010101" pitchFamily="49" charset="-122"/>
            </a:endParaRPr>
          </a:p>
          <a:p>
            <a:r>
              <a:rPr lang="zh-CN" altLang="en-US" sz="2300" b="1" dirty="0" smtClean="0">
                <a:solidFill>
                  <a:prstClr val="black"/>
                </a:solidFill>
                <a:latin typeface="楷体" panose="02010609060101010101" pitchFamily="49" charset="-122"/>
                <a:ea typeface="楷体" panose="02010609060101010101" pitchFamily="49" charset="-122"/>
              </a:rPr>
              <a:t>    </a:t>
            </a:r>
            <a:r>
              <a:rPr lang="zh-CN" altLang="en-US" sz="2300" b="1" dirty="0" smtClean="0">
                <a:solidFill>
                  <a:srgbClr val="FF0000"/>
                </a:solidFill>
                <a:latin typeface="楷体" panose="02010609060101010101" pitchFamily="49" charset="-122"/>
                <a:ea typeface="楷体" panose="02010609060101010101" pitchFamily="49" charset="-122"/>
              </a:rPr>
              <a:t>最后以南京命运的变迁收束，</a:t>
            </a:r>
            <a:r>
              <a:rPr lang="zh-CN" altLang="en-US" sz="2300" b="1" dirty="0" smtClean="0">
                <a:solidFill>
                  <a:srgbClr val="0000FF"/>
                </a:solidFill>
                <a:latin typeface="楷体" panose="02010609060101010101" pitchFamily="49" charset="-122"/>
                <a:ea typeface="楷体" panose="02010609060101010101" pitchFamily="49" charset="-122"/>
              </a:rPr>
              <a:t>表明中国铭记历史、缅怀先烈、珍爱和平、开创未来的信念和力量。全文思想深刻，针对性强，有“警钟”和“宣言”的双重作用。</a:t>
            </a:r>
            <a:endParaRPr lang="zh-CN" altLang="en-US" sz="2300" b="1" dirty="0">
              <a:solidFill>
                <a:srgbClr val="0000FF"/>
              </a:solidFill>
              <a:latin typeface="楷体" panose="02010609060101010101" pitchFamily="49" charset="-122"/>
              <a:ea typeface="楷体" panose="02010609060101010101" pitchFamily="49" charset="-122"/>
            </a:endParaRPr>
          </a:p>
        </p:txBody>
      </p:sp>
      <p:sp>
        <p:nvSpPr>
          <p:cNvPr id="7" name="矩形 6"/>
          <p:cNvSpPr/>
          <p:nvPr/>
        </p:nvSpPr>
        <p:spPr>
          <a:xfrm>
            <a:off x="467544" y="642924"/>
            <a:ext cx="5444119" cy="461665"/>
          </a:xfrm>
          <a:prstGeom prst="rect">
            <a:avLst/>
          </a:prstGeom>
        </p:spPr>
        <p:txBody>
          <a:bodyPr wrap="none">
            <a:spAutoFit/>
          </a:bodyPr>
          <a:lstStyle/>
          <a:p>
            <a:r>
              <a:rPr lang="zh-CN" altLang="en-US" sz="2400" b="1" dirty="0" smtClean="0">
                <a:solidFill>
                  <a:prstClr val="black"/>
                </a:solidFill>
                <a:latin typeface="宋体" panose="02010600030101010101" pitchFamily="2" charset="-122"/>
              </a:rPr>
              <a:t>试简要分析这篇新闻评论的论证思路。</a:t>
            </a:r>
            <a:endParaRPr lang="zh-CN" altLang="en-US" sz="2400" b="1" dirty="0" smtClean="0">
              <a:solidFill>
                <a:prstClr val="black"/>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bwMode="auto">
          <a:xfrm>
            <a:off x="34552" y="987574"/>
            <a:ext cx="8775700" cy="4536504"/>
            <a:chOff x="-182651" y="660800"/>
            <a:chExt cx="8776917" cy="4274010"/>
          </a:xfrm>
        </p:grpSpPr>
        <p:pic>
          <p:nvPicPr>
            <p:cNvPr id="3" name="一个圆顶角并剪去另一个顶角的矩形 1"/>
            <p:cNvPicPr>
              <a:picLocks noChangeArrowheads="1"/>
            </p:cNvPicPr>
            <p:nvPr/>
          </p:nvPicPr>
          <p:blipFill>
            <a:blip r:embed="rId1"/>
            <a:srcRect/>
            <a:stretch>
              <a:fillRect/>
            </a:stretch>
          </p:blipFill>
          <p:spPr bwMode="auto">
            <a:xfrm>
              <a:off x="-182651" y="769185"/>
              <a:ext cx="8776917" cy="4165625"/>
            </a:xfrm>
            <a:prstGeom prst="rect">
              <a:avLst/>
            </a:prstGeom>
            <a:noFill/>
            <a:ln w="9525">
              <a:noFill/>
              <a:miter lim="800000"/>
              <a:headEnd/>
              <a:tailEnd/>
            </a:ln>
          </p:spPr>
        </p:pic>
        <p:sp>
          <p:nvSpPr>
            <p:cNvPr id="4" name="矩形 3"/>
            <p:cNvSpPr/>
            <p:nvPr/>
          </p:nvSpPr>
          <p:spPr>
            <a:xfrm>
              <a:off x="561990" y="660800"/>
              <a:ext cx="2518124" cy="644529"/>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solidFill>
                  <a:prstClr val="black"/>
                </a:solidFill>
              </a:endParaRPr>
            </a:p>
          </p:txBody>
        </p:sp>
      </p:grpSp>
      <p:grpSp>
        <p:nvGrpSpPr>
          <p:cNvPr id="5" name="组 1"/>
          <p:cNvGrpSpPr/>
          <p:nvPr/>
        </p:nvGrpSpPr>
        <p:grpSpPr bwMode="auto">
          <a:xfrm>
            <a:off x="830089" y="1005445"/>
            <a:ext cx="2517775" cy="601663"/>
            <a:chOff x="7647436" y="3815009"/>
            <a:chExt cx="2515853" cy="601051"/>
          </a:xfrm>
        </p:grpSpPr>
        <p:sp>
          <p:nvSpPr>
            <p:cNvPr id="6" name="文本框 30"/>
            <p:cNvSpPr txBox="1">
              <a:spLocks noChangeArrowheads="1"/>
            </p:cNvSpPr>
            <p:nvPr/>
          </p:nvSpPr>
          <p:spPr bwMode="auto">
            <a:xfrm>
              <a:off x="8613224" y="3885582"/>
              <a:ext cx="1550065" cy="459907"/>
            </a:xfrm>
            <a:prstGeom prst="rect">
              <a:avLst/>
            </a:prstGeom>
            <a:noFill/>
            <a:ln w="9525">
              <a:noFill/>
              <a:miter lim="800000"/>
            </a:ln>
          </p:spPr>
          <p:txBody>
            <a:bodyPr>
              <a:spAutoFit/>
            </a:bodyPr>
            <a:lstStyle/>
            <a:p>
              <a:r>
                <a:rPr lang="zh-CN" altLang="en-US" sz="2400" b="1" dirty="0">
                  <a:solidFill>
                    <a:srgbClr val="0000FF"/>
                  </a:solidFill>
                  <a:latin typeface="黑体" panose="02010609060101010101" pitchFamily="49" charset="-122"/>
                  <a:ea typeface="黑体" panose="02010609060101010101" pitchFamily="49" charset="-122"/>
                </a:rPr>
                <a:t>方法指导</a:t>
              </a:r>
              <a:endParaRPr lang="zh-CN" altLang="en-US" sz="2400" b="1" dirty="0">
                <a:solidFill>
                  <a:srgbClr val="0000FF"/>
                </a:solidFill>
                <a:latin typeface="黑体" panose="02010609060101010101" pitchFamily="49" charset="-122"/>
                <a:ea typeface="黑体" panose="02010609060101010101" pitchFamily="49" charset="-122"/>
              </a:endParaRPr>
            </a:p>
          </p:txBody>
        </p:sp>
        <p:pic>
          <p:nvPicPr>
            <p:cNvPr id="7" name="图片 9" descr="book.gif"/>
            <p:cNvPicPr>
              <a:picLocks noChangeAspect="1" noChangeArrowheads="1"/>
            </p:cNvPicPr>
            <p:nvPr/>
          </p:nvPicPr>
          <p:blipFill>
            <a:blip r:embed="rId2"/>
            <a:srcRect/>
            <a:stretch>
              <a:fillRect/>
            </a:stretch>
          </p:blipFill>
          <p:spPr bwMode="auto">
            <a:xfrm>
              <a:off x="7647436" y="3815009"/>
              <a:ext cx="977957" cy="601051"/>
            </a:xfrm>
            <a:prstGeom prst="rect">
              <a:avLst/>
            </a:prstGeom>
            <a:noFill/>
            <a:ln w="9525">
              <a:noFill/>
              <a:miter lim="800000"/>
              <a:headEnd/>
              <a:tailEnd/>
            </a:ln>
          </p:spPr>
        </p:pic>
      </p:grpSp>
      <p:grpSp>
        <p:nvGrpSpPr>
          <p:cNvPr id="8" name="组合 7"/>
          <p:cNvGrpSpPr/>
          <p:nvPr/>
        </p:nvGrpSpPr>
        <p:grpSpPr bwMode="auto">
          <a:xfrm>
            <a:off x="28575" y="-3175"/>
            <a:ext cx="2006600" cy="522288"/>
            <a:chOff x="70" y="-63"/>
            <a:chExt cx="3160" cy="822"/>
          </a:xfrm>
        </p:grpSpPr>
        <p:sp>
          <p:nvSpPr>
            <p:cNvPr id="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solidFill>
                    <a:prstClr val="black"/>
                  </a:solidFill>
                  <a:latin typeface="黑体" panose="02010609060101010101" pitchFamily="49" charset="-122"/>
                  <a:ea typeface="黑体" panose="02010609060101010101" pitchFamily="49" charset="-122"/>
                </a:rPr>
                <a:t>合作探究</a:t>
              </a:r>
              <a:endParaRPr kumimoji="1" lang="zh-CN" altLang="en-US" sz="2800">
                <a:solidFill>
                  <a:prstClr val="black"/>
                </a:solidFill>
                <a:latin typeface="黑体" panose="02010609060101010101" pitchFamily="49" charset="-122"/>
                <a:ea typeface="黑体" panose="02010609060101010101" pitchFamily="49" charset="-122"/>
              </a:endParaRP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grpSp>
      <p:sp>
        <p:nvSpPr>
          <p:cNvPr id="12" name="TextBox 11"/>
          <p:cNvSpPr txBox="1"/>
          <p:nvPr/>
        </p:nvSpPr>
        <p:spPr>
          <a:xfrm>
            <a:off x="866471" y="1669554"/>
            <a:ext cx="1705768" cy="400110"/>
          </a:xfrm>
          <a:prstGeom prst="rect">
            <a:avLst/>
          </a:prstGeom>
          <a:noFill/>
        </p:spPr>
        <p:txBody>
          <a:bodyPr wrap="square" rtlCol="0">
            <a:spAutoFit/>
          </a:bodyPr>
          <a:lstStyle/>
          <a:p>
            <a:r>
              <a:rPr lang="en-US" altLang="zh-CN" sz="2000" b="1" dirty="0" smtClean="0">
                <a:solidFill>
                  <a:prstClr val="black"/>
                </a:solidFill>
                <a:latin typeface="宋体" panose="02010600030101010101" pitchFamily="2" charset="-122"/>
              </a:rPr>
              <a:t>1</a:t>
            </a:r>
            <a:r>
              <a:rPr lang="en-US" altLang="zh-CN" sz="2000" b="1" dirty="0">
                <a:solidFill>
                  <a:prstClr val="black"/>
                </a:solidFill>
                <a:latin typeface="宋体" panose="02010600030101010101" pitchFamily="2" charset="-122"/>
              </a:rPr>
              <a:t>.</a:t>
            </a:r>
            <a:r>
              <a:rPr lang="zh-CN" altLang="en-US" sz="2000" b="1" dirty="0" smtClean="0">
                <a:solidFill>
                  <a:prstClr val="black"/>
                </a:solidFill>
                <a:latin typeface="宋体" panose="02010600030101010101" pitchFamily="2" charset="-122"/>
              </a:rPr>
              <a:t>考查形式</a:t>
            </a:r>
            <a:endParaRPr lang="zh-CN" altLang="en-US" sz="2000" b="1" dirty="0" smtClean="0">
              <a:solidFill>
                <a:prstClr val="black"/>
              </a:solidFill>
              <a:latin typeface="宋体" panose="02010600030101010101" pitchFamily="2" charset="-122"/>
            </a:endParaRPr>
          </a:p>
        </p:txBody>
      </p:sp>
      <p:sp>
        <p:nvSpPr>
          <p:cNvPr id="13" name="矩形 12"/>
          <p:cNvSpPr/>
          <p:nvPr/>
        </p:nvSpPr>
        <p:spPr>
          <a:xfrm>
            <a:off x="3714744" y="669925"/>
            <a:ext cx="2071702" cy="460375"/>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r>
              <a:rPr lang="zh-CN" altLang="en-US" sz="2400" dirty="0" smtClean="0">
                <a:solidFill>
                  <a:prstClr val="black"/>
                </a:solidFill>
                <a:latin typeface="黑体" panose="02010609060101010101" pitchFamily="49" charset="-122"/>
                <a:ea typeface="黑体" panose="02010609060101010101" pitchFamily="49" charset="-122"/>
              </a:rPr>
              <a:t>理清论证过程</a:t>
            </a:r>
            <a:endParaRPr lang="zh-CN" altLang="en-US" sz="2400" dirty="0">
              <a:solidFill>
                <a:prstClr val="black"/>
              </a:solidFill>
              <a:latin typeface="黑体" panose="02010609060101010101" pitchFamily="49" charset="-122"/>
              <a:ea typeface="黑体" panose="02010609060101010101" pitchFamily="49" charset="-122"/>
            </a:endParaRPr>
          </a:p>
        </p:txBody>
      </p:sp>
      <p:sp>
        <p:nvSpPr>
          <p:cNvPr id="14" name="矩形 13"/>
          <p:cNvSpPr/>
          <p:nvPr/>
        </p:nvSpPr>
        <p:spPr>
          <a:xfrm>
            <a:off x="866471" y="2064368"/>
            <a:ext cx="7643866" cy="707886"/>
          </a:xfrm>
          <a:prstGeom prst="rect">
            <a:avLst/>
          </a:prstGeom>
        </p:spPr>
        <p:txBody>
          <a:bodyPr wrap="square">
            <a:spAutoFit/>
          </a:bodyPr>
          <a:lstStyle/>
          <a:p>
            <a:pPr indent="457200"/>
            <a:r>
              <a:rPr lang="zh-CN" altLang="en-US" sz="2000" b="1" dirty="0" smtClean="0">
                <a:solidFill>
                  <a:prstClr val="black"/>
                </a:solidFill>
                <a:latin typeface="楷体" panose="02010609060101010101" pitchFamily="49" charset="-122"/>
                <a:ea typeface="楷体" panose="02010609060101010101" pitchFamily="49" charset="-122"/>
              </a:rPr>
              <a:t>作者是怎样证明中心论点的？</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请简要分析本文（某部分）论证的过程。</a:t>
            </a:r>
            <a:endParaRPr lang="zh-CN" altLang="en-US" sz="2000" b="1" dirty="0" smtClean="0">
              <a:solidFill>
                <a:prstClr val="black"/>
              </a:solidFill>
              <a:latin typeface="楷体" panose="02010609060101010101" pitchFamily="49" charset="-122"/>
              <a:ea typeface="楷体" panose="02010609060101010101" pitchFamily="49" charset="-122"/>
            </a:endParaRPr>
          </a:p>
        </p:txBody>
      </p:sp>
      <p:sp>
        <p:nvSpPr>
          <p:cNvPr id="15" name="矩形 14"/>
          <p:cNvSpPr/>
          <p:nvPr/>
        </p:nvSpPr>
        <p:spPr>
          <a:xfrm>
            <a:off x="866471" y="2707310"/>
            <a:ext cx="7449945" cy="1938992"/>
          </a:xfrm>
          <a:prstGeom prst="rect">
            <a:avLst/>
          </a:prstGeom>
        </p:spPr>
        <p:txBody>
          <a:bodyPr wrap="square">
            <a:spAutoFit/>
          </a:bodyPr>
          <a:lstStyle/>
          <a:p>
            <a:r>
              <a:rPr lang="en-US" altLang="zh-CN" sz="2000" b="1" dirty="0" smtClean="0">
                <a:solidFill>
                  <a:prstClr val="black"/>
                </a:solidFill>
                <a:latin typeface="宋体" panose="02010600030101010101" pitchFamily="2" charset="-122"/>
              </a:rPr>
              <a:t>2</a:t>
            </a:r>
            <a:r>
              <a:rPr lang="en-US" altLang="zh-CN" sz="2000" b="1" dirty="0">
                <a:solidFill>
                  <a:prstClr val="black"/>
                </a:solidFill>
                <a:latin typeface="宋体" panose="02010600030101010101" pitchFamily="2" charset="-122"/>
              </a:rPr>
              <a:t>.</a:t>
            </a:r>
            <a:r>
              <a:rPr lang="zh-CN" altLang="en-US" sz="2000" b="1" dirty="0" smtClean="0">
                <a:solidFill>
                  <a:prstClr val="black"/>
                </a:solidFill>
                <a:latin typeface="宋体" panose="02010600030101010101" pitchFamily="2" charset="-122"/>
              </a:rPr>
              <a:t>答题技巧</a:t>
            </a:r>
            <a:endParaRPr lang="en-US" altLang="zh-CN" sz="2000" b="1" dirty="0" smtClean="0">
              <a:solidFill>
                <a:prstClr val="black"/>
              </a:solidFill>
              <a:latin typeface="宋体" panose="02010600030101010101" pitchFamily="2" charset="-122"/>
            </a:endParaRPr>
          </a:p>
          <a:p>
            <a:r>
              <a:rPr lang="zh-CN" altLang="en-US" sz="2000" b="1" dirty="0" smtClean="0">
                <a:solidFill>
                  <a:prstClr val="black"/>
                </a:solidFill>
                <a:latin typeface="楷体" panose="02010609060101010101" pitchFamily="49" charset="-122"/>
                <a:ea typeface="楷体" panose="02010609060101010101" pitchFamily="49" charset="-122"/>
              </a:rPr>
              <a:t>①文章首先提出</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这一论点</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引出</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论题；接着，使用了</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论证方法</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从</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进行了论证；最后提出</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的结论</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强调</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的中心论点</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发出</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的号召。</a:t>
            </a:r>
            <a:endParaRPr lang="en-US" altLang="zh-CN" sz="2000" b="1" dirty="0" smtClean="0">
              <a:solidFill>
                <a:prstClr val="black"/>
              </a:solidFill>
              <a:latin typeface="楷体" panose="02010609060101010101" pitchFamily="49" charset="-122"/>
              <a:ea typeface="楷体" panose="02010609060101010101" pitchFamily="49" charset="-122"/>
            </a:endParaRPr>
          </a:p>
          <a:p>
            <a:r>
              <a:rPr lang="zh-CN" altLang="en-US" sz="2000" b="1" dirty="0" smtClean="0">
                <a:solidFill>
                  <a:prstClr val="black"/>
                </a:solidFill>
                <a:latin typeface="楷体" panose="02010609060101010101" pitchFamily="49" charset="-122"/>
                <a:ea typeface="楷体" panose="02010609060101010101" pitchFamily="49" charset="-122"/>
              </a:rPr>
              <a:t>②首先列举</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事例，然后从</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角度</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运用</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论证方法，对</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进行了论证，最后得出了</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结论，证明了</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论点。</a:t>
            </a:r>
            <a:endParaRPr lang="zh-CN" altLang="en-US" sz="20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3" dur="500"/>
                                        <p:tgtEl>
                                          <p:spTgt spid="1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18" dur="500"/>
                                        <p:tgtEl>
                                          <p:spTgt spid="1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3"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803275" y="1034592"/>
            <a:ext cx="7583465" cy="2723194"/>
            <a:chOff x="1187450" y="1034592"/>
            <a:chExt cx="7583465" cy="2723194"/>
          </a:xfrm>
        </p:grpSpPr>
        <p:pic>
          <p:nvPicPr>
            <p:cNvPr id="27655" name="圆角矩形 1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41465" y="1034592"/>
              <a:ext cx="7029450" cy="272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85102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7" name="矩形 2"/>
            <p:cNvSpPr>
              <a:spLocks noChangeArrowheads="1"/>
            </p:cNvSpPr>
            <p:nvPr/>
          </p:nvSpPr>
          <p:spPr bwMode="auto">
            <a:xfrm>
              <a:off x="2363887" y="1428742"/>
              <a:ext cx="626469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800" dirty="0" smtClean="0">
                  <a:solidFill>
                    <a:srgbClr val="A96A00"/>
                  </a:solidFill>
                  <a:latin typeface="黑体" panose="02010609060101010101" pitchFamily="49" charset="-122"/>
                  <a:ea typeface="黑体" panose="02010609060101010101" pitchFamily="49" charset="-122"/>
                </a:rPr>
                <a:t>    作者</a:t>
              </a:r>
              <a:r>
                <a:rPr lang="zh-CN" altLang="en-US" sz="2800" dirty="0">
                  <a:solidFill>
                    <a:srgbClr val="A96A00"/>
                  </a:solidFill>
                  <a:latin typeface="黑体" panose="02010609060101010101" pitchFamily="49" charset="-122"/>
                  <a:ea typeface="黑体" panose="02010609060101010101" pitchFamily="49" charset="-122"/>
                </a:rPr>
                <a:t>用词简洁、精准、针对性强，请</a:t>
              </a:r>
              <a:r>
                <a:rPr lang="zh-CN" altLang="en-US" sz="2800" dirty="0" smtClean="0">
                  <a:solidFill>
                    <a:srgbClr val="A96A00"/>
                  </a:solidFill>
                  <a:latin typeface="黑体" panose="02010609060101010101" pitchFamily="49" charset="-122"/>
                  <a:ea typeface="黑体" panose="02010609060101010101" pitchFamily="49" charset="-122"/>
                </a:rPr>
                <a:t>同学们阅读</a:t>
              </a:r>
              <a:r>
                <a:rPr lang="zh-CN" altLang="en-US" sz="2800" dirty="0">
                  <a:solidFill>
                    <a:srgbClr val="A96A00"/>
                  </a:solidFill>
                  <a:latin typeface="黑体" panose="02010609060101010101" pitchFamily="49" charset="-122"/>
                  <a:ea typeface="黑体" panose="02010609060101010101" pitchFamily="49" charset="-122"/>
                </a:rPr>
                <a:t>课文</a:t>
              </a:r>
              <a:r>
                <a:rPr lang="zh-CN" altLang="en-US" sz="2800" dirty="0" smtClean="0">
                  <a:solidFill>
                    <a:srgbClr val="A96A00"/>
                  </a:solidFill>
                  <a:latin typeface="黑体" panose="02010609060101010101" pitchFamily="49" charset="-122"/>
                  <a:ea typeface="黑体" panose="02010609060101010101" pitchFamily="49" charset="-122"/>
                </a:rPr>
                <a:t>，画出</a:t>
              </a:r>
              <a:r>
                <a:rPr lang="zh-CN" altLang="en-US" sz="2800" dirty="0">
                  <a:solidFill>
                    <a:srgbClr val="A96A00"/>
                  </a:solidFill>
                  <a:latin typeface="黑体" panose="02010609060101010101" pitchFamily="49" charset="-122"/>
                  <a:ea typeface="黑体" panose="02010609060101010101" pitchFamily="49" charset="-122"/>
                </a:rPr>
                <a:t>这样的语句，并分析其作用。</a:t>
              </a:r>
              <a:endParaRPr lang="zh-CN" altLang="en-US" sz="2800" dirty="0">
                <a:solidFill>
                  <a:srgbClr val="A96A00"/>
                </a:solidFill>
                <a:latin typeface="黑体" panose="02010609060101010101" pitchFamily="49" charset="-122"/>
                <a:ea typeface="黑体" panose="02010609060101010101" pitchFamily="49" charset="-122"/>
              </a:endParaRPr>
            </a:p>
          </p:txBody>
        </p:sp>
      </p:grpSp>
      <p:grpSp>
        <p:nvGrpSpPr>
          <p:cNvPr id="27651" name="组合 15"/>
          <p:cNvGrpSpPr/>
          <p:nvPr/>
        </p:nvGrpSpPr>
        <p:grpSpPr bwMode="auto">
          <a:xfrm>
            <a:off x="44450" y="-39688"/>
            <a:ext cx="2006600" cy="522288"/>
            <a:chOff x="70" y="-63"/>
            <a:chExt cx="3160" cy="824"/>
          </a:xfrm>
        </p:grpSpPr>
        <p:sp>
          <p:nvSpPr>
            <p:cNvPr id="27652"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endParaRPr kumimoji="1" lang="zh-CN" altLang="en-US" sz="2800">
                <a:latin typeface="黑体" panose="02010609060101010101" pitchFamily="49" charset="-122"/>
                <a:ea typeface="黑体" panose="02010609060101010101" pitchFamily="49" charset="-122"/>
              </a:endParaRP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00" name="组合 15"/>
          <p:cNvGrpSpPr/>
          <p:nvPr/>
        </p:nvGrpSpPr>
        <p:grpSpPr bwMode="auto">
          <a:xfrm>
            <a:off x="44450" y="-39688"/>
            <a:ext cx="2006600" cy="522288"/>
            <a:chOff x="70" y="-63"/>
            <a:chExt cx="3160" cy="824"/>
          </a:xfrm>
        </p:grpSpPr>
        <p:sp>
          <p:nvSpPr>
            <p:cNvPr id="2970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endParaRPr kumimoji="1" lang="zh-CN" altLang="en-US" sz="2800">
                <a:latin typeface="黑体" panose="02010609060101010101" pitchFamily="49" charset="-122"/>
                <a:ea typeface="黑体" panose="02010609060101010101" pitchFamily="49" charset="-122"/>
              </a:endParaRP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TextBox 6"/>
          <p:cNvSpPr txBox="1"/>
          <p:nvPr/>
        </p:nvSpPr>
        <p:spPr>
          <a:xfrm>
            <a:off x="571472" y="857238"/>
            <a:ext cx="8072494" cy="2253502"/>
          </a:xfrm>
          <a:prstGeom prst="rect">
            <a:avLst/>
          </a:prstGeom>
          <a:noFill/>
        </p:spPr>
        <p:txBody>
          <a:bodyPr wrap="square" rtlCol="0">
            <a:spAutoFit/>
          </a:bodyPr>
          <a:lstStyle/>
          <a:p>
            <a:pPr>
              <a:lnSpc>
                <a:spcPct val="130000"/>
              </a:lnSpc>
            </a:pPr>
            <a:r>
              <a:rPr lang="zh-CN" altLang="en-US" sz="2800" b="1" dirty="0" smtClean="0">
                <a:latin typeface="楷体" panose="02010609060101010101" pitchFamily="49" charset="-122"/>
                <a:ea typeface="楷体" panose="02010609060101010101" pitchFamily="49" charset="-122"/>
              </a:rPr>
              <a:t>    在南京大屠杀幸存者已不足</a:t>
            </a:r>
            <a:r>
              <a:rPr lang="en-US" sz="2800" b="1" dirty="0" smtClean="0">
                <a:latin typeface="楷体" panose="02010609060101010101" pitchFamily="49" charset="-122"/>
                <a:ea typeface="楷体" panose="02010609060101010101" pitchFamily="49" charset="-122"/>
              </a:rPr>
              <a:t>100</a:t>
            </a:r>
            <a:r>
              <a:rPr lang="zh-CN" altLang="en-US" sz="2800" b="1" dirty="0" smtClean="0">
                <a:latin typeface="楷体" panose="02010609060101010101" pitchFamily="49" charset="-122"/>
                <a:ea typeface="楷体" panose="02010609060101010101" pitchFamily="49" charset="-122"/>
              </a:rPr>
              <a:t>位的今天，日本右翼还在不断寻找各种借口对当年的军国主义罪行</a:t>
            </a:r>
            <a:r>
              <a:rPr lang="zh-CN" altLang="en-US" sz="2800" b="1" dirty="0" smtClean="0">
                <a:solidFill>
                  <a:srgbClr val="FF0000"/>
                </a:solidFill>
                <a:latin typeface="楷体" panose="02010609060101010101" pitchFamily="49" charset="-122"/>
                <a:ea typeface="楷体" panose="02010609060101010101" pitchFamily="49" charset="-122"/>
              </a:rPr>
              <a:t>百般抵赖</a:t>
            </a:r>
            <a:r>
              <a:rPr lang="zh-CN" altLang="en-US" sz="2800" b="1" dirty="0" smtClean="0">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扭曲历史</a:t>
            </a:r>
            <a:r>
              <a:rPr lang="zh-CN" altLang="en-US" sz="2800" b="1" dirty="0" smtClean="0">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美化战争</a:t>
            </a:r>
            <a:r>
              <a:rPr lang="zh-CN" altLang="en-US" sz="2800" b="1" dirty="0" smtClean="0">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颠倒黑白</a:t>
            </a:r>
            <a:r>
              <a:rPr lang="zh-CN" altLang="en-US" sz="2800" b="1" dirty="0" smtClean="0">
                <a:latin typeface="楷体" panose="02010609060101010101" pitchFamily="49" charset="-122"/>
                <a:ea typeface="楷体" panose="02010609060101010101" pitchFamily="49" charset="-122"/>
              </a:rPr>
              <a:t>，并企图通过修宪复活军国主义。</a:t>
            </a:r>
            <a:endParaRPr lang="zh-CN" altLang="en-US" sz="2800" b="1" dirty="0">
              <a:latin typeface="楷体" panose="02010609060101010101" pitchFamily="49" charset="-122"/>
              <a:ea typeface="楷体" panose="02010609060101010101" pitchFamily="49" charset="-122"/>
            </a:endParaRPr>
          </a:p>
        </p:txBody>
      </p:sp>
      <p:sp>
        <p:nvSpPr>
          <p:cNvPr id="13" name="圆角矩形标注 12"/>
          <p:cNvSpPr/>
          <p:nvPr/>
        </p:nvSpPr>
        <p:spPr>
          <a:xfrm>
            <a:off x="683568" y="3507854"/>
            <a:ext cx="7960398" cy="647303"/>
          </a:xfrm>
          <a:prstGeom prst="wedgeRoundRectCallout">
            <a:avLst>
              <a:gd name="adj1" fmla="val 29121"/>
              <a:gd name="adj2" fmla="val -20687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smtClean="0">
                <a:solidFill>
                  <a:srgbClr val="0000FF"/>
                </a:solidFill>
                <a:latin typeface="黑体" panose="02010609060101010101" pitchFamily="49" charset="-122"/>
                <a:ea typeface="黑体" panose="02010609060101010101" pitchFamily="49" charset="-122"/>
              </a:rPr>
              <a:t>句式</a:t>
            </a:r>
            <a:r>
              <a:rPr lang="zh-CN" altLang="en-US" sz="2400" dirty="0">
                <a:solidFill>
                  <a:srgbClr val="0000FF"/>
                </a:solidFill>
                <a:latin typeface="黑体" panose="02010609060101010101" pitchFamily="49" charset="-122"/>
                <a:ea typeface="黑体" panose="02010609060101010101" pitchFamily="49" charset="-122"/>
              </a:rPr>
              <a:t>整齐，节奏铿锵，具有极强</a:t>
            </a:r>
            <a:r>
              <a:rPr lang="zh-CN" altLang="en-US" sz="2400" dirty="0" smtClean="0">
                <a:solidFill>
                  <a:srgbClr val="0000FF"/>
                </a:solidFill>
                <a:latin typeface="黑体" panose="02010609060101010101" pitchFamily="49" charset="-122"/>
                <a:ea typeface="黑体" panose="02010609060101010101" pitchFamily="49" charset="-122"/>
              </a:rPr>
              <a:t>的气势</a:t>
            </a:r>
            <a:r>
              <a:rPr lang="zh-CN" altLang="en-US" sz="2400" dirty="0">
                <a:solidFill>
                  <a:srgbClr val="0000FF"/>
                </a:solidFill>
                <a:latin typeface="黑体" panose="02010609060101010101" pitchFamily="49" charset="-122"/>
                <a:ea typeface="黑体" panose="02010609060101010101" pitchFamily="49" charset="-122"/>
              </a:rPr>
              <a:t>和力量。</a:t>
            </a:r>
            <a:endParaRPr lang="zh-CN" altLang="en-US" sz="2400"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6" name="组合 15"/>
          <p:cNvGrpSpPr/>
          <p:nvPr/>
        </p:nvGrpSpPr>
        <p:grpSpPr bwMode="auto">
          <a:xfrm>
            <a:off x="44450" y="-39688"/>
            <a:ext cx="2006600" cy="522288"/>
            <a:chOff x="70" y="-63"/>
            <a:chExt cx="3160" cy="824"/>
          </a:xfrm>
        </p:grpSpPr>
        <p:sp>
          <p:nvSpPr>
            <p:cNvPr id="33797"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精读细研</a:t>
              </a:r>
              <a:endParaRPr kumimoji="1" lang="zh-CN" altLang="en-US" sz="2800" dirty="0">
                <a:latin typeface="黑体" panose="02010609060101010101" pitchFamily="49" charset="-122"/>
                <a:ea typeface="黑体" panose="02010609060101010101" pitchFamily="49" charset="-122"/>
              </a:endParaRP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TextBox 5"/>
          <p:cNvSpPr txBox="1"/>
          <p:nvPr/>
        </p:nvSpPr>
        <p:spPr>
          <a:xfrm>
            <a:off x="626665" y="1976522"/>
            <a:ext cx="7890670"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那些</a:t>
            </a:r>
            <a:r>
              <a:rPr lang="zh-CN" altLang="en-US" sz="2800" b="1" dirty="0">
                <a:solidFill>
                  <a:srgbClr val="FF0000"/>
                </a:solidFill>
                <a:latin typeface="楷体" panose="02010609060101010101" pitchFamily="49" charset="-122"/>
                <a:ea typeface="楷体" panose="02010609060101010101" pitchFamily="49" charset="-122"/>
              </a:rPr>
              <a:t>人</a:t>
            </a:r>
            <a:r>
              <a:rPr lang="zh-CN" altLang="en-US" sz="2800" b="1" dirty="0">
                <a:latin typeface="楷体" panose="02010609060101010101" pitchFamily="49" charset="-122"/>
                <a:ea typeface="楷体" panose="02010609060101010101" pitchFamily="49" charset="-122"/>
              </a:rPr>
              <a:t>以</a:t>
            </a:r>
            <a:r>
              <a:rPr lang="zh-CN" altLang="en-US" sz="2800" b="1" dirty="0">
                <a:solidFill>
                  <a:srgbClr val="FF0000"/>
                </a:solidFill>
                <a:latin typeface="楷体" panose="02010609060101010101" pitchFamily="49" charset="-122"/>
                <a:ea typeface="楷体" panose="02010609060101010101" pitchFamily="49" charset="-122"/>
              </a:rPr>
              <a:t>丑态百出</a:t>
            </a:r>
            <a:r>
              <a:rPr lang="zh-CN" altLang="en-US" sz="2800" b="1" dirty="0">
                <a:latin typeface="楷体" panose="02010609060101010101" pitchFamily="49" charset="-122"/>
                <a:ea typeface="楷体" panose="02010609060101010101" pitchFamily="49" charset="-122"/>
              </a:rPr>
              <a:t>的表演，妄图辱没真相和</a:t>
            </a:r>
            <a:r>
              <a:rPr lang="zh-CN" altLang="en-US" sz="2800" b="1" dirty="0" smtClean="0">
                <a:latin typeface="楷体" panose="02010609060101010101" pitchFamily="49" charset="-122"/>
                <a:ea typeface="楷体" panose="02010609060101010101" pitchFamily="49" charset="-122"/>
              </a:rPr>
              <a:t>良知。</a:t>
            </a:r>
            <a:endParaRPr lang="zh-CN" altLang="en-US" sz="2400" dirty="0"/>
          </a:p>
        </p:txBody>
      </p:sp>
      <p:sp>
        <p:nvSpPr>
          <p:cNvPr id="12" name="圆角矩形标注 11"/>
          <p:cNvSpPr/>
          <p:nvPr/>
        </p:nvSpPr>
        <p:spPr>
          <a:xfrm>
            <a:off x="899493" y="1131590"/>
            <a:ext cx="4752627" cy="503535"/>
          </a:xfrm>
          <a:prstGeom prst="wedgeRoundRectCallout">
            <a:avLst>
              <a:gd name="adj1" fmla="val -39015"/>
              <a:gd name="adj2" fmla="val 130684"/>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solidFill>
                  <a:srgbClr val="0000FF"/>
                </a:solidFill>
                <a:latin typeface="黑体" panose="02010609060101010101" pitchFamily="49" charset="-122"/>
                <a:ea typeface="黑体" panose="02010609060101010101" pitchFamily="49" charset="-122"/>
              </a:rPr>
              <a:t>“那些人”指的是日本右翼分子。</a:t>
            </a:r>
            <a:endParaRPr lang="zh-CN" altLang="en-US" sz="2400" dirty="0">
              <a:solidFill>
                <a:srgbClr val="0000FF"/>
              </a:solidFill>
              <a:latin typeface="黑体" panose="02010609060101010101" pitchFamily="49" charset="-122"/>
              <a:ea typeface="黑体" panose="02010609060101010101" pitchFamily="49" charset="-122"/>
            </a:endParaRPr>
          </a:p>
        </p:txBody>
      </p:sp>
      <p:sp>
        <p:nvSpPr>
          <p:cNvPr id="15" name="圆角矩形标注 14"/>
          <p:cNvSpPr/>
          <p:nvPr/>
        </p:nvSpPr>
        <p:spPr>
          <a:xfrm>
            <a:off x="591801" y="3076575"/>
            <a:ext cx="7960398" cy="1007343"/>
          </a:xfrm>
          <a:prstGeom prst="wedgeRoundRectCallout">
            <a:avLst>
              <a:gd name="adj1" fmla="val -20417"/>
              <a:gd name="adj2" fmla="val -108572"/>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zh-CN" altLang="en-US" sz="2400" dirty="0" smtClean="0">
                <a:solidFill>
                  <a:srgbClr val="0000FF"/>
                </a:solidFill>
                <a:latin typeface="黑体" panose="02010609060101010101" pitchFamily="49" charset="-122"/>
                <a:ea typeface="黑体" panose="02010609060101010101" pitchFamily="49" charset="-122"/>
              </a:rPr>
              <a:t>    各种</a:t>
            </a:r>
            <a:r>
              <a:rPr lang="zh-CN" altLang="en-US" sz="2400" dirty="0">
                <a:solidFill>
                  <a:srgbClr val="0000FF"/>
                </a:solidFill>
                <a:latin typeface="黑体" panose="02010609060101010101" pitchFamily="49" charset="-122"/>
                <a:ea typeface="黑体" panose="02010609060101010101" pitchFamily="49" charset="-122"/>
              </a:rPr>
              <a:t>丑恶的样子都表现出来了。这里讽刺了日本</a:t>
            </a:r>
            <a:r>
              <a:rPr lang="zh-CN" altLang="en-US" sz="2400" dirty="0" smtClean="0">
                <a:solidFill>
                  <a:srgbClr val="0000FF"/>
                </a:solidFill>
                <a:latin typeface="黑体" panose="02010609060101010101" pitchFamily="49" charset="-122"/>
                <a:ea typeface="黑体" panose="02010609060101010101" pitchFamily="49" charset="-122"/>
              </a:rPr>
              <a:t>右翼</a:t>
            </a:r>
            <a:r>
              <a:rPr lang="zh-CN" altLang="en-US" sz="2400" dirty="0">
                <a:solidFill>
                  <a:srgbClr val="0000FF"/>
                </a:solidFill>
                <a:latin typeface="黑体" panose="02010609060101010101" pitchFamily="49" charset="-122"/>
                <a:ea typeface="黑体" panose="02010609060101010101" pitchFamily="49" charset="-122"/>
              </a:rPr>
              <a:t>分子</a:t>
            </a:r>
            <a:r>
              <a:rPr lang="zh-CN" altLang="en-US" sz="2400" dirty="0" smtClean="0">
                <a:solidFill>
                  <a:srgbClr val="0000FF"/>
                </a:solidFill>
                <a:latin typeface="黑体" panose="02010609060101010101" pitchFamily="49" charset="-122"/>
                <a:ea typeface="黑体" panose="02010609060101010101" pitchFamily="49" charset="-122"/>
              </a:rPr>
              <a:t>的</a:t>
            </a:r>
            <a:r>
              <a:rPr lang="zh-CN" altLang="en-US" sz="2400" dirty="0">
                <a:solidFill>
                  <a:srgbClr val="0000FF"/>
                </a:solidFill>
                <a:latin typeface="黑体" panose="02010609060101010101" pitchFamily="49" charset="-122"/>
                <a:ea typeface="黑体" panose="02010609060101010101" pitchFamily="49" charset="-122"/>
              </a:rPr>
              <a:t>所作所为</a:t>
            </a:r>
            <a:r>
              <a:rPr lang="zh-CN" altLang="en-US" sz="2400" dirty="0" smtClean="0">
                <a:solidFill>
                  <a:srgbClr val="0000FF"/>
                </a:solidFill>
                <a:latin typeface="黑体" panose="02010609060101010101" pitchFamily="49" charset="-122"/>
                <a:ea typeface="黑体" panose="02010609060101010101" pitchFamily="49" charset="-122"/>
              </a:rPr>
              <a:t>。</a:t>
            </a:r>
            <a:endParaRPr lang="zh-CN" altLang="en-US" sz="2400"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9" name="组合 11"/>
          <p:cNvGrpSpPr/>
          <p:nvPr/>
        </p:nvGrpSpPr>
        <p:grpSpPr bwMode="auto">
          <a:xfrm>
            <a:off x="-4763" y="-20638"/>
            <a:ext cx="2006601" cy="523876"/>
            <a:chOff x="70" y="-63"/>
            <a:chExt cx="3161" cy="824"/>
          </a:xfrm>
        </p:grpSpPr>
        <p:sp>
          <p:nvSpPr>
            <p:cNvPr id="922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学习目标</a:t>
              </a:r>
              <a:endParaRPr kumimoji="1" lang="zh-CN" altLang="en-US" sz="2800">
                <a:latin typeface="黑体" panose="02010609060101010101" pitchFamily="49" charset="-122"/>
                <a:ea typeface="黑体" panose="02010609060101010101" pitchFamily="49" charset="-122"/>
              </a:endParaRP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TextBox 7"/>
          <p:cNvSpPr txBox="1"/>
          <p:nvPr/>
        </p:nvSpPr>
        <p:spPr>
          <a:xfrm>
            <a:off x="533094" y="822389"/>
            <a:ext cx="8215370" cy="3711785"/>
          </a:xfrm>
          <a:prstGeom prst="rect">
            <a:avLst/>
          </a:prstGeom>
          <a:noFill/>
        </p:spPr>
        <p:txBody>
          <a:bodyPr wrap="square" rtlCol="0">
            <a:spAutoFit/>
          </a:bodyPr>
          <a:lstStyle/>
          <a:p>
            <a:pPr>
              <a:lnSpc>
                <a:spcPct val="140000"/>
              </a:lnSpc>
            </a:pPr>
            <a:r>
              <a:rPr lang="en-US" sz="2800" b="1" dirty="0" smtClean="0">
                <a:latin typeface="楷体" panose="02010609060101010101" pitchFamily="49" charset="-122"/>
                <a:ea typeface="楷体" panose="02010609060101010101" pitchFamily="49" charset="-122"/>
              </a:rPr>
              <a:t>1.</a:t>
            </a:r>
            <a:r>
              <a:rPr lang="zh-CN" altLang="en-US" sz="2800" b="1" dirty="0" smtClean="0">
                <a:latin typeface="楷体" panose="02010609060101010101" pitchFamily="49" charset="-122"/>
                <a:ea typeface="楷体" panose="02010609060101010101" pitchFamily="49" charset="-122"/>
              </a:rPr>
              <a:t>认真阅读课文，把握课文的主要内容和写作思路。</a:t>
            </a:r>
            <a:r>
              <a:rPr lang="en-US"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重点</a:t>
            </a:r>
            <a:r>
              <a:rPr lang="en-US" sz="2800" b="1" dirty="0" smtClean="0">
                <a:solidFill>
                  <a:srgbClr val="FF0000"/>
                </a:solidFill>
                <a:latin typeface="楷体" panose="02010609060101010101" pitchFamily="49" charset="-122"/>
                <a:ea typeface="楷体" panose="02010609060101010101" pitchFamily="49" charset="-122"/>
              </a:rPr>
              <a:t>）</a:t>
            </a:r>
            <a:endParaRPr lang="zh-CN" altLang="en-US" sz="2800" b="1" dirty="0" smtClean="0">
              <a:solidFill>
                <a:srgbClr val="FF0000"/>
              </a:solidFill>
              <a:latin typeface="楷体" panose="02010609060101010101" pitchFamily="49" charset="-122"/>
              <a:ea typeface="楷体" panose="02010609060101010101" pitchFamily="49" charset="-122"/>
            </a:endParaRPr>
          </a:p>
          <a:p>
            <a:pPr>
              <a:lnSpc>
                <a:spcPct val="140000"/>
              </a:lnSpc>
            </a:pPr>
            <a:r>
              <a:rPr lang="en-US" sz="2800" b="1" dirty="0" smtClean="0">
                <a:latin typeface="楷体" panose="02010609060101010101" pitchFamily="49" charset="-122"/>
                <a:ea typeface="楷体" panose="02010609060101010101" pitchFamily="49" charset="-122"/>
              </a:rPr>
              <a:t>2.</a:t>
            </a:r>
            <a:r>
              <a:rPr lang="zh-CN" altLang="en-US" sz="2800" b="1" dirty="0" smtClean="0">
                <a:latin typeface="楷体" panose="02010609060101010101" pitchFamily="49" charset="-122"/>
                <a:ea typeface="楷体" panose="02010609060101010101" pitchFamily="49" charset="-122"/>
              </a:rPr>
              <a:t>了解不同体裁新闻作品的特点，了解新闻评论的结构和特点。</a:t>
            </a:r>
            <a:r>
              <a:rPr lang="en-US"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难点</a:t>
            </a:r>
            <a:r>
              <a:rPr lang="en-US" sz="2800" b="1" dirty="0" smtClean="0">
                <a:solidFill>
                  <a:srgbClr val="FF0000"/>
                </a:solidFill>
                <a:latin typeface="楷体" panose="02010609060101010101" pitchFamily="49" charset="-122"/>
                <a:ea typeface="楷体" panose="02010609060101010101" pitchFamily="49" charset="-122"/>
              </a:rPr>
              <a:t>）</a:t>
            </a:r>
            <a:endParaRPr lang="zh-CN" altLang="en-US" sz="2800" b="1" dirty="0" smtClean="0">
              <a:solidFill>
                <a:srgbClr val="FF0000"/>
              </a:solidFill>
              <a:latin typeface="楷体" panose="02010609060101010101" pitchFamily="49" charset="-122"/>
              <a:ea typeface="楷体" panose="02010609060101010101" pitchFamily="49" charset="-122"/>
            </a:endParaRPr>
          </a:p>
          <a:p>
            <a:pPr>
              <a:lnSpc>
                <a:spcPct val="140000"/>
              </a:lnSpc>
            </a:pPr>
            <a:r>
              <a:rPr lang="en-US" sz="2800" b="1" dirty="0" smtClean="0">
                <a:latin typeface="楷体" panose="02010609060101010101" pitchFamily="49" charset="-122"/>
                <a:ea typeface="楷体" panose="02010609060101010101" pitchFamily="49" charset="-122"/>
              </a:rPr>
              <a:t>3.</a:t>
            </a:r>
            <a:r>
              <a:rPr lang="zh-CN" altLang="en-US" sz="2800" b="1" dirty="0" smtClean="0">
                <a:latin typeface="楷体" panose="02010609060101010101" pitchFamily="49" charset="-122"/>
                <a:ea typeface="楷体" panose="02010609060101010101" pitchFamily="49" charset="-122"/>
              </a:rPr>
              <a:t>铭记历史，不忘国耻，养成阅读新闻的习惯，关注社会生活，培养热爱和平的思想感情。</a:t>
            </a:r>
            <a:r>
              <a:rPr lang="zh-CN" altLang="en-US" sz="2800" b="1" dirty="0" smtClean="0">
                <a:solidFill>
                  <a:srgbClr val="FF0000"/>
                </a:solidFill>
                <a:latin typeface="楷体" panose="02010609060101010101" pitchFamily="49" charset="-122"/>
                <a:ea typeface="楷体" panose="02010609060101010101" pitchFamily="49" charset="-122"/>
              </a:rPr>
              <a:t>（素养）</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标注 11"/>
          <p:cNvSpPr/>
          <p:nvPr/>
        </p:nvSpPr>
        <p:spPr>
          <a:xfrm>
            <a:off x="591801" y="2139702"/>
            <a:ext cx="7960398" cy="576064"/>
          </a:xfrm>
          <a:prstGeom prst="wedgeRoundRectCallout">
            <a:avLst>
              <a:gd name="adj1" fmla="val 33547"/>
              <a:gd name="adj2" fmla="val -237734"/>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solidFill>
                  <a:srgbClr val="0000FF"/>
                </a:solidFill>
                <a:latin typeface="黑体" panose="02010609060101010101" pitchFamily="49" charset="-122"/>
                <a:ea typeface="黑体" panose="02010609060101010101" pitchFamily="49" charset="-122"/>
              </a:rPr>
              <a:t>表明对日本对待历史问题态度的不满。</a:t>
            </a:r>
            <a:endParaRPr lang="zh-CN" altLang="en-US" sz="2400" dirty="0">
              <a:solidFill>
                <a:srgbClr val="0000FF"/>
              </a:solidFill>
              <a:latin typeface="黑体" panose="02010609060101010101" pitchFamily="49" charset="-122"/>
              <a:ea typeface="黑体" panose="02010609060101010101" pitchFamily="49" charset="-122"/>
            </a:endParaRPr>
          </a:p>
        </p:txBody>
      </p:sp>
      <p:sp>
        <p:nvSpPr>
          <p:cNvPr id="2" name="TextBox 1"/>
          <p:cNvSpPr txBox="1"/>
          <p:nvPr/>
        </p:nvSpPr>
        <p:spPr>
          <a:xfrm>
            <a:off x="500034" y="642924"/>
            <a:ext cx="8358246" cy="1384995"/>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    联合国人权理事会</a:t>
            </a:r>
            <a:r>
              <a:rPr lang="zh-CN" altLang="en-US" sz="2800" b="1" dirty="0">
                <a:latin typeface="楷体" panose="02010609060101010101" pitchFamily="49" charset="-122"/>
                <a:ea typeface="楷体" panose="02010609060101010101" pitchFamily="49" charset="-122"/>
              </a:rPr>
              <a:t>提出</a:t>
            </a:r>
            <a:r>
              <a:rPr lang="en-US" sz="2800" b="1" dirty="0">
                <a:latin typeface="楷体" panose="02010609060101010101" pitchFamily="49" charset="-122"/>
                <a:ea typeface="楷体" panose="02010609060101010101" pitchFamily="49" charset="-122"/>
              </a:rPr>
              <a:t>218</a:t>
            </a:r>
            <a:r>
              <a:rPr lang="zh-CN" altLang="en-US" sz="2800" b="1" dirty="0">
                <a:latin typeface="楷体" panose="02010609060101010101" pitchFamily="49" charset="-122"/>
                <a:ea typeface="楷体" panose="02010609060101010101" pitchFamily="49" charset="-122"/>
              </a:rPr>
              <a:t>项建议，</a:t>
            </a:r>
            <a:r>
              <a:rPr lang="zh-CN" altLang="en-US" sz="2800" b="1" dirty="0">
                <a:solidFill>
                  <a:srgbClr val="FF0000"/>
                </a:solidFill>
                <a:latin typeface="楷体" panose="02010609060101010101" pitchFamily="49" charset="-122"/>
                <a:ea typeface="楷体" panose="02010609060101010101" pitchFamily="49" charset="-122"/>
              </a:rPr>
              <a:t>狠批</a:t>
            </a:r>
            <a:r>
              <a:rPr lang="zh-CN" altLang="en-US" sz="2800" b="1" dirty="0">
                <a:latin typeface="楷体" panose="02010609060101010101" pitchFamily="49" charset="-122"/>
                <a:ea typeface="楷体" panose="02010609060101010101" pitchFamily="49" charset="-122"/>
              </a:rPr>
              <a:t>日本在历史问题上的态度，要求日本“正视历史，应努力向后代讲述真实的历史”。</a:t>
            </a:r>
            <a:endParaRPr lang="zh-CN" altLang="en-US" sz="2800" b="1" dirty="0">
              <a:latin typeface="楷体" panose="02010609060101010101" pitchFamily="49" charset="-122"/>
              <a:ea typeface="楷体" panose="02010609060101010101" pitchFamily="49" charset="-122"/>
            </a:endParaRPr>
          </a:p>
        </p:txBody>
      </p:sp>
      <p:grpSp>
        <p:nvGrpSpPr>
          <p:cNvPr id="3" name="组合 15"/>
          <p:cNvGrpSpPr/>
          <p:nvPr/>
        </p:nvGrpSpPr>
        <p:grpSpPr bwMode="auto">
          <a:xfrm>
            <a:off x="44450" y="-39688"/>
            <a:ext cx="2006600" cy="522288"/>
            <a:chOff x="70" y="-63"/>
            <a:chExt cx="3160" cy="824"/>
          </a:xfrm>
        </p:grpSpPr>
        <p:sp>
          <p:nvSpPr>
            <p:cNvPr id="4"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endParaRPr kumimoji="1" lang="zh-CN" altLang="en-US" sz="2800">
                <a:latin typeface="黑体" panose="02010609060101010101" pitchFamily="49" charset="-122"/>
                <a:ea typeface="黑体" panose="02010609060101010101" pitchFamily="49" charset="-122"/>
              </a:endParaRP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0" name="矩形 9"/>
          <p:cNvSpPr/>
          <p:nvPr/>
        </p:nvSpPr>
        <p:spPr>
          <a:xfrm>
            <a:off x="500034" y="2841779"/>
            <a:ext cx="8358246" cy="954107"/>
          </a:xfrm>
          <a:prstGeom prst="rect">
            <a:avLst/>
          </a:prstGeom>
        </p:spPr>
        <p:txBody>
          <a:bodyPr wrap="square">
            <a:spAutoFit/>
          </a:bodyPr>
          <a:lstStyle/>
          <a:p>
            <a:r>
              <a:rPr lang="zh-CN" altLang="en-US" sz="2800" b="1" dirty="0" smtClean="0">
                <a:latin typeface="楷体" panose="02010609060101010101" pitchFamily="49" charset="-122"/>
                <a:ea typeface="楷体" panose="02010609060101010101" pitchFamily="49" charset="-122"/>
              </a:rPr>
              <a:t>    国家</a:t>
            </a:r>
            <a:r>
              <a:rPr lang="zh-CN" altLang="en-US" sz="2800" b="1" dirty="0">
                <a:latin typeface="楷体" panose="02010609060101010101" pitchFamily="49" charset="-122"/>
                <a:ea typeface="楷体" panose="02010609060101010101" pitchFamily="49" charset="-122"/>
              </a:rPr>
              <a:t>公祭日之长鸣警钟振聋发聩，那些</a:t>
            </a:r>
            <a:r>
              <a:rPr lang="zh-CN" altLang="en-US" sz="2800" b="1" dirty="0">
                <a:solidFill>
                  <a:srgbClr val="FF0000"/>
                </a:solidFill>
                <a:latin typeface="楷体" panose="02010609060101010101" pitchFamily="49" charset="-122"/>
                <a:ea typeface="楷体" panose="02010609060101010101" pitchFamily="49" charset="-122"/>
              </a:rPr>
              <a:t>装睡梦游</a:t>
            </a:r>
            <a:r>
              <a:rPr lang="zh-CN" altLang="en-US" sz="2800" b="1" dirty="0">
                <a:latin typeface="楷体" panose="02010609060101010101" pitchFamily="49" charset="-122"/>
                <a:ea typeface="楷体" panose="02010609060101010101" pitchFamily="49" charset="-122"/>
              </a:rPr>
              <a:t>的罪恶灵魂无处遁形。</a:t>
            </a:r>
            <a:endParaRPr lang="zh-CN" altLang="en-US" sz="2800" b="1" dirty="0">
              <a:latin typeface="楷体" panose="02010609060101010101" pitchFamily="49" charset="-122"/>
              <a:ea typeface="楷体" panose="02010609060101010101" pitchFamily="49" charset="-122"/>
            </a:endParaRPr>
          </a:p>
        </p:txBody>
      </p:sp>
      <p:sp>
        <p:nvSpPr>
          <p:cNvPr id="14" name="圆角矩形标注 13"/>
          <p:cNvSpPr/>
          <p:nvPr/>
        </p:nvSpPr>
        <p:spPr>
          <a:xfrm>
            <a:off x="588378" y="3939902"/>
            <a:ext cx="7960398" cy="576064"/>
          </a:xfrm>
          <a:prstGeom prst="wedgeRoundRectCallout">
            <a:avLst>
              <a:gd name="adj1" fmla="val 41923"/>
              <a:gd name="adj2" fmla="val -156715"/>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solidFill>
                  <a:srgbClr val="0000FF"/>
                </a:solidFill>
                <a:latin typeface="黑体" panose="02010609060101010101" pitchFamily="49" charset="-122"/>
                <a:ea typeface="黑体" panose="02010609060101010101" pitchFamily="49" charset="-122"/>
              </a:rPr>
              <a:t>“装睡梦游”是对日本右翼势力的极大讽刺。</a:t>
            </a:r>
            <a:endParaRPr lang="zh-CN" altLang="en-US" sz="2400"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99542"/>
            <a:ext cx="8208912"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    从</a:t>
            </a:r>
            <a:r>
              <a:rPr lang="zh-CN" altLang="en-US" sz="2800" b="1" dirty="0">
                <a:latin typeface="楷体" panose="02010609060101010101" pitchFamily="49" charset="-122"/>
                <a:ea typeface="楷体" panose="02010609060101010101" pitchFamily="49" charset="-122"/>
              </a:rPr>
              <a:t>“恐怖之城”到“和平之城”，南京的命运变迁足证和平是</a:t>
            </a:r>
            <a:r>
              <a:rPr lang="zh-CN" altLang="en-US" sz="2800" b="1" dirty="0">
                <a:solidFill>
                  <a:srgbClr val="FF0000"/>
                </a:solidFill>
                <a:latin typeface="楷体" panose="02010609060101010101" pitchFamily="49" charset="-122"/>
                <a:ea typeface="楷体" panose="02010609060101010101" pitchFamily="49" charset="-122"/>
              </a:rPr>
              <a:t>何等</a:t>
            </a:r>
            <a:r>
              <a:rPr lang="zh-CN" altLang="en-US" sz="2800" b="1" dirty="0">
                <a:latin typeface="楷体" panose="02010609060101010101" pitchFamily="49" charset="-122"/>
                <a:ea typeface="楷体" panose="02010609060101010101" pitchFamily="49" charset="-122"/>
              </a:rPr>
              <a:t>珍贵。</a:t>
            </a:r>
            <a:endParaRPr lang="zh-CN" altLang="en-US" sz="2800" b="1" dirty="0">
              <a:latin typeface="楷体" panose="02010609060101010101" pitchFamily="49" charset="-122"/>
              <a:ea typeface="楷体" panose="02010609060101010101" pitchFamily="49" charset="-122"/>
            </a:endParaRPr>
          </a:p>
        </p:txBody>
      </p:sp>
      <p:grpSp>
        <p:nvGrpSpPr>
          <p:cNvPr id="4" name="组合 15"/>
          <p:cNvGrpSpPr/>
          <p:nvPr/>
        </p:nvGrpSpPr>
        <p:grpSpPr bwMode="auto">
          <a:xfrm>
            <a:off x="44450" y="-39688"/>
            <a:ext cx="2006600" cy="522288"/>
            <a:chOff x="70" y="-63"/>
            <a:chExt cx="3160" cy="824"/>
          </a:xfrm>
        </p:grpSpPr>
        <p:sp>
          <p:nvSpPr>
            <p:cNvPr id="5"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endParaRPr kumimoji="1" lang="zh-CN" altLang="en-US" sz="2800">
                <a:latin typeface="黑体" panose="02010609060101010101" pitchFamily="49" charset="-122"/>
                <a:ea typeface="黑体" panose="02010609060101010101" pitchFamily="49" charset="-122"/>
              </a:endParaRPr>
            </a:p>
          </p:txBody>
        </p:sp>
        <p:cxnSp>
          <p:nvCxnSpPr>
            <p:cNvPr id="6"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9" name="TextBox 8"/>
          <p:cNvSpPr txBox="1"/>
          <p:nvPr/>
        </p:nvSpPr>
        <p:spPr>
          <a:xfrm>
            <a:off x="467544" y="2500312"/>
            <a:ext cx="8208912" cy="1384995"/>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    铭记</a:t>
            </a:r>
            <a:r>
              <a:rPr lang="zh-CN" altLang="en-US" sz="2800" b="1" dirty="0">
                <a:latin typeface="楷体" panose="02010609060101010101" pitchFamily="49" charset="-122"/>
                <a:ea typeface="楷体" panose="02010609060101010101" pitchFamily="49" charset="-122"/>
              </a:rPr>
              <a:t>历史、缅怀先烈、珍爱和平、开创未来，中国</a:t>
            </a:r>
            <a:r>
              <a:rPr lang="zh-CN" altLang="en-US" sz="2800" b="1" dirty="0">
                <a:solidFill>
                  <a:srgbClr val="FF0000"/>
                </a:solidFill>
                <a:latin typeface="楷体" panose="02010609060101010101" pitchFamily="49" charset="-122"/>
                <a:ea typeface="楷体" panose="02010609060101010101" pitchFamily="49" charset="-122"/>
              </a:rPr>
              <a:t>一以贯之</a:t>
            </a:r>
            <a:r>
              <a:rPr lang="zh-CN" altLang="en-US" sz="2800" b="1" dirty="0">
                <a:latin typeface="楷体" panose="02010609060101010101" pitchFamily="49" charset="-122"/>
                <a:ea typeface="楷体" panose="02010609060101010101" pitchFamily="49" charset="-122"/>
              </a:rPr>
              <a:t>的和平誓言，彰显坚定的信念、磅礴的力量。</a:t>
            </a:r>
            <a:endParaRPr lang="zh-CN" altLang="en-US" sz="2800" b="1" dirty="0">
              <a:latin typeface="楷体" panose="02010609060101010101" pitchFamily="49" charset="-122"/>
              <a:ea typeface="楷体" panose="02010609060101010101" pitchFamily="49" charset="-122"/>
            </a:endParaRPr>
          </a:p>
        </p:txBody>
      </p:sp>
      <p:sp>
        <p:nvSpPr>
          <p:cNvPr id="12" name="圆角矩形标注 11"/>
          <p:cNvSpPr/>
          <p:nvPr/>
        </p:nvSpPr>
        <p:spPr>
          <a:xfrm>
            <a:off x="591801" y="1851670"/>
            <a:ext cx="7960398" cy="576064"/>
          </a:xfrm>
          <a:prstGeom prst="wedgeRoundRectCallout">
            <a:avLst>
              <a:gd name="adj1" fmla="val -12879"/>
              <a:gd name="adj2" fmla="val -92229"/>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solidFill>
                  <a:srgbClr val="0000FF"/>
                </a:solidFill>
                <a:latin typeface="黑体" panose="02010609060101010101" pitchFamily="49" charset="-122"/>
                <a:ea typeface="黑体" panose="02010609060101010101" pitchFamily="49" charset="-122"/>
              </a:rPr>
              <a:t> “何等”，多么。用感叹的语气表示不同寻常。</a:t>
            </a:r>
            <a:endParaRPr lang="zh-CN" altLang="en-US" sz="2400" dirty="0">
              <a:solidFill>
                <a:srgbClr val="0000FF"/>
              </a:solidFill>
              <a:latin typeface="黑体" panose="02010609060101010101" pitchFamily="49" charset="-122"/>
              <a:ea typeface="黑体" panose="02010609060101010101" pitchFamily="49" charset="-122"/>
            </a:endParaRPr>
          </a:p>
        </p:txBody>
      </p:sp>
      <p:sp>
        <p:nvSpPr>
          <p:cNvPr id="15" name="圆角矩形标注 14"/>
          <p:cNvSpPr/>
          <p:nvPr/>
        </p:nvSpPr>
        <p:spPr>
          <a:xfrm>
            <a:off x="581185" y="4083918"/>
            <a:ext cx="7960398" cy="576064"/>
          </a:xfrm>
          <a:prstGeom prst="wedgeRoundRectCallout">
            <a:avLst>
              <a:gd name="adj1" fmla="val -33101"/>
              <a:gd name="adj2" fmla="val -158368"/>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smtClean="0">
                <a:solidFill>
                  <a:srgbClr val="0000FF"/>
                </a:solidFill>
                <a:latin typeface="黑体" panose="02010609060101010101" pitchFamily="49" charset="-122"/>
                <a:ea typeface="黑体" panose="02010609060101010101" pitchFamily="49" charset="-122"/>
              </a:rPr>
              <a:t>“</a:t>
            </a:r>
            <a:r>
              <a:rPr lang="zh-CN" altLang="en-US" sz="2400" dirty="0">
                <a:solidFill>
                  <a:srgbClr val="0000FF"/>
                </a:solidFill>
                <a:latin typeface="黑体" panose="02010609060101010101" pitchFamily="49" charset="-122"/>
                <a:ea typeface="黑体" panose="02010609060101010101" pitchFamily="49" charset="-122"/>
              </a:rPr>
              <a:t>一以贯之</a:t>
            </a:r>
            <a:r>
              <a:rPr lang="zh-CN" altLang="en-US" sz="2400" dirty="0" smtClean="0">
                <a:solidFill>
                  <a:srgbClr val="0000FF"/>
                </a:solidFill>
                <a:latin typeface="黑体" panose="02010609060101010101" pitchFamily="49" charset="-122"/>
                <a:ea typeface="黑体" panose="02010609060101010101" pitchFamily="49" charset="-122"/>
              </a:rPr>
              <a:t>”强调</a:t>
            </a:r>
            <a:r>
              <a:rPr lang="zh-CN" altLang="en-US" sz="2400" dirty="0">
                <a:solidFill>
                  <a:srgbClr val="0000FF"/>
                </a:solidFill>
                <a:latin typeface="黑体" panose="02010609060101010101" pitchFamily="49" charset="-122"/>
                <a:ea typeface="黑体" panose="02010609060101010101" pitchFamily="49" charset="-122"/>
              </a:rPr>
              <a:t>中国维护世界和平的</a:t>
            </a:r>
            <a:r>
              <a:rPr lang="zh-CN" altLang="en-US" sz="2400" dirty="0" smtClean="0">
                <a:solidFill>
                  <a:srgbClr val="0000FF"/>
                </a:solidFill>
                <a:latin typeface="黑体" panose="02010609060101010101" pitchFamily="49" charset="-122"/>
                <a:ea typeface="黑体" panose="02010609060101010101" pitchFamily="49" charset="-122"/>
              </a:rPr>
              <a:t>信念</a:t>
            </a:r>
            <a:r>
              <a:rPr lang="zh-CN" altLang="en-US" sz="2400" dirty="0">
                <a:solidFill>
                  <a:srgbClr val="0000FF"/>
                </a:solidFill>
                <a:latin typeface="黑体" panose="02010609060101010101" pitchFamily="49" charset="-122"/>
                <a:ea typeface="黑体" panose="02010609060101010101" pitchFamily="49" charset="-122"/>
              </a:rPr>
              <a:t>始终</a:t>
            </a:r>
            <a:r>
              <a:rPr lang="zh-CN" altLang="en-US" sz="2400" dirty="0" smtClean="0">
                <a:solidFill>
                  <a:srgbClr val="0000FF"/>
                </a:solidFill>
                <a:latin typeface="黑体" panose="02010609060101010101" pitchFamily="49" charset="-122"/>
                <a:ea typeface="黑体" panose="02010609060101010101" pitchFamily="49" charset="-122"/>
              </a:rPr>
              <a:t>不变</a:t>
            </a:r>
            <a:r>
              <a:rPr lang="zh-CN" altLang="en-US" sz="2400" dirty="0">
                <a:solidFill>
                  <a:srgbClr val="0000FF"/>
                </a:solidFill>
                <a:latin typeface="黑体" panose="02010609060101010101" pitchFamily="49" charset="-122"/>
                <a:ea typeface="黑体" panose="02010609060101010101" pitchFamily="49" charset="-122"/>
              </a:rPr>
              <a:t>。</a:t>
            </a:r>
            <a:endParaRPr lang="zh-CN" altLang="en-US" sz="2400"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1" name="组合 1"/>
          <p:cNvGrpSpPr/>
          <p:nvPr/>
        </p:nvGrpSpPr>
        <p:grpSpPr bwMode="auto">
          <a:xfrm>
            <a:off x="3700463" y="775097"/>
            <a:ext cx="1743075" cy="644525"/>
            <a:chOff x="3333750" y="598488"/>
            <a:chExt cx="1743075" cy="643766"/>
          </a:xfrm>
        </p:grpSpPr>
        <p:sp>
          <p:nvSpPr>
            <p:cNvPr id="20" name="圆角矩形 19"/>
            <p:cNvSpPr/>
            <p:nvPr/>
          </p:nvSpPr>
          <p:spPr>
            <a:xfrm rot="555800">
              <a:off x="4602163" y="715825"/>
              <a:ext cx="442912"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p:cNvSpPr/>
            <p:nvPr/>
          </p:nvSpPr>
          <p:spPr>
            <a:xfrm rot="20470821">
              <a:off x="4197350" y="722167"/>
              <a:ext cx="442913"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p:cNvSpPr/>
            <p:nvPr/>
          </p:nvSpPr>
          <p:spPr>
            <a:xfrm rot="319204">
              <a:off x="3778250"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p:cNvSpPr/>
            <p:nvPr/>
          </p:nvSpPr>
          <p:spPr>
            <a:xfrm rot="21148334">
              <a:off x="3368675"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7900" name="矩形 1"/>
            <p:cNvSpPr>
              <a:spLocks noChangeArrowheads="1"/>
            </p:cNvSpPr>
            <p:nvPr/>
          </p:nvSpPr>
          <p:spPr bwMode="auto">
            <a:xfrm>
              <a:off x="3333750" y="598488"/>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概括主题</a:t>
              </a:r>
              <a:endParaRPr lang="zh-CN" altLang="en-US" sz="2800" b="1">
                <a:solidFill>
                  <a:schemeClr val="bg1"/>
                </a:solidFill>
                <a:latin typeface="楷体" panose="02010609060101010101" pitchFamily="49" charset="-122"/>
                <a:ea typeface="楷体" panose="02010609060101010101" pitchFamily="49" charset="-122"/>
              </a:endParaRPr>
            </a:p>
          </p:txBody>
        </p:sp>
      </p:grpSp>
      <p:grpSp>
        <p:nvGrpSpPr>
          <p:cNvPr id="37892" name="组合 13"/>
          <p:cNvGrpSpPr/>
          <p:nvPr/>
        </p:nvGrpSpPr>
        <p:grpSpPr bwMode="auto">
          <a:xfrm>
            <a:off x="28575" y="-20638"/>
            <a:ext cx="2006600" cy="522288"/>
            <a:chOff x="70" y="-63"/>
            <a:chExt cx="3160" cy="822"/>
          </a:xfrm>
        </p:grpSpPr>
        <p:sp>
          <p:nvSpPr>
            <p:cNvPr id="3789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课堂小结</a:t>
              </a:r>
              <a:endParaRPr kumimoji="1" lang="zh-CN" altLang="en-US" sz="2800">
                <a:latin typeface="黑体" panose="02010609060101010101" pitchFamily="49" charset="-122"/>
                <a:ea typeface="黑体" panose="02010609060101010101" pitchFamily="49" charset="-122"/>
              </a:endParaRPr>
            </a:p>
          </p:txBody>
        </p:sp>
        <p:cxnSp>
          <p:nvCxnSpPr>
            <p:cNvPr id="1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矩形 12"/>
          <p:cNvSpPr/>
          <p:nvPr/>
        </p:nvSpPr>
        <p:spPr>
          <a:xfrm>
            <a:off x="647564" y="1563638"/>
            <a:ext cx="7848872" cy="2492990"/>
          </a:xfrm>
          <a:prstGeom prst="rect">
            <a:avLst/>
          </a:prstGeom>
        </p:spPr>
        <p:txBody>
          <a:bodyPr wrap="square">
            <a:spAutoFit/>
          </a:bodyPr>
          <a:lstStyle/>
          <a:p>
            <a:pPr>
              <a:lnSpc>
                <a:spcPct val="150000"/>
              </a:lnSpc>
            </a:pPr>
            <a:r>
              <a:rPr lang="zh-CN" altLang="en-US" sz="2600" b="1" dirty="0" smtClean="0">
                <a:latin typeface="楷体" panose="02010609060101010101" pitchFamily="49" charset="-122"/>
                <a:ea typeface="楷体" panose="02010609060101010101" pitchFamily="49" charset="-122"/>
              </a:rPr>
              <a:t>    这则新闻评论针对</a:t>
            </a:r>
            <a:r>
              <a:rPr lang="en-US" sz="2600" b="1" dirty="0" smtClean="0">
                <a:latin typeface="楷体" panose="02010609060101010101" pitchFamily="49" charset="-122"/>
                <a:ea typeface="楷体" panose="02010609060101010101" pitchFamily="49" charset="-122"/>
              </a:rPr>
              <a:t>2017</a:t>
            </a:r>
            <a:r>
              <a:rPr lang="zh-CN" altLang="en-US" sz="2600" b="1" dirty="0" smtClean="0">
                <a:latin typeface="楷体" panose="02010609060101010101" pitchFamily="49" charset="-122"/>
                <a:ea typeface="楷体" panose="02010609060101010101" pitchFamily="49" charset="-122"/>
              </a:rPr>
              <a:t>年</a:t>
            </a:r>
            <a:r>
              <a:rPr lang="en-US" sz="2600" b="1" dirty="0" smtClean="0">
                <a:latin typeface="楷体" panose="02010609060101010101" pitchFamily="49" charset="-122"/>
                <a:ea typeface="楷体" panose="02010609060101010101" pitchFamily="49" charset="-122"/>
              </a:rPr>
              <a:t>12</a:t>
            </a:r>
            <a:r>
              <a:rPr lang="zh-CN" altLang="en-US" sz="2600" b="1" dirty="0" smtClean="0">
                <a:latin typeface="楷体" panose="02010609060101010101" pitchFamily="49" charset="-122"/>
                <a:ea typeface="楷体" panose="02010609060101010101" pitchFamily="49" charset="-122"/>
              </a:rPr>
              <a:t>月</a:t>
            </a:r>
            <a:r>
              <a:rPr lang="en-US" sz="2600" b="1" dirty="0" smtClean="0">
                <a:latin typeface="楷体" panose="02010609060101010101" pitchFamily="49" charset="-122"/>
                <a:ea typeface="楷体" panose="02010609060101010101" pitchFamily="49" charset="-122"/>
              </a:rPr>
              <a:t>13</a:t>
            </a:r>
            <a:r>
              <a:rPr lang="zh-CN" altLang="en-US" sz="2600" b="1" dirty="0" smtClean="0">
                <a:latin typeface="楷体" panose="02010609060101010101" pitchFamily="49" charset="-122"/>
                <a:ea typeface="楷体" panose="02010609060101010101" pitchFamily="49" charset="-122"/>
              </a:rPr>
              <a:t>日第四次南京大屠杀国家公祭日公祭一事展开，阐明了国家公祭的必要性和意义，同时也表达了捍卫世界和平，中国有能力、有力量的坚定信念。</a:t>
            </a:r>
            <a:endParaRPr lang="zh-CN" altLang="en-US" sz="2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2"/>
          <p:cNvGrpSpPr/>
          <p:nvPr/>
        </p:nvGrpSpPr>
        <p:grpSpPr bwMode="auto">
          <a:xfrm>
            <a:off x="3700463" y="598488"/>
            <a:ext cx="1743075" cy="644525"/>
            <a:chOff x="3333750" y="598488"/>
            <a:chExt cx="1743075" cy="643766"/>
          </a:xfrm>
        </p:grpSpPr>
        <p:sp>
          <p:nvSpPr>
            <p:cNvPr id="20" name="圆角矩形 19"/>
            <p:cNvSpPr/>
            <p:nvPr/>
          </p:nvSpPr>
          <p:spPr>
            <a:xfrm rot="555800">
              <a:off x="4602162"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p:cNvSpPr/>
            <p:nvPr/>
          </p:nvSpPr>
          <p:spPr>
            <a:xfrm rot="20470821">
              <a:off x="4197350" y="722167"/>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p:cNvSpPr/>
            <p:nvPr/>
          </p:nvSpPr>
          <p:spPr>
            <a:xfrm rot="319204">
              <a:off x="3778250"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p:cNvSpPr/>
            <p:nvPr/>
          </p:nvSpPr>
          <p:spPr>
            <a:xfrm rot="21148334">
              <a:off x="3368675"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8924" name="矩形 1"/>
            <p:cNvSpPr>
              <a:spLocks noChangeArrowheads="1"/>
            </p:cNvSpPr>
            <p:nvPr/>
          </p:nvSpPr>
          <p:spPr bwMode="auto">
            <a:xfrm>
              <a:off x="3333750" y="598488"/>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学后感悟</a:t>
              </a:r>
              <a:endParaRPr lang="zh-CN" altLang="en-US" sz="2800" b="1">
                <a:solidFill>
                  <a:schemeClr val="bg1"/>
                </a:solidFill>
                <a:latin typeface="楷体" panose="02010609060101010101" pitchFamily="49" charset="-122"/>
                <a:ea typeface="楷体" panose="02010609060101010101" pitchFamily="49" charset="-122"/>
              </a:endParaRPr>
            </a:p>
          </p:txBody>
        </p:sp>
      </p:grpSp>
      <p:grpSp>
        <p:nvGrpSpPr>
          <p:cNvPr id="38915" name="组合 13"/>
          <p:cNvGrpSpPr/>
          <p:nvPr/>
        </p:nvGrpSpPr>
        <p:grpSpPr bwMode="auto">
          <a:xfrm>
            <a:off x="28575" y="-20638"/>
            <a:ext cx="2006600" cy="522288"/>
            <a:chOff x="70" y="-63"/>
            <a:chExt cx="3160" cy="822"/>
          </a:xfrm>
        </p:grpSpPr>
        <p:sp>
          <p:nvSpPr>
            <p:cNvPr id="38917"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课堂小结</a:t>
              </a:r>
              <a:endParaRPr kumimoji="1" lang="zh-CN" altLang="en-US" sz="2800">
                <a:latin typeface="黑体" panose="02010609060101010101" pitchFamily="49" charset="-122"/>
                <a:ea typeface="黑体" panose="02010609060101010101" pitchFamily="49" charset="-122"/>
              </a:endParaRPr>
            </a:p>
          </p:txBody>
        </p:sp>
        <p:cxnSp>
          <p:nvCxnSpPr>
            <p:cNvPr id="1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TextBox 12"/>
          <p:cNvSpPr txBox="1"/>
          <p:nvPr/>
        </p:nvSpPr>
        <p:spPr>
          <a:xfrm>
            <a:off x="448925" y="1321245"/>
            <a:ext cx="8246150" cy="3194721"/>
          </a:xfrm>
          <a:prstGeom prst="rect">
            <a:avLst/>
          </a:prstGeom>
          <a:noFill/>
        </p:spPr>
        <p:txBody>
          <a:bodyPr wrap="square" rtlCol="0">
            <a:spAutoFit/>
          </a:bodyPr>
          <a:lstStyle/>
          <a:p>
            <a:pPr>
              <a:lnSpc>
                <a:spcPct val="120000"/>
              </a:lnSpc>
            </a:pPr>
            <a:r>
              <a:rPr lang="zh-CN" altLang="en-US" sz="2400" b="1" dirty="0" smtClean="0">
                <a:latin typeface="楷体" panose="02010609060101010101" pitchFamily="49" charset="-122"/>
                <a:ea typeface="楷体" panose="02010609060101010101" pitchFamily="49" charset="-122"/>
              </a:rPr>
              <a:t>    铭记历史，才能继往开来。没有记忆的民族不可能有凝聚力，也不可能真正</a:t>
            </a:r>
            <a:r>
              <a:rPr lang="zh-CN" altLang="en-US" sz="2400" b="1" dirty="0">
                <a:latin typeface="楷体" panose="02010609060101010101" pitchFamily="49" charset="-122"/>
                <a:ea typeface="楷体" panose="02010609060101010101" pitchFamily="49" charset="-122"/>
              </a:rPr>
              <a:t>吸取</a:t>
            </a:r>
            <a:r>
              <a:rPr lang="zh-CN" altLang="en-US" sz="2400" b="1" dirty="0" smtClean="0">
                <a:latin typeface="楷体" panose="02010609060101010101" pitchFamily="49" charset="-122"/>
                <a:ea typeface="楷体" panose="02010609060101010101" pitchFamily="49" charset="-122"/>
              </a:rPr>
              <a:t>灾难的教训，开启崭新的时代故事。我们经历了黑暗的南京大屠杀，我们有</a:t>
            </a:r>
            <a:r>
              <a:rPr lang="en-US" sz="2400" b="1" dirty="0" smtClean="0">
                <a:latin typeface="楷体" panose="02010609060101010101" pitchFamily="49" charset="-122"/>
                <a:ea typeface="楷体" panose="02010609060101010101" pitchFamily="49" charset="-122"/>
              </a:rPr>
              <a:t>30</a:t>
            </a:r>
            <a:r>
              <a:rPr lang="zh-CN" altLang="en-US" sz="2400" b="1" dirty="0" smtClean="0">
                <a:latin typeface="楷体" panose="02010609060101010101" pitchFamily="49" charset="-122"/>
                <a:ea typeface="楷体" panose="02010609060101010101" pitchFamily="49" charset="-122"/>
              </a:rPr>
              <a:t>万同胞死难，只有铭记这样血的历史和教训，实现民族记忆的世代传承，警钟长鸣，才能不让历史重演。今天，我们要时刻保持清醒，吸取灾难教训，积淀民族记忆，团结全世界维护和平的正义之士，共同维护世界和平。</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000" name="组合 35"/>
          <p:cNvGrpSpPr/>
          <p:nvPr/>
        </p:nvGrpSpPr>
        <p:grpSpPr bwMode="auto">
          <a:xfrm>
            <a:off x="44450" y="-20638"/>
            <a:ext cx="2006600" cy="523876"/>
            <a:chOff x="70" y="-63"/>
            <a:chExt cx="3161" cy="824"/>
          </a:xfrm>
        </p:grpSpPr>
        <p:sp>
          <p:nvSpPr>
            <p:cNvPr id="4200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板书设计</a:t>
              </a:r>
              <a:endParaRPr kumimoji="1" lang="zh-CN" altLang="en-US" sz="2800">
                <a:latin typeface="黑体" panose="02010609060101010101" pitchFamily="49" charset="-122"/>
                <a:ea typeface="黑体" panose="02010609060101010101" pitchFamily="49" charset="-122"/>
              </a:endParaRPr>
            </a:p>
          </p:txBody>
        </p:sp>
        <p:cxnSp>
          <p:nvCxnSpPr>
            <p:cNvPr id="27"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p:cNvSpPr/>
          <p:nvPr/>
        </p:nvSpPr>
        <p:spPr>
          <a:xfrm>
            <a:off x="2679686" y="928676"/>
            <a:ext cx="3852522" cy="830997"/>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2400" b="1" dirty="0" smtClean="0">
                <a:latin typeface="楷体" panose="02010609060101010101" pitchFamily="49" charset="-122"/>
                <a:ea typeface="楷体" panose="02010609060101010101" pitchFamily="49" charset="-122"/>
              </a:rPr>
              <a:t>概括国家公祭的主要内容，提出观点</a:t>
            </a:r>
            <a:endParaRPr lang="zh-CN" altLang="en-US" sz="2400" b="1" dirty="0" smtClean="0">
              <a:latin typeface="楷体" panose="02010609060101010101" pitchFamily="49" charset="-122"/>
              <a:ea typeface="楷体" panose="02010609060101010101" pitchFamily="49" charset="-122"/>
            </a:endParaRPr>
          </a:p>
        </p:txBody>
      </p:sp>
      <p:sp>
        <p:nvSpPr>
          <p:cNvPr id="7" name="矩形 6"/>
          <p:cNvSpPr/>
          <p:nvPr/>
        </p:nvSpPr>
        <p:spPr>
          <a:xfrm>
            <a:off x="2679686" y="1851670"/>
            <a:ext cx="3852522" cy="830997"/>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2400" b="1" dirty="0" smtClean="0">
                <a:solidFill>
                  <a:prstClr val="black"/>
                </a:solidFill>
                <a:latin typeface="楷体" panose="02010609060101010101" pitchFamily="49" charset="-122"/>
                <a:ea typeface="楷体" panose="02010609060101010101" pitchFamily="49" charset="-122"/>
              </a:rPr>
              <a:t>详细介绍举行国家公祭的背景和意义。</a:t>
            </a:r>
            <a:endParaRPr lang="zh-CN" altLang="en-US" sz="2400" b="1" dirty="0">
              <a:latin typeface="楷体" panose="02010609060101010101" pitchFamily="49" charset="-122"/>
              <a:ea typeface="楷体" panose="02010609060101010101" pitchFamily="49" charset="-122"/>
            </a:endParaRPr>
          </a:p>
        </p:txBody>
      </p:sp>
      <p:sp>
        <p:nvSpPr>
          <p:cNvPr id="8" name="矩形 7"/>
          <p:cNvSpPr/>
          <p:nvPr/>
        </p:nvSpPr>
        <p:spPr>
          <a:xfrm>
            <a:off x="2693683" y="2931790"/>
            <a:ext cx="3622501" cy="1569660"/>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2400" b="1" dirty="0" smtClean="0">
                <a:latin typeface="楷体" panose="02010609060101010101" pitchFamily="49" charset="-122"/>
                <a:ea typeface="楷体" panose="02010609060101010101" pitchFamily="49" charset="-122"/>
              </a:rPr>
              <a:t>介绍南京从“恐怖之城”到“和平之城”的命运转变，传达中国维护世界和平的信念。</a:t>
            </a:r>
            <a:endParaRPr lang="zh-CN" altLang="en-US" sz="2400" b="1" dirty="0">
              <a:latin typeface="楷体" panose="02010609060101010101" pitchFamily="49" charset="-122"/>
              <a:ea typeface="楷体" panose="02010609060101010101" pitchFamily="49" charset="-122"/>
            </a:endParaRPr>
          </a:p>
        </p:txBody>
      </p:sp>
      <p:sp>
        <p:nvSpPr>
          <p:cNvPr id="20" name="TextBox 19"/>
          <p:cNvSpPr txBox="1"/>
          <p:nvPr/>
        </p:nvSpPr>
        <p:spPr>
          <a:xfrm>
            <a:off x="640662" y="2000246"/>
            <a:ext cx="1643074" cy="1772793"/>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lnSpc>
                <a:spcPct val="130000"/>
              </a:lnSpc>
            </a:pPr>
            <a:r>
              <a:rPr lang="zh-CN" altLang="en-US" sz="2800" dirty="0">
                <a:solidFill>
                  <a:srgbClr val="FF0000"/>
                </a:solidFill>
                <a:latin typeface="黑体" panose="02010609060101010101" pitchFamily="49" charset="-122"/>
                <a:ea typeface="黑体" panose="02010609060101010101" pitchFamily="49" charset="-122"/>
              </a:rPr>
              <a:t>国行公祭，为佑世界和平</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22" name="TextBox 21"/>
          <p:cNvSpPr txBox="1"/>
          <p:nvPr/>
        </p:nvSpPr>
        <p:spPr>
          <a:xfrm>
            <a:off x="6676224" y="2237376"/>
            <a:ext cx="2000232" cy="1126462"/>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lnSpc>
                <a:spcPct val="120000"/>
              </a:lnSpc>
            </a:pPr>
            <a:r>
              <a:rPr lang="zh-CN" altLang="en-US" sz="2800" b="1" dirty="0" smtClean="0">
                <a:solidFill>
                  <a:srgbClr val="0000FF"/>
                </a:solidFill>
                <a:latin typeface="楷体" panose="02010609060101010101" pitchFamily="49" charset="-122"/>
                <a:ea typeface="楷体" panose="02010609060101010101" pitchFamily="49" charset="-122"/>
              </a:rPr>
              <a:t>维护和平：中国有能力</a:t>
            </a:r>
            <a:endParaRPr lang="zh-CN" altLang="en-US" sz="2800" b="1" dirty="0" smtClean="0">
              <a:solidFill>
                <a:srgbClr val="0000FF"/>
              </a:solidFill>
              <a:latin typeface="楷体" panose="02010609060101010101" pitchFamily="49" charset="-122"/>
              <a:ea typeface="楷体" panose="02010609060101010101" pitchFamily="49" charset="-122"/>
            </a:endParaRPr>
          </a:p>
        </p:txBody>
      </p:sp>
      <p:sp>
        <p:nvSpPr>
          <p:cNvPr id="15" name="左大括号 14"/>
          <p:cNvSpPr/>
          <p:nvPr/>
        </p:nvSpPr>
        <p:spPr bwMode="auto">
          <a:xfrm>
            <a:off x="2302464" y="1131590"/>
            <a:ext cx="341312" cy="3368986"/>
          </a:xfrm>
          <a:prstGeom prst="leftBrace">
            <a:avLst>
              <a:gd name="adj1" fmla="val 37848"/>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16" name="左大括号 15"/>
          <p:cNvSpPr/>
          <p:nvPr/>
        </p:nvSpPr>
        <p:spPr bwMode="auto">
          <a:xfrm rot="10800000">
            <a:off x="6316185" y="1057708"/>
            <a:ext cx="341312" cy="3442867"/>
          </a:xfrm>
          <a:prstGeom prst="leftBrace">
            <a:avLst>
              <a:gd name="adj1" fmla="val 37848"/>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2" name="下箭头 1"/>
          <p:cNvSpPr/>
          <p:nvPr/>
        </p:nvSpPr>
        <p:spPr>
          <a:xfrm>
            <a:off x="4283968" y="1635646"/>
            <a:ext cx="321979" cy="288032"/>
          </a:xfrm>
          <a:prstGeom prst="downArrow">
            <a:avLst/>
          </a:prstGeom>
          <a:solidFill>
            <a:srgbClr val="00B0F0"/>
          </a:solidFill>
          <a:ln>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下箭头 17"/>
          <p:cNvSpPr/>
          <p:nvPr/>
        </p:nvSpPr>
        <p:spPr>
          <a:xfrm>
            <a:off x="4322030" y="2662808"/>
            <a:ext cx="283918" cy="288032"/>
          </a:xfrm>
          <a:prstGeom prst="downArrow">
            <a:avLst/>
          </a:prstGeom>
          <a:solidFill>
            <a:srgbClr val="00B0F0"/>
          </a:solidFill>
          <a:ln>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41" name="组合 15"/>
          <p:cNvGrpSpPr/>
          <p:nvPr/>
        </p:nvGrpSpPr>
        <p:grpSpPr bwMode="auto">
          <a:xfrm>
            <a:off x="34925" y="-20638"/>
            <a:ext cx="2008188" cy="523876"/>
            <a:chOff x="70" y="-63"/>
            <a:chExt cx="3161" cy="824"/>
          </a:xfrm>
        </p:grpSpPr>
        <p:sp>
          <p:nvSpPr>
            <p:cNvPr id="4404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endParaRPr kumimoji="1" lang="zh-CN" altLang="en-US" sz="2800">
                <a:latin typeface="黑体" panose="02010609060101010101" pitchFamily="49" charset="-122"/>
                <a:ea typeface="黑体" panose="02010609060101010101" pitchFamily="49" charset="-122"/>
              </a:endParaRP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TextBox 7"/>
          <p:cNvSpPr txBox="1"/>
          <p:nvPr/>
        </p:nvSpPr>
        <p:spPr>
          <a:xfrm>
            <a:off x="571472" y="1131590"/>
            <a:ext cx="8143932" cy="1200329"/>
          </a:xfrm>
          <a:prstGeom prst="rect">
            <a:avLst/>
          </a:prstGeom>
          <a:noFill/>
        </p:spPr>
        <p:txBody>
          <a:bodyPr wrap="square" rtlCol="0">
            <a:spAutoFit/>
          </a:bodyPr>
          <a:lstStyle/>
          <a:p>
            <a:pPr>
              <a:lnSpc>
                <a:spcPct val="150000"/>
              </a:lnSpc>
            </a:pPr>
            <a:r>
              <a:rPr lang="zh-CN" altLang="en-US" sz="2400" b="1" dirty="0" smtClean="0">
                <a:latin typeface="楷体" panose="02010609060101010101" pitchFamily="49" charset="-122"/>
                <a:ea typeface="楷体" panose="02010609060101010101" pitchFamily="49" charset="-122"/>
              </a:rPr>
              <a:t>杀</a:t>
            </a:r>
            <a:r>
              <a:rPr lang="en-US" sz="2400" b="1" dirty="0" err="1" smtClean="0">
                <a:latin typeface="汉语拼音" panose="000B0604020202020204" pitchFamily="34" charset="0"/>
                <a:ea typeface="楷体" panose="02010609060101010101" pitchFamily="49" charset="-122"/>
                <a:cs typeface="汉语拼音" panose="000B0604020202020204" pitchFamily="34" charset="0"/>
              </a:rPr>
              <a:t>l</a:t>
            </a:r>
            <a:r>
              <a:rPr lang="en-US" altLang="zh-CN" sz="2400" b="1" dirty="0" err="1" smtClean="0">
                <a:latin typeface="汉语拼音" panose="000B0604020202020204" pitchFamily="34" charset="0"/>
                <a:ea typeface="楷体" panose="02010609060101010101" pitchFamily="49" charset="-122"/>
                <a:cs typeface="汉语拼音" panose="000B0604020202020204" pitchFamily="34" charset="0"/>
              </a:rPr>
              <a:t>ù</a:t>
            </a:r>
            <a:r>
              <a:rPr lang="zh-CN" altLang="en-US" sz="2400" b="1" dirty="0" smtClean="0">
                <a:latin typeface="楷体" panose="02010609060101010101" pitchFamily="49" charset="-122"/>
                <a:ea typeface="楷体" panose="02010609060101010101" pitchFamily="49" charset="-122"/>
              </a:rPr>
              <a:t>（   ）宝</a:t>
            </a:r>
            <a:r>
              <a:rPr lang="zh-CN" altLang="en-US" sz="2400" b="1" u="sng" dirty="0" smtClean="0">
                <a:latin typeface="楷体" panose="02010609060101010101" pitchFamily="49" charset="-122"/>
                <a:ea typeface="楷体" panose="02010609060101010101" pitchFamily="49" charset="-122"/>
              </a:rPr>
              <a:t>鼎</a:t>
            </a:r>
            <a:r>
              <a:rPr lang="zh-CN" altLang="en-US" sz="2400" b="1" dirty="0" smtClean="0">
                <a:latin typeface="楷体" panose="02010609060101010101" pitchFamily="49" charset="-122"/>
                <a:ea typeface="楷体" panose="02010609060101010101" pitchFamily="49" charset="-122"/>
              </a:rPr>
              <a:t>（    ） 国</a:t>
            </a:r>
            <a:r>
              <a:rPr lang="en-US" sz="2400" b="1" dirty="0" err="1" smtClean="0">
                <a:latin typeface="汉语拼音" panose="000B0604020202020204" pitchFamily="34" charset="0"/>
                <a:ea typeface="楷体" panose="02010609060101010101" pitchFamily="49" charset="-122"/>
                <a:cs typeface="汉语拼音" panose="000B0604020202020204" pitchFamily="34" charset="0"/>
              </a:rPr>
              <a:t>sh</a:t>
            </a:r>
            <a:r>
              <a:rPr lang="en-US" altLang="zh-CN" sz="2400" b="1" dirty="0" err="1" smtClean="0">
                <a:latin typeface="汉语拼音" panose="000B0604020202020204" pitchFamily="34" charset="0"/>
                <a:ea typeface="楷体" panose="02010609060101010101" pitchFamily="49" charset="-122"/>
                <a:cs typeface="汉语拼音" panose="000B0604020202020204" pitchFamily="34" charset="0"/>
              </a:rPr>
              <a:t>ā</a:t>
            </a:r>
            <a:r>
              <a:rPr lang="en-US" sz="2400" b="1" dirty="0" err="1" smtClean="0">
                <a:latin typeface="汉语拼音" panose="000B0604020202020204" pitchFamily="34" charset="0"/>
                <a:ea typeface="楷体" panose="02010609060101010101" pitchFamily="49" charset="-122"/>
                <a:cs typeface="汉语拼音" panose="000B0604020202020204" pitchFamily="34" charset="0"/>
              </a:rPr>
              <a:t>ng</a:t>
            </a:r>
            <a:r>
              <a:rPr lang="zh-CN" altLang="en-US" sz="2400" b="1" dirty="0" smtClean="0">
                <a:latin typeface="楷体" panose="02010609060101010101" pitchFamily="49" charset="-122"/>
                <a:ea typeface="楷体" panose="02010609060101010101" pitchFamily="49" charset="-122"/>
              </a:rPr>
              <a:t>（   ） </a:t>
            </a:r>
            <a:r>
              <a:rPr lang="zh-CN" altLang="en-US" sz="2400" b="1" u="sng" dirty="0" smtClean="0">
                <a:latin typeface="楷体" panose="02010609060101010101" pitchFamily="49" charset="-122"/>
                <a:ea typeface="楷体" panose="02010609060101010101" pitchFamily="49" charset="-122"/>
              </a:rPr>
              <a:t>缅</a:t>
            </a:r>
            <a:r>
              <a:rPr lang="zh-CN" altLang="en-US" sz="2400" b="1" dirty="0" smtClean="0">
                <a:latin typeface="楷体" panose="02010609060101010101" pitchFamily="49" charset="-122"/>
                <a:ea typeface="楷体" panose="02010609060101010101" pitchFamily="49" charset="-122"/>
              </a:rPr>
              <a:t>怀（     ）惨绝人</a:t>
            </a:r>
            <a:r>
              <a:rPr lang="en-US" sz="2400" b="1" dirty="0" err="1" smtClean="0">
                <a:latin typeface="汉语拼音" panose="000B0604020202020204" pitchFamily="34" charset="0"/>
                <a:ea typeface="楷体" panose="02010609060101010101" pitchFamily="49" charset="-122"/>
                <a:cs typeface="汉语拼音" panose="000B0604020202020204" pitchFamily="34" charset="0"/>
              </a:rPr>
              <a:t>hu</a:t>
            </a:r>
            <a:r>
              <a:rPr lang="en-US" altLang="zh-CN" sz="2400" b="1" dirty="0" err="1" smtClean="0">
                <a:latin typeface="汉语拼音" panose="000B0604020202020204" pitchFamily="34" charset="0"/>
                <a:ea typeface="楷体" panose="02010609060101010101" pitchFamily="49" charset="-122"/>
                <a:cs typeface="汉语拼音" panose="000B0604020202020204" pitchFamily="34" charset="0"/>
              </a:rPr>
              <a:t>á</a:t>
            </a:r>
            <a:r>
              <a:rPr lang="en-US" sz="2400" b="1" dirty="0" err="1" smtClean="0">
                <a:latin typeface="汉语拼音" panose="000B0604020202020204" pitchFamily="34" charset="0"/>
                <a:ea typeface="楷体" panose="02010609060101010101" pitchFamily="49" charset="-122"/>
                <a:cs typeface="汉语拼音" panose="000B0604020202020204" pitchFamily="34" charset="0"/>
              </a:rPr>
              <a:t>n</a:t>
            </a:r>
            <a:r>
              <a:rPr lang="zh-CN" altLang="en-US" sz="2400" b="1" dirty="0" smtClean="0">
                <a:latin typeface="楷体" panose="02010609060101010101" pitchFamily="49" charset="-122"/>
                <a:ea typeface="楷体" panose="02010609060101010101" pitchFamily="49" charset="-122"/>
              </a:rPr>
              <a:t>（  ）  </a:t>
            </a:r>
            <a:r>
              <a:rPr lang="zh-CN" altLang="en-US" sz="2400" b="1" u="sng" dirty="0" smtClean="0">
                <a:latin typeface="楷体" panose="02010609060101010101" pitchFamily="49" charset="-122"/>
                <a:ea typeface="楷体" panose="02010609060101010101" pitchFamily="49" charset="-122"/>
              </a:rPr>
              <a:t>悼</a:t>
            </a:r>
            <a:r>
              <a:rPr lang="zh-CN" altLang="en-US" sz="2400" b="1" dirty="0" smtClean="0">
                <a:latin typeface="楷体" panose="02010609060101010101" pitchFamily="49" charset="-122"/>
                <a:ea typeface="楷体" panose="02010609060101010101" pitchFamily="49" charset="-122"/>
              </a:rPr>
              <a:t>念（     ） </a:t>
            </a:r>
            <a:r>
              <a:rPr lang="en-US" altLang="zh-CN" sz="2400" b="1" dirty="0" err="1" smtClean="0">
                <a:latin typeface="汉语拼音" panose="000B0604020202020204" pitchFamily="34" charset="0"/>
                <a:ea typeface="楷体" panose="02010609060101010101" pitchFamily="49" charset="-122"/>
                <a:cs typeface="汉语拼音" panose="000B0604020202020204" pitchFamily="34" charset="0"/>
              </a:rPr>
              <a:t>cuàn</a:t>
            </a:r>
            <a:r>
              <a:rPr lang="zh-CN" altLang="en-US" sz="2400" b="1" dirty="0" smtClean="0">
                <a:latin typeface="楷体" panose="02010609060101010101" pitchFamily="49" charset="-122"/>
                <a:ea typeface="楷体" panose="02010609060101010101" pitchFamily="49" charset="-122"/>
              </a:rPr>
              <a:t>（    ）改</a:t>
            </a:r>
            <a:endParaRPr lang="zh-CN" altLang="en-US" sz="2400" b="1" dirty="0" smtClean="0">
              <a:latin typeface="楷体" panose="02010609060101010101" pitchFamily="49" charset="-122"/>
              <a:ea typeface="楷体" panose="02010609060101010101" pitchFamily="49" charset="-122"/>
            </a:endParaRPr>
          </a:p>
        </p:txBody>
      </p:sp>
      <p:sp>
        <p:nvSpPr>
          <p:cNvPr id="9" name="TextBox 8"/>
          <p:cNvSpPr txBox="1"/>
          <p:nvPr/>
        </p:nvSpPr>
        <p:spPr>
          <a:xfrm>
            <a:off x="486444" y="656109"/>
            <a:ext cx="7143800" cy="461665"/>
          </a:xfrm>
          <a:prstGeom prst="rect">
            <a:avLst/>
          </a:prstGeom>
          <a:noFill/>
        </p:spPr>
        <p:txBody>
          <a:bodyPr wrap="square" rtlCol="0">
            <a:spAutoFit/>
          </a:bodyPr>
          <a:lstStyle/>
          <a:p>
            <a:r>
              <a:rPr lang="en-US" altLang="zh-CN" sz="2400" b="1" dirty="0" smtClean="0">
                <a:latin typeface="宋体" panose="02010600030101010101" pitchFamily="2" charset="-122"/>
              </a:rPr>
              <a:t>1.</a:t>
            </a:r>
            <a:r>
              <a:rPr lang="zh-CN" altLang="en-US" sz="2400" b="1" dirty="0" smtClean="0">
                <a:latin typeface="宋体" panose="02010600030101010101" pitchFamily="2" charset="-122"/>
              </a:rPr>
              <a:t>给</a:t>
            </a:r>
            <a:r>
              <a:rPr lang="zh-CN" altLang="en-US" sz="2400" b="1" dirty="0">
                <a:latin typeface="宋体" panose="02010600030101010101" pitchFamily="2" charset="-122"/>
              </a:rPr>
              <a:t>下列画线字注音或根据拼音写汉字。</a:t>
            </a:r>
            <a:endParaRPr lang="zh-CN" altLang="en-US" sz="2400" b="1" dirty="0">
              <a:latin typeface="宋体" panose="02010600030101010101" pitchFamily="2" charset="-122"/>
            </a:endParaRPr>
          </a:p>
        </p:txBody>
      </p:sp>
      <p:sp>
        <p:nvSpPr>
          <p:cNvPr id="10" name="矩形 9"/>
          <p:cNvSpPr/>
          <p:nvPr/>
        </p:nvSpPr>
        <p:spPr>
          <a:xfrm>
            <a:off x="1559277" y="1203028"/>
            <a:ext cx="492443" cy="461665"/>
          </a:xfrm>
          <a:prstGeom prst="rect">
            <a:avLst/>
          </a:prstGeom>
        </p:spPr>
        <p:txBody>
          <a:bodyPr wrap="none">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戮</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3131840" y="1202863"/>
            <a:ext cx="790601" cy="461665"/>
          </a:xfrm>
          <a:prstGeom prst="rect">
            <a:avLst/>
          </a:prstGeom>
        </p:spPr>
        <p:txBody>
          <a:bodyPr wrap="none">
            <a:spAutoFit/>
          </a:bodyPr>
          <a:lstStyle/>
          <a:p>
            <a:r>
              <a:rPr lang="en-US"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d</a:t>
            </a:r>
            <a:r>
              <a:rPr lang="en-US" altLang="zh-CN"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ǐ</a:t>
            </a:r>
            <a:r>
              <a:rPr lang="en-US"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ng</a:t>
            </a:r>
            <a:endParaRPr lang="zh-CN" altLang="en-US" sz="2400" b="1" dirty="0">
              <a:solidFill>
                <a:srgbClr val="FF0000"/>
              </a:solidFill>
              <a:latin typeface="汉语拼音" panose="000B0604020202020204" pitchFamily="34" charset="0"/>
              <a:ea typeface="楷体" panose="02010609060101010101" pitchFamily="49" charset="-122"/>
              <a:cs typeface="汉语拼音" panose="000B0604020202020204" pitchFamily="34" charset="0"/>
            </a:endParaRPr>
          </a:p>
        </p:txBody>
      </p:sp>
      <p:sp>
        <p:nvSpPr>
          <p:cNvPr id="12" name="矩形 11"/>
          <p:cNvSpPr/>
          <p:nvPr/>
        </p:nvSpPr>
        <p:spPr>
          <a:xfrm>
            <a:off x="5724128" y="1203028"/>
            <a:ext cx="492443" cy="461665"/>
          </a:xfrm>
          <a:prstGeom prst="rect">
            <a:avLst/>
          </a:prstGeom>
        </p:spPr>
        <p:txBody>
          <a:bodyPr wrap="none">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殇</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7475656" y="1202863"/>
            <a:ext cx="888385" cy="461665"/>
          </a:xfrm>
          <a:prstGeom prst="rect">
            <a:avLst/>
          </a:prstGeom>
        </p:spPr>
        <p:txBody>
          <a:bodyPr wrap="none">
            <a:spAutoFit/>
          </a:bodyPr>
          <a:lstStyle/>
          <a:p>
            <a:r>
              <a:rPr lang="en-US"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mi</a:t>
            </a:r>
            <a:r>
              <a:rPr lang="en-US" altLang="zh-CN"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ǎ</a:t>
            </a:r>
            <a:r>
              <a:rPr lang="en-US"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n</a:t>
            </a:r>
            <a:endParaRPr lang="zh-CN" altLang="en-US" sz="2400" b="1" dirty="0">
              <a:solidFill>
                <a:srgbClr val="FF0000"/>
              </a:solidFill>
              <a:latin typeface="汉语拼音" panose="000B0604020202020204" pitchFamily="34" charset="0"/>
              <a:ea typeface="楷体" panose="02010609060101010101" pitchFamily="49" charset="-122"/>
              <a:cs typeface="汉语拼音" panose="000B0604020202020204" pitchFamily="34" charset="0"/>
            </a:endParaRPr>
          </a:p>
        </p:txBody>
      </p:sp>
      <p:sp>
        <p:nvSpPr>
          <p:cNvPr id="14" name="矩形 13"/>
          <p:cNvSpPr/>
          <p:nvPr/>
        </p:nvSpPr>
        <p:spPr>
          <a:xfrm>
            <a:off x="2519764" y="1774532"/>
            <a:ext cx="492443" cy="461665"/>
          </a:xfrm>
          <a:prstGeom prst="rect">
            <a:avLst/>
          </a:prstGeom>
        </p:spPr>
        <p:txBody>
          <a:bodyPr wrap="none">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寰</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4429124" y="1774532"/>
            <a:ext cx="710451" cy="461665"/>
          </a:xfrm>
          <a:prstGeom prst="rect">
            <a:avLst/>
          </a:prstGeom>
        </p:spPr>
        <p:txBody>
          <a:bodyPr wrap="none">
            <a:spAutoFit/>
          </a:bodyPr>
          <a:lstStyle/>
          <a:p>
            <a:r>
              <a:rPr lang="en-US"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d</a:t>
            </a:r>
            <a:r>
              <a:rPr lang="en-US" altLang="zh-CN"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à</a:t>
            </a:r>
            <a:r>
              <a:rPr lang="en-US"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o</a:t>
            </a:r>
            <a:endParaRPr lang="zh-CN" altLang="en-US" sz="2400" b="1" dirty="0">
              <a:solidFill>
                <a:srgbClr val="FF0000"/>
              </a:solidFill>
              <a:latin typeface="汉语拼音" panose="000B0604020202020204" pitchFamily="34" charset="0"/>
              <a:ea typeface="楷体" panose="02010609060101010101" pitchFamily="49" charset="-122"/>
              <a:cs typeface="汉语拼音" panose="000B0604020202020204" pitchFamily="34" charset="0"/>
            </a:endParaRPr>
          </a:p>
        </p:txBody>
      </p:sp>
      <p:sp>
        <p:nvSpPr>
          <p:cNvPr id="16" name="矩形 15"/>
          <p:cNvSpPr/>
          <p:nvPr/>
        </p:nvSpPr>
        <p:spPr>
          <a:xfrm>
            <a:off x="6773569" y="1764804"/>
            <a:ext cx="492443" cy="461665"/>
          </a:xfrm>
          <a:prstGeom prst="rect">
            <a:avLst/>
          </a:prstGeom>
        </p:spPr>
        <p:txBody>
          <a:bodyPr wrap="none">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篡</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486444" y="2302768"/>
            <a:ext cx="3143272" cy="461665"/>
          </a:xfrm>
          <a:prstGeom prst="rect">
            <a:avLst/>
          </a:prstGeom>
          <a:noFill/>
        </p:spPr>
        <p:txBody>
          <a:bodyPr wrap="square" rtlCol="0">
            <a:spAutoFit/>
          </a:bodyPr>
          <a:lstStyle/>
          <a:p>
            <a:r>
              <a:rPr lang="en-US" altLang="zh-CN" sz="2400" b="1" dirty="0" smtClean="0">
                <a:latin typeface="宋体" panose="02010600030101010101" pitchFamily="2" charset="-122"/>
              </a:rPr>
              <a:t>2.</a:t>
            </a:r>
            <a:r>
              <a:rPr lang="zh-CN" altLang="en-US" sz="2400" b="1" dirty="0" smtClean="0">
                <a:latin typeface="宋体" panose="02010600030101010101" pitchFamily="2" charset="-122"/>
              </a:rPr>
              <a:t>解释</a:t>
            </a:r>
            <a:r>
              <a:rPr lang="zh-CN" altLang="en-US" sz="2400" b="1" dirty="0">
                <a:latin typeface="宋体" panose="02010600030101010101" pitchFamily="2" charset="-122"/>
              </a:rPr>
              <a:t>下列词语。</a:t>
            </a:r>
            <a:endParaRPr lang="zh-CN" altLang="en-US" sz="2400" b="1" dirty="0">
              <a:latin typeface="宋体" panose="02010600030101010101" pitchFamily="2" charset="-122"/>
            </a:endParaRPr>
          </a:p>
        </p:txBody>
      </p:sp>
      <p:sp>
        <p:nvSpPr>
          <p:cNvPr id="20" name="矩形 19"/>
          <p:cNvSpPr/>
          <p:nvPr/>
        </p:nvSpPr>
        <p:spPr>
          <a:xfrm>
            <a:off x="683568" y="2765563"/>
            <a:ext cx="1422184" cy="461665"/>
          </a:xfrm>
          <a:prstGeom prst="rect">
            <a:avLst/>
          </a:prstGeom>
        </p:spPr>
        <p:txBody>
          <a:bodyPr wrap="none">
            <a:spAutoFit/>
          </a:bodyPr>
          <a:lstStyle/>
          <a:p>
            <a:r>
              <a:rPr lang="zh-CN" altLang="en-US" sz="2400" b="1" dirty="0" smtClean="0">
                <a:latin typeface="楷体" panose="02010609060101010101" pitchFamily="49" charset="-122"/>
                <a:ea typeface="楷体" panose="02010609060101010101" pitchFamily="49" charset="-122"/>
                <a:cs typeface="汉语拼音" panose="000B0604020202020204" pitchFamily="34" charset="0"/>
              </a:rPr>
              <a:t>惨绝人寰</a:t>
            </a:r>
            <a:endParaRPr lang="zh-CN" altLang="en-US" sz="2400" b="1" dirty="0">
              <a:latin typeface="楷体" panose="02010609060101010101" pitchFamily="49" charset="-122"/>
              <a:ea typeface="楷体" panose="02010609060101010101" pitchFamily="49" charset="-122"/>
              <a:cs typeface="汉语拼音" panose="000B0604020202020204" pitchFamily="34" charset="0"/>
            </a:endParaRPr>
          </a:p>
        </p:txBody>
      </p:sp>
      <p:sp>
        <p:nvSpPr>
          <p:cNvPr id="21" name="矩形 20"/>
          <p:cNvSpPr/>
          <p:nvPr/>
        </p:nvSpPr>
        <p:spPr>
          <a:xfrm>
            <a:off x="2176738" y="2754031"/>
            <a:ext cx="6643734" cy="830997"/>
          </a:xfrm>
          <a:prstGeom prst="rect">
            <a:avLst/>
          </a:prstGeom>
        </p:spPr>
        <p:txBody>
          <a:bodyPr wrap="square">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人世上还没有过的悲惨，形容悲惨到了极点。人寰，人间。</a:t>
            </a:r>
            <a:endParaRPr lang="zh-CN" altLang="en-US" sz="2400" b="1" dirty="0" smtClean="0">
              <a:solidFill>
                <a:srgbClr val="FF0000"/>
              </a:solidFill>
              <a:latin typeface="楷体" panose="02010609060101010101" pitchFamily="49" charset="-122"/>
              <a:ea typeface="楷体" panose="02010609060101010101" pitchFamily="49" charset="-122"/>
            </a:endParaRPr>
          </a:p>
        </p:txBody>
      </p:sp>
      <p:sp>
        <p:nvSpPr>
          <p:cNvPr id="22" name="矩形 21"/>
          <p:cNvSpPr/>
          <p:nvPr/>
        </p:nvSpPr>
        <p:spPr>
          <a:xfrm>
            <a:off x="683568" y="4207791"/>
            <a:ext cx="1422184" cy="461665"/>
          </a:xfrm>
          <a:prstGeom prst="rect">
            <a:avLst/>
          </a:prstGeom>
        </p:spPr>
        <p:txBody>
          <a:bodyPr wrap="none">
            <a:spAutoFit/>
          </a:bodyPr>
          <a:lstStyle/>
          <a:p>
            <a:r>
              <a:rPr lang="zh-CN" altLang="en-US" sz="2400" b="1" dirty="0" smtClean="0">
                <a:latin typeface="楷体" panose="02010609060101010101" pitchFamily="49" charset="-122"/>
                <a:ea typeface="楷体" panose="02010609060101010101" pitchFamily="49" charset="-122"/>
                <a:cs typeface="汉语拼音" panose="000B0604020202020204" pitchFamily="34" charset="0"/>
              </a:rPr>
              <a:t>振聋发聩</a:t>
            </a:r>
            <a:endParaRPr lang="zh-CN" altLang="en-US" sz="2400" b="1" dirty="0">
              <a:latin typeface="楷体" panose="02010609060101010101" pitchFamily="49" charset="-122"/>
              <a:ea typeface="楷体" panose="02010609060101010101" pitchFamily="49" charset="-122"/>
              <a:cs typeface="汉语拼音" panose="000B0604020202020204" pitchFamily="34" charset="0"/>
            </a:endParaRPr>
          </a:p>
        </p:txBody>
      </p:sp>
      <p:sp>
        <p:nvSpPr>
          <p:cNvPr id="23" name="矩形 22"/>
          <p:cNvSpPr/>
          <p:nvPr/>
        </p:nvSpPr>
        <p:spPr>
          <a:xfrm>
            <a:off x="2176738" y="4258172"/>
            <a:ext cx="4801314" cy="461665"/>
          </a:xfrm>
          <a:prstGeom prst="rect">
            <a:avLst/>
          </a:prstGeom>
        </p:spPr>
        <p:txBody>
          <a:bodyPr wrap="none">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比喻唤醒糊涂麻木的人。聩，聋。</a:t>
            </a:r>
            <a:endParaRPr lang="zh-CN" altLang="en-US" sz="2400" b="1" dirty="0" smtClean="0">
              <a:solidFill>
                <a:srgbClr val="FF0000"/>
              </a:solidFill>
              <a:latin typeface="楷体" panose="02010609060101010101" pitchFamily="49" charset="-122"/>
              <a:ea typeface="楷体" panose="02010609060101010101" pitchFamily="49" charset="-122"/>
            </a:endParaRPr>
          </a:p>
        </p:txBody>
      </p:sp>
      <p:sp>
        <p:nvSpPr>
          <p:cNvPr id="24" name="TextBox 23"/>
          <p:cNvSpPr txBox="1"/>
          <p:nvPr/>
        </p:nvSpPr>
        <p:spPr>
          <a:xfrm>
            <a:off x="2176738" y="3543792"/>
            <a:ext cx="6572296" cy="830997"/>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用一个根本性的事理贯通事情的始末或全部的道理。贯，贯穿。</a:t>
            </a:r>
            <a:endParaRPr lang="zh-CN" altLang="en-US" sz="2400" b="1" dirty="0" smtClean="0">
              <a:solidFill>
                <a:srgbClr val="FF0000"/>
              </a:solidFill>
              <a:latin typeface="楷体" panose="02010609060101010101" pitchFamily="49" charset="-122"/>
              <a:ea typeface="楷体" panose="02010609060101010101" pitchFamily="49" charset="-122"/>
            </a:endParaRPr>
          </a:p>
        </p:txBody>
      </p:sp>
      <p:sp>
        <p:nvSpPr>
          <p:cNvPr id="25" name="矩形 24"/>
          <p:cNvSpPr/>
          <p:nvPr/>
        </p:nvSpPr>
        <p:spPr>
          <a:xfrm>
            <a:off x="683568" y="3626762"/>
            <a:ext cx="1422184" cy="461665"/>
          </a:xfrm>
          <a:prstGeom prst="rect">
            <a:avLst/>
          </a:prstGeom>
        </p:spPr>
        <p:txBody>
          <a:bodyPr wrap="none">
            <a:spAutoFit/>
          </a:bodyPr>
          <a:lstStyle/>
          <a:p>
            <a:r>
              <a:rPr lang="zh-CN" altLang="en-US" sz="2400" b="1" dirty="0" smtClean="0">
                <a:latin typeface="楷体" panose="02010609060101010101" pitchFamily="49" charset="-122"/>
                <a:ea typeface="楷体" panose="02010609060101010101" pitchFamily="49" charset="-122"/>
                <a:cs typeface="汉语拼音" panose="000B0604020202020204" pitchFamily="34" charset="0"/>
              </a:rPr>
              <a:t>一以贯之</a:t>
            </a:r>
            <a:endParaRPr lang="zh-CN" altLang="en-US" sz="2400" b="1" dirty="0">
              <a:latin typeface="楷体" panose="02010609060101010101" pitchFamily="49" charset="-122"/>
              <a:ea typeface="楷体" panose="02010609060101010101" pitchFamily="49" charset="-122"/>
              <a:cs typeface="汉语拼音" panose="00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3">
                                            <p:txEl>
                                              <p:pRg st="0" end="0"/>
                                            </p:txEl>
                                          </p:spTgt>
                                        </p:tgtEl>
                                        <p:attrNameLst>
                                          <p:attrName>style.visibility</p:attrName>
                                        </p:attrNameLst>
                                      </p:cBhvr>
                                      <p:to>
                                        <p:strVal val="visible"/>
                                      </p:to>
                                    </p:set>
                                    <p:anim calcmode="lin" valueType="num">
                                      <p:cBhvr additive="base">
                                        <p:cTn id="24"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ppt_x"/>
                                          </p:val>
                                        </p:tav>
                                        <p:tav tm="100000">
                                          <p:val>
                                            <p:strVal val="#ppt_x"/>
                                          </p:val>
                                        </p:tav>
                                      </p:tavLst>
                                    </p:anim>
                                    <p:anim calcmode="lin" valueType="num">
                                      <p:cBhvr additive="base">
                                        <p:cTn id="6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6" grpId="0"/>
      <p:bldP spid="21" grpId="0"/>
      <p:bldP spid="23" grpId="0"/>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61" name="组合 15"/>
          <p:cNvGrpSpPr/>
          <p:nvPr/>
        </p:nvGrpSpPr>
        <p:grpSpPr bwMode="auto">
          <a:xfrm>
            <a:off x="34925" y="-20638"/>
            <a:ext cx="2008188" cy="523876"/>
            <a:chOff x="70" y="-63"/>
            <a:chExt cx="3161" cy="824"/>
          </a:xfrm>
        </p:grpSpPr>
        <p:sp>
          <p:nvSpPr>
            <p:cNvPr id="4506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endParaRPr kumimoji="1" lang="zh-CN" altLang="en-US" sz="2800">
                <a:latin typeface="黑体" panose="02010609060101010101" pitchFamily="49" charset="-122"/>
                <a:ea typeface="黑体" panose="02010609060101010101" pitchFamily="49" charset="-122"/>
              </a:endParaRPr>
            </a:p>
          </p:txBody>
        </p:sp>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TextBox 6"/>
          <p:cNvSpPr txBox="1"/>
          <p:nvPr/>
        </p:nvSpPr>
        <p:spPr>
          <a:xfrm>
            <a:off x="448925" y="555526"/>
            <a:ext cx="8246150" cy="4339650"/>
          </a:xfrm>
          <a:prstGeom prst="rect">
            <a:avLst/>
          </a:prstGeom>
          <a:noFill/>
        </p:spPr>
        <p:txBody>
          <a:bodyPr wrap="square" rtlCol="0">
            <a:spAutoFit/>
          </a:bodyPr>
          <a:lstStyle/>
          <a:p>
            <a:r>
              <a:rPr lang="en-US" altLang="zh-CN" sz="2300" b="1" dirty="0">
                <a:latin typeface="宋体" panose="02010600030101010101" pitchFamily="2" charset="-122"/>
              </a:rPr>
              <a:t>3</a:t>
            </a:r>
            <a:r>
              <a:rPr lang="en-US" altLang="zh-CN" sz="2300" b="1" dirty="0" smtClean="0">
                <a:latin typeface="宋体" panose="02010600030101010101" pitchFamily="2" charset="-122"/>
              </a:rPr>
              <a:t>.</a:t>
            </a:r>
            <a:r>
              <a:rPr lang="zh-CN" altLang="en-US" sz="2300" b="1" dirty="0" smtClean="0">
                <a:latin typeface="宋体" panose="02010600030101010101" pitchFamily="2" charset="-122"/>
              </a:rPr>
              <a:t>（</a:t>
            </a:r>
            <a:r>
              <a:rPr lang="en-US" sz="2300" b="1" dirty="0" smtClean="0">
                <a:latin typeface="宋体" panose="02010600030101010101" pitchFamily="2" charset="-122"/>
              </a:rPr>
              <a:t>2018</a:t>
            </a:r>
            <a:r>
              <a:rPr lang="en-US" altLang="zh-CN" sz="2300" b="1" dirty="0" smtClean="0">
                <a:latin typeface="宋体" panose="02010600030101010101" pitchFamily="2" charset="-122"/>
              </a:rPr>
              <a:t>·</a:t>
            </a:r>
            <a:r>
              <a:rPr lang="zh-CN" altLang="en-US" sz="2300" b="1" dirty="0" smtClean="0">
                <a:latin typeface="宋体" panose="02010600030101010101" pitchFamily="2" charset="-122"/>
              </a:rPr>
              <a:t>江苏南通）阅读下面一段文字，完成①～</a:t>
            </a:r>
            <a:r>
              <a:rPr lang="zh-CN" altLang="en-US" sz="2300" b="1" dirty="0">
                <a:latin typeface="宋体" panose="02010600030101010101" pitchFamily="2" charset="-122"/>
              </a:rPr>
              <a:t>③</a:t>
            </a:r>
            <a:r>
              <a:rPr lang="zh-CN" altLang="en-US" sz="2300" b="1" dirty="0" smtClean="0">
                <a:latin typeface="宋体" panose="02010600030101010101" pitchFamily="2" charset="-122"/>
              </a:rPr>
              <a:t>题。</a:t>
            </a:r>
            <a:endParaRPr lang="zh-CN" altLang="en-US" sz="2300" b="1" dirty="0" smtClean="0">
              <a:latin typeface="宋体" panose="02010600030101010101" pitchFamily="2" charset="-122"/>
            </a:endParaRPr>
          </a:p>
          <a:p>
            <a:r>
              <a:rPr lang="zh-CN" altLang="en-US" sz="2300" b="1" dirty="0" smtClean="0">
                <a:latin typeface="楷体" panose="02010609060101010101" pitchFamily="49" charset="-122"/>
                <a:ea typeface="楷体" panose="02010609060101010101" pitchFamily="49" charset="-122"/>
              </a:rPr>
              <a:t>    中华民族是</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ch</a:t>
            </a:r>
            <a:r>
              <a:rPr lang="en-US" altLang="zh-CN" sz="2300" b="1" dirty="0" err="1" smtClean="0">
                <a:latin typeface="汉语拼音" panose="000B0604020202020204" pitchFamily="34" charset="0"/>
                <a:ea typeface="楷体" panose="02010609060101010101" pitchFamily="49" charset="-122"/>
                <a:cs typeface="汉语拼音" panose="000B0604020202020204" pitchFamily="34" charset="0"/>
              </a:rPr>
              <a:t>ó</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ng</a:t>
            </a:r>
            <a:r>
              <a:rPr lang="en-US" sz="2300" b="1" dirty="0" smtClean="0">
                <a:latin typeface="汉语拼音" panose="000B0604020202020204" pitchFamily="34" charset="0"/>
                <a:ea typeface="楷体" panose="02010609060101010101" pitchFamily="49" charset="-122"/>
                <a:cs typeface="汉语拼音" panose="000B0604020202020204" pitchFamily="34" charset="0"/>
              </a:rPr>
              <a:t>  </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sh</a:t>
            </a:r>
            <a:r>
              <a:rPr lang="en-US" altLang="zh-CN" sz="2300" b="1" dirty="0" err="1" smtClean="0">
                <a:latin typeface="汉语拼音" panose="000B0604020202020204" pitchFamily="34" charset="0"/>
                <a:ea typeface="楷体" panose="02010609060101010101" pitchFamily="49" charset="-122"/>
                <a:cs typeface="汉语拼音" panose="000B0604020202020204" pitchFamily="34" charset="0"/>
              </a:rPr>
              <a:t>à</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ng</a:t>
            </a:r>
            <a:r>
              <a:rPr lang="zh-CN" altLang="en-US" sz="2300" b="1" dirty="0" smtClean="0">
                <a:latin typeface="楷体" panose="02010609060101010101" pitchFamily="49" charset="-122"/>
                <a:ea typeface="楷体" panose="02010609060101010101" pitchFamily="49" charset="-122"/>
              </a:rPr>
              <a:t>英雄、成就英雄</a:t>
            </a:r>
            <a:r>
              <a:rPr lang="en-US" sz="2300" b="1" u="sng" dirty="0" smtClean="0">
                <a:latin typeface="楷体" panose="02010609060101010101" pitchFamily="49" charset="-122"/>
                <a:ea typeface="楷体" panose="02010609060101010101" pitchFamily="49" charset="-122"/>
              </a:rPr>
              <a:t>   A  </a:t>
            </a:r>
            <a:r>
              <a:rPr lang="zh-CN" altLang="en-US" sz="2300" b="1" dirty="0" smtClean="0">
                <a:latin typeface="楷体" panose="02010609060101010101" pitchFamily="49" charset="-122"/>
                <a:ea typeface="楷体" panose="02010609060101010101" pitchFamily="49" charset="-122"/>
              </a:rPr>
              <a:t>英雄辈出的民族。历久弥新的英雄精神是中华民族的宝贵财富。今天，中国正发生着</a:t>
            </a:r>
            <a:r>
              <a:rPr lang="en-US" sz="2300" b="1" u="sng" dirty="0" smtClean="0">
                <a:latin typeface="楷体" panose="02010609060101010101" pitchFamily="49" charset="-122"/>
                <a:ea typeface="楷体" panose="02010609060101010101" pitchFamily="49" charset="-122"/>
              </a:rPr>
              <a:t>  B   </a:t>
            </a:r>
            <a:r>
              <a:rPr lang="zh-CN" altLang="en-US" sz="2300" b="1" dirty="0" smtClean="0">
                <a:latin typeface="楷体" panose="02010609060101010101" pitchFamily="49" charset="-122"/>
                <a:ea typeface="楷体" panose="02010609060101010101" pitchFamily="49" charset="-122"/>
              </a:rPr>
              <a:t>（日新月异</a:t>
            </a:r>
            <a:r>
              <a:rPr lang="en-US" sz="2300" b="1" dirty="0" smtClean="0">
                <a:latin typeface="楷体" panose="02010609060101010101" pitchFamily="49" charset="-122"/>
                <a:ea typeface="楷体" panose="02010609060101010101" pitchFamily="49" charset="-122"/>
              </a:rPr>
              <a:t>/</a:t>
            </a:r>
            <a:r>
              <a:rPr lang="zh-CN" altLang="en-US" sz="2300" b="1" dirty="0" smtClean="0">
                <a:latin typeface="楷体" panose="02010609060101010101" pitchFamily="49" charset="-122"/>
                <a:ea typeface="楷体" panose="02010609060101010101" pitchFamily="49" charset="-122"/>
              </a:rPr>
              <a:t>日积月累）的变化，我们比历史上任何时期都更需要英雄精神。让我们</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m</a:t>
            </a:r>
            <a:r>
              <a:rPr lang="en-US" altLang="zh-CN" sz="2300" b="1" dirty="0" err="1" smtClean="0">
                <a:latin typeface="汉语拼音" panose="000B0604020202020204" pitchFamily="34" charset="0"/>
                <a:ea typeface="楷体" panose="02010609060101010101" pitchFamily="49" charset="-122"/>
                <a:cs typeface="汉语拼音" panose="000B0604020202020204" pitchFamily="34" charset="0"/>
              </a:rPr>
              <a:t>í</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ng</a:t>
            </a:r>
            <a:r>
              <a:rPr lang="en-US" sz="2300" b="1" dirty="0" smtClean="0">
                <a:latin typeface="汉语拼音" panose="000B0604020202020204" pitchFamily="34" charset="0"/>
                <a:ea typeface="楷体" panose="02010609060101010101" pitchFamily="49" charset="-122"/>
                <a:cs typeface="汉语拼音" panose="000B0604020202020204" pitchFamily="34" charset="0"/>
              </a:rPr>
              <a:t>  </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j</a:t>
            </a:r>
            <a:r>
              <a:rPr lang="en-US" altLang="zh-CN" sz="2300" b="1" dirty="0" err="1" smtClean="0">
                <a:latin typeface="汉语拼音" panose="000B0604020202020204" pitchFamily="34" charset="0"/>
                <a:ea typeface="楷体" panose="02010609060101010101" pitchFamily="49" charset="-122"/>
                <a:cs typeface="汉语拼音" panose="000B0604020202020204" pitchFamily="34" charset="0"/>
              </a:rPr>
              <a:t>ì</a:t>
            </a:r>
            <a:r>
              <a:rPr lang="zh-CN" altLang="en-US" sz="2300" b="1" dirty="0" smtClean="0">
                <a:latin typeface="楷体" panose="02010609060101010101" pitchFamily="49" charset="-122"/>
                <a:ea typeface="楷体" panose="02010609060101010101" pitchFamily="49" charset="-122"/>
              </a:rPr>
              <a:t>光辉历史，传承红色基因，从英雄身上汲取实现中华民族伟大复兴的</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p</a:t>
            </a:r>
            <a:r>
              <a:rPr lang="en-US" altLang="zh-CN" sz="2300" b="1" dirty="0" err="1" smtClean="0">
                <a:latin typeface="汉语拼音" panose="000B0604020202020204" pitchFamily="34" charset="0"/>
                <a:ea typeface="楷体" panose="02010609060101010101" pitchFamily="49" charset="-122"/>
                <a:cs typeface="汉语拼音" panose="000B0604020202020204" pitchFamily="34" charset="0"/>
              </a:rPr>
              <a:t>á</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ng</a:t>
            </a:r>
            <a:r>
              <a:rPr lang="en-US" sz="2300" b="1" dirty="0" smtClean="0">
                <a:latin typeface="汉语拼音" panose="000B0604020202020204" pitchFamily="34" charset="0"/>
                <a:ea typeface="楷体" panose="02010609060101010101" pitchFamily="49" charset="-122"/>
                <a:cs typeface="汉语拼音" panose="000B0604020202020204" pitchFamily="34" charset="0"/>
              </a:rPr>
              <a:t>   </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b</a:t>
            </a:r>
            <a:r>
              <a:rPr lang="en-US" altLang="zh-CN" sz="2300" b="1" dirty="0" err="1" smtClean="0">
                <a:latin typeface="汉语拼音" panose="000B0604020202020204" pitchFamily="34" charset="0"/>
                <a:ea typeface="楷体" panose="02010609060101010101" pitchFamily="49" charset="-122"/>
                <a:cs typeface="汉语拼音" panose="000B0604020202020204" pitchFamily="34" charset="0"/>
              </a:rPr>
              <a:t>ó</a:t>
            </a:r>
            <a:r>
              <a:rPr lang="zh-CN" altLang="en-US" sz="2300" b="1" dirty="0" smtClean="0">
                <a:latin typeface="汉语拼音" panose="000B0604020202020204" pitchFamily="34" charset="0"/>
                <a:ea typeface="楷体" panose="02010609060101010101" pitchFamily="49" charset="-122"/>
                <a:cs typeface="汉语拼音" panose="000B0604020202020204" pitchFamily="34" charset="0"/>
              </a:rPr>
              <a:t>力量</a:t>
            </a:r>
            <a:r>
              <a:rPr lang="zh-CN" altLang="en-US" sz="2300" b="1" dirty="0" smtClean="0">
                <a:latin typeface="楷体" panose="02010609060101010101" pitchFamily="49" charset="-122"/>
                <a:ea typeface="楷体" panose="02010609060101010101" pitchFamily="49" charset="-122"/>
              </a:rPr>
              <a:t>。</a:t>
            </a:r>
            <a:endParaRPr lang="zh-CN" altLang="en-US" sz="2300" b="1" dirty="0" smtClean="0">
              <a:latin typeface="楷体" panose="02010609060101010101" pitchFamily="49" charset="-122"/>
              <a:ea typeface="楷体" panose="02010609060101010101" pitchFamily="49" charset="-122"/>
            </a:endParaRPr>
          </a:p>
          <a:p>
            <a:r>
              <a:rPr lang="zh-CN" altLang="en-US" sz="2300" b="1" dirty="0">
                <a:latin typeface="宋体" panose="02010600030101010101" pitchFamily="2" charset="-122"/>
              </a:rPr>
              <a:t>①</a:t>
            </a:r>
            <a:r>
              <a:rPr lang="zh-CN" altLang="en-US" sz="2300" b="1" dirty="0" smtClean="0">
                <a:latin typeface="宋体" panose="02010600030101010101" pitchFamily="2" charset="-122"/>
              </a:rPr>
              <a:t>根据拼音用正楷写出相应的汉字。</a:t>
            </a:r>
            <a:endParaRPr lang="zh-CN" altLang="en-US" sz="2300" b="1" dirty="0" smtClean="0">
              <a:latin typeface="宋体" panose="02010600030101010101" pitchFamily="2" charset="-122"/>
            </a:endParaRPr>
          </a:p>
          <a:p>
            <a:r>
              <a:rPr lang="zh-CN" altLang="en-US" sz="2300" b="1" dirty="0" smtClean="0">
                <a:latin typeface="宋体" panose="02010600030101010101" pitchFamily="2" charset="-122"/>
              </a:rPr>
              <a:t>②请在</a:t>
            </a:r>
            <a:r>
              <a:rPr lang="en-US" sz="2300" b="1" dirty="0" smtClean="0">
                <a:latin typeface="宋体" panose="02010600030101010101" pitchFamily="2" charset="-122"/>
              </a:rPr>
              <a:t>A</a:t>
            </a:r>
            <a:r>
              <a:rPr lang="zh-CN" altLang="en-US" sz="2300" b="1" dirty="0" smtClean="0">
                <a:latin typeface="宋体" panose="02010600030101010101" pitchFamily="2" charset="-122"/>
              </a:rPr>
              <a:t>处填上恰当的标点符号。</a:t>
            </a:r>
            <a:endParaRPr lang="zh-CN" altLang="en-US" sz="2300" b="1" dirty="0" smtClean="0">
              <a:latin typeface="宋体" panose="02010600030101010101" pitchFamily="2" charset="-122"/>
            </a:endParaRPr>
          </a:p>
          <a:p>
            <a:r>
              <a:rPr lang="en-US" sz="2300" b="1" dirty="0" smtClean="0">
                <a:latin typeface="宋体" panose="02010600030101010101" pitchFamily="2" charset="-122"/>
              </a:rPr>
              <a:t>A</a:t>
            </a:r>
            <a:r>
              <a:rPr lang="zh-CN" altLang="en-US" sz="2300" b="1" dirty="0" smtClean="0">
                <a:latin typeface="宋体" panose="02010600030101010101" pitchFamily="2" charset="-122"/>
              </a:rPr>
              <a:t>处的标点符号是：</a:t>
            </a:r>
            <a:endParaRPr lang="zh-CN" altLang="en-US" sz="2300" b="1" dirty="0" smtClean="0">
              <a:latin typeface="宋体" panose="02010600030101010101" pitchFamily="2" charset="-122"/>
            </a:endParaRPr>
          </a:p>
          <a:p>
            <a:r>
              <a:rPr lang="zh-CN" altLang="en-US" sz="2300" b="1" dirty="0">
                <a:latin typeface="宋体" panose="02010600030101010101" pitchFamily="2" charset="-122"/>
              </a:rPr>
              <a:t>③</a:t>
            </a:r>
            <a:r>
              <a:rPr lang="zh-CN" altLang="en-US" sz="2300" b="1" dirty="0" smtClean="0">
                <a:latin typeface="宋体" panose="02010600030101010101" pitchFamily="2" charset="-122"/>
              </a:rPr>
              <a:t>从括号内选择恰当的词语填在</a:t>
            </a:r>
            <a:r>
              <a:rPr lang="en-US" sz="2300" b="1" dirty="0" smtClean="0">
                <a:latin typeface="宋体" panose="02010600030101010101" pitchFamily="2" charset="-122"/>
              </a:rPr>
              <a:t>B</a:t>
            </a:r>
            <a:r>
              <a:rPr lang="zh-CN" altLang="en-US" sz="2300" b="1" dirty="0" smtClean="0">
                <a:latin typeface="宋体" panose="02010600030101010101" pitchFamily="2" charset="-122"/>
              </a:rPr>
              <a:t>处。</a:t>
            </a:r>
            <a:endParaRPr lang="zh-CN" altLang="en-US" sz="2300" b="1" dirty="0" smtClean="0">
              <a:latin typeface="宋体" panose="02010600030101010101" pitchFamily="2" charset="-122"/>
            </a:endParaRPr>
          </a:p>
          <a:p>
            <a:r>
              <a:rPr lang="en-US" sz="2300" b="1" dirty="0" smtClean="0">
                <a:latin typeface="宋体" panose="02010600030101010101" pitchFamily="2" charset="-122"/>
              </a:rPr>
              <a:t>B</a:t>
            </a:r>
            <a:r>
              <a:rPr lang="zh-CN" altLang="en-US" sz="2300" b="1" dirty="0" smtClean="0">
                <a:latin typeface="宋体" panose="02010600030101010101" pitchFamily="2" charset="-122"/>
              </a:rPr>
              <a:t>处的词语是：</a:t>
            </a:r>
            <a:endParaRPr lang="zh-CN" altLang="en-US" sz="2300" b="1" dirty="0">
              <a:latin typeface="宋体" panose="02010600030101010101" pitchFamily="2" charset="-122"/>
            </a:endParaRPr>
          </a:p>
        </p:txBody>
      </p:sp>
      <p:sp>
        <p:nvSpPr>
          <p:cNvPr id="8" name="矩形 7"/>
          <p:cNvSpPr/>
          <p:nvPr/>
        </p:nvSpPr>
        <p:spPr>
          <a:xfrm>
            <a:off x="5081605" y="3017614"/>
            <a:ext cx="800219" cy="461665"/>
          </a:xfrm>
          <a:prstGeom prst="rect">
            <a:avLst/>
          </a:prstGeom>
        </p:spPr>
        <p:txBody>
          <a:bodyPr wrap="none">
            <a:spAutoFit/>
          </a:bodyPr>
          <a:lstStyle/>
          <a:p>
            <a:r>
              <a:rPr lang="zh-CN" altLang="en-US" sz="2300" b="1" dirty="0" smtClean="0">
                <a:solidFill>
                  <a:srgbClr val="FF0000"/>
                </a:solidFill>
                <a:latin typeface="华文楷体" panose="02010600040101010101" pitchFamily="2" charset="-122"/>
                <a:ea typeface="华文楷体" panose="02010600040101010101" pitchFamily="2" charset="-122"/>
              </a:rPr>
              <a:t>崇尚</a:t>
            </a:r>
            <a:endParaRPr lang="zh-CN" altLang="en-US" sz="2300" b="1" dirty="0">
              <a:solidFill>
                <a:srgbClr val="FF0000"/>
              </a:solidFill>
              <a:latin typeface="华文楷体" panose="02010600040101010101" pitchFamily="2" charset="-122"/>
              <a:ea typeface="华文楷体" panose="02010600040101010101" pitchFamily="2" charset="-122"/>
            </a:endParaRPr>
          </a:p>
        </p:txBody>
      </p:sp>
      <p:sp>
        <p:nvSpPr>
          <p:cNvPr id="9" name="矩形 8"/>
          <p:cNvSpPr/>
          <p:nvPr/>
        </p:nvSpPr>
        <p:spPr>
          <a:xfrm>
            <a:off x="5938861" y="3017614"/>
            <a:ext cx="800219" cy="461665"/>
          </a:xfrm>
          <a:prstGeom prst="rect">
            <a:avLst/>
          </a:prstGeom>
        </p:spPr>
        <p:txBody>
          <a:bodyPr wrap="none">
            <a:spAutoFit/>
          </a:bodyPr>
          <a:lstStyle/>
          <a:p>
            <a:r>
              <a:rPr lang="zh-CN" altLang="en-US" sz="2300" b="1" smtClean="0">
                <a:solidFill>
                  <a:srgbClr val="FF0000"/>
                </a:solidFill>
                <a:latin typeface="华文楷体" panose="02010600040101010101" pitchFamily="2" charset="-122"/>
                <a:ea typeface="华文楷体" panose="02010600040101010101" pitchFamily="2" charset="-122"/>
              </a:rPr>
              <a:t>铭记</a:t>
            </a:r>
            <a:endParaRPr lang="zh-CN" altLang="en-US" sz="2300" b="1">
              <a:solidFill>
                <a:srgbClr val="FF0000"/>
              </a:solidFill>
              <a:latin typeface="华文楷体" panose="02010600040101010101" pitchFamily="2" charset="-122"/>
              <a:ea typeface="华文楷体" panose="02010600040101010101" pitchFamily="2" charset="-122"/>
            </a:endParaRPr>
          </a:p>
        </p:txBody>
      </p:sp>
      <p:sp>
        <p:nvSpPr>
          <p:cNvPr id="10" name="矩形 9"/>
          <p:cNvSpPr/>
          <p:nvPr/>
        </p:nvSpPr>
        <p:spPr>
          <a:xfrm>
            <a:off x="6796117" y="3017614"/>
            <a:ext cx="800219" cy="461665"/>
          </a:xfrm>
          <a:prstGeom prst="rect">
            <a:avLst/>
          </a:prstGeom>
        </p:spPr>
        <p:txBody>
          <a:bodyPr wrap="none">
            <a:spAutoFit/>
          </a:bodyPr>
          <a:lstStyle/>
          <a:p>
            <a:r>
              <a:rPr lang="zh-CN" altLang="en-US" sz="2300" b="1" smtClean="0">
                <a:solidFill>
                  <a:srgbClr val="FF0000"/>
                </a:solidFill>
                <a:latin typeface="华文楷体" panose="02010600040101010101" pitchFamily="2" charset="-122"/>
                <a:ea typeface="华文楷体" panose="02010600040101010101" pitchFamily="2" charset="-122"/>
              </a:rPr>
              <a:t>磅礴</a:t>
            </a:r>
            <a:endParaRPr lang="zh-CN" altLang="en-US" sz="2300" b="1">
              <a:solidFill>
                <a:srgbClr val="FF0000"/>
              </a:solidFill>
              <a:latin typeface="华文楷体" panose="02010600040101010101" pitchFamily="2" charset="-122"/>
              <a:ea typeface="华文楷体" panose="02010600040101010101" pitchFamily="2" charset="-122"/>
            </a:endParaRPr>
          </a:p>
        </p:txBody>
      </p:sp>
      <p:sp>
        <p:nvSpPr>
          <p:cNvPr id="12" name="矩形 11"/>
          <p:cNvSpPr/>
          <p:nvPr/>
        </p:nvSpPr>
        <p:spPr>
          <a:xfrm>
            <a:off x="2915816" y="3723878"/>
            <a:ext cx="800219" cy="461665"/>
          </a:xfrm>
          <a:prstGeom prst="rect">
            <a:avLst/>
          </a:prstGeom>
        </p:spPr>
        <p:txBody>
          <a:bodyPr wrap="none">
            <a:spAutoFit/>
          </a:bodyPr>
          <a:lstStyle/>
          <a:p>
            <a:r>
              <a:rPr lang="zh-CN" altLang="en-US" sz="2300" b="1" dirty="0" smtClean="0">
                <a:solidFill>
                  <a:srgbClr val="FF0000"/>
                </a:solidFill>
                <a:latin typeface="华文楷体" panose="02010600040101010101" pitchFamily="2" charset="-122"/>
                <a:ea typeface="华文楷体" panose="02010600040101010101" pitchFamily="2" charset="-122"/>
              </a:rPr>
              <a:t>顿号</a:t>
            </a:r>
            <a:endParaRPr lang="zh-CN" altLang="en-US" sz="2300" b="1" dirty="0">
              <a:solidFill>
                <a:srgbClr val="FF0000"/>
              </a:solidFill>
              <a:latin typeface="华文楷体" panose="02010600040101010101" pitchFamily="2" charset="-122"/>
              <a:ea typeface="华文楷体" panose="02010600040101010101" pitchFamily="2" charset="-122"/>
            </a:endParaRPr>
          </a:p>
        </p:txBody>
      </p:sp>
      <p:sp>
        <p:nvSpPr>
          <p:cNvPr id="13" name="矩形 12"/>
          <p:cNvSpPr/>
          <p:nvPr/>
        </p:nvSpPr>
        <p:spPr>
          <a:xfrm>
            <a:off x="2417093" y="4462086"/>
            <a:ext cx="1415772" cy="461665"/>
          </a:xfrm>
          <a:prstGeom prst="rect">
            <a:avLst/>
          </a:prstGeom>
        </p:spPr>
        <p:txBody>
          <a:bodyPr wrap="none">
            <a:spAutoFit/>
          </a:bodyPr>
          <a:lstStyle/>
          <a:p>
            <a:pPr lvl="0"/>
            <a:r>
              <a:rPr lang="zh-CN" altLang="en-US" sz="2300" b="1" dirty="0" smtClean="0">
                <a:solidFill>
                  <a:srgbClr val="FF0000"/>
                </a:solidFill>
                <a:latin typeface="华文楷体" panose="02010600040101010101" pitchFamily="2" charset="-122"/>
                <a:ea typeface="华文楷体" panose="02010600040101010101" pitchFamily="2" charset="-122"/>
              </a:rPr>
              <a:t>日新月异</a:t>
            </a:r>
            <a:endParaRPr lang="zh-CN" altLang="en-US" sz="2300" b="1"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组合 1"/>
          <p:cNvGrpSpPr/>
          <p:nvPr/>
        </p:nvGrpSpPr>
        <p:grpSpPr bwMode="auto">
          <a:xfrm>
            <a:off x="3700463" y="488950"/>
            <a:ext cx="1743075" cy="642938"/>
            <a:chOff x="3333750" y="555625"/>
            <a:chExt cx="1743075" cy="643766"/>
          </a:xfrm>
        </p:grpSpPr>
        <p:sp>
          <p:nvSpPr>
            <p:cNvPr id="7" name="圆角矩形 6"/>
            <p:cNvSpPr/>
            <p:nvPr/>
          </p:nvSpPr>
          <p:spPr>
            <a:xfrm rot="555800">
              <a:off x="4602162" y="673251"/>
              <a:ext cx="442913" cy="41964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8" name="圆角矩形 7"/>
            <p:cNvSpPr/>
            <p:nvPr/>
          </p:nvSpPr>
          <p:spPr>
            <a:xfrm rot="20470821">
              <a:off x="4197350" y="679609"/>
              <a:ext cx="442912" cy="421230"/>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圆角矩形 8"/>
            <p:cNvSpPr/>
            <p:nvPr/>
          </p:nvSpPr>
          <p:spPr>
            <a:xfrm rot="319204">
              <a:off x="3778250" y="679609"/>
              <a:ext cx="441325" cy="421230"/>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p:cNvSpPr/>
            <p:nvPr/>
          </p:nvSpPr>
          <p:spPr>
            <a:xfrm rot="21148334">
              <a:off x="3368675" y="687558"/>
              <a:ext cx="441325" cy="421229"/>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8140" name="矩形 1"/>
            <p:cNvSpPr>
              <a:spLocks noChangeArrowheads="1"/>
            </p:cNvSpPr>
            <p:nvPr/>
          </p:nvSpPr>
          <p:spPr bwMode="auto">
            <a:xfrm>
              <a:off x="3333750" y="555625"/>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拓展阅读</a:t>
              </a:r>
              <a:endParaRPr lang="zh-CN" altLang="en-US" sz="2800" b="1">
                <a:solidFill>
                  <a:schemeClr val="bg1"/>
                </a:solidFill>
                <a:latin typeface="楷体" panose="02010609060101010101" pitchFamily="49" charset="-122"/>
                <a:ea typeface="楷体" panose="02010609060101010101" pitchFamily="49" charset="-122"/>
              </a:endParaRPr>
            </a:p>
          </p:txBody>
        </p:sp>
      </p:grpSp>
      <p:grpSp>
        <p:nvGrpSpPr>
          <p:cNvPr id="48132" name="组合 12"/>
          <p:cNvGrpSpPr/>
          <p:nvPr/>
        </p:nvGrpSpPr>
        <p:grpSpPr bwMode="auto">
          <a:xfrm>
            <a:off x="34925" y="-20638"/>
            <a:ext cx="2008188" cy="523876"/>
            <a:chOff x="70" y="-63"/>
            <a:chExt cx="3161" cy="824"/>
          </a:xfrm>
        </p:grpSpPr>
        <p:sp>
          <p:nvSpPr>
            <p:cNvPr id="4813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endParaRPr kumimoji="1" lang="zh-CN" altLang="en-US" sz="2800">
                <a:latin typeface="黑体" panose="02010609060101010101" pitchFamily="49" charset="-122"/>
                <a:ea typeface="黑体" panose="02010609060101010101" pitchFamily="49" charset="-122"/>
              </a:endParaRP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4" name="TextBox 13"/>
          <p:cNvSpPr txBox="1"/>
          <p:nvPr/>
        </p:nvSpPr>
        <p:spPr>
          <a:xfrm>
            <a:off x="498515" y="2283718"/>
            <a:ext cx="8393965" cy="239296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30000"/>
              </a:lnSpc>
            </a:pPr>
            <a:r>
              <a:rPr lang="zh-CN" altLang="en-US" sz="2300" b="1" dirty="0" smtClean="0">
                <a:latin typeface="楷体" panose="02010609060101010101" pitchFamily="49" charset="-122"/>
                <a:ea typeface="楷体" panose="02010609060101010101" pitchFamily="49" charset="-122"/>
              </a:rPr>
              <a:t>    此时</a:t>
            </a:r>
            <a:r>
              <a:rPr lang="zh-CN" altLang="en-US" sz="2300" b="1" dirty="0">
                <a:latin typeface="楷体" panose="02010609060101010101" pitchFamily="49" charset="-122"/>
                <a:ea typeface="楷体" panose="02010609060101010101" pitchFamily="49" charset="-122"/>
              </a:rPr>
              <a:t>此刻，我们要告慰所有在南京大屠杀惨案中不幸罹难的同胞们，告慰所有在日本侵华战争中不幸死难的同胞们，告慰所有在近代以来中国抗击外来侵略中英勇牺牲的同胞们，告慰所有在为争取民族独立、人民解放和国家富强、人民幸福的伟大斗争中英勇献身的同胞们：今天的中国，已经成为一</a:t>
            </a:r>
            <a:r>
              <a:rPr lang="zh-CN" altLang="en-US" sz="2300" b="1" dirty="0" smtClean="0">
                <a:latin typeface="楷体" panose="02010609060101010101" pitchFamily="49" charset="-122"/>
                <a:ea typeface="楷体" panose="02010609060101010101" pitchFamily="49" charset="-122"/>
              </a:rPr>
              <a:t>个具</a:t>
            </a:r>
            <a:endParaRPr lang="zh-CN" altLang="en-US" sz="2300" b="1" dirty="0">
              <a:latin typeface="楷体" panose="02010609060101010101" pitchFamily="49" charset="-122"/>
              <a:ea typeface="楷体" panose="02010609060101010101" pitchFamily="49" charset="-122"/>
            </a:endParaRPr>
          </a:p>
        </p:txBody>
      </p:sp>
      <p:sp>
        <p:nvSpPr>
          <p:cNvPr id="17" name="矩形 16"/>
          <p:cNvSpPr/>
          <p:nvPr/>
        </p:nvSpPr>
        <p:spPr>
          <a:xfrm>
            <a:off x="607191" y="1101973"/>
            <a:ext cx="7929618" cy="1200329"/>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zh-CN" altLang="en-US" sz="2400" b="1" dirty="0">
                <a:latin typeface="宋体" panose="02010600030101010101" pitchFamily="2" charset="-122"/>
                <a:ea typeface="宋体" panose="02010600030101010101" pitchFamily="2" charset="-122"/>
              </a:rPr>
              <a:t>在南京大屠杀死难者国家公祭仪式上的</a:t>
            </a:r>
            <a:r>
              <a:rPr lang="zh-CN" altLang="en-US" sz="2400" b="1" dirty="0" smtClean="0">
                <a:latin typeface="宋体" panose="02010600030101010101" pitchFamily="2" charset="-122"/>
                <a:ea typeface="宋体" panose="02010600030101010101" pitchFamily="2" charset="-122"/>
              </a:rPr>
              <a:t>讲话</a:t>
            </a:r>
            <a:r>
              <a:rPr lang="zh-CN" altLang="en-US" sz="2000" b="1" dirty="0" smtClean="0">
                <a:latin typeface="宋体" panose="02010600030101010101" pitchFamily="2" charset="-122"/>
                <a:ea typeface="宋体" panose="02010600030101010101" pitchFamily="2" charset="-122"/>
              </a:rPr>
              <a:t>（节选）</a:t>
            </a:r>
            <a:endParaRPr lang="zh-CN" altLang="en-US" sz="2000" b="1" dirty="0">
              <a:latin typeface="宋体" panose="02010600030101010101" pitchFamily="2" charset="-122"/>
              <a:ea typeface="宋体" panose="02010600030101010101" pitchFamily="2" charset="-122"/>
            </a:endParaRPr>
          </a:p>
          <a:p>
            <a:pPr algn="ct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2014</a:t>
            </a:r>
            <a:r>
              <a:rPr lang="zh-CN" altLang="en-US" sz="2400" b="1" dirty="0">
                <a:latin typeface="宋体" panose="02010600030101010101" pitchFamily="2" charset="-122"/>
                <a:ea typeface="宋体" panose="02010600030101010101" pitchFamily="2" charset="-122"/>
              </a:rPr>
              <a:t>年</a:t>
            </a:r>
            <a:r>
              <a:rPr lang="en-US" altLang="zh-CN" sz="2400" b="1" dirty="0">
                <a:latin typeface="宋体" panose="02010600030101010101" pitchFamily="2" charset="-122"/>
                <a:ea typeface="宋体" panose="02010600030101010101" pitchFamily="2" charset="-122"/>
              </a:rPr>
              <a:t>12</a:t>
            </a:r>
            <a:r>
              <a:rPr lang="zh-CN" altLang="en-US" sz="2400" b="1" dirty="0">
                <a:latin typeface="宋体" panose="02010600030101010101" pitchFamily="2" charset="-122"/>
                <a:ea typeface="宋体" panose="02010600030101010101" pitchFamily="2" charset="-122"/>
              </a:rPr>
              <a:t>月</a:t>
            </a:r>
            <a:r>
              <a:rPr lang="en-US" altLang="zh-CN" sz="2400" b="1" dirty="0">
                <a:latin typeface="宋体" panose="02010600030101010101" pitchFamily="2" charset="-122"/>
                <a:ea typeface="宋体" panose="02010600030101010101" pitchFamily="2" charset="-122"/>
              </a:rPr>
              <a:t>13</a:t>
            </a:r>
            <a:r>
              <a:rPr lang="zh-CN" altLang="en-US" sz="2400" b="1" dirty="0">
                <a:latin typeface="宋体" panose="02010600030101010101" pitchFamily="2" charset="-122"/>
                <a:ea typeface="宋体" panose="02010600030101010101" pitchFamily="2" charset="-122"/>
              </a:rPr>
              <a:t>日，上午</a:t>
            </a:r>
            <a:r>
              <a:rPr lang="zh-CN" altLang="en-US"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a:p>
            <a:pPr algn="ctr"/>
            <a:r>
              <a:rPr lang="zh-CN" altLang="en-US" sz="2400" b="1" dirty="0">
                <a:latin typeface="宋体" panose="02010600030101010101" pitchFamily="2" charset="-122"/>
                <a:ea typeface="宋体" panose="02010600030101010101" pitchFamily="2" charset="-122"/>
              </a:rPr>
              <a:t>习近平</a:t>
            </a:r>
            <a:endParaRPr lang="zh-CN" altLang="en-US" sz="2400" dirty="0" smtClean="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5" name="组合 12"/>
          <p:cNvGrpSpPr/>
          <p:nvPr/>
        </p:nvGrpSpPr>
        <p:grpSpPr bwMode="auto">
          <a:xfrm>
            <a:off x="34925" y="-20638"/>
            <a:ext cx="2008188" cy="523876"/>
            <a:chOff x="70" y="-63"/>
            <a:chExt cx="3161" cy="824"/>
          </a:xfrm>
        </p:grpSpPr>
        <p:sp>
          <p:nvSpPr>
            <p:cNvPr id="4915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endParaRPr kumimoji="1" lang="zh-CN" altLang="en-US" sz="2800">
                <a:latin typeface="黑体" panose="02010609060101010101" pitchFamily="49" charset="-122"/>
                <a:ea typeface="黑体" panose="02010609060101010101" pitchFamily="49" charset="-122"/>
              </a:endParaRP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矩形 6"/>
          <p:cNvSpPr/>
          <p:nvPr/>
        </p:nvSpPr>
        <p:spPr>
          <a:xfrm>
            <a:off x="483219" y="707082"/>
            <a:ext cx="8177562" cy="3914918"/>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nSpc>
                <a:spcPct val="120000"/>
              </a:lnSpc>
            </a:pPr>
            <a:r>
              <a:rPr lang="zh-CN" altLang="en-US" sz="2300" b="1" dirty="0" smtClean="0">
                <a:latin typeface="楷体" panose="02010609060101010101" pitchFamily="49" charset="-122"/>
                <a:ea typeface="楷体" panose="02010609060101010101" pitchFamily="49" charset="-122"/>
              </a:rPr>
              <a:t>有</a:t>
            </a:r>
            <a:r>
              <a:rPr lang="zh-CN" altLang="en-US" sz="2300" b="1" dirty="0">
                <a:latin typeface="楷体" panose="02010609060101010101" pitchFamily="49" charset="-122"/>
                <a:ea typeface="楷体" panose="02010609060101010101" pitchFamily="49" charset="-122"/>
              </a:rPr>
              <a:t>保卫人民和平生活坚强能力的伟大国家，中华民族任人宰割、饱受欺凌的时代已经一去不复返了，中国人民正在意气风发地沿着中国特色社会主义道路，为实现“两个一百年”奋斗目标、实现中华民族伟大复兴的中国梦而奋斗。中华民族的发展前景无比光明。</a:t>
            </a:r>
            <a:endParaRPr lang="zh-CN" altLang="en-US" sz="2300" b="1" dirty="0">
              <a:latin typeface="楷体" panose="02010609060101010101" pitchFamily="49" charset="-122"/>
              <a:ea typeface="楷体" panose="02010609060101010101" pitchFamily="49" charset="-122"/>
            </a:endParaRPr>
          </a:p>
          <a:p>
            <a:pPr>
              <a:lnSpc>
                <a:spcPct val="120000"/>
              </a:lnSpc>
            </a:pPr>
            <a:r>
              <a:rPr lang="zh-CN" altLang="en-US" sz="2300" b="1" dirty="0" smtClean="0">
                <a:latin typeface="楷体" panose="02010609060101010101" pitchFamily="49" charset="-122"/>
                <a:ea typeface="楷体" panose="02010609060101010101" pitchFamily="49" charset="-122"/>
              </a:rPr>
              <a:t>    此时</a:t>
            </a:r>
            <a:r>
              <a:rPr lang="zh-CN" altLang="en-US" sz="2300" b="1" dirty="0">
                <a:latin typeface="楷体" panose="02010609060101010101" pitchFamily="49" charset="-122"/>
                <a:ea typeface="楷体" panose="02010609060101010101" pitchFamily="49" charset="-122"/>
              </a:rPr>
              <a:t>此刻，中国人民也要庄严昭告国际社会：今天的中国，是世界和平的坚决倡导者和有力捍卫者，中国人民将坚定不移维护人类和平与发展的崇高事业，愿同各国人民真诚团结起来，为建设一个持久和平、共同繁荣的世界而携手努力！</a:t>
            </a:r>
            <a:endParaRPr lang="zh-CN" altLang="en-US" sz="2300" b="1"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p:cNvSpPr txBox="1">
            <a:spLocks noChangeArrowheads="1"/>
          </p:cNvSpPr>
          <p:nvPr/>
        </p:nvSpPr>
        <p:spPr bwMode="auto">
          <a:xfrm>
            <a:off x="1456752" y="1575134"/>
            <a:ext cx="7363720"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ts val="1200"/>
              </a:spcBef>
            </a:pPr>
            <a:r>
              <a:rPr lang="zh-CN" altLang="en-US" sz="2800" b="1" dirty="0" smtClean="0">
                <a:latin typeface="楷体" panose="02010609060101010101" pitchFamily="49" charset="-122"/>
                <a:ea typeface="楷体" panose="02010609060101010101" pitchFamily="49" charset="-122"/>
              </a:rPr>
              <a:t>    让我们拿起手中的笔，办一期以“勿忘国耻，强我中华”为主题的手抄报吧！</a:t>
            </a:r>
            <a:endParaRPr lang="zh-CN" altLang="en-US" sz="2800" b="1" dirty="0">
              <a:latin typeface="楷体" panose="02010609060101010101" pitchFamily="49" charset="-122"/>
              <a:ea typeface="楷体" panose="02010609060101010101" pitchFamily="49" charset="-122"/>
            </a:endParaRPr>
          </a:p>
        </p:txBody>
      </p:sp>
      <p:grpSp>
        <p:nvGrpSpPr>
          <p:cNvPr id="58371" name="组合 8"/>
          <p:cNvGrpSpPr/>
          <p:nvPr/>
        </p:nvGrpSpPr>
        <p:grpSpPr bwMode="auto">
          <a:xfrm>
            <a:off x="34925" y="-20638"/>
            <a:ext cx="2008188" cy="523876"/>
            <a:chOff x="70" y="-63"/>
            <a:chExt cx="3161" cy="824"/>
          </a:xfrm>
        </p:grpSpPr>
        <p:sp>
          <p:nvSpPr>
            <p:cNvPr id="5837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课下作业</a:t>
              </a:r>
              <a:endParaRPr kumimoji="1" lang="zh-CN" altLang="en-US" sz="2800">
                <a:latin typeface="黑体" panose="02010609060101010101" pitchFamily="49" charset="-122"/>
                <a:ea typeface="黑体" panose="02010609060101010101" pitchFamily="49" charset="-122"/>
              </a:endParaRP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pic>
        <p:nvPicPr>
          <p:cNvPr id="7"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467544" y="163512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矩形 5"/>
          <p:cNvSpPr>
            <a:spLocks noChangeArrowheads="1"/>
          </p:cNvSpPr>
          <p:nvPr/>
        </p:nvSpPr>
        <p:spPr bwMode="auto">
          <a:xfrm>
            <a:off x="323529" y="1347614"/>
            <a:ext cx="8280919" cy="321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600" b="1" dirty="0" smtClean="0">
                <a:latin typeface="宋体" panose="02010600030101010101" pitchFamily="2" charset="-122"/>
              </a:rPr>
              <a:t>新闻评论</a:t>
            </a:r>
            <a:endParaRPr lang="en-US" altLang="zh-CN" sz="2600" b="1" dirty="0" smtClean="0">
              <a:latin typeface="宋体" panose="02010600030101010101" pitchFamily="2" charset="-122"/>
            </a:endParaRPr>
          </a:p>
          <a:p>
            <a:pPr>
              <a:lnSpc>
                <a:spcPct val="130000"/>
              </a:lnSpc>
            </a:pPr>
            <a:r>
              <a:rPr lang="zh-CN" altLang="en-US" sz="2600" b="1" dirty="0" smtClean="0">
                <a:latin typeface="楷体" panose="02010609060101010101" pitchFamily="49" charset="-122"/>
                <a:ea typeface="楷体" panose="02010609060101010101" pitchFamily="49" charset="-122"/>
              </a:rPr>
              <a:t>    新闻评论就是对当前发生的新闻及其新闻中的事实或者新闻中表现出的乃至隐藏的问题</a:t>
            </a:r>
            <a:r>
              <a:rPr lang="zh-CN" altLang="en-US" sz="2600" b="1" dirty="0">
                <a:latin typeface="楷体" panose="02010609060101010101" pitchFamily="49" charset="-122"/>
                <a:ea typeface="楷体" panose="02010609060101010101" pitchFamily="49" charset="-122"/>
              </a:rPr>
              <a:t>，作者发表自己</a:t>
            </a:r>
            <a:r>
              <a:rPr lang="zh-CN" altLang="en-US" sz="2600" b="1" dirty="0" smtClean="0">
                <a:latin typeface="楷体" panose="02010609060101010101" pitchFamily="49" charset="-122"/>
                <a:ea typeface="楷体" panose="02010609060101010101" pitchFamily="49" charset="-122"/>
              </a:rPr>
              <a:t>的见解，或者归纳、整理出新的结论</a:t>
            </a:r>
            <a:r>
              <a:rPr lang="zh-CN" altLang="en-US" sz="2600" b="1" dirty="0">
                <a:latin typeface="楷体" panose="02010609060101010101" pitchFamily="49" charset="-122"/>
                <a:ea typeface="楷体" panose="02010609060101010101" pitchFamily="49" charset="-122"/>
              </a:rPr>
              <a:t>、</a:t>
            </a:r>
            <a:r>
              <a:rPr lang="zh-CN" altLang="en-US" sz="2600" b="1" dirty="0" smtClean="0">
                <a:latin typeface="楷体" panose="02010609060101010101" pitchFamily="49" charset="-122"/>
                <a:ea typeface="楷体" panose="02010609060101010101" pitchFamily="49" charset="-122"/>
              </a:rPr>
              <a:t>观点。简单地说，就是评说一件事情、一个问题，或者几件事情、几个问题。</a:t>
            </a:r>
            <a:endParaRPr lang="zh-CN" altLang="en-US" sz="2600" b="1" dirty="0">
              <a:latin typeface="楷体" panose="02010609060101010101" pitchFamily="49" charset="-122"/>
              <a:ea typeface="楷体" panose="02010609060101010101" pitchFamily="49" charset="-122"/>
            </a:endParaRPr>
          </a:p>
        </p:txBody>
      </p:sp>
      <p:grpSp>
        <p:nvGrpSpPr>
          <p:cNvPr id="2" name="组合 2"/>
          <p:cNvGrpSpPr/>
          <p:nvPr/>
        </p:nvGrpSpPr>
        <p:grpSpPr bwMode="auto">
          <a:xfrm>
            <a:off x="3275806" y="714362"/>
            <a:ext cx="2592388" cy="566737"/>
            <a:chOff x="2843213" y="700088"/>
            <a:chExt cx="2592387" cy="566737"/>
          </a:xfrm>
        </p:grpSpPr>
        <p:sp>
          <p:nvSpPr>
            <p:cNvPr id="9" name="圆角矩形 8"/>
            <p:cNvSpPr/>
            <p:nvPr/>
          </p:nvSpPr>
          <p:spPr>
            <a:xfrm rot="530343">
              <a:off x="4935537" y="817563"/>
              <a:ext cx="441325" cy="419100"/>
            </a:xfrm>
            <a:prstGeom prst="roundRect">
              <a:avLst/>
            </a:prstGeom>
            <a:solidFill>
              <a:schemeClr val="tx2">
                <a:lumMod val="60000"/>
                <a:lumOff val="4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0" name="圆角矩形 9"/>
            <p:cNvSpPr/>
            <p:nvPr/>
          </p:nvSpPr>
          <p:spPr>
            <a:xfrm rot="21283839">
              <a:off x="4514850" y="817563"/>
              <a:ext cx="441325" cy="419100"/>
            </a:xfrm>
            <a:prstGeom prst="roundRect">
              <a:avLst/>
            </a:prstGeom>
            <a:solidFill>
              <a:schemeClr val="accent2">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 name="圆角矩形 10"/>
            <p:cNvSpPr/>
            <p:nvPr/>
          </p:nvSpPr>
          <p:spPr>
            <a:xfrm rot="555800">
              <a:off x="4068763" y="8175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 name="圆角矩形 11"/>
            <p:cNvSpPr/>
            <p:nvPr/>
          </p:nvSpPr>
          <p:spPr>
            <a:xfrm rot="20470821">
              <a:off x="3706813" y="8239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3" name="圆角矩形 12"/>
            <p:cNvSpPr/>
            <p:nvPr/>
          </p:nvSpPr>
          <p:spPr>
            <a:xfrm rot="319204">
              <a:off x="3287713" y="8239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4" name="圆角矩形 13"/>
            <p:cNvSpPr/>
            <p:nvPr/>
          </p:nvSpPr>
          <p:spPr>
            <a:xfrm rot="21148334">
              <a:off x="2878138" y="8318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278" name="矩形 1"/>
            <p:cNvSpPr>
              <a:spLocks noChangeArrowheads="1"/>
            </p:cNvSpPr>
            <p:nvPr/>
          </p:nvSpPr>
          <p:spPr bwMode="auto">
            <a:xfrm>
              <a:off x="2843213" y="700088"/>
              <a:ext cx="2592387"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ts val="4300"/>
                </a:lnSpc>
              </a:pPr>
              <a:r>
                <a:rPr lang="zh-CN" altLang="en-US" sz="2800" b="1" dirty="0" smtClean="0">
                  <a:solidFill>
                    <a:schemeClr val="bg1"/>
                  </a:solidFill>
                  <a:latin typeface="楷体" panose="02010609060101010101" pitchFamily="49" charset="-122"/>
                  <a:ea typeface="楷体" panose="02010609060101010101" pitchFamily="49" charset="-122"/>
                </a:rPr>
                <a:t>新闻</a:t>
              </a:r>
              <a:r>
                <a:rPr lang="zh-CN" altLang="en-US" sz="2800" b="1" dirty="0">
                  <a:solidFill>
                    <a:schemeClr val="bg1"/>
                  </a:solidFill>
                  <a:latin typeface="楷体" panose="02010609060101010101" pitchFamily="49" charset="-122"/>
                  <a:ea typeface="楷体" panose="02010609060101010101" pitchFamily="49" charset="-122"/>
                </a:rPr>
                <a:t>基本</a:t>
              </a:r>
              <a:r>
                <a:rPr lang="zh-CN" altLang="en-US" sz="2800" b="1" dirty="0" smtClean="0">
                  <a:solidFill>
                    <a:schemeClr val="bg1"/>
                  </a:solidFill>
                  <a:latin typeface="楷体" panose="02010609060101010101" pitchFamily="49" charset="-122"/>
                  <a:ea typeface="楷体" panose="02010609060101010101" pitchFamily="49" charset="-122"/>
                </a:rPr>
                <a:t>常识</a:t>
              </a:r>
              <a:endParaRPr lang="zh-CN" altLang="en-US" sz="2800" b="1" dirty="0">
                <a:solidFill>
                  <a:schemeClr val="bg1"/>
                </a:solidFill>
                <a:latin typeface="楷体" panose="02010609060101010101" pitchFamily="49" charset="-122"/>
                <a:ea typeface="楷体" panose="02010609060101010101" pitchFamily="49" charset="-122"/>
              </a:endParaRPr>
            </a:p>
          </p:txBody>
        </p:sp>
      </p:grpSp>
      <p:grpSp>
        <p:nvGrpSpPr>
          <p:cNvPr id="11268" name="组合 8"/>
          <p:cNvGrpSpPr/>
          <p:nvPr/>
        </p:nvGrpSpPr>
        <p:grpSpPr bwMode="auto">
          <a:xfrm>
            <a:off x="1588" y="-20638"/>
            <a:ext cx="2006600" cy="523876"/>
            <a:chOff x="70" y="-63"/>
            <a:chExt cx="3161" cy="824"/>
          </a:xfrm>
        </p:grpSpPr>
        <p:sp>
          <p:nvSpPr>
            <p:cNvPr id="1126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endParaRPr kumimoji="1" lang="zh-CN" altLang="en-US" sz="2800">
                <a:latin typeface="黑体" panose="02010609060101010101" pitchFamily="49" charset="-122"/>
                <a:ea typeface="黑体" panose="02010609060101010101" pitchFamily="49" charset="-122"/>
              </a:endParaRPr>
            </a:p>
          </p:txBody>
        </p:sp>
        <p:cxnSp>
          <p:nvCxnSpPr>
            <p:cNvPr id="2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5" name="矩形 4"/>
          <p:cNvSpPr/>
          <p:nvPr/>
        </p:nvSpPr>
        <p:spPr>
          <a:xfrm>
            <a:off x="3635896" y="2517889"/>
            <a:ext cx="1872208" cy="1077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 dirty="0" smtClean="0">
                <a:solidFill>
                  <a:schemeClr val="bg1"/>
                </a:solidFill>
              </a:rPr>
              <a:t>绿色圃中小学教育</a:t>
            </a:r>
            <a:r>
              <a:rPr lang="en-US" altLang="zh-CN" sz="100" dirty="0" smtClean="0">
                <a:solidFill>
                  <a:schemeClr val="bg1"/>
                </a:solidFill>
              </a:rPr>
              <a:t>http://www.LSPJY.com </a:t>
            </a:r>
            <a:endParaRPr lang="zh-CN" altLang="en-US" sz="100" dirty="0">
              <a:solidFill>
                <a:schemeClr val="bg1"/>
              </a:solidFill>
            </a:endParaRPr>
          </a:p>
        </p:txBody>
      </p:sp>
      <p:sp>
        <p:nvSpPr>
          <p:cNvPr id="3" name="矩形 2"/>
          <p:cNvSpPr/>
          <p:nvPr/>
        </p:nvSpPr>
        <p:spPr>
          <a:xfrm>
            <a:off x="3762896" y="2644889"/>
            <a:ext cx="1872208" cy="1077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 dirty="0" smtClean="0">
                <a:solidFill>
                  <a:schemeClr val="bg1"/>
                </a:solidFill>
              </a:rPr>
              <a:t>绿色圃中小学教育</a:t>
            </a:r>
            <a:r>
              <a:rPr lang="en-US" altLang="zh-CN" sz="100" dirty="0" smtClean="0">
                <a:solidFill>
                  <a:schemeClr val="bg1"/>
                </a:solidFill>
              </a:rPr>
              <a:t>http://www.LSPJY.com </a:t>
            </a:r>
            <a:endParaRPr lang="zh-CN" altLang="en-US" sz="1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矩形 5"/>
          <p:cNvSpPr>
            <a:spLocks noChangeArrowheads="1"/>
          </p:cNvSpPr>
          <p:nvPr/>
        </p:nvSpPr>
        <p:spPr bwMode="auto">
          <a:xfrm>
            <a:off x="3029243" y="680378"/>
            <a:ext cx="3085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smtClean="0">
                <a:latin typeface="宋体" panose="02010600030101010101" pitchFamily="2" charset="-122"/>
              </a:rPr>
              <a:t>新闻评论的</a:t>
            </a:r>
            <a:r>
              <a:rPr lang="zh-CN" altLang="en-US" sz="2800" b="1" dirty="0">
                <a:latin typeface="宋体" panose="02010600030101010101" pitchFamily="2" charset="-122"/>
              </a:rPr>
              <a:t>特点</a:t>
            </a:r>
            <a:endParaRPr lang="en-US" altLang="zh-CN" sz="2800" b="1" dirty="0">
              <a:latin typeface="宋体" panose="02010600030101010101" pitchFamily="2" charset="-122"/>
            </a:endParaRPr>
          </a:p>
        </p:txBody>
      </p:sp>
      <p:sp>
        <p:nvSpPr>
          <p:cNvPr id="12293" name="矩形 16"/>
          <p:cNvSpPr>
            <a:spLocks noChangeArrowheads="1"/>
          </p:cNvSpPr>
          <p:nvPr/>
        </p:nvSpPr>
        <p:spPr bwMode="auto">
          <a:xfrm>
            <a:off x="611560" y="1347614"/>
            <a:ext cx="7920880" cy="321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600" b="1" dirty="0" smtClean="0">
                <a:latin typeface="楷体" panose="02010609060101010101" pitchFamily="49" charset="-122"/>
                <a:ea typeface="楷体" panose="02010609060101010101" pitchFamily="49" charset="-122"/>
              </a:rPr>
              <a:t>    新闻评论一般具有时效性、针对性、准确性、说理性和思想性的特点，也就是：</a:t>
            </a:r>
            <a:endParaRPr lang="en-US" altLang="zh-CN" sz="2600" b="1" dirty="0" smtClean="0">
              <a:latin typeface="楷体" panose="02010609060101010101" pitchFamily="49" charset="-122"/>
              <a:ea typeface="楷体" panose="02010609060101010101" pitchFamily="49" charset="-122"/>
            </a:endParaRPr>
          </a:p>
          <a:p>
            <a:pPr eaLnBrk="1" hangingPunct="1">
              <a:lnSpc>
                <a:spcPct val="130000"/>
              </a:lnSpc>
            </a:pPr>
            <a:r>
              <a:rPr lang="zh-CN" altLang="en-US" sz="2600" b="1" dirty="0" smtClean="0">
                <a:latin typeface="楷体" panose="02010609060101010101" pitchFamily="49" charset="-122"/>
                <a:ea typeface="楷体" panose="02010609060101010101" pitchFamily="49" charset="-122"/>
              </a:rPr>
              <a:t>    ①因时而评，新闻性强；</a:t>
            </a:r>
            <a:endParaRPr lang="en-US" altLang="zh-CN" sz="2600" b="1" dirty="0" smtClean="0">
              <a:latin typeface="楷体" panose="02010609060101010101" pitchFamily="49" charset="-122"/>
              <a:ea typeface="楷体" panose="02010609060101010101" pitchFamily="49" charset="-122"/>
            </a:endParaRPr>
          </a:p>
          <a:p>
            <a:pPr eaLnBrk="1" hangingPunct="1">
              <a:lnSpc>
                <a:spcPct val="130000"/>
              </a:lnSpc>
            </a:pPr>
            <a:r>
              <a:rPr lang="en-US" altLang="zh-CN" sz="2600" b="1" dirty="0">
                <a:latin typeface="楷体" panose="02010609060101010101" pitchFamily="49" charset="-122"/>
                <a:ea typeface="楷体" panose="02010609060101010101" pitchFamily="49" charset="-122"/>
              </a:rPr>
              <a:t> </a:t>
            </a:r>
            <a:r>
              <a:rPr lang="en-US" altLang="zh-CN" sz="2600" b="1" dirty="0" smtClean="0">
                <a:latin typeface="楷体" panose="02010609060101010101" pitchFamily="49" charset="-122"/>
                <a:ea typeface="楷体" panose="02010609060101010101" pitchFamily="49" charset="-122"/>
              </a:rPr>
              <a:t>   </a:t>
            </a:r>
            <a:r>
              <a:rPr lang="zh-CN" altLang="en-US" sz="2600" b="1" dirty="0" smtClean="0">
                <a:latin typeface="楷体" panose="02010609060101010101" pitchFamily="49" charset="-122"/>
                <a:ea typeface="楷体" panose="02010609060101010101" pitchFamily="49" charset="-122"/>
              </a:rPr>
              <a:t>②缘事而发，寓理于事；</a:t>
            </a:r>
            <a:endParaRPr lang="en-US" altLang="zh-CN" sz="2600" b="1" dirty="0" smtClean="0">
              <a:latin typeface="楷体" panose="02010609060101010101" pitchFamily="49" charset="-122"/>
              <a:ea typeface="楷体" panose="02010609060101010101" pitchFamily="49" charset="-122"/>
            </a:endParaRPr>
          </a:p>
          <a:p>
            <a:pPr eaLnBrk="1" hangingPunct="1">
              <a:lnSpc>
                <a:spcPct val="130000"/>
              </a:lnSpc>
            </a:pPr>
            <a:r>
              <a:rPr lang="zh-CN" altLang="en-US" sz="2600" b="1" dirty="0" smtClean="0">
                <a:latin typeface="楷体" panose="02010609060101010101" pitchFamily="49" charset="-122"/>
                <a:ea typeface="楷体" panose="02010609060101010101" pitchFamily="49" charset="-122"/>
              </a:rPr>
              <a:t>    ③内容贴近，题材广泛；</a:t>
            </a:r>
            <a:endParaRPr lang="en-US" altLang="zh-CN" sz="2600" b="1" dirty="0" smtClean="0">
              <a:latin typeface="楷体" panose="02010609060101010101" pitchFamily="49" charset="-122"/>
              <a:ea typeface="楷体" panose="02010609060101010101" pitchFamily="49" charset="-122"/>
            </a:endParaRPr>
          </a:p>
          <a:p>
            <a:pPr eaLnBrk="1" hangingPunct="1">
              <a:lnSpc>
                <a:spcPct val="130000"/>
              </a:lnSpc>
            </a:pPr>
            <a:r>
              <a:rPr lang="en-US" altLang="zh-CN" sz="2600" b="1" dirty="0">
                <a:latin typeface="楷体" panose="02010609060101010101" pitchFamily="49" charset="-122"/>
                <a:ea typeface="楷体" panose="02010609060101010101" pitchFamily="49" charset="-122"/>
              </a:rPr>
              <a:t> </a:t>
            </a:r>
            <a:r>
              <a:rPr lang="en-US" altLang="zh-CN" sz="2600" b="1" dirty="0" smtClean="0">
                <a:latin typeface="楷体" panose="02010609060101010101" pitchFamily="49" charset="-122"/>
                <a:ea typeface="楷体" panose="02010609060101010101" pitchFamily="49" charset="-122"/>
              </a:rPr>
              <a:t>   </a:t>
            </a:r>
            <a:r>
              <a:rPr lang="zh-CN" altLang="en-US" sz="2600" b="1" dirty="0" smtClean="0">
                <a:latin typeface="楷体" panose="02010609060101010101" pitchFamily="49" charset="-122"/>
                <a:ea typeface="楷体" panose="02010609060101010101" pitchFamily="49" charset="-122"/>
              </a:rPr>
              <a:t>④大众视角，公民写作。</a:t>
            </a:r>
            <a:endParaRPr lang="zh-CN" altLang="en-US" sz="2600" b="1" dirty="0">
              <a:latin typeface="楷体" panose="02010609060101010101" pitchFamily="49" charset="-122"/>
              <a:ea typeface="楷体" panose="02010609060101010101" pitchFamily="49" charset="-122"/>
            </a:endParaRPr>
          </a:p>
        </p:txBody>
      </p:sp>
      <p:grpSp>
        <p:nvGrpSpPr>
          <p:cNvPr id="3" name="组合 8"/>
          <p:cNvGrpSpPr/>
          <p:nvPr/>
        </p:nvGrpSpPr>
        <p:grpSpPr bwMode="auto">
          <a:xfrm>
            <a:off x="1588" y="-20638"/>
            <a:ext cx="2006600" cy="523876"/>
            <a:chOff x="70" y="-63"/>
            <a:chExt cx="3161" cy="824"/>
          </a:xfrm>
        </p:grpSpPr>
        <p:sp>
          <p:nvSpPr>
            <p:cNvPr id="12294"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endParaRPr kumimoji="1" lang="zh-CN" altLang="en-US" sz="2800">
                <a:latin typeface="黑体" panose="02010609060101010101" pitchFamily="49" charset="-122"/>
                <a:ea typeface="黑体" panose="02010609060101010101" pitchFamily="49" charset="-122"/>
              </a:endParaRPr>
            </a:p>
          </p:txBody>
        </p:sp>
        <p:cxnSp>
          <p:nvCxnSpPr>
            <p:cNvPr id="2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3" name="菱形 2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
          <p:cNvGrpSpPr/>
          <p:nvPr/>
        </p:nvGrpSpPr>
        <p:grpSpPr bwMode="auto">
          <a:xfrm>
            <a:off x="3700463" y="699542"/>
            <a:ext cx="1743075" cy="566737"/>
            <a:chOff x="3333750" y="598488"/>
            <a:chExt cx="1743075" cy="566502"/>
          </a:xfrm>
        </p:grpSpPr>
        <p:sp>
          <p:nvSpPr>
            <p:cNvPr id="15" name="圆角矩形 14"/>
            <p:cNvSpPr/>
            <p:nvPr/>
          </p:nvSpPr>
          <p:spPr>
            <a:xfrm rot="555800">
              <a:off x="4602162" y="715914"/>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20470821">
              <a:off x="4197350" y="722262"/>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4348" name="矩形 1"/>
            <p:cNvSpPr>
              <a:spLocks noChangeArrowheads="1"/>
            </p:cNvSpPr>
            <p:nvPr/>
          </p:nvSpPr>
          <p:spPr bwMode="auto">
            <a:xfrm>
              <a:off x="3333750" y="598488"/>
              <a:ext cx="1743075" cy="56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写作背景</a:t>
              </a:r>
              <a:endParaRPr lang="zh-CN" altLang="en-US" sz="2800" b="1">
                <a:solidFill>
                  <a:schemeClr val="bg1"/>
                </a:solidFill>
                <a:latin typeface="楷体" panose="02010609060101010101" pitchFamily="49" charset="-122"/>
                <a:ea typeface="楷体" panose="02010609060101010101" pitchFamily="49" charset="-122"/>
              </a:endParaRPr>
            </a:p>
          </p:txBody>
        </p:sp>
      </p:grpSp>
      <p:grpSp>
        <p:nvGrpSpPr>
          <p:cNvPr id="2" name="组合 8"/>
          <p:cNvGrpSpPr/>
          <p:nvPr/>
        </p:nvGrpSpPr>
        <p:grpSpPr bwMode="auto">
          <a:xfrm>
            <a:off x="1588" y="-20638"/>
            <a:ext cx="2006600" cy="523876"/>
            <a:chOff x="70" y="-63"/>
            <a:chExt cx="3161" cy="824"/>
          </a:xfrm>
        </p:grpSpPr>
        <p:sp>
          <p:nvSpPr>
            <p:cNvPr id="1434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endParaRPr kumimoji="1" lang="zh-CN" altLang="en-US" sz="2800">
                <a:latin typeface="黑体" panose="02010609060101010101" pitchFamily="49" charset="-122"/>
                <a:ea typeface="黑体" panose="02010609060101010101" pitchFamily="49" charset="-122"/>
              </a:endParaRPr>
            </a:p>
          </p:txBody>
        </p:sp>
        <p:cxnSp>
          <p:nvCxnSpPr>
            <p:cNvPr id="2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矩形 12"/>
          <p:cNvSpPr/>
          <p:nvPr/>
        </p:nvSpPr>
        <p:spPr>
          <a:xfrm>
            <a:off x="448640" y="1518920"/>
            <a:ext cx="8246720" cy="2492990"/>
          </a:xfrm>
          <a:prstGeom prst="rect">
            <a:avLst/>
          </a:prstGeom>
        </p:spPr>
        <p:txBody>
          <a:bodyPr wrap="square">
            <a:spAutoFit/>
          </a:bodyPr>
          <a:lstStyle/>
          <a:p>
            <a:pPr>
              <a:lnSpc>
                <a:spcPct val="150000"/>
              </a:lnSpc>
            </a:pPr>
            <a:r>
              <a:rPr lang="en-US" sz="2600" b="1" dirty="0" smtClean="0">
                <a:latin typeface="楷体" panose="02010609060101010101" pitchFamily="49" charset="-122"/>
                <a:ea typeface="楷体" panose="02010609060101010101" pitchFamily="49" charset="-122"/>
              </a:rPr>
              <a:t>    2017</a:t>
            </a:r>
            <a:r>
              <a:rPr lang="zh-CN" altLang="en-US" sz="2600" b="1" dirty="0" smtClean="0">
                <a:latin typeface="楷体" panose="02010609060101010101" pitchFamily="49" charset="-122"/>
                <a:ea typeface="楷体" panose="02010609060101010101" pitchFamily="49" charset="-122"/>
              </a:rPr>
              <a:t>年</a:t>
            </a:r>
            <a:r>
              <a:rPr lang="en-US" sz="2600" b="1" dirty="0" smtClean="0">
                <a:latin typeface="楷体" panose="02010609060101010101" pitchFamily="49" charset="-122"/>
                <a:ea typeface="楷体" panose="02010609060101010101" pitchFamily="49" charset="-122"/>
              </a:rPr>
              <a:t>12</a:t>
            </a:r>
            <a:r>
              <a:rPr lang="zh-CN" altLang="en-US" sz="2600" b="1" dirty="0" smtClean="0">
                <a:latin typeface="楷体" panose="02010609060101010101" pitchFamily="49" charset="-122"/>
                <a:ea typeface="楷体" panose="02010609060101010101" pitchFamily="49" charset="-122"/>
              </a:rPr>
              <a:t>月</a:t>
            </a:r>
            <a:r>
              <a:rPr lang="en-US" sz="2600" b="1" dirty="0" smtClean="0">
                <a:latin typeface="楷体" panose="02010609060101010101" pitchFamily="49" charset="-122"/>
                <a:ea typeface="楷体" panose="02010609060101010101" pitchFamily="49" charset="-122"/>
              </a:rPr>
              <a:t>13</a:t>
            </a:r>
            <a:r>
              <a:rPr lang="zh-CN" altLang="en-US" sz="2600" b="1" dirty="0" smtClean="0">
                <a:latin typeface="楷体" panose="02010609060101010101" pitchFamily="49" charset="-122"/>
                <a:ea typeface="楷体" panose="02010609060101010101" pitchFamily="49" charset="-122"/>
              </a:rPr>
              <a:t>日，是南京大屠杀惨案发生</a:t>
            </a:r>
            <a:r>
              <a:rPr lang="en-US" sz="2600" b="1" dirty="0" smtClean="0">
                <a:latin typeface="楷体" panose="02010609060101010101" pitchFamily="49" charset="-122"/>
                <a:ea typeface="楷体" panose="02010609060101010101" pitchFamily="49" charset="-122"/>
              </a:rPr>
              <a:t>80</a:t>
            </a:r>
            <a:r>
              <a:rPr lang="zh-CN" altLang="en-US" sz="2600" b="1" dirty="0" smtClean="0">
                <a:latin typeface="楷体" panose="02010609060101010101" pitchFamily="49" charset="-122"/>
                <a:ea typeface="楷体" panose="02010609060101010101" pitchFamily="49" charset="-122"/>
              </a:rPr>
              <a:t>周年，也是第四个南京大屠杀死难者国家公祭日，</a:t>
            </a:r>
            <a:r>
              <a:rPr lang="en-US" altLang="zh-CN" sz="2600" b="1" dirty="0" smtClean="0">
                <a:latin typeface="楷体" panose="02010609060101010101" pitchFamily="49" charset="-122"/>
                <a:ea typeface="楷体" panose="02010609060101010101" pitchFamily="49" charset="-122"/>
              </a:rPr>
              <a:t>《</a:t>
            </a:r>
            <a:r>
              <a:rPr lang="zh-CN" altLang="en-US" sz="2600" b="1" dirty="0" smtClean="0">
                <a:latin typeface="楷体" panose="02010609060101010101" pitchFamily="49" charset="-122"/>
                <a:ea typeface="楷体" panose="02010609060101010101" pitchFamily="49" charset="-122"/>
              </a:rPr>
              <a:t>人民日报</a:t>
            </a:r>
            <a:r>
              <a:rPr lang="en-US" altLang="zh-CN" sz="2600" b="1" dirty="0" smtClean="0">
                <a:latin typeface="楷体" panose="02010609060101010101" pitchFamily="49" charset="-122"/>
                <a:ea typeface="楷体" panose="02010609060101010101" pitchFamily="49" charset="-122"/>
              </a:rPr>
              <a:t>》</a:t>
            </a:r>
            <a:r>
              <a:rPr lang="zh-CN" altLang="en-US" sz="2600" b="1" dirty="0" smtClean="0">
                <a:latin typeface="楷体" panose="02010609060101010101" pitchFamily="49" charset="-122"/>
                <a:ea typeface="楷体" panose="02010609060101010101" pitchFamily="49" charset="-122"/>
              </a:rPr>
              <a:t>发表此文，深切缅怀南京大屠杀的无辜死难者，警醒世人，牢记历史，勿忘国耻。</a:t>
            </a:r>
            <a:endParaRPr lang="zh-CN" altLang="en-US" sz="2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83568" y="1563390"/>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smtClean="0">
                <a:solidFill>
                  <a:srgbClr val="000000"/>
                </a:solidFill>
                <a:latin typeface="楷体" panose="02010609060101010101" pitchFamily="49" charset="-122"/>
                <a:ea typeface="楷体" panose="02010609060101010101" pitchFamily="49" charset="-122"/>
              </a:rPr>
              <a:t>杀</a:t>
            </a:r>
            <a:endParaRPr lang="zh-CN" altLang="en-US" sz="4000" dirty="0"/>
          </a:p>
        </p:txBody>
      </p:sp>
      <p:sp>
        <p:nvSpPr>
          <p:cNvPr id="3" name="矩形 2"/>
          <p:cNvSpPr>
            <a:spLocks noChangeArrowheads="1"/>
          </p:cNvSpPr>
          <p:nvPr/>
        </p:nvSpPr>
        <p:spPr bwMode="auto">
          <a:xfrm>
            <a:off x="1310630" y="1131590"/>
            <a:ext cx="52610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anose="000B0604020202020204" pitchFamily="34" charset="0"/>
                <a:ea typeface="黑体" panose="02010609060101010101" pitchFamily="49" charset="-122"/>
              </a:rPr>
              <a:t>lù</a:t>
            </a:r>
            <a:endParaRPr lang="zh-CN" altLang="en-US" sz="3200" dirty="0">
              <a:latin typeface="汉语拼音" panose="000B0604020202020204" pitchFamily="34" charset="0"/>
              <a:ea typeface="黑体" panose="02010609060101010101" pitchFamily="49" charset="-122"/>
            </a:endParaRPr>
          </a:p>
        </p:txBody>
      </p:sp>
      <p:sp>
        <p:nvSpPr>
          <p:cNvPr id="4" name="矩形 71"/>
          <p:cNvSpPr>
            <a:spLocks noChangeArrowheads="1"/>
          </p:cNvSpPr>
          <p:nvPr/>
        </p:nvSpPr>
        <p:spPr bwMode="auto">
          <a:xfrm>
            <a:off x="1237605" y="1563390"/>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smtClean="0">
                <a:solidFill>
                  <a:srgbClr val="FF0000"/>
                </a:solidFill>
                <a:latin typeface="楷体" panose="02010609060101010101" pitchFamily="49" charset="-122"/>
                <a:ea typeface="楷体" panose="02010609060101010101" pitchFamily="49" charset="-122"/>
              </a:rPr>
              <a:t>戮</a:t>
            </a:r>
            <a:endParaRPr lang="zh-CN" altLang="en-US" sz="4000" u="sng" dirty="0">
              <a:solidFill>
                <a:srgbClr val="FF0000"/>
              </a:solidFill>
            </a:endParaRPr>
          </a:p>
        </p:txBody>
      </p:sp>
      <p:grpSp>
        <p:nvGrpSpPr>
          <p:cNvPr id="5" name="组合 2"/>
          <p:cNvGrpSpPr/>
          <p:nvPr/>
        </p:nvGrpSpPr>
        <p:grpSpPr bwMode="auto">
          <a:xfrm>
            <a:off x="539750" y="558800"/>
            <a:ext cx="1497013" cy="644525"/>
            <a:chOff x="752475" y="598488"/>
            <a:chExt cx="1497013" cy="643766"/>
          </a:xfrm>
        </p:grpSpPr>
        <p:sp>
          <p:nvSpPr>
            <p:cNvPr id="6" name="圆角矩形 5"/>
            <p:cNvSpPr/>
            <p:nvPr/>
          </p:nvSpPr>
          <p:spPr>
            <a:xfrm rot="20326116">
              <a:off x="1746250" y="718996"/>
              <a:ext cx="442913"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7" name="圆角矩形 6"/>
            <p:cNvSpPr/>
            <p:nvPr/>
          </p:nvSpPr>
          <p:spPr>
            <a:xfrm rot="319204">
              <a:off x="1258888"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8" name="圆角矩形 7"/>
            <p:cNvSpPr/>
            <p:nvPr/>
          </p:nvSpPr>
          <p:spPr>
            <a:xfrm rot="21148334">
              <a:off x="787400"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矩形 1"/>
            <p:cNvSpPr>
              <a:spLocks noChangeArrowheads="1"/>
            </p:cNvSpPr>
            <p:nvPr/>
          </p:nvSpPr>
          <p:spPr bwMode="auto">
            <a:xfrm>
              <a:off x="752475" y="598488"/>
              <a:ext cx="1497013"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读一读</a:t>
              </a:r>
              <a:endParaRPr lang="zh-CN" altLang="en-US" sz="2800" b="1">
                <a:solidFill>
                  <a:schemeClr val="bg1"/>
                </a:solidFill>
                <a:latin typeface="楷体" panose="02010609060101010101" pitchFamily="49" charset="-122"/>
                <a:ea typeface="楷体" panose="02010609060101010101" pitchFamily="49" charset="-122"/>
              </a:endParaRPr>
            </a:p>
          </p:txBody>
        </p:sp>
      </p:grpSp>
      <p:grpSp>
        <p:nvGrpSpPr>
          <p:cNvPr id="10" name="组合 55"/>
          <p:cNvGrpSpPr/>
          <p:nvPr/>
        </p:nvGrpSpPr>
        <p:grpSpPr bwMode="auto">
          <a:xfrm>
            <a:off x="-3175" y="-20638"/>
            <a:ext cx="2006600" cy="523876"/>
            <a:chOff x="70" y="-63"/>
            <a:chExt cx="3161" cy="824"/>
          </a:xfrm>
        </p:grpSpPr>
        <p:sp>
          <p:nvSpPr>
            <p:cNvPr id="1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endParaRPr kumimoji="1" lang="zh-CN" altLang="en-US" sz="2800">
                <a:latin typeface="黑体" panose="02010609060101010101" pitchFamily="49" charset="-122"/>
                <a:ea typeface="黑体" panose="02010609060101010101" pitchFamily="49" charset="-122"/>
              </a:endParaRP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4" name="矩形 13"/>
          <p:cNvSpPr>
            <a:spLocks noChangeArrowheads="1"/>
          </p:cNvSpPr>
          <p:nvPr/>
        </p:nvSpPr>
        <p:spPr bwMode="auto">
          <a:xfrm>
            <a:off x="3204953" y="1131863"/>
            <a:ext cx="100700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anose="000B0604020202020204" pitchFamily="34" charset="0"/>
                <a:ea typeface="黑体" panose="02010609060101010101" pitchFamily="49" charset="-122"/>
              </a:rPr>
              <a:t>dǐng</a:t>
            </a:r>
            <a:endParaRPr lang="zh-CN" altLang="en-US" sz="3200" dirty="0">
              <a:latin typeface="汉语拼音" panose="000B0604020202020204" pitchFamily="34" charset="0"/>
              <a:ea typeface="黑体" panose="02010609060101010101" pitchFamily="49" charset="-122"/>
            </a:endParaRPr>
          </a:p>
        </p:txBody>
      </p:sp>
      <p:sp>
        <p:nvSpPr>
          <p:cNvPr id="15" name="矩形 73"/>
          <p:cNvSpPr>
            <a:spLocks noChangeArrowheads="1"/>
          </p:cNvSpPr>
          <p:nvPr/>
        </p:nvSpPr>
        <p:spPr bwMode="auto">
          <a:xfrm>
            <a:off x="3352825" y="156366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鼎</a:t>
            </a:r>
            <a:endParaRPr lang="zh-CN" altLang="en-US" sz="4000" u="sng" dirty="0">
              <a:solidFill>
                <a:srgbClr val="FF0000"/>
              </a:solidFill>
            </a:endParaRPr>
          </a:p>
        </p:txBody>
      </p:sp>
      <p:sp>
        <p:nvSpPr>
          <p:cNvPr id="16" name="矩形 15"/>
          <p:cNvSpPr>
            <a:spLocks noChangeArrowheads="1"/>
          </p:cNvSpPr>
          <p:nvPr/>
        </p:nvSpPr>
        <p:spPr bwMode="auto">
          <a:xfrm>
            <a:off x="2771800" y="156366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宝</a:t>
            </a:r>
            <a:endParaRPr lang="zh-CN" altLang="en-US" sz="4000" dirty="0"/>
          </a:p>
        </p:txBody>
      </p:sp>
      <p:sp>
        <p:nvSpPr>
          <p:cNvPr id="17" name="矩形 16"/>
          <p:cNvSpPr>
            <a:spLocks noChangeArrowheads="1"/>
          </p:cNvSpPr>
          <p:nvPr/>
        </p:nvSpPr>
        <p:spPr bwMode="auto">
          <a:xfrm>
            <a:off x="4919813" y="156366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国</a:t>
            </a:r>
            <a:endParaRPr lang="zh-CN" altLang="en-US" sz="4000" dirty="0"/>
          </a:p>
        </p:txBody>
      </p:sp>
      <p:sp>
        <p:nvSpPr>
          <p:cNvPr id="18" name="矩形 76"/>
          <p:cNvSpPr>
            <a:spLocks noChangeArrowheads="1"/>
          </p:cNvSpPr>
          <p:nvPr/>
        </p:nvSpPr>
        <p:spPr bwMode="auto">
          <a:xfrm>
            <a:off x="5473850" y="1563663"/>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殇</a:t>
            </a:r>
            <a:endParaRPr lang="zh-CN" altLang="en-US" sz="4000" u="sng" dirty="0">
              <a:solidFill>
                <a:srgbClr val="FF0000"/>
              </a:solidFill>
            </a:endParaRPr>
          </a:p>
        </p:txBody>
      </p:sp>
      <p:sp>
        <p:nvSpPr>
          <p:cNvPr id="19" name="矩形 18"/>
          <p:cNvSpPr>
            <a:spLocks noChangeArrowheads="1"/>
          </p:cNvSpPr>
          <p:nvPr/>
        </p:nvSpPr>
        <p:spPr bwMode="auto">
          <a:xfrm>
            <a:off x="5207845" y="1131863"/>
            <a:ext cx="130837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anose="000B0604020202020204" pitchFamily="34" charset="0"/>
                <a:ea typeface="黑体" panose="02010609060101010101" pitchFamily="49" charset="-122"/>
              </a:rPr>
              <a:t>shāng</a:t>
            </a:r>
            <a:endParaRPr lang="zh-CN" altLang="en-US" sz="3200" dirty="0">
              <a:latin typeface="汉语拼音" panose="000B0604020202020204" pitchFamily="34" charset="0"/>
              <a:ea typeface="黑体" panose="02010609060101010101" pitchFamily="49" charset="-122"/>
            </a:endParaRPr>
          </a:p>
        </p:txBody>
      </p:sp>
      <p:sp>
        <p:nvSpPr>
          <p:cNvPr id="20" name="矩形 19"/>
          <p:cNvSpPr>
            <a:spLocks noChangeArrowheads="1"/>
          </p:cNvSpPr>
          <p:nvPr/>
        </p:nvSpPr>
        <p:spPr bwMode="auto">
          <a:xfrm>
            <a:off x="7057082" y="1144166"/>
            <a:ext cx="11400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anose="000B0604020202020204" pitchFamily="34" charset="0"/>
                <a:ea typeface="黑体" panose="02010609060101010101" pitchFamily="49" charset="-122"/>
              </a:rPr>
              <a:t>miǎn</a:t>
            </a:r>
            <a:endParaRPr lang="zh-CN" altLang="en-US" sz="3200" dirty="0">
              <a:latin typeface="汉语拼音" panose="000B0604020202020204" pitchFamily="34" charset="0"/>
              <a:ea typeface="黑体" panose="02010609060101010101" pitchFamily="49" charset="-122"/>
            </a:endParaRPr>
          </a:p>
        </p:txBody>
      </p:sp>
      <p:sp>
        <p:nvSpPr>
          <p:cNvPr id="21" name="矩形 79"/>
          <p:cNvSpPr>
            <a:spLocks noChangeArrowheads="1"/>
          </p:cNvSpPr>
          <p:nvPr/>
        </p:nvSpPr>
        <p:spPr bwMode="auto">
          <a:xfrm>
            <a:off x="7187257" y="1575966"/>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缅</a:t>
            </a:r>
            <a:endParaRPr lang="zh-CN" altLang="en-US" sz="4000" u="sng" dirty="0">
              <a:solidFill>
                <a:srgbClr val="FF0000"/>
              </a:solidFill>
            </a:endParaRPr>
          </a:p>
        </p:txBody>
      </p:sp>
      <p:sp>
        <p:nvSpPr>
          <p:cNvPr id="22" name="矩形 21"/>
          <p:cNvSpPr>
            <a:spLocks noChangeArrowheads="1"/>
          </p:cNvSpPr>
          <p:nvPr/>
        </p:nvSpPr>
        <p:spPr bwMode="auto">
          <a:xfrm>
            <a:off x="7763519" y="1575966"/>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怀</a:t>
            </a:r>
            <a:endParaRPr lang="zh-CN" altLang="en-US" sz="4000" dirty="0"/>
          </a:p>
        </p:txBody>
      </p:sp>
      <p:sp>
        <p:nvSpPr>
          <p:cNvPr id="23" name="矩形 22"/>
          <p:cNvSpPr>
            <a:spLocks noChangeArrowheads="1"/>
          </p:cNvSpPr>
          <p:nvPr/>
        </p:nvSpPr>
        <p:spPr bwMode="auto">
          <a:xfrm>
            <a:off x="6994599" y="2355999"/>
            <a:ext cx="1130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anose="000B0604020202020204" pitchFamily="34" charset="0"/>
                <a:ea typeface="黑体" panose="02010609060101010101" pitchFamily="49" charset="-122"/>
              </a:rPr>
              <a:t>cu</a:t>
            </a:r>
            <a:r>
              <a:rPr lang="en-US" altLang="zh-CN" sz="3200" dirty="0" err="1">
                <a:solidFill>
                  <a:srgbClr val="000000"/>
                </a:solidFill>
                <a:latin typeface="汉语拼音" panose="000B0604020202020204" pitchFamily="34" charset="0"/>
                <a:ea typeface="黑体" panose="02010609060101010101" pitchFamily="49" charset="-122"/>
              </a:rPr>
              <a:t>à</a:t>
            </a:r>
            <a:r>
              <a:rPr lang="en-US" altLang="zh-CN" sz="3200" dirty="0" err="1" smtClean="0">
                <a:solidFill>
                  <a:srgbClr val="000000"/>
                </a:solidFill>
                <a:latin typeface="汉语拼音" panose="000B0604020202020204" pitchFamily="34" charset="0"/>
                <a:ea typeface="黑体" panose="02010609060101010101" pitchFamily="49" charset="-122"/>
              </a:rPr>
              <a:t>n</a:t>
            </a:r>
            <a:endParaRPr lang="zh-CN" altLang="en-US" sz="3200" dirty="0">
              <a:latin typeface="汉语拼音" panose="000B0604020202020204" pitchFamily="34" charset="0"/>
              <a:ea typeface="黑体" panose="02010609060101010101" pitchFamily="49" charset="-122"/>
            </a:endParaRPr>
          </a:p>
        </p:txBody>
      </p:sp>
      <p:sp>
        <p:nvSpPr>
          <p:cNvPr id="24" name="矩形 82"/>
          <p:cNvSpPr>
            <a:spLocks noChangeArrowheads="1"/>
          </p:cNvSpPr>
          <p:nvPr/>
        </p:nvSpPr>
        <p:spPr bwMode="auto">
          <a:xfrm>
            <a:off x="7210623" y="2752874"/>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篡</a:t>
            </a:r>
            <a:endParaRPr lang="zh-CN" altLang="en-US" sz="4000" u="sng" dirty="0">
              <a:solidFill>
                <a:srgbClr val="FF0000"/>
              </a:solidFill>
            </a:endParaRPr>
          </a:p>
        </p:txBody>
      </p:sp>
      <p:sp>
        <p:nvSpPr>
          <p:cNvPr id="25" name="矩形 24"/>
          <p:cNvSpPr>
            <a:spLocks noChangeArrowheads="1"/>
          </p:cNvSpPr>
          <p:nvPr/>
        </p:nvSpPr>
        <p:spPr bwMode="auto">
          <a:xfrm>
            <a:off x="7907535" y="2752874"/>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改</a:t>
            </a:r>
            <a:endParaRPr lang="zh-CN" altLang="en-US" sz="4000" dirty="0"/>
          </a:p>
        </p:txBody>
      </p:sp>
      <p:sp>
        <p:nvSpPr>
          <p:cNvPr id="26" name="矩形 25"/>
          <p:cNvSpPr>
            <a:spLocks noChangeArrowheads="1"/>
          </p:cNvSpPr>
          <p:nvPr/>
        </p:nvSpPr>
        <p:spPr bwMode="auto">
          <a:xfrm>
            <a:off x="751366" y="3659619"/>
            <a:ext cx="5245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anose="000B0604020202020204" pitchFamily="34" charset="0"/>
                <a:ea typeface="黑体" panose="02010609060101010101" pitchFamily="49" charset="-122"/>
              </a:rPr>
              <a:t>yì</a:t>
            </a:r>
            <a:endParaRPr lang="zh-CN" altLang="en-US" sz="3200" dirty="0">
              <a:latin typeface="汉语拼音" panose="000B0604020202020204" pitchFamily="34" charset="0"/>
              <a:ea typeface="黑体" panose="02010609060101010101" pitchFamily="49" charset="-122"/>
            </a:endParaRPr>
          </a:p>
        </p:txBody>
      </p:sp>
      <p:sp>
        <p:nvSpPr>
          <p:cNvPr id="27" name="矩形 85"/>
          <p:cNvSpPr>
            <a:spLocks noChangeArrowheads="1"/>
          </p:cNvSpPr>
          <p:nvPr/>
        </p:nvSpPr>
        <p:spPr bwMode="auto">
          <a:xfrm>
            <a:off x="683568" y="4056494"/>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呓</a:t>
            </a:r>
            <a:endParaRPr lang="zh-CN" altLang="en-US" sz="4000" u="sng" dirty="0">
              <a:solidFill>
                <a:srgbClr val="FF0000"/>
              </a:solidFill>
            </a:endParaRPr>
          </a:p>
        </p:txBody>
      </p:sp>
      <p:sp>
        <p:nvSpPr>
          <p:cNvPr id="28" name="矩形 27"/>
          <p:cNvSpPr>
            <a:spLocks noChangeArrowheads="1"/>
          </p:cNvSpPr>
          <p:nvPr/>
        </p:nvSpPr>
        <p:spPr bwMode="auto">
          <a:xfrm>
            <a:off x="1259831" y="4056494"/>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语</a:t>
            </a:r>
            <a:endParaRPr lang="zh-CN" altLang="en-US" sz="4000" dirty="0"/>
          </a:p>
        </p:txBody>
      </p:sp>
      <p:sp>
        <p:nvSpPr>
          <p:cNvPr id="32" name="矩形 31"/>
          <p:cNvSpPr>
            <a:spLocks noChangeArrowheads="1"/>
          </p:cNvSpPr>
          <p:nvPr/>
        </p:nvSpPr>
        <p:spPr bwMode="auto">
          <a:xfrm>
            <a:off x="2505273" y="3665587"/>
            <a:ext cx="9060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anose="000B0604020202020204" pitchFamily="34" charset="0"/>
                <a:ea typeface="黑体" panose="02010609060101010101" pitchFamily="49" charset="-122"/>
              </a:rPr>
              <a:t>h</a:t>
            </a:r>
            <a:r>
              <a:rPr lang="en-US" altLang="zh-CN" sz="3200" dirty="0" err="1">
                <a:solidFill>
                  <a:srgbClr val="000000"/>
                </a:solidFill>
                <a:latin typeface="汉语拼音" panose="000B0604020202020204" pitchFamily="34" charset="0"/>
                <a:ea typeface="黑体" panose="02010609060101010101" pitchFamily="49" charset="-122"/>
              </a:rPr>
              <a:t>à</a:t>
            </a:r>
            <a:r>
              <a:rPr lang="en-US" altLang="zh-CN" sz="3200" dirty="0" err="1" smtClean="0">
                <a:solidFill>
                  <a:srgbClr val="000000"/>
                </a:solidFill>
                <a:latin typeface="汉语拼音" panose="000B0604020202020204" pitchFamily="34" charset="0"/>
                <a:ea typeface="黑体" panose="02010609060101010101" pitchFamily="49" charset="-122"/>
              </a:rPr>
              <a:t>n</a:t>
            </a:r>
            <a:endParaRPr lang="zh-CN" altLang="en-US" sz="3200" dirty="0">
              <a:latin typeface="汉语拼音" panose="000B0604020202020204" pitchFamily="34" charset="0"/>
              <a:ea typeface="黑体" panose="02010609060101010101" pitchFamily="49" charset="-122"/>
            </a:endParaRPr>
          </a:p>
        </p:txBody>
      </p:sp>
      <p:sp>
        <p:nvSpPr>
          <p:cNvPr id="33" name="矩形 91"/>
          <p:cNvSpPr>
            <a:spLocks noChangeArrowheads="1"/>
          </p:cNvSpPr>
          <p:nvPr/>
        </p:nvSpPr>
        <p:spPr bwMode="auto">
          <a:xfrm>
            <a:off x="2649736" y="4062462"/>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捍</a:t>
            </a:r>
            <a:endParaRPr lang="zh-CN" altLang="en-US" sz="4000" u="sng" dirty="0">
              <a:solidFill>
                <a:srgbClr val="FF0000"/>
              </a:solidFill>
            </a:endParaRPr>
          </a:p>
        </p:txBody>
      </p:sp>
      <p:sp>
        <p:nvSpPr>
          <p:cNvPr id="34" name="矩形 33"/>
          <p:cNvSpPr>
            <a:spLocks noChangeArrowheads="1"/>
          </p:cNvSpPr>
          <p:nvPr/>
        </p:nvSpPr>
        <p:spPr bwMode="auto">
          <a:xfrm>
            <a:off x="3297436" y="4062462"/>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卫</a:t>
            </a:r>
            <a:endParaRPr lang="zh-CN" altLang="en-US" sz="4000" dirty="0"/>
          </a:p>
        </p:txBody>
      </p:sp>
      <p:sp>
        <p:nvSpPr>
          <p:cNvPr id="35" name="矩形 34"/>
          <p:cNvSpPr>
            <a:spLocks noChangeArrowheads="1"/>
          </p:cNvSpPr>
          <p:nvPr/>
        </p:nvSpPr>
        <p:spPr bwMode="auto">
          <a:xfrm>
            <a:off x="967657" y="2428007"/>
            <a:ext cx="13179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solidFill>
                  <a:srgbClr val="000000"/>
                </a:solidFill>
                <a:latin typeface="汉语拼音" panose="000B0604020202020204" pitchFamily="34" charset="0"/>
                <a:ea typeface="黑体" panose="02010609060101010101" pitchFamily="49" charset="-122"/>
              </a:rPr>
              <a:t>zhōng</a:t>
            </a:r>
            <a:endParaRPr lang="zh-CN" altLang="en-US" sz="3200" dirty="0">
              <a:latin typeface="汉语拼音" panose="000B0604020202020204" pitchFamily="34" charset="0"/>
              <a:ea typeface="黑体" panose="02010609060101010101" pitchFamily="49" charset="-122"/>
            </a:endParaRPr>
          </a:p>
        </p:txBody>
      </p:sp>
      <p:sp>
        <p:nvSpPr>
          <p:cNvPr id="36" name="矩形 94"/>
          <p:cNvSpPr>
            <a:spLocks noChangeArrowheads="1"/>
          </p:cNvSpPr>
          <p:nvPr/>
        </p:nvSpPr>
        <p:spPr bwMode="auto">
          <a:xfrm>
            <a:off x="1260848" y="282200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衷</a:t>
            </a:r>
            <a:endParaRPr lang="zh-CN" altLang="en-US" sz="4000" u="sng" dirty="0">
              <a:solidFill>
                <a:srgbClr val="FF0000"/>
              </a:solidFill>
            </a:endParaRPr>
          </a:p>
        </p:txBody>
      </p:sp>
      <p:sp>
        <p:nvSpPr>
          <p:cNvPr id="37" name="矩形 36"/>
          <p:cNvSpPr>
            <a:spLocks noChangeArrowheads="1"/>
          </p:cNvSpPr>
          <p:nvPr/>
        </p:nvSpPr>
        <p:spPr bwMode="auto">
          <a:xfrm>
            <a:off x="611560" y="2820417"/>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初</a:t>
            </a:r>
            <a:endParaRPr lang="zh-CN" altLang="en-US" sz="4000" dirty="0"/>
          </a:p>
        </p:txBody>
      </p:sp>
      <p:sp>
        <p:nvSpPr>
          <p:cNvPr id="38" name="矩形 37"/>
          <p:cNvSpPr>
            <a:spLocks noChangeArrowheads="1"/>
          </p:cNvSpPr>
          <p:nvPr/>
        </p:nvSpPr>
        <p:spPr bwMode="auto">
          <a:xfrm>
            <a:off x="3866714" y="2394913"/>
            <a:ext cx="11384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anose="000B0604020202020204" pitchFamily="34" charset="0"/>
                <a:ea typeface="黑体" panose="02010609060101010101" pitchFamily="49" charset="-122"/>
              </a:rPr>
              <a:t>hu</a:t>
            </a:r>
            <a:r>
              <a:rPr lang="en-US" altLang="zh-CN" sz="3200" dirty="0" err="1">
                <a:solidFill>
                  <a:srgbClr val="000000"/>
                </a:solidFill>
                <a:latin typeface="汉语拼音" panose="000B0604020202020204" pitchFamily="34" charset="0"/>
                <a:ea typeface="黑体" panose="02010609060101010101" pitchFamily="49" charset="-122"/>
              </a:rPr>
              <a:t>á</a:t>
            </a:r>
            <a:r>
              <a:rPr lang="en-US" altLang="zh-CN" sz="3200" dirty="0" err="1" smtClean="0">
                <a:solidFill>
                  <a:srgbClr val="000000"/>
                </a:solidFill>
                <a:latin typeface="汉语拼音" panose="000B0604020202020204" pitchFamily="34" charset="0"/>
                <a:ea typeface="黑体" panose="02010609060101010101" pitchFamily="49" charset="-122"/>
              </a:rPr>
              <a:t>n</a:t>
            </a:r>
            <a:endParaRPr lang="zh-CN" altLang="en-US" sz="3200" dirty="0">
              <a:latin typeface="汉语拼音" panose="000B0604020202020204" pitchFamily="34" charset="0"/>
              <a:ea typeface="黑体" panose="02010609060101010101" pitchFamily="49" charset="-122"/>
            </a:endParaRPr>
          </a:p>
        </p:txBody>
      </p:sp>
      <p:sp>
        <p:nvSpPr>
          <p:cNvPr id="39" name="矩形 97"/>
          <p:cNvSpPr>
            <a:spLocks noChangeArrowheads="1"/>
          </p:cNvSpPr>
          <p:nvPr/>
        </p:nvSpPr>
        <p:spPr bwMode="auto">
          <a:xfrm>
            <a:off x="4111189" y="2775719"/>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寰</a:t>
            </a:r>
            <a:endParaRPr lang="zh-CN" altLang="en-US" sz="4000" u="sng" dirty="0">
              <a:solidFill>
                <a:srgbClr val="FF0000"/>
              </a:solidFill>
            </a:endParaRPr>
          </a:p>
        </p:txBody>
      </p:sp>
      <p:sp>
        <p:nvSpPr>
          <p:cNvPr id="40" name="矩形 39"/>
          <p:cNvSpPr>
            <a:spLocks noChangeArrowheads="1"/>
          </p:cNvSpPr>
          <p:nvPr/>
        </p:nvSpPr>
        <p:spPr bwMode="auto">
          <a:xfrm>
            <a:off x="2555776" y="2813338"/>
            <a:ext cx="17235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惨绝</a:t>
            </a:r>
            <a:r>
              <a:rPr lang="zh-CN" altLang="en-US" sz="4000" dirty="0" smtClean="0">
                <a:solidFill>
                  <a:srgbClr val="000000"/>
                </a:solidFill>
                <a:latin typeface="楷体" panose="02010609060101010101" pitchFamily="49" charset="-122"/>
                <a:ea typeface="楷体" panose="02010609060101010101" pitchFamily="49" charset="-122"/>
              </a:rPr>
              <a:t>人</a:t>
            </a:r>
            <a:endParaRPr lang="zh-CN" altLang="en-US" sz="4000" dirty="0"/>
          </a:p>
        </p:txBody>
      </p:sp>
      <p:sp>
        <p:nvSpPr>
          <p:cNvPr id="41" name="矩形 99"/>
          <p:cNvSpPr>
            <a:spLocks noChangeArrowheads="1"/>
          </p:cNvSpPr>
          <p:nvPr/>
        </p:nvSpPr>
        <p:spPr bwMode="auto">
          <a:xfrm>
            <a:off x="5470464" y="2754462"/>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悼</a:t>
            </a:r>
            <a:endParaRPr lang="zh-CN" altLang="en-US" sz="4000" u="sng" dirty="0">
              <a:solidFill>
                <a:srgbClr val="FF0000"/>
              </a:solidFill>
            </a:endParaRPr>
          </a:p>
        </p:txBody>
      </p:sp>
      <p:sp>
        <p:nvSpPr>
          <p:cNvPr id="42" name="矩形 41"/>
          <p:cNvSpPr>
            <a:spLocks noChangeArrowheads="1"/>
          </p:cNvSpPr>
          <p:nvPr/>
        </p:nvSpPr>
        <p:spPr bwMode="auto">
          <a:xfrm>
            <a:off x="5364088" y="2394099"/>
            <a:ext cx="89960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anose="000B0604020202020204" pitchFamily="34" charset="0"/>
                <a:ea typeface="黑体" panose="02010609060101010101" pitchFamily="49" charset="-122"/>
              </a:rPr>
              <a:t>dào</a:t>
            </a:r>
            <a:endParaRPr lang="zh-CN" altLang="en-US" sz="3200" dirty="0">
              <a:latin typeface="汉语拼音" panose="000B0604020202020204" pitchFamily="34" charset="0"/>
              <a:ea typeface="黑体" panose="02010609060101010101" pitchFamily="49" charset="-122"/>
            </a:endParaRPr>
          </a:p>
        </p:txBody>
      </p:sp>
      <p:sp>
        <p:nvSpPr>
          <p:cNvPr id="43" name="矩形 42"/>
          <p:cNvSpPr>
            <a:spLocks noChangeArrowheads="1"/>
          </p:cNvSpPr>
          <p:nvPr/>
        </p:nvSpPr>
        <p:spPr bwMode="auto">
          <a:xfrm>
            <a:off x="6046726" y="2754462"/>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念</a:t>
            </a:r>
            <a:endParaRPr lang="zh-CN" altLang="en-US" sz="4000" dirty="0"/>
          </a:p>
        </p:txBody>
      </p:sp>
      <p:sp>
        <p:nvSpPr>
          <p:cNvPr id="44" name="矩形 43"/>
          <p:cNvSpPr>
            <a:spLocks noChangeArrowheads="1"/>
          </p:cNvSpPr>
          <p:nvPr/>
        </p:nvSpPr>
        <p:spPr bwMode="auto">
          <a:xfrm>
            <a:off x="4919415" y="3652143"/>
            <a:ext cx="8883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latin typeface="汉语拼音" panose="000B0604020202020204" pitchFamily="34" charset="0"/>
                <a:ea typeface="黑体" panose="02010609060101010101" pitchFamily="49" charset="-122"/>
              </a:rPr>
              <a:t>dùn</a:t>
            </a:r>
            <a:endParaRPr lang="zh-CN" altLang="en-US" sz="3200" dirty="0">
              <a:latin typeface="汉语拼音" panose="000B0604020202020204" pitchFamily="34" charset="0"/>
              <a:ea typeface="黑体" panose="02010609060101010101" pitchFamily="49" charset="-122"/>
            </a:endParaRPr>
          </a:p>
        </p:txBody>
      </p:sp>
      <p:sp>
        <p:nvSpPr>
          <p:cNvPr id="45" name="矩形 85"/>
          <p:cNvSpPr>
            <a:spLocks noChangeArrowheads="1"/>
          </p:cNvSpPr>
          <p:nvPr/>
        </p:nvSpPr>
        <p:spPr bwMode="auto">
          <a:xfrm>
            <a:off x="4955009" y="4050159"/>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遁</a:t>
            </a:r>
            <a:endParaRPr lang="zh-CN" altLang="en-US" sz="4000" u="sng" dirty="0">
              <a:solidFill>
                <a:srgbClr val="FF0000"/>
              </a:solidFill>
            </a:endParaRPr>
          </a:p>
        </p:txBody>
      </p:sp>
      <p:sp>
        <p:nvSpPr>
          <p:cNvPr id="46" name="矩形 45"/>
          <p:cNvSpPr>
            <a:spLocks noChangeArrowheads="1"/>
          </p:cNvSpPr>
          <p:nvPr/>
        </p:nvSpPr>
        <p:spPr bwMode="auto">
          <a:xfrm>
            <a:off x="5531272" y="4050159"/>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形</a:t>
            </a:r>
            <a:endParaRPr lang="zh-CN" altLang="en-US" sz="4000" dirty="0"/>
          </a:p>
        </p:txBody>
      </p:sp>
      <p:sp>
        <p:nvSpPr>
          <p:cNvPr id="47" name="矩形 46"/>
          <p:cNvSpPr>
            <a:spLocks noChangeArrowheads="1"/>
          </p:cNvSpPr>
          <p:nvPr/>
        </p:nvSpPr>
        <p:spPr bwMode="auto">
          <a:xfrm>
            <a:off x="7121718" y="3627140"/>
            <a:ext cx="72808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solidFill>
                  <a:srgbClr val="000000"/>
                </a:solidFill>
                <a:latin typeface="汉语拼音" panose="000B0604020202020204" pitchFamily="34" charset="0"/>
                <a:ea typeface="黑体" panose="02010609060101010101" pitchFamily="49" charset="-122"/>
              </a:rPr>
              <a:t>shǐ</a:t>
            </a:r>
            <a:endParaRPr lang="zh-CN" altLang="en-US" sz="3200" dirty="0">
              <a:latin typeface="汉语拼音" panose="000B0604020202020204" pitchFamily="34" charset="0"/>
              <a:ea typeface="黑体" panose="02010609060101010101" pitchFamily="49" charset="-122"/>
            </a:endParaRPr>
          </a:p>
        </p:txBody>
      </p:sp>
      <p:sp>
        <p:nvSpPr>
          <p:cNvPr id="48" name="矩形 91"/>
          <p:cNvSpPr>
            <a:spLocks noChangeArrowheads="1"/>
          </p:cNvSpPr>
          <p:nvPr/>
        </p:nvSpPr>
        <p:spPr bwMode="auto">
          <a:xfrm>
            <a:off x="7186240" y="402401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矢</a:t>
            </a:r>
            <a:endParaRPr lang="zh-CN" altLang="en-US" sz="4000" u="sng" dirty="0">
              <a:solidFill>
                <a:srgbClr val="FF0000"/>
              </a:solidFill>
            </a:endParaRPr>
          </a:p>
        </p:txBody>
      </p:sp>
      <p:sp>
        <p:nvSpPr>
          <p:cNvPr id="49" name="矩形 48"/>
          <p:cNvSpPr>
            <a:spLocks noChangeArrowheads="1"/>
          </p:cNvSpPr>
          <p:nvPr/>
        </p:nvSpPr>
        <p:spPr bwMode="auto">
          <a:xfrm>
            <a:off x="7833940" y="402401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志</a:t>
            </a:r>
            <a:endParaRPr lang="zh-CN" altLang="en-US" sz="40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linds(horizontal)">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linds(horizontal)">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blinds(horizontal)">
                                      <p:cBhvr>
                                        <p:cTn id="43" dur="500"/>
                                        <p:tgtEl>
                                          <p:spTgt spid="3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blinds(horizontal)">
                                      <p:cBhvr>
                                        <p:cTn id="48" dur="5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blinds(horizontal)">
                                      <p:cBhvr>
                                        <p:cTn id="53" dur="500"/>
                                        <p:tgtEl>
                                          <p:spTgt spid="38"/>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blinds(horizontal)">
                                      <p:cBhvr>
                                        <p:cTn id="58" dur="5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blinds(horizontal)">
                                      <p:cBhvr>
                                        <p:cTn id="63" dur="500"/>
                                        <p:tgtEl>
                                          <p:spTgt spid="42"/>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43"/>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blinds(horizontal)">
                                      <p:cBhvr>
                                        <p:cTn id="72" dur="500"/>
                                        <p:tgtEl>
                                          <p:spTgt spid="23"/>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blinds(horizontal)">
                                      <p:cBhvr>
                                        <p:cTn id="77" dur="500"/>
                                        <p:tgtEl>
                                          <p:spTgt spid="25"/>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blinds(horizontal)">
                                      <p:cBhvr>
                                        <p:cTn id="82" dur="500"/>
                                        <p:tgtEl>
                                          <p:spTgt spid="26"/>
                                        </p:tgtEl>
                                      </p:cBhvr>
                                    </p:animEffec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34"/>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44"/>
                                        </p:tgtEl>
                                        <p:attrNameLst>
                                          <p:attrName>style.visibility</p:attrName>
                                        </p:attrNameLst>
                                      </p:cBhvr>
                                      <p:to>
                                        <p:strVal val="visible"/>
                                      </p:to>
                                    </p:set>
                                    <p:animEffect transition="in" filter="blinds(horizontal)">
                                      <p:cBhvr>
                                        <p:cTn id="99" dur="500"/>
                                        <p:tgtEl>
                                          <p:spTgt spid="44"/>
                                        </p:tgtEl>
                                      </p:cBhvr>
                                    </p:animEffec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46"/>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47"/>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1" presetClass="entr" presetSubtype="0" fill="hold" grpId="0" nodeType="clickEffect">
                                  <p:stCondLst>
                                    <p:cond delay="0"/>
                                  </p:stCondLst>
                                  <p:childTnLst>
                                    <p:set>
                                      <p:cBhvr>
                                        <p:cTn id="111"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4" grpId="0"/>
      <p:bldP spid="16" grpId="0"/>
      <p:bldP spid="17" grpId="0"/>
      <p:bldP spid="19" grpId="0"/>
      <p:bldP spid="20" grpId="0"/>
      <p:bldP spid="22" grpId="0"/>
      <p:bldP spid="23" grpId="0"/>
      <p:bldP spid="25" grpId="0"/>
      <p:bldP spid="26" grpId="0"/>
      <p:bldP spid="28" grpId="0"/>
      <p:bldP spid="32" grpId="0"/>
      <p:bldP spid="34" grpId="0"/>
      <p:bldP spid="35" grpId="0"/>
      <p:bldP spid="37" grpId="0"/>
      <p:bldP spid="38" grpId="0"/>
      <p:bldP spid="40" grpId="0"/>
      <p:bldP spid="42" grpId="0"/>
      <p:bldP spid="43" grpId="0"/>
      <p:bldP spid="44" grpId="0"/>
      <p:bldP spid="46" grpId="0"/>
      <p:bldP spid="47"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
          <p:cNvGrpSpPr/>
          <p:nvPr/>
        </p:nvGrpSpPr>
        <p:grpSpPr bwMode="auto">
          <a:xfrm>
            <a:off x="573088" y="555625"/>
            <a:ext cx="1498600" cy="644525"/>
            <a:chOff x="611188" y="598488"/>
            <a:chExt cx="1498600" cy="643766"/>
          </a:xfrm>
        </p:grpSpPr>
        <p:sp>
          <p:nvSpPr>
            <p:cNvPr id="5" name="圆角矩形 4"/>
            <p:cNvSpPr/>
            <p:nvPr/>
          </p:nvSpPr>
          <p:spPr>
            <a:xfrm rot="20326116">
              <a:off x="1604963" y="718996"/>
              <a:ext cx="442912"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6" name="圆角矩形 5"/>
            <p:cNvSpPr/>
            <p:nvPr/>
          </p:nvSpPr>
          <p:spPr>
            <a:xfrm rot="319204">
              <a:off x="1119188"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7" name="圆角矩形 6"/>
            <p:cNvSpPr/>
            <p:nvPr/>
          </p:nvSpPr>
          <p:spPr>
            <a:xfrm rot="21148334">
              <a:off x="646113"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416" name="矩形 1"/>
            <p:cNvSpPr>
              <a:spLocks noChangeArrowheads="1"/>
            </p:cNvSpPr>
            <p:nvPr/>
          </p:nvSpPr>
          <p:spPr bwMode="auto">
            <a:xfrm>
              <a:off x="611188" y="598488"/>
              <a:ext cx="1498600"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多音字</a:t>
              </a:r>
              <a:endParaRPr lang="zh-CN" altLang="en-US" sz="2800" b="1">
                <a:solidFill>
                  <a:schemeClr val="bg1"/>
                </a:solidFill>
                <a:latin typeface="楷体" panose="02010609060101010101" pitchFamily="49" charset="-122"/>
                <a:ea typeface="楷体" panose="02010609060101010101" pitchFamily="49" charset="-122"/>
              </a:endParaRPr>
            </a:p>
          </p:txBody>
        </p:sp>
      </p:grpSp>
      <p:grpSp>
        <p:nvGrpSpPr>
          <p:cNvPr id="16409" name="组合 55"/>
          <p:cNvGrpSpPr/>
          <p:nvPr/>
        </p:nvGrpSpPr>
        <p:grpSpPr bwMode="auto">
          <a:xfrm>
            <a:off x="-3175" y="-20638"/>
            <a:ext cx="2006600" cy="523876"/>
            <a:chOff x="70" y="-63"/>
            <a:chExt cx="3161" cy="824"/>
          </a:xfrm>
        </p:grpSpPr>
        <p:sp>
          <p:nvSpPr>
            <p:cNvPr id="1641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endParaRPr kumimoji="1" lang="zh-CN" altLang="en-US" sz="2800">
                <a:latin typeface="黑体" panose="02010609060101010101" pitchFamily="49" charset="-122"/>
                <a:ea typeface="黑体" panose="02010609060101010101" pitchFamily="49" charset="-122"/>
              </a:endParaRPr>
            </a:p>
          </p:txBody>
        </p:sp>
        <p:cxnSp>
          <p:nvCxnSpPr>
            <p:cNvPr id="4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0" name="菱形 4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9" name="左大括号 28"/>
          <p:cNvSpPr/>
          <p:nvPr/>
        </p:nvSpPr>
        <p:spPr>
          <a:xfrm>
            <a:off x="1273423" y="2034401"/>
            <a:ext cx="296862" cy="100488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30" name="TextBox 5"/>
          <p:cNvSpPr txBox="1">
            <a:spLocks noChangeArrowheads="1"/>
          </p:cNvSpPr>
          <p:nvPr/>
        </p:nvSpPr>
        <p:spPr bwMode="auto">
          <a:xfrm>
            <a:off x="1346448" y="1910576"/>
            <a:ext cx="2455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       ）</a:t>
            </a:r>
            <a:endParaRPr lang="zh-CN" altLang="en-US" sz="3200" b="1">
              <a:solidFill>
                <a:srgbClr val="0000FF"/>
              </a:solidFill>
              <a:latin typeface="楷体" panose="02010609060101010101" pitchFamily="49" charset="-122"/>
              <a:ea typeface="楷体" panose="02010609060101010101" pitchFamily="49" charset="-122"/>
            </a:endParaRPr>
          </a:p>
        </p:txBody>
      </p:sp>
      <p:sp>
        <p:nvSpPr>
          <p:cNvPr id="31" name="TextBox 30"/>
          <p:cNvSpPr txBox="1">
            <a:spLocks noChangeArrowheads="1"/>
          </p:cNvSpPr>
          <p:nvPr/>
        </p:nvSpPr>
        <p:spPr bwMode="auto">
          <a:xfrm>
            <a:off x="2071935" y="1910576"/>
            <a:ext cx="9060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FF0000"/>
                </a:solidFill>
                <a:latin typeface="汉语拼音" panose="000B0604020202020204" pitchFamily="34" charset="0"/>
                <a:ea typeface="黑体" panose="02010609060101010101" pitchFamily="49" charset="-122"/>
              </a:rPr>
              <a:t>nán</a:t>
            </a:r>
            <a:endParaRPr lang="en-US" altLang="zh-CN" sz="3200" dirty="0">
              <a:solidFill>
                <a:srgbClr val="FF0000"/>
              </a:solidFill>
              <a:latin typeface="汉语拼音" panose="000B0604020202020204" pitchFamily="34" charset="0"/>
              <a:ea typeface="黑体" panose="02010609060101010101" pitchFamily="49" charset="-122"/>
            </a:endParaRPr>
          </a:p>
        </p:txBody>
      </p:sp>
      <p:sp>
        <p:nvSpPr>
          <p:cNvPr id="32" name="TextBox 5"/>
          <p:cNvSpPr txBox="1">
            <a:spLocks noChangeArrowheads="1"/>
          </p:cNvSpPr>
          <p:nvPr/>
        </p:nvSpPr>
        <p:spPr bwMode="auto">
          <a:xfrm>
            <a:off x="1346448" y="2563039"/>
            <a:ext cx="2455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       ）</a:t>
            </a:r>
            <a:endParaRPr lang="zh-CN" altLang="en-US" sz="3200" b="1">
              <a:latin typeface="楷体" panose="02010609060101010101" pitchFamily="49" charset="-122"/>
              <a:ea typeface="楷体" panose="02010609060101010101" pitchFamily="49" charset="-122"/>
            </a:endParaRPr>
          </a:p>
        </p:txBody>
      </p:sp>
      <p:sp>
        <p:nvSpPr>
          <p:cNvPr id="33" name="TextBox 32"/>
          <p:cNvSpPr txBox="1">
            <a:spLocks noChangeArrowheads="1"/>
          </p:cNvSpPr>
          <p:nvPr/>
        </p:nvSpPr>
        <p:spPr bwMode="auto">
          <a:xfrm>
            <a:off x="2071935" y="2563039"/>
            <a:ext cx="90762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FF0000"/>
                </a:solidFill>
                <a:latin typeface="汉语拼音" panose="000B0604020202020204" pitchFamily="34" charset="0"/>
                <a:ea typeface="黑体" panose="02010609060101010101" pitchFamily="49" charset="-122"/>
              </a:rPr>
              <a:t>nàn</a:t>
            </a:r>
            <a:endParaRPr lang="en-US" altLang="zh-CN" sz="3200" dirty="0">
              <a:solidFill>
                <a:srgbClr val="FF0000"/>
              </a:solidFill>
              <a:latin typeface="汉语拼音" panose="000B0604020202020204" pitchFamily="34" charset="0"/>
              <a:ea typeface="黑体" panose="02010609060101010101" pitchFamily="49" charset="-122"/>
            </a:endParaRPr>
          </a:p>
        </p:txBody>
      </p:sp>
      <p:sp>
        <p:nvSpPr>
          <p:cNvPr id="34" name="TextBox 33"/>
          <p:cNvSpPr txBox="1">
            <a:spLocks noChangeArrowheads="1"/>
          </p:cNvSpPr>
          <p:nvPr/>
        </p:nvSpPr>
        <p:spPr bwMode="auto">
          <a:xfrm>
            <a:off x="697160" y="2226489"/>
            <a:ext cx="571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000000"/>
                </a:solidFill>
                <a:latin typeface="楷体" panose="02010609060101010101" pitchFamily="49" charset="-122"/>
                <a:ea typeface="楷体" panose="02010609060101010101" pitchFamily="49" charset="-122"/>
              </a:rPr>
              <a:t>难</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35" name="矩形 34"/>
          <p:cNvSpPr>
            <a:spLocks noChangeArrowheads="1"/>
          </p:cNvSpPr>
          <p:nvPr/>
        </p:nvSpPr>
        <p:spPr bwMode="auto">
          <a:xfrm>
            <a:off x="3583235" y="1910576"/>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latin typeface="楷体" panose="02010609060101010101" pitchFamily="49" charset="-122"/>
                <a:ea typeface="楷体" panose="02010609060101010101" pitchFamily="49" charset="-122"/>
              </a:rPr>
              <a:t>艰难</a:t>
            </a:r>
            <a:endParaRPr lang="zh-CN" altLang="en-US" sz="3200" b="1" dirty="0">
              <a:latin typeface="楷体" panose="02010609060101010101" pitchFamily="49" charset="-122"/>
              <a:ea typeface="楷体" panose="02010609060101010101" pitchFamily="49" charset="-122"/>
            </a:endParaRPr>
          </a:p>
        </p:txBody>
      </p:sp>
      <p:sp>
        <p:nvSpPr>
          <p:cNvPr id="36" name="矩形 35"/>
          <p:cNvSpPr>
            <a:spLocks noChangeArrowheads="1"/>
          </p:cNvSpPr>
          <p:nvPr/>
        </p:nvSpPr>
        <p:spPr bwMode="auto">
          <a:xfrm>
            <a:off x="3583235" y="2563039"/>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latin typeface="楷体" panose="02010609060101010101" pitchFamily="49" charset="-122"/>
                <a:ea typeface="楷体" panose="02010609060101010101" pitchFamily="49" charset="-122"/>
              </a:rPr>
              <a:t>遇难</a:t>
            </a:r>
            <a:endParaRPr lang="zh-CN" altLang="en-US" sz="3200" b="1" dirty="0">
              <a:latin typeface="楷体" panose="02010609060101010101" pitchFamily="49" charset="-122"/>
              <a:ea typeface="楷体" panose="02010609060101010101" pitchFamily="49" charset="-122"/>
            </a:endParaRPr>
          </a:p>
        </p:txBody>
      </p:sp>
      <p:sp>
        <p:nvSpPr>
          <p:cNvPr id="37" name="左大括号 36"/>
          <p:cNvSpPr/>
          <p:nvPr/>
        </p:nvSpPr>
        <p:spPr>
          <a:xfrm>
            <a:off x="5286027" y="2004070"/>
            <a:ext cx="296862" cy="100488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38" name="TextBox 5"/>
          <p:cNvSpPr txBox="1">
            <a:spLocks noChangeArrowheads="1"/>
          </p:cNvSpPr>
          <p:nvPr/>
        </p:nvSpPr>
        <p:spPr bwMode="auto">
          <a:xfrm>
            <a:off x="5359052" y="1880245"/>
            <a:ext cx="2455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       ）</a:t>
            </a:r>
            <a:endParaRPr lang="zh-CN" altLang="en-US" sz="3200" b="1">
              <a:solidFill>
                <a:srgbClr val="0000FF"/>
              </a:solidFill>
              <a:latin typeface="楷体" panose="02010609060101010101" pitchFamily="49" charset="-122"/>
              <a:ea typeface="楷体" panose="02010609060101010101" pitchFamily="49" charset="-122"/>
            </a:endParaRPr>
          </a:p>
        </p:txBody>
      </p:sp>
      <p:sp>
        <p:nvSpPr>
          <p:cNvPr id="39" name="TextBox 38"/>
          <p:cNvSpPr txBox="1">
            <a:spLocks noChangeArrowheads="1"/>
          </p:cNvSpPr>
          <p:nvPr/>
        </p:nvSpPr>
        <p:spPr bwMode="auto">
          <a:xfrm>
            <a:off x="6084539" y="1880245"/>
            <a:ext cx="9060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FF0000"/>
                </a:solidFill>
                <a:latin typeface="汉语拼音" panose="000B0604020202020204" pitchFamily="34" charset="0"/>
                <a:ea typeface="黑体" panose="02010609060101010101" pitchFamily="49" charset="-122"/>
              </a:rPr>
              <a:t>méi</a:t>
            </a:r>
            <a:endParaRPr lang="en-US" altLang="zh-CN" sz="3200" dirty="0">
              <a:solidFill>
                <a:srgbClr val="FF0000"/>
              </a:solidFill>
              <a:latin typeface="汉语拼音" panose="000B0604020202020204" pitchFamily="34" charset="0"/>
              <a:ea typeface="黑体" panose="02010609060101010101" pitchFamily="49" charset="-122"/>
            </a:endParaRPr>
          </a:p>
        </p:txBody>
      </p:sp>
      <p:sp>
        <p:nvSpPr>
          <p:cNvPr id="40" name="TextBox 5"/>
          <p:cNvSpPr txBox="1">
            <a:spLocks noChangeArrowheads="1"/>
          </p:cNvSpPr>
          <p:nvPr/>
        </p:nvSpPr>
        <p:spPr bwMode="auto">
          <a:xfrm>
            <a:off x="5359052" y="2532708"/>
            <a:ext cx="2455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       ）</a:t>
            </a:r>
            <a:endParaRPr lang="zh-CN" altLang="en-US" sz="3200" b="1">
              <a:latin typeface="楷体" panose="02010609060101010101" pitchFamily="49" charset="-122"/>
              <a:ea typeface="楷体" panose="02010609060101010101" pitchFamily="49" charset="-122"/>
            </a:endParaRPr>
          </a:p>
        </p:txBody>
      </p:sp>
      <p:sp>
        <p:nvSpPr>
          <p:cNvPr id="41" name="TextBox 40"/>
          <p:cNvSpPr txBox="1">
            <a:spLocks noChangeArrowheads="1"/>
          </p:cNvSpPr>
          <p:nvPr/>
        </p:nvSpPr>
        <p:spPr bwMode="auto">
          <a:xfrm>
            <a:off x="6084539" y="2532708"/>
            <a:ext cx="79220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FF0000"/>
                </a:solidFill>
                <a:latin typeface="汉语拼音" panose="000B0604020202020204" pitchFamily="34" charset="0"/>
                <a:ea typeface="黑体" panose="02010609060101010101" pitchFamily="49" charset="-122"/>
              </a:rPr>
              <a:t>mò</a:t>
            </a:r>
            <a:endParaRPr lang="en-US" altLang="zh-CN" sz="3200" dirty="0">
              <a:solidFill>
                <a:srgbClr val="FF0000"/>
              </a:solidFill>
              <a:latin typeface="汉语拼音" panose="000B0604020202020204" pitchFamily="34" charset="0"/>
              <a:ea typeface="黑体" panose="02010609060101010101" pitchFamily="49" charset="-122"/>
            </a:endParaRPr>
          </a:p>
        </p:txBody>
      </p:sp>
      <p:sp>
        <p:nvSpPr>
          <p:cNvPr id="42" name="TextBox 41"/>
          <p:cNvSpPr txBox="1">
            <a:spLocks noChangeArrowheads="1"/>
          </p:cNvSpPr>
          <p:nvPr/>
        </p:nvSpPr>
        <p:spPr bwMode="auto">
          <a:xfrm>
            <a:off x="4709764" y="2196158"/>
            <a:ext cx="571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000000"/>
                </a:solidFill>
                <a:latin typeface="楷体" panose="02010609060101010101" pitchFamily="49" charset="-122"/>
                <a:ea typeface="楷体" panose="02010609060101010101" pitchFamily="49" charset="-122"/>
              </a:rPr>
              <a:t>没</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43" name="矩形 42"/>
          <p:cNvSpPr>
            <a:spLocks noChangeArrowheads="1"/>
          </p:cNvSpPr>
          <p:nvPr/>
        </p:nvSpPr>
        <p:spPr bwMode="auto">
          <a:xfrm>
            <a:off x="7595839" y="1880245"/>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latin typeface="楷体" panose="02010609060101010101" pitchFamily="49" charset="-122"/>
                <a:ea typeface="楷体" panose="02010609060101010101" pitchFamily="49" charset="-122"/>
              </a:rPr>
              <a:t>没有</a:t>
            </a:r>
            <a:endParaRPr lang="zh-CN" altLang="en-US" sz="3200" b="1" dirty="0">
              <a:latin typeface="楷体" panose="02010609060101010101" pitchFamily="49" charset="-122"/>
              <a:ea typeface="楷体" panose="02010609060101010101" pitchFamily="49" charset="-122"/>
            </a:endParaRPr>
          </a:p>
        </p:txBody>
      </p:sp>
      <p:sp>
        <p:nvSpPr>
          <p:cNvPr id="44" name="矩形 43"/>
          <p:cNvSpPr>
            <a:spLocks noChangeArrowheads="1"/>
          </p:cNvSpPr>
          <p:nvPr/>
        </p:nvSpPr>
        <p:spPr bwMode="auto">
          <a:xfrm>
            <a:off x="7595839" y="2532708"/>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latin typeface="楷体" panose="02010609060101010101" pitchFamily="49" charset="-122"/>
                <a:ea typeface="楷体" panose="02010609060101010101" pitchFamily="49" charset="-122"/>
              </a:rPr>
              <a:t>辱没</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randombar(horizontal)">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randombar(horizontal)">
                                      <p:cBhvr>
                                        <p:cTn id="2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9"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1"/>
          <p:cNvGrpSpPr/>
          <p:nvPr/>
        </p:nvGrpSpPr>
        <p:grpSpPr bwMode="auto">
          <a:xfrm>
            <a:off x="3563888" y="500048"/>
            <a:ext cx="1743075" cy="644525"/>
            <a:chOff x="3406775" y="598488"/>
            <a:chExt cx="1743075" cy="643766"/>
          </a:xfrm>
        </p:grpSpPr>
        <p:sp>
          <p:nvSpPr>
            <p:cNvPr id="8" name="圆角矩形 7"/>
            <p:cNvSpPr/>
            <p:nvPr/>
          </p:nvSpPr>
          <p:spPr>
            <a:xfrm rot="555800">
              <a:off x="4675187"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圆角矩形 8"/>
            <p:cNvSpPr/>
            <p:nvPr/>
          </p:nvSpPr>
          <p:spPr>
            <a:xfrm rot="20470821">
              <a:off x="4270375" y="722167"/>
              <a:ext cx="442912"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p:cNvSpPr/>
            <p:nvPr/>
          </p:nvSpPr>
          <p:spPr>
            <a:xfrm rot="319204">
              <a:off x="3851275"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 name="圆角矩形 10"/>
            <p:cNvSpPr/>
            <p:nvPr/>
          </p:nvSpPr>
          <p:spPr>
            <a:xfrm rot="21148334">
              <a:off x="3441700"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455" name="矩形 1"/>
            <p:cNvSpPr>
              <a:spLocks noChangeArrowheads="1"/>
            </p:cNvSpPr>
            <p:nvPr/>
          </p:nvSpPr>
          <p:spPr bwMode="auto">
            <a:xfrm>
              <a:off x="3406775" y="598488"/>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词语解释</a:t>
              </a:r>
              <a:endParaRPr lang="zh-CN" altLang="en-US" sz="2800" b="1">
                <a:solidFill>
                  <a:schemeClr val="bg1"/>
                </a:solidFill>
                <a:latin typeface="楷体" panose="02010609060101010101" pitchFamily="49" charset="-122"/>
                <a:ea typeface="楷体" panose="02010609060101010101" pitchFamily="49" charset="-122"/>
              </a:endParaRPr>
            </a:p>
          </p:txBody>
        </p:sp>
      </p:grpSp>
      <p:grpSp>
        <p:nvGrpSpPr>
          <p:cNvPr id="2" name="组合 55"/>
          <p:cNvGrpSpPr/>
          <p:nvPr/>
        </p:nvGrpSpPr>
        <p:grpSpPr bwMode="auto">
          <a:xfrm>
            <a:off x="-3175" y="-20638"/>
            <a:ext cx="2006600" cy="523876"/>
            <a:chOff x="70" y="-63"/>
            <a:chExt cx="3161" cy="824"/>
          </a:xfrm>
        </p:grpSpPr>
        <p:sp>
          <p:nvSpPr>
            <p:cNvPr id="1844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endParaRPr kumimoji="1" lang="zh-CN" altLang="en-US" sz="2800">
                <a:latin typeface="黑体" panose="02010609060101010101" pitchFamily="49" charset="-122"/>
                <a:ea typeface="黑体" panose="02010609060101010101" pitchFamily="49" charset="-122"/>
              </a:endParaRPr>
            </a:p>
          </p:txBody>
        </p:sp>
        <p:cxnSp>
          <p:nvCxnSpPr>
            <p:cNvPr id="2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5" name="TextBox 24"/>
          <p:cNvSpPr txBox="1"/>
          <p:nvPr/>
        </p:nvSpPr>
        <p:spPr>
          <a:xfrm>
            <a:off x="323528" y="1131590"/>
            <a:ext cx="8481616" cy="3293209"/>
          </a:xfrm>
          <a:prstGeom prst="rect">
            <a:avLst/>
          </a:prstGeom>
          <a:noFill/>
        </p:spPr>
        <p:txBody>
          <a:bodyPr wrap="square" rtlCol="0">
            <a:spAutoFit/>
          </a:bodyPr>
          <a:lstStyle/>
          <a:p>
            <a:r>
              <a:rPr lang="zh-CN" altLang="en-US" sz="2600" b="1" dirty="0" smtClean="0">
                <a:latin typeface="楷体" panose="02010609060101010101" pitchFamily="49" charset="-122"/>
                <a:ea typeface="楷体" panose="02010609060101010101" pitchFamily="49" charset="-122"/>
              </a:rPr>
              <a:t>国殇：</a:t>
            </a:r>
            <a:r>
              <a:rPr lang="zh-CN" altLang="en-US" sz="2600" b="1" dirty="0">
                <a:solidFill>
                  <a:srgbClr val="FF0000"/>
                </a:solidFill>
                <a:latin typeface="楷体" panose="02010609060101010101" pitchFamily="49" charset="-122"/>
                <a:ea typeface="楷体" panose="02010609060101010101" pitchFamily="49" charset="-122"/>
              </a:rPr>
              <a:t>为国牺牲的人。这里</a:t>
            </a:r>
            <a:r>
              <a:rPr lang="zh-CN" altLang="en-US" sz="2600" b="1" dirty="0" smtClean="0">
                <a:solidFill>
                  <a:srgbClr val="FF0000"/>
                </a:solidFill>
                <a:latin typeface="楷体" panose="02010609060101010101" pitchFamily="49" charset="-122"/>
                <a:ea typeface="楷体" panose="02010609060101010101" pitchFamily="49" charset="-122"/>
              </a:rPr>
              <a:t>泛指死难</a:t>
            </a:r>
            <a:r>
              <a:rPr lang="zh-CN" altLang="en-US" sz="2600" b="1" dirty="0">
                <a:solidFill>
                  <a:srgbClr val="FF0000"/>
                </a:solidFill>
                <a:latin typeface="楷体" panose="02010609060101010101" pitchFamily="49" charset="-122"/>
                <a:ea typeface="楷体" panose="02010609060101010101" pitchFamily="49" charset="-122"/>
              </a:rPr>
              <a:t>的军民</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缅怀：</a:t>
            </a:r>
            <a:r>
              <a:rPr lang="zh-CN" altLang="en-US" sz="2600" b="1" dirty="0" smtClean="0">
                <a:solidFill>
                  <a:srgbClr val="FF0000"/>
                </a:solidFill>
                <a:latin typeface="楷体" panose="02010609060101010101" pitchFamily="49" charset="-122"/>
                <a:ea typeface="楷体" panose="02010609060101010101" pitchFamily="49" charset="-122"/>
              </a:rPr>
              <a:t>怀念；追想（以往的人或事，含崇敬意）。</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初衷：</a:t>
            </a:r>
            <a:r>
              <a:rPr lang="zh-CN" altLang="en-US" sz="2600" b="1" dirty="0">
                <a:solidFill>
                  <a:srgbClr val="FF0000"/>
                </a:solidFill>
                <a:latin typeface="楷体" panose="02010609060101010101" pitchFamily="49" charset="-122"/>
                <a:ea typeface="楷体" panose="02010609060101010101" pitchFamily="49" charset="-122"/>
              </a:rPr>
              <a:t>最初的心愿</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杀戮：</a:t>
            </a:r>
            <a:r>
              <a:rPr lang="zh-CN" altLang="en-US" sz="2600" b="1" dirty="0">
                <a:solidFill>
                  <a:srgbClr val="FF0000"/>
                </a:solidFill>
                <a:latin typeface="楷体" panose="02010609060101010101" pitchFamily="49" charset="-122"/>
                <a:ea typeface="楷体" panose="02010609060101010101" pitchFamily="49" charset="-122"/>
              </a:rPr>
              <a:t>杀害（多指大量地）</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悼念：</a:t>
            </a:r>
            <a:r>
              <a:rPr lang="zh-CN" altLang="en-US" sz="2600" b="1" dirty="0">
                <a:solidFill>
                  <a:srgbClr val="FF0000"/>
                </a:solidFill>
                <a:latin typeface="楷体" panose="02010609060101010101" pitchFamily="49" charset="-122"/>
                <a:ea typeface="楷体" panose="02010609060101010101" pitchFamily="49" charset="-122"/>
              </a:rPr>
              <a:t>怀念死者，表示哀痛</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篡改：</a:t>
            </a:r>
            <a:r>
              <a:rPr lang="zh-CN" altLang="en-US" sz="2600" b="1" dirty="0" smtClean="0">
                <a:solidFill>
                  <a:srgbClr val="FF0000"/>
                </a:solidFill>
                <a:latin typeface="楷体" panose="02010609060101010101" pitchFamily="49" charset="-122"/>
                <a:ea typeface="楷体" panose="02010609060101010101" pitchFamily="49" charset="-122"/>
              </a:rPr>
              <a:t>用作伪的手段改动</a:t>
            </a:r>
            <a:r>
              <a:rPr lang="zh-CN" altLang="en-US" sz="2600" b="1" dirty="0">
                <a:solidFill>
                  <a:srgbClr val="FF0000"/>
                </a:solidFill>
                <a:latin typeface="楷体" panose="02010609060101010101" pitchFamily="49" charset="-122"/>
                <a:ea typeface="楷体" panose="02010609060101010101" pitchFamily="49" charset="-122"/>
              </a:rPr>
              <a:t>或</a:t>
            </a:r>
            <a:r>
              <a:rPr lang="zh-CN" altLang="en-US" sz="2600" b="1" dirty="0" smtClean="0">
                <a:solidFill>
                  <a:srgbClr val="FF0000"/>
                </a:solidFill>
                <a:latin typeface="楷体" panose="02010609060101010101" pitchFamily="49" charset="-122"/>
                <a:ea typeface="楷体" panose="02010609060101010101" pitchFamily="49" charset="-122"/>
              </a:rPr>
              <a:t>曲解（经典、理论、政策等）。</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抵赖：</a:t>
            </a:r>
            <a:r>
              <a:rPr lang="zh-CN" altLang="en-US" sz="2600" b="1" dirty="0">
                <a:solidFill>
                  <a:srgbClr val="FF0000"/>
                </a:solidFill>
                <a:latin typeface="楷体" panose="02010609060101010101" pitchFamily="49" charset="-122"/>
                <a:ea typeface="楷体" panose="02010609060101010101" pitchFamily="49" charset="-122"/>
              </a:rPr>
              <a:t>用</a:t>
            </a:r>
            <a:r>
              <a:rPr lang="zh-CN" altLang="en-US" sz="2600" b="1" dirty="0" smtClean="0">
                <a:solidFill>
                  <a:srgbClr val="FF0000"/>
                </a:solidFill>
                <a:latin typeface="楷体" panose="02010609060101010101" pitchFamily="49" charset="-122"/>
                <a:ea typeface="楷体" panose="02010609060101010101" pitchFamily="49" charset="-122"/>
              </a:rPr>
              <a:t>谎言和狡辩</a:t>
            </a:r>
            <a:r>
              <a:rPr lang="zh-CN" altLang="en-US" sz="2600" b="1" dirty="0">
                <a:solidFill>
                  <a:srgbClr val="FF0000"/>
                </a:solidFill>
                <a:latin typeface="楷体" panose="02010609060101010101" pitchFamily="49" charset="-122"/>
                <a:ea typeface="楷体" panose="02010609060101010101" pitchFamily="49" charset="-122"/>
              </a:rPr>
              <a:t>否认所犯的过失或</a:t>
            </a:r>
            <a:r>
              <a:rPr lang="zh-CN" altLang="en-US" sz="2600" b="1" dirty="0" smtClean="0">
                <a:solidFill>
                  <a:srgbClr val="FF0000"/>
                </a:solidFill>
                <a:latin typeface="楷体" panose="02010609060101010101" pitchFamily="49" charset="-122"/>
                <a:ea typeface="楷体" panose="02010609060101010101" pitchFamily="49" charset="-122"/>
              </a:rPr>
              <a:t>罪行。</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呓语：</a:t>
            </a:r>
            <a:r>
              <a:rPr lang="zh-CN" altLang="en-US" sz="2600" b="1" dirty="0" smtClean="0">
                <a:solidFill>
                  <a:srgbClr val="FF0000"/>
                </a:solidFill>
                <a:latin typeface="楷体" panose="02010609060101010101" pitchFamily="49" charset="-122"/>
                <a:ea typeface="楷体" panose="02010609060101010101" pitchFamily="49" charset="-122"/>
              </a:rPr>
              <a:t>梦话</a:t>
            </a:r>
            <a:r>
              <a:rPr lang="zh-CN" altLang="en-US" sz="2600" b="1" dirty="0">
                <a:solidFill>
                  <a:srgbClr val="FF0000"/>
                </a:solidFill>
                <a:latin typeface="楷体" panose="02010609060101010101" pitchFamily="49" charset="-122"/>
                <a:ea typeface="楷体" panose="02010609060101010101" pitchFamily="49" charset="-122"/>
              </a:rPr>
              <a:t>。</a:t>
            </a:r>
            <a:endParaRPr lang="zh-CN" altLang="en-US" sz="2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5177</Words>
  <Application>WPS 演示</Application>
  <PresentationFormat>全屏显示(16:9)</PresentationFormat>
  <Paragraphs>471</Paragraphs>
  <Slides>39</Slides>
  <Notes>2</Notes>
  <HiddenSlides>0</HiddenSlides>
  <MMClips>0</MMClips>
  <ScaleCrop>false</ScaleCrop>
  <HeadingPairs>
    <vt:vector size="6" baseType="variant">
      <vt:variant>
        <vt:lpstr>已用的字体</vt:lpstr>
      </vt:variant>
      <vt:variant>
        <vt:i4>16</vt:i4>
      </vt:variant>
      <vt:variant>
        <vt:lpstr>主题</vt:lpstr>
      </vt:variant>
      <vt:variant>
        <vt:i4>5</vt:i4>
      </vt:variant>
      <vt:variant>
        <vt:lpstr>幻灯片标题</vt:lpstr>
      </vt:variant>
      <vt:variant>
        <vt:i4>39</vt:i4>
      </vt:variant>
    </vt:vector>
  </HeadingPairs>
  <TitlesOfParts>
    <vt:vector size="60" baseType="lpstr">
      <vt:lpstr>Arial</vt:lpstr>
      <vt:lpstr>宋体</vt:lpstr>
      <vt:lpstr>Wingdings</vt:lpstr>
      <vt:lpstr>FZXingKai-S04</vt:lpstr>
      <vt:lpstr>Impact</vt:lpstr>
      <vt:lpstr>微软雅黑</vt:lpstr>
      <vt:lpstr>楷体</vt:lpstr>
      <vt:lpstr>Kaiti SC</vt:lpstr>
      <vt:lpstr>Segoe Print</vt:lpstr>
      <vt:lpstr>黑体</vt:lpstr>
      <vt:lpstr>汉语拼音</vt:lpstr>
      <vt:lpstr>Calibri</vt:lpstr>
      <vt:lpstr>Arial Unicode MS</vt:lpstr>
      <vt:lpstr>Calibri Light</vt:lpstr>
      <vt:lpstr>华文楷体</vt:lpstr>
      <vt:lpstr>Times New Roman</vt:lpstr>
      <vt:lpstr>自定义设计方案</vt:lpstr>
      <vt:lpstr>1_《七彩课堂》课件模板（新）</vt:lpstr>
      <vt:lpstr>2_《七彩课堂》课件模板（新）</vt:lpstr>
      <vt:lpstr>3_《七彩课堂》课件模板（新）</vt:lpstr>
      <vt:lpstr>4_《七彩课堂》课件模板（新）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Administrator</cp:lastModifiedBy>
  <cp:revision>865</cp:revision>
  <dcterms:created xsi:type="dcterms:W3CDTF">2018-11-06T06:39:00Z</dcterms:created>
  <dcterms:modified xsi:type="dcterms:W3CDTF">2019-09-08T14:44:42Z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2052-11.1.0.8751</vt:lpwstr>
  </property>
</Properties>
</file>