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1.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w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77616" y="3280816"/>
            <a:ext cx="4048323" cy="1519459"/>
            <a:chOff x="12815919" y="5851135"/>
            <a:chExt cx="10520578" cy="3948695"/>
          </a:xfrm>
        </p:grpSpPr>
        <p:sp>
          <p:nvSpPr>
            <p:cNvPr id="16" name="TextBox 15"/>
            <p:cNvSpPr txBox="1"/>
            <p:nvPr/>
          </p:nvSpPr>
          <p:spPr>
            <a:xfrm>
              <a:off x="13131499" y="5851135"/>
              <a:ext cx="9513036" cy="1082535"/>
            </a:xfrm>
            <a:prstGeom prst="rect">
              <a:avLst/>
            </a:prstGeom>
            <a:noFill/>
          </p:spPr>
          <p:txBody>
            <a:bodyPr wrap="square" rtlCol="0">
              <a:spAutoFit/>
            </a:bodyPr>
            <a:lstStyle/>
            <a:p>
              <a:r>
                <a:rPr lang="zh-CN" altLang="en-US" sz="2115" b="1" dirty="0">
                  <a:solidFill>
                    <a:srgbClr val="EF8340"/>
                  </a:solidFill>
                  <a:latin typeface="微软雅黑" panose="020B0503020204020204" charset="-122"/>
                  <a:ea typeface="微软雅黑" panose="020B0503020204020204" charset="-122"/>
                </a:rPr>
                <a:t>专题十    </a:t>
              </a:r>
              <a:r>
                <a:rPr lang="en-US" altLang="zh-CN" sz="2115" b="1" dirty="0">
                  <a:solidFill>
                    <a:srgbClr val="EF8340"/>
                  </a:solidFill>
                  <a:latin typeface="微软雅黑" panose="020B0503020204020204" charset="-122"/>
                  <a:ea typeface="微软雅黑" panose="020B0503020204020204" charset="-122"/>
                </a:rPr>
                <a:t>PART 10</a:t>
              </a:r>
              <a:r>
                <a:rPr lang="zh-CN" altLang="en-US" sz="2115" b="1" dirty="0">
                  <a:solidFill>
                    <a:srgbClr val="EF8340"/>
                  </a:solidFill>
                  <a:latin typeface="微软雅黑" panose="020B0503020204020204" charset="-122"/>
                  <a:ea typeface="微软雅黑" panose="020B0503020204020204" charset="-122"/>
                </a:rPr>
                <a:t>　</a:t>
              </a:r>
              <a:endParaRPr lang="zh-CN" altLang="en-US" sz="211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5919" y="6789854"/>
              <a:ext cx="10520578" cy="3009976"/>
            </a:xfrm>
            <a:prstGeom prst="rect">
              <a:avLst/>
            </a:prstGeom>
            <a:noFill/>
          </p:spPr>
          <p:txBody>
            <a:bodyPr wrap="square" rtlCol="0">
              <a:spAutoFit/>
            </a:bodyPr>
            <a:lstStyle/>
            <a:p>
              <a:r>
                <a:rPr lang="zh-CN" altLang="en-US" sz="3465" b="1" dirty="0">
                  <a:latin typeface="微软雅黑" panose="020B0503020204020204" charset="-122"/>
                  <a:ea typeface="微软雅黑" panose="020B0503020204020204" charset="-122"/>
                </a:rPr>
                <a:t>默写常见的名句名篇</a:t>
              </a:r>
              <a:endParaRPr lang="zh-CN" altLang="en-US" sz="3465" b="1" dirty="0">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4977616" y="4229999"/>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1" action="ppaction://hlinksldjump"/>
              </a:rPr>
              <a:t>高考真题指导</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r>
              <a:rPr lang="zh-CN" altLang="en-US" sz="1500" dirty="0">
                <a:latin typeface="微软雅黑" panose="020B0503020204020204" charset="-122"/>
                <a:ea typeface="微软雅黑" panose="020B0503020204020204" charset="-122"/>
              </a:rPr>
              <a:t> </a:t>
            </a:r>
            <a:endParaRPr lang="zh-CN" altLang="en-US" sz="1500" dirty="0">
              <a:latin typeface="微软雅黑" panose="020B0503020204020204" charset="-122"/>
              <a:ea typeface="微软雅黑" panose="020B0503020204020204" charset="-122"/>
            </a:endParaRPr>
          </a:p>
        </p:txBody>
      </p:sp>
    </p:spTree>
  </p:cSld>
  <p:clrMapOvr>
    <a:masterClrMapping/>
  </p:clrMapOvr>
  <p:transition>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高考真题指导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678988" y="2043565"/>
            <a:ext cx="7786147" cy="2022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02875" y="2266530"/>
            <a:ext cx="7762259"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呼尔而与之　蹴尔而与之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五陵年少争缠头　一曲红绡不知数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月出于东山之上　徘徊于斗牛之间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本题考查默写常见的名句名篇的能力。易错点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蹴”容易写错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而且容易弄混“呼尔”与“蹴尔”的位置。“陵”容易写成“凌”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还要注意“绡”的写法。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46132" y="1960439"/>
            <a:ext cx="1366905" cy="461906"/>
            <a:chOff x="2074961" y="4329310"/>
            <a:chExt cx="2905212" cy="607355"/>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16139" y="4412314"/>
              <a:ext cx="2764034" cy="524351"/>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700552" y="2568554"/>
            <a:ext cx="7697024" cy="111061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类型一　理解型默写题</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这种题型要求考生不仅要会背诵原文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而且要对原文的内容有所理解。要答好这类题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就要根据题干的提示或要求的具体情况来填写句子。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43225" y="1875141"/>
            <a:ext cx="7619048" cy="28098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a:t>
            </a:r>
            <a:r>
              <a:rPr lang="en-US" altLang="zh-CN" sz="1695" dirty="0">
                <a:latin typeface="微软雅黑" panose="020B0503020204020204" charset="-122"/>
                <a:ea typeface="微软雅黑" panose="020B0503020204020204" charset="-122"/>
              </a:rPr>
              <a:t>2017</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《荀子·劝学》中强调了积累的重要。以积土成山、积水成渊可以兴风雨、生蛟龙设喻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引出“</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”的观点。</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杜甫《茅屋为秋风所破歌》中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”两句写狂风停止之后云层变得墨黑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天色马上暗下来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引出下文屋破又遭连夜雨的境况。</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26621" y="4505236"/>
            <a:ext cx="7559577" cy="835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809257" y="4507980"/>
            <a:ext cx="7559577" cy="944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积善成德　而神明自得　圣心备焉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俄顷风定云墨色　秋天漠漠向昏黑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5968" y="1932730"/>
            <a:ext cx="7619048" cy="3149600"/>
          </a:xfrm>
          <a:prstGeom prst="rect">
            <a:avLst/>
          </a:prstGeom>
          <a:noFill/>
        </p:spPr>
        <p:txBody>
          <a:bodyPr wrap="square" rtlCol="0">
            <a:spAutoFit/>
          </a:bodyPr>
          <a:lstStyle/>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a:t>
            </a:r>
            <a:r>
              <a:rPr lang="en-US" altLang="zh-CN" sz="1695" dirty="0">
                <a:latin typeface="微软雅黑" panose="020B0503020204020204" charset="-122"/>
                <a:ea typeface="微软雅黑" panose="020B0503020204020204" charset="-122"/>
              </a:rPr>
              <a:t>2016</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《左传·曹刿论战》中记载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鲁庄公十年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齐国入侵。曹刿求见国君献策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但他的乡人质疑道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严格地说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浔阳并非绝对没有音乐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只是声音单调繁杂</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实在难以入耳。白居易《琵琶行》中“</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”两句表达了这样的意思。</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在《赤壁赋》的开头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苏轼写自己与朋友泛舟赤壁之下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朗诵《诗经·陈风》中的《月出》篇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即文中所谓“</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54826" y="2292944"/>
            <a:ext cx="7793236" cy="26208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696060" y="2521461"/>
            <a:ext cx="7730729" cy="181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肉食者谋之　又何间焉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岂无山歌与村笛　呕哑嘲哳难为听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诵明月之诗　歌窈窕之章</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本题考查默写常见的名句名篇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。答题时要看清题目要求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认真作答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避免出现错字、别字、漏字等情况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要求学生平时加强背诵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注意难写和易错的字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如“焉”“呕哑嘲哳”“窈窕”等。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9964" y="2071615"/>
            <a:ext cx="7697024" cy="145034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类型二　提示型默写题</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这是一种最传统的题型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也是目前高考命题最广泛采用的题型。它的形式是命题者提供名句名篇的上句或下句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以此提示考生思维的指向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要求考生填写所空出的内容。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19564" y="1858643"/>
            <a:ext cx="7755878" cy="311785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补写</a:t>
            </a:r>
            <a:r>
              <a:rPr lang="zh-CN" altLang="zh-CN" sz="1695" dirty="0">
                <a:latin typeface="微软雅黑" panose="020B0503020204020204" charset="-122"/>
                <a:ea typeface="微软雅黑" panose="020B0503020204020204" charset="-122"/>
              </a:rPr>
              <a:t>出下列名篇名句中的空缺部分。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(1)</a:t>
            </a:r>
            <a:r>
              <a:rPr lang="zh-CN" altLang="zh-CN" sz="1695" dirty="0">
                <a:latin typeface="微软雅黑" panose="020B0503020204020204" charset="-122"/>
                <a:ea typeface="微软雅黑" panose="020B0503020204020204" charset="-122"/>
              </a:rPr>
              <a:t>足蒸暑土气</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但惜夏日长。</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白居易《观刈麦》</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五步一楼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十步一阁</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檐牙高啄</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钩心斗角。</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杜牧《阿房宫赋》</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西望夏口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东望武昌</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此非孟德之困于周郎者乎</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苏轼《赤壁赋》</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zh-CN" altLang="en-US" sz="1540"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12878" y="4282595"/>
            <a:ext cx="7559577" cy="8643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27452" y="430248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背灼炎天光　力尽不知热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廊腰缦回　各抱地势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山川相缪　 郁乎苍苍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5968" y="1932730"/>
            <a:ext cx="7619048" cy="2809875"/>
          </a:xfrm>
          <a:prstGeom prst="rect">
            <a:avLst/>
          </a:prstGeom>
          <a:noFill/>
        </p:spPr>
        <p:txBody>
          <a:bodyPr wrap="square" rtlCol="0">
            <a:spAutoFit/>
          </a:bodyPr>
          <a:lstStyle/>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zh-CN" altLang="zh-CN" sz="1695" dirty="0">
                <a:latin typeface="微软雅黑" panose="020B0503020204020204" charset="-122"/>
                <a:ea typeface="微软雅黑" panose="020B0503020204020204" charset="-122"/>
              </a:rPr>
              <a:t>补写出下列名篇名句中的空缺部分。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(1)</a:t>
            </a:r>
            <a:r>
              <a:rPr lang="zh-CN" altLang="zh-CN" sz="1695" dirty="0">
                <a:latin typeface="微软雅黑" panose="020B0503020204020204" charset="-122"/>
                <a:ea typeface="微软雅黑" panose="020B0503020204020204" charset="-122"/>
              </a:rPr>
              <a:t>蚓无爪牙之利</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上食埃土</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用心一也。</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《荀子</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劝学》</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每至晴初霜旦</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属引凄异</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空谷传响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哀转久绝</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郦道元《三峡》</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春江花朝秋月夜</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。岂无山歌与村笛</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白居易《琵琶行》</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613592" y="4433362"/>
            <a:ext cx="7915914" cy="8250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680837" y="4509640"/>
            <a:ext cx="7915914" cy="181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筋骨之强　下饮黄泉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林寒涧肃　常有高猿长啸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往往取酒还独倾　呕哑嘲哳难为听</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9719" y="2403778"/>
            <a:ext cx="7619048" cy="24377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技法</a:t>
            </a:r>
            <a:r>
              <a:rPr lang="en-US" altLang="zh-CN" sz="1695" b="1" kern="100" dirty="0">
                <a:latin typeface="微软雅黑" panose="020B0503020204020204" charset="-122"/>
                <a:ea typeface="微软雅黑" panose="020B0503020204020204" charset="-122"/>
                <a:cs typeface="Courier New" panose="02070309020205020404" pitchFamily="49" charset="0"/>
              </a:rPr>
              <a:t>19</a:t>
            </a:r>
            <a:r>
              <a:rPr lang="zh-CN" altLang="en-US" sz="1695" b="1" kern="100" dirty="0">
                <a:latin typeface="微软雅黑" panose="020B0503020204020204" charset="-122"/>
                <a:ea typeface="微软雅黑" panose="020B0503020204020204" charset="-122"/>
                <a:cs typeface="Courier New" panose="02070309020205020404" pitchFamily="49" charset="0"/>
              </a:rPr>
              <a:t>　名句名篇复习要点</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考生默写名句名篇时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容易出现三个方面的问题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一是一时回忆不起来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背诵不出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二是顺序错乱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张冠李戴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三是书写错漏。因此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答题时要沉着认真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要善于借助出处和引导句去回忆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万一一时记不起来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可以先放一放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不要急躁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做完其他题后可能又会突然记起来。答完题一定要反复默念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包括引导句在内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进行“全程回放”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语序不当和书写错漏的问题一般都可以被发现并纠正。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8" name="组合 38"/>
          <p:cNvGrpSpPr/>
          <p:nvPr/>
        </p:nvGrpSpPr>
        <p:grpSpPr>
          <a:xfrm>
            <a:off x="749904" y="1905377"/>
            <a:ext cx="1300480" cy="417290"/>
            <a:chOff x="2074961" y="4329310"/>
            <a:chExt cx="2928568" cy="597458"/>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074961" y="4329310"/>
              <a:ext cx="2928568" cy="570956"/>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技法点拨</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71273"/>
            <a:ext cx="7619048" cy="2098040"/>
          </a:xfrm>
          <a:prstGeom prst="rect">
            <a:avLst/>
          </a:prstGeom>
          <a:noFill/>
        </p:spPr>
        <p:txBody>
          <a:bodyPr wrap="square" rtlCol="0">
            <a:spAutoFit/>
          </a:bodyPr>
          <a:lstStyle/>
          <a:p>
            <a:pPr>
              <a:lnSpc>
                <a:spcPct val="130000"/>
              </a:lnSpc>
            </a:pPr>
            <a:r>
              <a:rPr lang="zh-CN" altLang="zh-CN" sz="1695" dirty="0">
                <a:latin typeface="微软雅黑" panose="020B0503020204020204" charset="-122"/>
                <a:ea typeface="微软雅黑" panose="020B0503020204020204" charset="-122"/>
              </a:rPr>
              <a:t>一、掌握名句默写八大夺分策略</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 </a:t>
            </a:r>
            <a:r>
              <a:rPr lang="zh-CN" altLang="zh-CN" sz="1695" dirty="0">
                <a:latin typeface="微软雅黑" panose="020B0503020204020204" charset="-122"/>
                <a:ea typeface="微软雅黑" panose="020B0503020204020204" charset="-122"/>
              </a:rPr>
              <a:t>记住生僻难写字</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名句名篇中有一些生僻难写的字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平时要勤于动笔</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强化记忆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在考试中才能准确无误地写出来。</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8528" y="2002052"/>
            <a:ext cx="7619048" cy="3296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293052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对该考点提出的要求是“默写常见的名句名篇”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级</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200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本考点一直是全国卷必考内容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考查范围以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规定的背诵篇目为准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古诗与古文比例大体相当。考查形式稳中有变</a:t>
            </a: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年之前以上下句填空式默写为主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即给出上句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要求考生补写出下句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题后所注明的出处具有提示作用。</a:t>
            </a: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年新课标全国卷一改单纯考查识记默写的形式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采用语境理解式默写的形式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更加注重在理解基础上的识记</a:t>
            </a:r>
            <a:r>
              <a:rPr lang="en-US" altLang="zh-CN" sz="1695" dirty="0">
                <a:latin typeface="微软雅黑" panose="020B0503020204020204" charset="-122"/>
                <a:ea typeface="微软雅黑" panose="020B0503020204020204" charset="-122"/>
              </a:rPr>
              <a:t>,2015—2019</a:t>
            </a:r>
            <a:r>
              <a:rPr lang="zh-CN" altLang="en-US" sz="1695" dirty="0">
                <a:latin typeface="微软雅黑" panose="020B0503020204020204" charset="-122"/>
                <a:ea typeface="微软雅黑" panose="020B0503020204020204" charset="-122"/>
              </a:rPr>
              <a:t>年沿用此题型。复习时要兼顾这两种题型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以语境理解式默写题型为主</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1877277"/>
            <a:ext cx="7619048" cy="3457575"/>
          </a:xfrm>
          <a:prstGeom prst="rect">
            <a:avLst/>
          </a:prstGeom>
          <a:noFill/>
        </p:spPr>
        <p:txBody>
          <a:bodyPr wrap="square" rtlCol="0">
            <a:spAutoFit/>
          </a:bodyPr>
          <a:lstStyle/>
          <a:p>
            <a:pPr>
              <a:lnSpc>
                <a:spcPct val="130000"/>
              </a:lnSpc>
            </a:pPr>
            <a:r>
              <a:rPr lang="zh-CN" altLang="zh-CN" sz="1695" b="1" dirty="0">
                <a:latin typeface="微软雅黑" panose="020B0503020204020204" charset="-122"/>
                <a:ea typeface="微软雅黑" panose="020B0503020204020204" charset="-122"/>
              </a:rPr>
              <a:t>【技法小练】</a:t>
            </a:r>
            <a:endParaRPr lang="zh-CN" altLang="zh-CN" sz="1695" b="1" dirty="0">
              <a:latin typeface="微软雅黑" panose="020B0503020204020204" charset="-122"/>
              <a:ea typeface="微软雅黑" panose="020B0503020204020204" charset="-122"/>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杜甫《登高》中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”两句从横</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空间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时间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两方面着笔</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由异乡漂泊写到多病残生。</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苏轼《念奴娇·赤壁怀古》中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先写“</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以美女衬英雄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再用“</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以曹军惨败来突出周瑜英气勃发的形象。</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欧阳修在《醉翁亭记》中用排偶句“</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描绘出两幅对比鲜明的画面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准确而生动地写出了琅琊山有晦有明、交替变化的朝暮景象。</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36944" y="2178747"/>
            <a:ext cx="7670412" cy="1693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内容占位符 2"/>
          <p:cNvSpPr/>
          <p:nvPr/>
        </p:nvSpPr>
        <p:spPr bwMode="auto">
          <a:xfrm>
            <a:off x="792361" y="2206456"/>
            <a:ext cx="7634213" cy="692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万里悲秋常作客　百年多病独登台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小乔初嫁了　樯橹灰飞烟灭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若夫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日出而林霏开　云归而岩穴暝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句子中的“樯”“橹”“霏”“暝”都属于难记难写的生僻字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应当特别注意。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74026" cy="145034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区分同音异义字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读音相同但意义不同的字在名句名篇中大量存在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这是命题者“设误”的热点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平时复习时要特别注意这些同音异义字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有意识地多做比较分析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做到既知其音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又知其义。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0551" y="2059445"/>
            <a:ext cx="7674026" cy="314960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补写</a:t>
            </a:r>
            <a:r>
              <a:rPr lang="zh-CN" altLang="zh-CN" sz="1695" dirty="0">
                <a:latin typeface="微软雅黑" panose="020B0503020204020204" charset="-122"/>
                <a:ea typeface="微软雅黑" panose="020B0503020204020204" charset="-122"/>
              </a:rPr>
              <a:t>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《琵琶行》中描写琵琶女在演奏琵琶曲的过程中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声虽“暂歇”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却产生更好效果的两句是“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《桃花源记》中描写了当地的风土人情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其中描写良田的句子是“</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最能体现桃花源人热情好客的句子是“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设酒杀鸡作食”。</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韩愈在《早春呈水部张十八员外》中对初春直接赞美的两句是“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75968" y="2265234"/>
            <a:ext cx="7564477" cy="1884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内容占位符 2"/>
          <p:cNvSpPr/>
          <p:nvPr/>
        </p:nvSpPr>
        <p:spPr bwMode="auto">
          <a:xfrm>
            <a:off x="914512" y="2403778"/>
            <a:ext cx="7370516" cy="116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别有幽愁暗恨生　此时无声胜有声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有良田美池桑竹之属　便要还家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最是一年春好处　绝胜烟柳满皇都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句中“幽”易与同音字“忧”混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生”与“声”是同音字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其实这些同音字的意义不同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只要联系语境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就可以区别开来。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74026" cy="3853815"/>
          </a:xfrm>
          <a:prstGeom prst="rect">
            <a:avLst/>
          </a:prstGeom>
          <a:noFill/>
        </p:spPr>
        <p:txBody>
          <a:bodyPr wrap="square" rtlCol="0">
            <a:spAutoFit/>
          </a:bodyPr>
          <a:lstStyle/>
          <a:p>
            <a:pPr>
              <a:lnSpc>
                <a:spcPct val="120000"/>
              </a:lnSpc>
            </a:pPr>
            <a:r>
              <a:rPr lang="en-US" altLang="zh-CN" sz="1695" dirty="0">
                <a:latin typeface="微软雅黑" panose="020B0503020204020204" charset="-122"/>
                <a:ea typeface="微软雅黑" panose="020B0503020204020204" charset="-122"/>
              </a:rPr>
              <a:t>3. </a:t>
            </a:r>
            <a:r>
              <a:rPr lang="zh-CN" altLang="zh-CN" sz="1695" dirty="0">
                <a:latin typeface="微软雅黑" panose="020B0503020204020204" charset="-122"/>
                <a:ea typeface="微软雅黑" panose="020B0503020204020204" charset="-122"/>
              </a:rPr>
              <a:t>区分同义异形字</a:t>
            </a:r>
            <a:endParaRPr lang="zh-CN" altLang="zh-CN" sz="1695" dirty="0">
              <a:latin typeface="微软雅黑" panose="020B0503020204020204" charset="-122"/>
              <a:ea typeface="微软雅黑" panose="020B0503020204020204" charset="-122"/>
            </a:endParaRPr>
          </a:p>
          <a:p>
            <a:pPr>
              <a:lnSpc>
                <a:spcPct val="120000"/>
              </a:lnSpc>
            </a:pPr>
            <a:r>
              <a:rPr lang="zh-CN" altLang="zh-CN" sz="1695" dirty="0">
                <a:latin typeface="微软雅黑" panose="020B0503020204020204" charset="-122"/>
                <a:ea typeface="微软雅黑" panose="020B0503020204020204" charset="-122"/>
              </a:rPr>
              <a:t>　　意思相同而字形迥异的字在名句名篇中也屡见不鲜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这是考生的“盲点”之一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复习时也应对此高度重视。</a:t>
            </a:r>
            <a:endParaRPr lang="zh-CN" altLang="zh-CN" sz="1695" dirty="0">
              <a:latin typeface="微软雅黑" panose="020B0503020204020204" charset="-122"/>
              <a:ea typeface="微软雅黑" panose="020B0503020204020204" charset="-122"/>
            </a:endParaRPr>
          </a:p>
          <a:p>
            <a:pPr>
              <a:lnSpc>
                <a:spcPct val="120000"/>
              </a:lnSpc>
            </a:pPr>
            <a:r>
              <a:rPr lang="zh-CN" altLang="zh-CN" sz="1695" b="1" dirty="0">
                <a:latin typeface="微软雅黑" panose="020B0503020204020204" charset="-122"/>
                <a:ea typeface="微软雅黑" panose="020B0503020204020204" charset="-122"/>
              </a:rPr>
              <a:t>【技法小练】</a:t>
            </a:r>
            <a:endParaRPr lang="zh-CN" altLang="zh-CN" sz="1695" b="1" dirty="0">
              <a:latin typeface="微软雅黑" panose="020B0503020204020204" charset="-122"/>
              <a:ea typeface="微软雅黑" panose="020B0503020204020204" charset="-122"/>
            </a:endParaRPr>
          </a:p>
          <a:p>
            <a:pPr>
              <a:lnSpc>
                <a:spcPct val="12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《出师表》中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诸葛亮回顾自己当初临危受任的两句是“</a:t>
            </a:r>
            <a:r>
              <a:rPr lang="zh-CN" altLang="zh-CN" sz="1695" u="sng"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________</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20000"/>
              </a:lnSpc>
            </a:pP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《荀子·劝学》中作者善用比喻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如以“金”为喻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指出学习的意义的句子是“</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进而类推出广泛学习的意义的句子是“</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李白《蜀道难》中用神话传说表现蜀道开辟之难和来历之神奇的两句是“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13592" y="2206456"/>
            <a:ext cx="7645043" cy="14198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内容占位符 2"/>
          <p:cNvSpPr/>
          <p:nvPr/>
        </p:nvSpPr>
        <p:spPr bwMode="auto">
          <a:xfrm>
            <a:off x="669009" y="2261874"/>
            <a:ext cx="7619048" cy="969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受任于败军之际　奉命于危难之间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金就砺则利　则知明而行无过矣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地崩山摧壮士死　然后天梯石栈相钩连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句中“钩”易与“勾”混淆。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74026"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4. </a:t>
            </a:r>
            <a:r>
              <a:rPr lang="zh-CN" altLang="zh-CN" sz="1695" dirty="0">
                <a:latin typeface="微软雅黑" panose="020B0503020204020204" charset="-122"/>
                <a:ea typeface="微软雅黑" panose="020B0503020204020204" charset="-122"/>
              </a:rPr>
              <a:t>区分形近异义字</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形近字在名句名篇中也比较常见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再加上读音又大多相同或相近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对学生有很大的迷惑性和误导性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因此在答题时应予以重视。</a:t>
            </a:r>
            <a:endParaRPr lang="zh-CN" altLang="zh-CN" sz="1695" dirty="0">
              <a:latin typeface="微软雅黑" panose="020B0503020204020204" charset="-122"/>
              <a:ea typeface="微软雅黑" panose="020B0503020204020204" charset="-122"/>
            </a:endParaRPr>
          </a:p>
          <a:p>
            <a:pPr>
              <a:lnSpc>
                <a:spcPct val="130000"/>
              </a:lnSpc>
            </a:pPr>
            <a:r>
              <a:rPr lang="zh-CN" altLang="zh-CN" sz="1695" b="1" dirty="0">
                <a:latin typeface="微软雅黑" panose="020B0503020204020204" charset="-122"/>
                <a:ea typeface="微软雅黑" panose="020B0503020204020204" charset="-122"/>
              </a:rPr>
              <a:t>【技法小练】</a:t>
            </a:r>
            <a:endParaRPr lang="zh-CN" altLang="zh-CN" sz="1695" b="1" dirty="0">
              <a:latin typeface="微软雅黑" panose="020B0503020204020204" charset="-122"/>
              <a:ea typeface="微软雅黑" panose="020B0503020204020204" charset="-122"/>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荀子在《劝学》中以蚯蚓为例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论证了为学必须锲而不舍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坚持不懈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同篇中与之相反的例证是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文天祥在《过零丁洋》一诗中表现国家命运和个人遭际的两句是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3974" y="2210872"/>
            <a:ext cx="7655213" cy="10358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01584" y="2221491"/>
            <a:ext cx="7619048" cy="59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蟹六跪而二螯　非蛇鳝之穴无可寄托者　用心躁也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山河破碎风飘絮　身世浮沉雨打萍</a:t>
            </a:r>
            <a:endParaRPr lang="zh-CN" altLang="en-US" sz="1385" dirty="0">
              <a:solidFill>
                <a:srgbClr val="A50021"/>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111061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留心语句的顺序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即使有不少名句的语句顺序颠倒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意思也不会发生改变。也正是由于这个原因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一部分学生往往只观其大略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不求甚解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把语句的顺序写颠倒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白白丢掉了分数。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高考真题指导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895680"/>
            <a:ext cx="7587066" cy="2913380"/>
          </a:xfrm>
          <a:prstGeom prst="rect">
            <a:avLst/>
          </a:prstGeom>
          <a:noFill/>
        </p:spPr>
        <p:txBody>
          <a:bodyPr wrap="square" rtlCol="0">
            <a:spAutoFit/>
          </a:bodyPr>
          <a:lstStyle/>
          <a:p>
            <a:pPr>
              <a:lnSpc>
                <a:spcPct val="120000"/>
              </a:lnSpc>
            </a:pPr>
            <a:r>
              <a:rPr lang="en-US" altLang="zh-CN" sz="1695" b="1" dirty="0">
                <a:solidFill>
                  <a:srgbClr val="EF8340"/>
                </a:solidFill>
                <a:latin typeface="微软雅黑" panose="020B0503020204020204" charset="-122"/>
                <a:ea typeface="微软雅黑" panose="020B0503020204020204" charset="-122"/>
              </a:rPr>
              <a:t>1. </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补写出下列句子中的空缺部分。</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庄子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逍遥游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中的斥 无法理解大鹏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称自己腾跃起飞</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也就是飞行的极致了。 </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李白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蜀道难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a:t>
            </a:r>
            <a:r>
              <a:rPr lang="zh-CN" altLang="en-US"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”两句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回顾了“五丁开山”的传说。 </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范仲淹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渔家傲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塞下秋来风景异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a:t>
            </a:r>
            <a:r>
              <a:rPr lang="zh-CN" altLang="en-US"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”两句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写戍边将士满怀思乡的愁苦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但未获胜利仍然不得还乡。 </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13" name="矩形 12"/>
          <p:cNvSpPr/>
          <p:nvPr/>
        </p:nvSpPr>
        <p:spPr>
          <a:xfrm>
            <a:off x="702403" y="4263308"/>
            <a:ext cx="7869273" cy="9420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78528" y="4371096"/>
            <a:ext cx="7714205"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不过数仞而下　翱翔蓬蒿之间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地崩山摧壮士死　然后天梯石栈相钩连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浊酒一杯家万里　燕然未勒归无计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0551" y="1960439"/>
            <a:ext cx="7674026" cy="314960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《阿房宫赋》中以叙述的方式表现秦人对从六国掠夺来的珍宝毫不珍惜的对偶句是“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《念奴娇·赤壁怀古》中的“</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”两句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词人洒酒祭月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寄托了自己对人生的感慨。</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《曹刿论战》中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针对国君将衣食与百姓共享的做法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曹刿的评价是“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11" name="矩形 10"/>
          <p:cNvSpPr/>
          <p:nvPr/>
        </p:nvSpPr>
        <p:spPr>
          <a:xfrm>
            <a:off x="556237" y="4778779"/>
            <a:ext cx="8031649" cy="8018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内容占位符 2"/>
          <p:cNvSpPr/>
          <p:nvPr/>
        </p:nvSpPr>
        <p:spPr bwMode="auto">
          <a:xfrm>
            <a:off x="596951" y="4783784"/>
            <a:ext cx="8031649" cy="59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鼎铛玉石　金块珠砾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人生如梦　一尊还酹江月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小惠未徧　民弗从也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145034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留意具体的语境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对名句名篇的背诵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不应机械古板地死记硬背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而应联系上下文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在具体的语言环境里分析、品味一些关键的词语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从而使得我们对名句既有感性的记忆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又有理性的思考。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74026" cy="41370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补写出</a:t>
            </a:r>
            <a:r>
              <a:rPr lang="zh-CN" altLang="zh-CN" sz="1695" dirty="0">
                <a:latin typeface="微软雅黑" panose="020B0503020204020204" charset="-122"/>
                <a:ea typeface="微软雅黑" panose="020B0503020204020204" charset="-122"/>
              </a:rPr>
              <a:t>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《阿房宫赋》中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作者认为人心相同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秦始皇喜爱纷奢的生活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同样“</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但是为什么一方面极力搜刮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另一方面却“</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范仲淹《渔家傲·秋思》中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”道出了将士不能归家的原因和无可奈何之情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”又触发了夜晚之时“将军白发征夫泪”。</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《劝学》一文中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作者以“登高而招”的效果“</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”和“顺风而呼”的效果“</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”来说明借助外物的好处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形象生动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富有说服力。</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 </a:t>
            </a: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46945" y="1988147"/>
            <a:ext cx="7559577" cy="31934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内容占位符 2"/>
          <p:cNvSpPr/>
          <p:nvPr/>
        </p:nvSpPr>
        <p:spPr bwMode="auto">
          <a:xfrm>
            <a:off x="786225" y="2094490"/>
            <a:ext cx="7619048" cy="299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人亦念其家　用之如泥沙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燕然未勒归无计　羌管悠悠霜满地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见者远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闻者彰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由“秦始皇喜爱纷奢的生活”可联想到文中的“秦爱纷奢”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它的下一句为“人亦念其家”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由此可得出第一空的答案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由“极力搜刮”可联想到文中的“奈何取之尽锱铢”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由此可得出第二空的答案为“用之如泥沙”。第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道出了将士不能归家的原因和无可奈何之情”的句子是“燕然未勒归无计”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第二空要求填写触发夜晚思乡之情的句子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应填写“将军白发征夫泪”的前句“羌管悠悠霜满地”。第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根据“登高而招”和“顺风而呼”即可得知答案为“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见者远”“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闻者彰”。</a:t>
            </a:r>
            <a:endParaRPr lang="zh-CN" altLang="en-US" sz="1385" dirty="0">
              <a:solidFill>
                <a:srgbClr val="A50021"/>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111061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留意句中的通假字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通假字虽和本字的意思一样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但在默写中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若把句中的通假字写成本字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也属于误写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是不能得分的。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74026" cy="357949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7.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荀子在《劝学》中用比喻的手法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借助木头经过火烤变形之后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即使又晒干也无法复原的例子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来说明客观事物经过改造</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可以改变原来的样子的句子是</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唐代诗人白居易在《卖炭翁》一诗中以“可怜身上衣正单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心忧炭贱愿天寒”两句写老人的矛盾心理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《观刈麦》一诗中也有表现此种矛盾心理的句子</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00" dirty="0"/>
              <a:t> </a:t>
            </a:r>
            <a:endParaRPr lang="zh-CN" altLang="zh-CN" sz="100" dirty="0"/>
          </a:p>
          <a:p>
            <a:pPr>
              <a:lnSpc>
                <a:spcPts val="6000"/>
              </a:lnSpc>
            </a:pPr>
            <a:r>
              <a:rPr lang="en-US" altLang="zh-CN" sz="1540" dirty="0">
                <a:latin typeface="微软雅黑" panose="020B0503020204020204" charset="-122"/>
                <a:ea typeface="微软雅黑" panose="020B0503020204020204" charset="-122"/>
              </a:rPr>
              <a:t> </a:t>
            </a:r>
            <a:endParaRPr lang="zh-CN"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54826" y="2060185"/>
            <a:ext cx="7559577" cy="23121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15" name="组合 14"/>
          <p:cNvGrpSpPr/>
          <p:nvPr/>
        </p:nvGrpSpPr>
        <p:grpSpPr>
          <a:xfrm>
            <a:off x="696060" y="2320652"/>
            <a:ext cx="7619048" cy="716613"/>
            <a:chOff x="1941933" y="3780830"/>
            <a:chExt cx="19800000" cy="1862298"/>
          </a:xfrm>
        </p:grpSpPr>
        <p:sp>
          <p:nvSpPr>
            <p:cNvPr id="10" name="内容占位符 2"/>
            <p:cNvSpPr/>
            <p:nvPr/>
          </p:nvSpPr>
          <p:spPr bwMode="auto">
            <a:xfrm>
              <a:off x="1941933" y="3780830"/>
              <a:ext cx="19800000" cy="153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虽有槁暴　不复挺者　       使之然也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力尽不知热　但惜夏日长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5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中的“有”通“又”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通“煣”。</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385" dirty="0">
                <a:solidFill>
                  <a:srgbClr val="A50021"/>
                </a:solidFill>
                <a:latin typeface="微软雅黑" panose="020B0503020204020204" charset="-122"/>
                <a:ea typeface="微软雅黑" panose="020B0503020204020204" charset="-122"/>
              </a:endParaRPr>
            </a:p>
            <a:p>
              <a:pPr>
                <a:lnSpc>
                  <a:spcPct val="130000"/>
                </a:lnSpc>
                <a:spcBef>
                  <a:spcPct val="0"/>
                </a:spcBef>
                <a:buNone/>
              </a:pPr>
              <a:endParaRPr lang="zh-CN" altLang="en-US" sz="1385" dirty="0">
                <a:solidFill>
                  <a:srgbClr val="A50021"/>
                </a:solidFill>
                <a:latin typeface="微软雅黑" panose="020B0503020204020204" charset="-122"/>
                <a:ea typeface="微软雅黑" panose="020B0503020204020204" charset="-122"/>
              </a:endParaRPr>
            </a:p>
          </p:txBody>
        </p:sp>
        <p:pic>
          <p:nvPicPr>
            <p:cNvPr id="23" name="车柔S.EPS" descr="id:2147487159;FounderCES"/>
            <p:cNvPicPr/>
            <p:nvPr/>
          </p:nvPicPr>
          <p:blipFill>
            <a:blip r:embed="rId1" cstate="print"/>
            <a:stretch>
              <a:fillRect/>
            </a:stretch>
          </p:blipFill>
          <p:spPr>
            <a:xfrm>
              <a:off x="10513492" y="4107101"/>
              <a:ext cx="608361" cy="682366"/>
            </a:xfrm>
            <a:prstGeom prst="rect">
              <a:avLst/>
            </a:prstGeom>
          </p:spPr>
        </p:pic>
        <p:pic>
          <p:nvPicPr>
            <p:cNvPr id="24" name="车柔S.EPS" descr="id:2147487159;FounderCES"/>
            <p:cNvPicPr/>
            <p:nvPr/>
          </p:nvPicPr>
          <p:blipFill>
            <a:blip r:embed="rId1" cstate="print"/>
            <a:stretch>
              <a:fillRect/>
            </a:stretch>
          </p:blipFill>
          <p:spPr>
            <a:xfrm>
              <a:off x="10250963" y="4960762"/>
              <a:ext cx="608361" cy="682366"/>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8. </a:t>
            </a:r>
            <a:r>
              <a:rPr lang="zh-CN" altLang="zh-CN" sz="1695" dirty="0">
                <a:latin typeface="微软雅黑" panose="020B0503020204020204" charset="-122"/>
                <a:ea typeface="微软雅黑" panose="020B0503020204020204" charset="-122"/>
              </a:rPr>
              <a:t>注意不遗漏虚词</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文言文中有大量的虚词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稍不注意就很容易漏掉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导致丢分。</a:t>
            </a:r>
            <a:endParaRPr lang="zh-CN" altLang="zh-CN" sz="1695" dirty="0">
              <a:latin typeface="微软雅黑" panose="020B0503020204020204" charset="-122"/>
              <a:ea typeface="微软雅黑" panose="020B0503020204020204" charset="-122"/>
            </a:endParaRPr>
          </a:p>
          <a:p>
            <a:pPr>
              <a:lnSpc>
                <a:spcPct val="130000"/>
              </a:lnSpc>
            </a:pPr>
            <a:r>
              <a:rPr lang="zh-CN" altLang="zh-CN" sz="1695" b="1" dirty="0">
                <a:latin typeface="微软雅黑" panose="020B0503020204020204" charset="-122"/>
                <a:ea typeface="微软雅黑" panose="020B0503020204020204" charset="-122"/>
              </a:rPr>
              <a:t>【技法小练】</a:t>
            </a:r>
            <a:endParaRPr lang="zh-CN" altLang="zh-CN" sz="1695" b="1" dirty="0">
              <a:latin typeface="微软雅黑" panose="020B0503020204020204" charset="-122"/>
              <a:ea typeface="微软雅黑" panose="020B0503020204020204" charset="-122"/>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8.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en-US" altLang="zh-CN" sz="1695" dirty="0">
                <a:latin typeface="微软雅黑" panose="020B0503020204020204" charset="-122"/>
                <a:ea typeface="微软雅黑" panose="020B0503020204020204" charset="-122"/>
              </a:rPr>
              <a:t>2018</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《荀子·劝学》中举例论证借助外物的重要性时说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终日殚精竭虑思考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却“</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踮起脚极目远望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也“</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诸葛亮在《出师表》中回顾汉代历史</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认为亲近贤臣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疏远小人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而亲近小人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疏远贤臣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李煜《虞美人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春花秋月何时了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春花秋月之外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”也是勾起作者故国之思的景象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”则是作者无尽愁绪的形象描绘。</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6018" y="2043565"/>
            <a:ext cx="7559577" cy="21335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内容占位符 2"/>
          <p:cNvSpPr/>
          <p:nvPr/>
        </p:nvSpPr>
        <p:spPr bwMode="auto">
          <a:xfrm>
            <a:off x="806018" y="2043565"/>
            <a:ext cx="7619048" cy="169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不如须臾之所学也　不如登高之博见也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此先汉所以兴隆也　此后汉所以倾颓也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小楼昨夜又东风　恰似一江春水向东流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句中的“之”“也”“又”都是虚词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书写时很容易丢掉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应格外注意。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723549" y="2002049"/>
            <a:ext cx="7674026" cy="2981518"/>
            <a:chOff x="1880324" y="2952860"/>
            <a:chExt cx="19942876" cy="7748221"/>
          </a:xfrm>
        </p:grpSpPr>
        <p:sp>
          <p:nvSpPr>
            <p:cNvPr id="16" name="TextBox 15"/>
            <p:cNvSpPr txBox="1"/>
            <p:nvPr/>
          </p:nvSpPr>
          <p:spPr>
            <a:xfrm>
              <a:off x="1880324" y="2952860"/>
              <a:ext cx="19942876" cy="4651931"/>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二、复习方法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诚然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识记名句名篇主要靠的是点滴积累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但在高三有限的复习时间里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多些方法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多些技巧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往往能收到事半功倍之效。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加强关键字的确认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如</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00724" y="6628261"/>
              <a:ext cx="14977664" cy="4072820"/>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高考真题指导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678988" y="2043565"/>
            <a:ext cx="7786147" cy="2022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02875" y="2266530"/>
            <a:ext cx="7762259"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本题考查默写名篇名句的能力。注意“数仞”“蓬蒿”“摧”“栈”“钩连”“燕然”等的正确书写。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作答名篇名句默写题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不仅需要熟背、正确书写诗文语句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还要能根据特定语境提示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在准确理解句子含意、手法、情感的基础上做综合判断。</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23549" y="2002049"/>
            <a:ext cx="7674026" cy="2130425"/>
            <a:chOff x="1880324" y="2952860"/>
            <a:chExt cx="19942876" cy="5536442"/>
          </a:xfrm>
        </p:grpSpPr>
        <p:sp>
          <p:nvSpPr>
            <p:cNvPr id="16" name="TextBox 15"/>
            <p:cNvSpPr txBox="1"/>
            <p:nvPr/>
          </p:nvSpPr>
          <p:spPr>
            <a:xfrm>
              <a:off x="1880324" y="2952860"/>
              <a:ext cx="19942876" cy="5536442"/>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①易写同音别字。如两个“蓝”易与“篮”混。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②易写形近别字。如“已”“己”等。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③易写通假错字。有时通假本字与通假字易混淆。如“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④易写错生僻难写字。如“槁”“砺”等。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⑤易丢掉或混淆语气助词。如“矣”等。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pic>
          <p:nvPicPr>
            <p:cNvPr id="2050" name="Picture 2" descr="车柔"/>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5554052" y="4716934"/>
              <a:ext cx="851010"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09804" y="1919056"/>
            <a:ext cx="7674026" cy="314960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补写</a:t>
            </a:r>
            <a:r>
              <a:rPr lang="zh-CN" altLang="zh-CN" sz="1695" dirty="0">
                <a:latin typeface="微软雅黑" panose="020B0503020204020204" charset="-122"/>
                <a:ea typeface="微软雅黑" panose="020B0503020204020204" charset="-122"/>
              </a:rPr>
              <a:t>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在《离骚》中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屈原诉说自己曾因佩戴蕙草而遭到贬黜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也曾被加上采集白芷的罪名。但他坚定地表示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王维《使至塞上》中“</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”一联</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写了到达边塞后看到的奇特壮丽风光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画面开阔</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意境雄浑。</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苏轼《念奴娇·赤壁怀古》中“</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”两句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收束了对赤壁雄奇景物的描写</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引起后面对历史的缅怀。</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9" name="矩形 8"/>
          <p:cNvSpPr/>
          <p:nvPr/>
        </p:nvSpPr>
        <p:spPr>
          <a:xfrm>
            <a:off x="696060" y="4789921"/>
            <a:ext cx="7701515" cy="7172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内容占位符 2"/>
          <p:cNvSpPr/>
          <p:nvPr/>
        </p:nvSpPr>
        <p:spPr bwMode="auto">
          <a:xfrm>
            <a:off x="691554" y="4789921"/>
            <a:ext cx="7619048" cy="59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亦余心之所善兮　虽九死其犹未悔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大漠孤烟直　长河落日圆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江山如画　一时多少豪杰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23549" y="2002049"/>
            <a:ext cx="7674026" cy="2470150"/>
          </a:xfrm>
          <a:prstGeom prst="rect">
            <a:avLst/>
          </a:prstGeom>
          <a:noFill/>
        </p:spPr>
        <p:txBody>
          <a:bodyPr wrap="square" rtlCol="0">
            <a:spAutoFit/>
          </a:bodyPr>
          <a:lstStyle/>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10.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《庄子·逍遥游》指出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就像倒在堂前洼地的一杯水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无法浮起一个杯子一样。</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白居易《琵琶行》中“</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”两句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写的是演奏正式开始之前的准备过程。</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杜牧《赤壁》中“</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”两句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设想了赤壁之战双方胜败易位后将导致的结局。</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31386" y="2126691"/>
            <a:ext cx="7481351" cy="25492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内容占位符 2"/>
          <p:cNvSpPr/>
          <p:nvPr/>
        </p:nvSpPr>
        <p:spPr bwMode="auto">
          <a:xfrm>
            <a:off x="859941" y="2320652"/>
            <a:ext cx="7480504" cy="43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且夫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水之积也不厚　则其负大舟也无力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转轴拨弦三两声　未成曲调先有情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东风不与周郎便　铜雀春深锁二乔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本题属于情境型默写题。解答时要结合语境准确填写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要特别注意易混易错的字。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385" dirty="0">
              <a:solidFill>
                <a:srgbClr val="A50021"/>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 </a:t>
            </a:r>
            <a:r>
              <a:rPr lang="zh-CN" altLang="zh-CN" sz="1695" dirty="0">
                <a:latin typeface="微软雅黑" panose="020B0503020204020204" charset="-122"/>
                <a:ea typeface="微软雅黑" panose="020B0503020204020204" charset="-122"/>
              </a:rPr>
              <a:t>关键字的记忆与正确书写</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要避免书写上的错误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必须强化以下几个环节</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(1)</a:t>
            </a:r>
            <a:r>
              <a:rPr lang="zh-CN" altLang="zh-CN" sz="1695" dirty="0">
                <a:latin typeface="微软雅黑" panose="020B0503020204020204" charset="-122"/>
                <a:ea typeface="微软雅黑" panose="020B0503020204020204" charset="-122"/>
              </a:rPr>
              <a:t>领悟含意。对每个名篇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都要领悟其真正含意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特别是其中的关键字词。</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(2)</a:t>
            </a:r>
            <a:r>
              <a:rPr lang="zh-CN" altLang="zh-CN" sz="1695" dirty="0">
                <a:latin typeface="微软雅黑" panose="020B0503020204020204" charset="-122"/>
                <a:ea typeface="微软雅黑" panose="020B0503020204020204" charset="-122"/>
              </a:rPr>
              <a:t>圈点强记。对名句名篇中的易混字、易错字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要用红笔圈点出来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以引起注意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重点把握。如“寄蜉蝣于天地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渺沧海之一粟”中的“蜉蝣”“沧海”“粟”。</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(3)</a:t>
            </a:r>
            <a:r>
              <a:rPr lang="zh-CN" altLang="zh-CN" sz="1695" dirty="0">
                <a:latin typeface="微软雅黑" panose="020B0503020204020204" charset="-122"/>
                <a:ea typeface="微软雅黑" panose="020B0503020204020204" charset="-122"/>
              </a:rPr>
              <a:t>边诵边写。考生在记忆时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可边背诵边用笔在草稿纸上写出上下句或句子中的关键字。</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(4)</a:t>
            </a:r>
            <a:r>
              <a:rPr lang="zh-CN" altLang="zh-CN" sz="1695" dirty="0">
                <a:latin typeface="微软雅黑" panose="020B0503020204020204" charset="-122"/>
                <a:ea typeface="微软雅黑" panose="020B0503020204020204" charset="-122"/>
              </a:rPr>
              <a:t>不能把握的可用“复原语境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推断字形”法。面对补写名句名篇的题目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一定要关注标注的句子出处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根据这个出处回忆相关篇目的具体语境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这对于关键字字形的准确判断至关重要。如果我们不能确定“潦倒新停浊酒杯”中的“停”的字形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就可以复原“登高”的情境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并明确被考查句子的大意——“诗人穷困潦倒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两鬓斑白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而近来困苦尤甚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连聊以解忧的浊酒都无奈断掉了”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进而可以判断字形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只能是“‘停’浊酒杯”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而不会是“亭”之类的字。</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(5)</a:t>
            </a:r>
            <a:r>
              <a:rPr lang="zh-CN" altLang="zh-CN" sz="1695" dirty="0">
                <a:latin typeface="微软雅黑" panose="020B0503020204020204" charset="-122"/>
                <a:ea typeface="微软雅黑" panose="020B0503020204020204" charset="-122"/>
              </a:rPr>
              <a:t>规范书写。在书写时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要做到“三清”“三不”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“三清”就是卷面清洁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字迹清楚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笔画清晰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“三不”就是不写潦草字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不写繁体字和不规范的简化字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不添减笔画。</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450913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11.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诸葛亮在《出师表》中力荐向宠</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认为军中之事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都应与他商议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这样“</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杜牧在《阿房宫赋》中泼墨写意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粗笔勾勒。用“</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”这一夸张的手法点明阿房宫占地之广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用“</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”状其楼阁之高。</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辛弃疾《永遇乐·京口北固亭怀古》中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__</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___</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与“望中犹记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烽火扬州路”形成鲜明的对比</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词人以此告诫南宋统治者收复失地刻不容缓。</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66606" y="1971323"/>
            <a:ext cx="7559577" cy="31251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906824" y="1993063"/>
            <a:ext cx="7480504" cy="3103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必能使行阵和睦　优劣得所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覆压三百余里　隔离天日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佛狸祠下　一片神鸦社鼓</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分析题干可知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填写的是一个表结果的句子。其条件为“军中之事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都应与他商议”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即文中所说的“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愚以为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营中之事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悉以咨之”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由此可推出结果为“必能使行阵和睦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优劣得所”。第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由“夸张的手法”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再结合“占地之广”可知第一空答案为“覆压三百余里”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将“楼阁之高”的信息与原文对照可知第二空答案为“隔离天日”。第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由“词人以此告诫南宋统治者收复失地刻不容缓”可知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所填的句子在词的下阕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再结合与“望中犹记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烽火扬州路”形成对比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可知应填“佛狸祠下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一片神鸦社鼓”。</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149600"/>
          </a:xfrm>
          <a:prstGeom prst="rect">
            <a:avLst/>
          </a:prstGeom>
          <a:noFill/>
        </p:spPr>
        <p:txBody>
          <a:bodyPr wrap="square" rtlCol="0">
            <a:spAutoFit/>
          </a:bodyPr>
          <a:lstStyle/>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12.   </a:t>
            </a:r>
            <a:r>
              <a:rPr lang="zh-CN" altLang="zh-CN" sz="1695" dirty="0">
                <a:latin typeface="微软雅黑" panose="020B0503020204020204" charset="-122"/>
                <a:ea typeface="微软雅黑" panose="020B0503020204020204" charset="-122"/>
              </a:rPr>
              <a:t>补写出下列句子中的空缺部分。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《琵琶行》中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作者因被贬江州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终年听不到丝竹之声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从早到晚满耳都是“</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虽有山歌村笛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却“</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杜牧在《泊秦淮》一诗中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”描写出梦幻朦胧的夜色</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又以“</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”委婉点出了官僚贵族们腐朽空虚的灵魂。</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苏轼在《赤壁赋》中先以“</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”来慨叹人生的短暂</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接着又以“</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”对奔流不息的长江表达了羡慕之情。</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66606" y="1971323"/>
            <a:ext cx="7559577" cy="31251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906824" y="1993063"/>
            <a:ext cx="7480504" cy="3103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杜鹃啼血猿哀鸣　呕哑嘲哳难为听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烟笼寒水月笼沙　商女不知亡国恨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哀吾生之须臾　羡长江之无穷</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由“终年听不到丝竹之声”可联想到文中的“终岁不闻丝竹声”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诗人能听到的只有“杜鹃啼血猿哀鸣”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由此可确定第一空答案。结合“山歌村笛”可得出“岂无山歌与村笛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呕哑嘲哳难为听”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由此可确定第二空答案。第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由“梦幻朦胧的夜色”可得出“烟笼寒水月笼沙”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由“官僚贵族们腐朽空虚的灵魂”可得出“商女不知亡国恨”。第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由“慨叹人生的短暂”可得出“哀吾生之须臾”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由“对奔流不息的长江表达了羡慕之情”可联想到“羡长江之无穷”。</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高考真题指导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895680"/>
            <a:ext cx="7587066" cy="2599690"/>
          </a:xfrm>
          <a:prstGeom prst="rect">
            <a:avLst/>
          </a:prstGeom>
          <a:noFill/>
        </p:spPr>
        <p:txBody>
          <a:bodyPr wrap="square" rtlCol="0">
            <a:spAutoFit/>
          </a:bodyPr>
          <a:lstStyle/>
          <a:p>
            <a:pPr>
              <a:lnSpc>
                <a:spcPct val="120000"/>
              </a:lnSpc>
            </a:pPr>
            <a:r>
              <a:rPr lang="en-US" altLang="zh-CN" sz="1695" b="1" dirty="0">
                <a:solidFill>
                  <a:srgbClr val="EF8340"/>
                </a:solidFill>
                <a:latin typeface="微软雅黑" panose="020B0503020204020204" charset="-122"/>
                <a:ea typeface="微软雅黑" panose="020B0503020204020204" charset="-122"/>
              </a:rPr>
              <a:t>2. </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补写出下列句子中的空缺部分。</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邹忌讽齐王纳谏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a:t>
            </a:r>
            <a:r>
              <a:rPr lang="zh-CN" altLang="en-US"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表现了主人公的形象之美。 </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杜牧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阿房宫赋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a:t>
            </a:r>
            <a:r>
              <a:rPr lang="zh-CN" altLang="en-US"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”两句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写阿房宫占地极广且极为高大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以表现其雄壮之美。 </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苏轼在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赤壁赋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中以“</a:t>
            </a:r>
            <a:r>
              <a:rPr lang="zh-CN" altLang="en-US"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”两句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写出了婉转悠长、延绵不尽的乐声之美。 </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13" name="矩形 12"/>
          <p:cNvSpPr/>
          <p:nvPr/>
        </p:nvSpPr>
        <p:spPr>
          <a:xfrm>
            <a:off x="702403" y="4263308"/>
            <a:ext cx="7869273" cy="9420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78528" y="4371096"/>
            <a:ext cx="7714205"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邹忌修八尺有余　而形貌昳丽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覆压三百余里　隔离天日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余音袅袅　不绝如缕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6018" y="2071273"/>
            <a:ext cx="7559577" cy="24660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内容占位符 2"/>
          <p:cNvSpPr/>
          <p:nvPr/>
        </p:nvSpPr>
        <p:spPr bwMode="auto">
          <a:xfrm>
            <a:off x="807691" y="2093013"/>
            <a:ext cx="7619048" cy="14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b="1" dirty="0">
                <a:latin typeface="微软雅黑" panose="020B0503020204020204" charset="-122"/>
                <a:ea typeface="微软雅黑" panose="020B0503020204020204" charset="-122"/>
              </a:rPr>
              <a:t>温馨提醒 </a:t>
            </a:r>
            <a:endParaRPr lang="zh-CN" altLang="en-US" sz="1695" b="1" dirty="0">
              <a:latin typeface="微软雅黑" panose="020B0503020204020204" charset="-122"/>
              <a:ea typeface="微软雅黑" panose="020B0503020204020204" charset="-122"/>
            </a:endParaRPr>
          </a:p>
          <a:p>
            <a:pPr>
              <a:lnSpc>
                <a:spcPct val="130000"/>
              </a:lnSpc>
              <a:spcBef>
                <a:spcPct val="0"/>
              </a:spcBef>
              <a:buNone/>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高考古诗文背诵篇目</a:t>
            </a:r>
            <a:r>
              <a:rPr lang="en-US" altLang="zh-CN" sz="1695" dirty="0">
                <a:latin typeface="微软雅黑" panose="020B0503020204020204" charset="-122"/>
                <a:ea typeface="微软雅黑" panose="020B0503020204020204" charset="-122"/>
              </a:rPr>
              <a:t>(64</a:t>
            </a:r>
            <a:r>
              <a:rPr lang="zh-CN" altLang="en-US" sz="1695" dirty="0">
                <a:latin typeface="微软雅黑" panose="020B0503020204020204" charset="-122"/>
                <a:ea typeface="微软雅黑" panose="020B0503020204020204" charset="-122"/>
              </a:rPr>
              <a:t>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请见速查速记</a:t>
            </a:r>
            <a:r>
              <a:rPr lang="en-US" altLang="zh-CN" sz="1695" dirty="0">
                <a:latin typeface="微软雅黑" panose="020B0503020204020204" charset="-122"/>
                <a:ea typeface="微软雅黑" panose="020B0503020204020204" charset="-122"/>
              </a:rPr>
              <a:t>P001</a:t>
            </a:r>
            <a:r>
              <a:rPr lang="zh-CN" altLang="en-US" sz="1695"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 </a:t>
            </a:r>
            <a:endParaRPr lang="en-US" altLang="zh-CN" sz="1695" b="1" dirty="0">
              <a:latin typeface="微软雅黑" panose="020B0503020204020204" charset="-122"/>
              <a:ea typeface="微软雅黑" panose="020B0503020204020204" charset="-122"/>
            </a:endParaRPr>
          </a:p>
          <a:p>
            <a:pPr>
              <a:lnSpc>
                <a:spcPct val="130000"/>
              </a:lnSpc>
              <a:spcBef>
                <a:spcPct val="0"/>
              </a:spcBef>
              <a:buNone/>
            </a:pPr>
            <a:r>
              <a:rPr lang="zh-CN" altLang="en-US" sz="1695" b="1" dirty="0">
                <a:latin typeface="微软雅黑" panose="020B0503020204020204" charset="-122"/>
                <a:ea typeface="微软雅黑" panose="020B0503020204020204" charset="-122"/>
              </a:rPr>
              <a:t>跟踪训练验收 </a:t>
            </a:r>
            <a:endParaRPr lang="en-US" altLang="zh-CN" sz="1695" b="1" dirty="0">
              <a:latin typeface="微软雅黑" panose="020B0503020204020204" charset="-122"/>
              <a:ea typeface="微软雅黑" panose="020B0503020204020204" charset="-122"/>
            </a:endParaRPr>
          </a:p>
          <a:p>
            <a:pPr>
              <a:lnSpc>
                <a:spcPct val="130000"/>
              </a:lnSpc>
              <a:spcBef>
                <a:spcPct val="0"/>
              </a:spcBef>
              <a:buNone/>
            </a:pPr>
            <a:r>
              <a:rPr lang="zh-CN" altLang="en-US" sz="1695" dirty="0">
                <a:latin typeface="微软雅黑" panose="020B0503020204020204" charset="-122"/>
                <a:ea typeface="微软雅黑" panose="020B0503020204020204" charset="-122"/>
              </a:rPr>
              <a:t>请完成综合提升练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八</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高考真题指导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678988" y="2043565"/>
            <a:ext cx="7786147" cy="2022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02875" y="2266530"/>
            <a:ext cx="7762259"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形貌昳丽”中的“昳”是易错字。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覆”字易错。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袅袅”易错。三道题目所选句子分别表现人的“形象之美”、建筑物的“雄壮之美”、音乐的“乐声之美”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在考题选择方面独具匠心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归类梳理识记教材中的名篇名句很有必要。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高考真题指导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895680"/>
            <a:ext cx="7587066" cy="2599690"/>
          </a:xfrm>
          <a:prstGeom prst="rect">
            <a:avLst/>
          </a:prstGeom>
          <a:noFill/>
        </p:spPr>
        <p:txBody>
          <a:bodyPr wrap="square" rtlCol="0">
            <a:spAutoFit/>
          </a:bodyPr>
          <a:lstStyle/>
          <a:p>
            <a:pPr>
              <a:lnSpc>
                <a:spcPct val="120000"/>
              </a:lnSpc>
            </a:pPr>
            <a:r>
              <a:rPr lang="en-US" altLang="zh-CN" sz="1695" b="1" dirty="0">
                <a:solidFill>
                  <a:srgbClr val="EF8340"/>
                </a:solidFill>
                <a:latin typeface="微软雅黑" panose="020B0503020204020204" charset="-122"/>
                <a:ea typeface="微软雅黑" panose="020B0503020204020204" charset="-122"/>
              </a:rPr>
              <a:t>3. </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 </a:t>
            </a:r>
            <a:r>
              <a:rPr lang="zh-CN" altLang="en-US" sz="1695" dirty="0">
                <a:latin typeface="微软雅黑" panose="020B0503020204020204" charset="-122"/>
                <a:ea typeface="微软雅黑" panose="020B0503020204020204" charset="-122"/>
              </a:rPr>
              <a:t>补写出下列句子中的空缺部分。</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论语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孔子用“</a:t>
            </a:r>
            <a:r>
              <a:rPr lang="zh-CN" altLang="en-US"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”两句话阐明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即使是一个普通人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也是有坚定的志向的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要改变一个人的志向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是很困难的。 </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师说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对于为子择师自己却耻于学习这种现象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韩愈最后的评价是</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苏轼在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念奴娇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大江东去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a:t>
            </a:r>
            <a:r>
              <a:rPr lang="zh-CN" altLang="en-US"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”两句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表达了岁月虚度、只能借酒浇愁的无奈之感。 </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13" name="矩形 12"/>
          <p:cNvSpPr/>
          <p:nvPr/>
        </p:nvSpPr>
        <p:spPr>
          <a:xfrm>
            <a:off x="723549" y="4369872"/>
            <a:ext cx="7869273" cy="11113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14" name="矩形 13"/>
          <p:cNvSpPr/>
          <p:nvPr/>
        </p:nvSpPr>
        <p:spPr>
          <a:xfrm>
            <a:off x="778528" y="4371096"/>
            <a:ext cx="7714205"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三军可夺帅也　匹夫不可夺志也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小学而大遗　吾未见其明也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人生如梦　一尊还酹江月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本题考查根据情境填写常见的名篇名句的能力。易错字有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尊、酹。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高考真题指导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895680"/>
            <a:ext cx="7587066" cy="2286000"/>
          </a:xfrm>
          <a:prstGeom prst="rect">
            <a:avLst/>
          </a:prstGeom>
          <a:noFill/>
        </p:spPr>
        <p:txBody>
          <a:bodyPr wrap="square" rtlCol="0">
            <a:spAutoFit/>
          </a:bodyPr>
          <a:lstStyle/>
          <a:p>
            <a:pPr>
              <a:lnSpc>
                <a:spcPct val="12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[2018</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补写出下列句子中的空缺部分。</a:t>
            </a:r>
            <a:r>
              <a:rPr lang="en-US" altLang="zh-CN" sz="1695" dirty="0">
                <a:latin typeface="微软雅黑" panose="020B0503020204020204" charset="-122"/>
                <a:ea typeface="微软雅黑" panose="020B0503020204020204" charset="-122"/>
              </a:rPr>
              <a:t>(6</a:t>
            </a:r>
            <a:r>
              <a:rPr lang="zh-CN" altLang="zh-CN"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《论语·为政》中“</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”两句指出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成为教师的条件是温习学过的知识进而又能从中获得新的理解与体会。</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韩愈的《师说》是写给少年李蟠的。文末所说的“</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点出李蟠的文章爱好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则说明了李蟠的儒学素养。</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苏轼《念奴娇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大江东去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”一句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写的是周瑜的儒将装束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”一句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表明了周瑜的赫赫战功。</a:t>
            </a: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13" name="矩形 12"/>
          <p:cNvSpPr/>
          <p:nvPr/>
        </p:nvSpPr>
        <p:spPr>
          <a:xfrm>
            <a:off x="702403" y="4263308"/>
            <a:ext cx="7869273" cy="9420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78528" y="4371096"/>
            <a:ext cx="7714205"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温故而知新　可以为师矣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好古文　六艺经传皆通习之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羽扇纶巾　樯橹灰飞烟灭</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高考真题指导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2015856"/>
            <a:ext cx="7587066" cy="247015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[2018</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补写出下列句子中的空缺部分。</a:t>
            </a:r>
            <a:r>
              <a:rPr lang="en-US" altLang="zh-CN" sz="1695" dirty="0">
                <a:latin typeface="微软雅黑" panose="020B0503020204020204" charset="-122"/>
                <a:ea typeface="微软雅黑" panose="020B0503020204020204" charset="-122"/>
              </a:rPr>
              <a:t>(6</a:t>
            </a:r>
            <a:r>
              <a:rPr lang="zh-CN" altLang="zh-CN"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《孟子·鱼我所欲也》中说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虽然一点食物即可关乎生死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但若“</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饥饿的路人也不会接受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若“</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即便是乞丐也会拒绝。</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白居易的《琵琶行》中“</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”两句写昔日的琵琶女身价很高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引来了众多纨绔子弟的追捧。</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苏轼《赤壁赋》中描写明月初升的句</a:t>
            </a:r>
            <a:r>
              <a:rPr lang="zh-CN" altLang="en-US" sz="1695" dirty="0">
                <a:latin typeface="微软雅黑" panose="020B0503020204020204" charset="-122"/>
                <a:ea typeface="微软雅黑" panose="020B0503020204020204" charset="-122"/>
              </a:rPr>
              <a:t>子是</a:t>
            </a:r>
            <a:r>
              <a:rPr lang="zh-CN" altLang="zh-CN" sz="1695" dirty="0">
                <a:latin typeface="微软雅黑" panose="020B0503020204020204" charset="-122"/>
                <a:ea typeface="微软雅黑" panose="020B0503020204020204" charset="-122"/>
              </a:rPr>
              <a:t> “</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9242</Words>
  <Application>WPS 演示</Application>
  <PresentationFormat/>
  <Paragraphs>369</Paragraphs>
  <Slides>50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50</vt:i4>
      </vt:variant>
    </vt:vector>
  </HeadingPairs>
  <TitlesOfParts>
    <vt:vector size="59" baseType="lpstr">
      <vt:lpstr>Arial</vt:lpstr>
      <vt:lpstr>宋体</vt:lpstr>
      <vt:lpstr>Wingdings</vt:lpstr>
      <vt:lpstr>微软雅黑</vt:lpstr>
      <vt:lpstr>Times New Roman</vt:lpstr>
      <vt:lpstr>Arial Unicode MS</vt:lpstr>
      <vt:lpstr>Calibri</vt:lpstr>
      <vt:lpstr>Courier New</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