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489" r:id="rId2"/>
    <p:sldId id="536" r:id="rId3"/>
    <p:sldId id="540" r:id="rId4"/>
    <p:sldId id="538" r:id="rId5"/>
    <p:sldId id="523" r:id="rId6"/>
    <p:sldId id="524" r:id="rId7"/>
    <p:sldId id="526" r:id="rId8"/>
    <p:sldId id="527" r:id="rId9"/>
    <p:sldId id="556" r:id="rId10"/>
    <p:sldId id="557" r:id="rId11"/>
    <p:sldId id="582" r:id="rId12"/>
    <p:sldId id="583" r:id="rId13"/>
    <p:sldId id="574" r:id="rId14"/>
    <p:sldId id="576" r:id="rId15"/>
    <p:sldId id="578" r:id="rId16"/>
    <p:sldId id="579" r:id="rId17"/>
    <p:sldId id="581" r:id="rId18"/>
    <p:sldId id="584" r:id="rId19"/>
    <p:sldId id="558" r:id="rId20"/>
    <p:sldId id="559" r:id="rId21"/>
    <p:sldId id="560" r:id="rId22"/>
    <p:sldId id="561" r:id="rId23"/>
    <p:sldId id="562" r:id="rId24"/>
    <p:sldId id="535" r:id="rId25"/>
    <p:sldId id="542" r:id="rId26"/>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1" i="0" u="none" kern="1200" baseline="0">
        <a:solidFill>
          <a:schemeClr val="tx1"/>
        </a:solidFill>
        <a:latin typeface="Times New Roman" panose="02020603050405020304" pitchFamily="18"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CC"/>
    <a:srgbClr val="333399"/>
    <a:srgbClr val="0000FF"/>
    <a:srgbClr val="00FFFF"/>
    <a:srgbClr val="00FF00"/>
    <a:srgbClr val="CC0066"/>
    <a:srgbClr val="CC0000"/>
    <a:srgbClr val="FF6600"/>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46" d="100"/>
          <a:sy n="46" d="100"/>
        </p:scale>
        <p:origin x="-594" y="-108"/>
      </p:cViewPr>
      <p:guideLst>
        <p:guide orient="horz" pos="2167"/>
        <p:guide pos="29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幻灯片图像占位符 7169"/>
          <p:cNvSpPr>
            <a:spLocks noGrp="1" noRot="1" noChangeAspect="1"/>
          </p:cNvSpPr>
          <p:nvPr>
            <p:ph type="sldImg" idx="2"/>
          </p:nvPr>
        </p:nvSpPr>
        <p:spPr>
          <a:xfrm>
            <a:off x="1050925" y="754063"/>
            <a:ext cx="4572000" cy="3294062"/>
          </a:xfrm>
          <a:prstGeom prst="rect">
            <a:avLst/>
          </a:prstGeom>
          <a:noFill/>
          <a:ln w="9525">
            <a:noFill/>
          </a:ln>
        </p:spPr>
      </p:sp>
      <p:sp>
        <p:nvSpPr>
          <p:cNvPr id="7171" name="文本占位符 7170"/>
          <p:cNvSpPr>
            <a:spLocks noGrp="1"/>
          </p:cNvSpPr>
          <p:nvPr>
            <p:ph type="body" sz="quarter" idx="3"/>
          </p:nvPr>
        </p:nvSpPr>
        <p:spPr>
          <a:xfrm>
            <a:off x="538163" y="4387850"/>
            <a:ext cx="5780087" cy="3952875"/>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172" name="页眉占位符 7171"/>
          <p:cNvSpPr>
            <a:spLocks noGrp="1"/>
          </p:cNvSpPr>
          <p:nvPr>
            <p:ph type="hdr" sz="quarter"/>
          </p:nvPr>
        </p:nvSpPr>
        <p:spPr>
          <a:xfrm>
            <a:off x="0" y="0"/>
            <a:ext cx="2973388" cy="457200"/>
          </a:xfrm>
          <a:prstGeom prst="rect">
            <a:avLst/>
          </a:prstGeom>
          <a:noFill/>
          <a:ln w="9525">
            <a:noFill/>
          </a:ln>
        </p:spPr>
        <p:txBody>
          <a:bodyPr/>
          <a:lstStyle/>
          <a:p>
            <a:pPr lvl="0"/>
            <a:endParaRPr lang="zh-CN" altLang="en-US" sz="1200" b="0" dirty="0"/>
          </a:p>
        </p:txBody>
      </p:sp>
      <p:sp>
        <p:nvSpPr>
          <p:cNvPr id="7173" name="日期占位符 7172"/>
          <p:cNvSpPr>
            <a:spLocks noGrp="1"/>
          </p:cNvSpPr>
          <p:nvPr>
            <p:ph type="dt" idx="1"/>
          </p:nvPr>
        </p:nvSpPr>
        <p:spPr>
          <a:xfrm>
            <a:off x="3884613" y="0"/>
            <a:ext cx="2973387" cy="457200"/>
          </a:xfrm>
          <a:prstGeom prst="rect">
            <a:avLst/>
          </a:prstGeom>
          <a:noFill/>
          <a:ln w="9525">
            <a:noFill/>
          </a:ln>
        </p:spPr>
        <p:txBody>
          <a:bodyPr/>
          <a:lstStyle/>
          <a:p>
            <a:pPr lvl="0" algn="r"/>
            <a:endParaRPr lang="zh-CN" altLang="en-US" sz="1200" b="0" dirty="0"/>
          </a:p>
        </p:txBody>
      </p:sp>
      <p:sp>
        <p:nvSpPr>
          <p:cNvPr id="7174" name="页脚占位符 7173"/>
          <p:cNvSpPr>
            <a:spLocks noGrp="1"/>
          </p:cNvSpPr>
          <p:nvPr>
            <p:ph type="ftr" sz="quarter" idx="4"/>
          </p:nvPr>
        </p:nvSpPr>
        <p:spPr>
          <a:xfrm>
            <a:off x="0" y="8686800"/>
            <a:ext cx="2973388" cy="457200"/>
          </a:xfrm>
          <a:prstGeom prst="rect">
            <a:avLst/>
          </a:prstGeom>
          <a:noFill/>
          <a:ln w="9525">
            <a:noFill/>
          </a:ln>
        </p:spPr>
        <p:txBody>
          <a:bodyPr/>
          <a:lstStyle/>
          <a:p>
            <a:pPr lvl="0"/>
            <a:endParaRPr lang="zh-CN" altLang="en-US" sz="1200" b="0" dirty="0"/>
          </a:p>
        </p:txBody>
      </p:sp>
      <p:sp>
        <p:nvSpPr>
          <p:cNvPr id="7175" name="灯片编号占位符 7174"/>
          <p:cNvSpPr>
            <a:spLocks noGrp="1"/>
          </p:cNvSpPr>
          <p:nvPr>
            <p:ph type="sldNum" sz="quarter" idx="5"/>
          </p:nvPr>
        </p:nvSpPr>
        <p:spPr>
          <a:xfrm>
            <a:off x="3884613" y="8686800"/>
            <a:ext cx="2973387" cy="457200"/>
          </a:xfrm>
          <a:prstGeom prst="rect">
            <a:avLst/>
          </a:prstGeom>
          <a:noFill/>
          <a:ln w="9525">
            <a:noFill/>
          </a:ln>
        </p:spPr>
        <p:txBody>
          <a:bodyPr/>
          <a:lstStyle/>
          <a:p>
            <a:pPr lvl="0" algn="r"/>
            <a:fld id="{9A0DB2DC-4C9A-4742-B13C-FB6460FD3503}" type="slidenum">
              <a:rPr lang="zh-CN" altLang="en-US" sz="1200" b="0" dirty="0"/>
              <a:pPr lvl="0" algn="r"/>
              <a:t>‹#›</a:t>
            </a:fld>
            <a:endParaRPr lang="zh-CN" altLang="en-US" sz="1200" b="0"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1049275"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9060101010101" pitchFamily="49" charset="-122"/>
                <a:ea typeface="黑体" panose="02010609060101010101" pitchFamily="49" charset="-122"/>
              </a:defRPr>
            </a:lvl1pPr>
          </a:lstStyle>
          <a:p>
            <a:pPr fontAlgn="auto"/>
            <a:r>
              <a:rPr lang="zh-CN" altLang="en-US" strike="noStrike" noProof="1" smtClean="0"/>
              <a:t>单击此处编辑母版标题样式</a:t>
            </a:r>
            <a:endParaRPr lang="zh-CN" altLang="en-US" strike="noStrike" noProof="1"/>
          </a:p>
        </p:txBody>
      </p:sp>
    </p:spTree>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3075"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6" name="日期占位符 3"/>
          <p:cNvSpPr>
            <a:spLocks noGrp="1"/>
          </p:cNvSpPr>
          <p:nvPr>
            <p:ph type="dt" sz="half" idx="2"/>
          </p:nvPr>
        </p:nvSpPr>
        <p:spPr>
          <a:xfrm>
            <a:off x="457200" y="6356350"/>
            <a:ext cx="2133600" cy="365125"/>
          </a:xfrm>
          <a:prstGeom prst="rect">
            <a:avLst/>
          </a:prstGeom>
          <a:noFill/>
          <a:ln w="9525">
            <a:noFill/>
          </a:ln>
        </p:spPr>
        <p:txBody>
          <a:bodyPr anchor="ctr"/>
          <a:lstStyle>
            <a:lvl1pPr>
              <a:defRPr sz="1200" b="0">
                <a:solidFill>
                  <a:srgbClr val="898989"/>
                </a:solidFill>
              </a:defRPr>
            </a:lvl1pPr>
          </a:lstStyle>
          <a:p>
            <a:pPr lvl="0"/>
            <a:endParaRPr lang="zh-CN" altLang="en-US" dirty="0"/>
          </a:p>
        </p:txBody>
      </p:sp>
      <p:sp>
        <p:nvSpPr>
          <p:cNvPr id="3077" name="页脚占位符 4"/>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b="0">
                <a:solidFill>
                  <a:srgbClr val="898989"/>
                </a:solidFill>
              </a:defRPr>
            </a:lvl1pPr>
          </a:lstStyle>
          <a:p>
            <a:pPr lvl="0"/>
            <a:endParaRPr lang="zh-CN" altLang="en-US" dirty="0"/>
          </a:p>
        </p:txBody>
      </p:sp>
      <p:sp>
        <p:nvSpPr>
          <p:cNvPr id="3078" name="灯片编号占位符 5"/>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b="0">
                <a:solidFill>
                  <a:srgbClr val="898989"/>
                </a:solidFill>
              </a:defRPr>
            </a:lvl1pPr>
          </a:lstStyle>
          <a:p>
            <a:pPr lvl="0"/>
            <a:fld id="{9A0DB2DC-4C9A-4742-B13C-FB6460FD3503}" type="slidenum">
              <a:rPr lang="zh-CN" altLang="en-US" dirty="0"/>
              <a:pPr lvl="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000" b="1"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95" name="Rectangle 2"/>
          <p:cNvSpPr>
            <a:spLocks noGrp="1" noRot="1"/>
          </p:cNvSpPr>
          <p:nvPr>
            <p:ph type="ctrTitle"/>
          </p:nvPr>
        </p:nvSpPr>
        <p:spPr>
          <a:xfrm>
            <a:off x="200025" y="708660"/>
            <a:ext cx="5079365" cy="1143000"/>
          </a:xfrm>
        </p:spPr>
        <p:txBody>
          <a:bodyPr vert="horz" wrap="square" lIns="91440" tIns="45720" rIns="91440" bIns="45720" anchor="ctr"/>
          <a:lstStyle/>
          <a:p>
            <a:pPr algn="dist" eaLnBrk="1" hangingPunct="1"/>
            <a:r>
              <a:rPr lang="zh-CN" altLang="en-US" sz="5400" dirty="0">
                <a:latin typeface="+mj-lt"/>
                <a:ea typeface="+mj-ea"/>
                <a:cs typeface="+mj-cs"/>
              </a:rPr>
              <a:t>议论文写作之</a:t>
            </a:r>
          </a:p>
        </p:txBody>
      </p:sp>
      <p:sp>
        <p:nvSpPr>
          <p:cNvPr id="1048996" name="Rectangle 3"/>
          <p:cNvSpPr>
            <a:spLocks noGrp="1" noRot="1"/>
          </p:cNvSpPr>
          <p:nvPr>
            <p:ph type="subTitle" idx="1"/>
          </p:nvPr>
        </p:nvSpPr>
        <p:spPr>
          <a:xfrm>
            <a:off x="1648460" y="2552700"/>
            <a:ext cx="7882255" cy="1511300"/>
          </a:xfrm>
        </p:spPr>
        <p:txBody>
          <a:bodyPr vert="horz" wrap="square" lIns="91440" tIns="45720" rIns="91440" bIns="45720" anchor="t"/>
          <a:lstStyle/>
          <a:p>
            <a:pPr algn="l" eaLnBrk="1" hangingPunct="1">
              <a:buFont typeface="Wingdings" panose="05000000000000000000" pitchFamily="2" charset="2"/>
            </a:pPr>
            <a:r>
              <a:rPr lang="en-US" altLang="zh-CN" sz="6600" dirty="0">
                <a:solidFill>
                  <a:schemeClr val="tx2"/>
                </a:solidFill>
                <a:latin typeface="+mn-lt"/>
                <a:ea typeface="+mn-ea"/>
                <a:cs typeface="+mn-cs"/>
              </a:rPr>
              <a:t>   </a:t>
            </a:r>
            <a:r>
              <a:rPr lang="zh-CN" altLang="en-US" sz="6600" b="1" dirty="0">
                <a:solidFill>
                  <a:srgbClr val="9900FF"/>
                </a:solidFill>
                <a:latin typeface="+mn-lt"/>
                <a:ea typeface="+mn-ea"/>
                <a:cs typeface="+mn-cs"/>
              </a:rPr>
              <a:t>写出精品主体段</a:t>
            </a:r>
          </a:p>
          <a:p>
            <a:pPr algn="l" eaLnBrk="1" hangingPunct="1">
              <a:buFont typeface="Wingdings" panose="05000000000000000000" pitchFamily="2" charset="2"/>
            </a:pPr>
            <a:r>
              <a:rPr lang="en-US" altLang="zh-CN" sz="2800" b="1" dirty="0">
                <a:solidFill>
                  <a:srgbClr val="9900FF"/>
                </a:solidFill>
                <a:latin typeface="+mn-lt"/>
                <a:ea typeface="+mn-ea"/>
                <a:cs typeface="+mn-cs"/>
              </a:rPr>
              <a:t>       </a:t>
            </a:r>
            <a:r>
              <a:rPr lang="en-US" altLang="zh-CN" sz="2800" b="1" dirty="0">
                <a:ln/>
                <a:solidFill>
                  <a:schemeClr val="tx1"/>
                </a:solidFill>
                <a:effectLst>
                  <a:outerShdw blurRad="38100" dist="19050" dir="2700000" algn="tl" rotWithShape="0">
                    <a:schemeClr val="dk1">
                      <a:alpha val="40000"/>
                    </a:schemeClr>
                  </a:outerShdw>
                </a:effectLst>
                <a:latin typeface="+mn-lt"/>
                <a:ea typeface="+mn-ea"/>
                <a:cs typeface="+mn-cs"/>
              </a:rPr>
              <a:t>——</a:t>
            </a:r>
            <a:r>
              <a:rPr lang="zh-CN" altLang="en-US" sz="2800" b="1" dirty="0">
                <a:ln/>
                <a:solidFill>
                  <a:schemeClr val="tx1"/>
                </a:solidFill>
                <a:effectLst>
                  <a:outerShdw blurRad="38100" dist="19050" dir="2700000" algn="tl" rotWithShape="0">
                    <a:schemeClr val="dk1">
                      <a:alpha val="40000"/>
                    </a:schemeClr>
                  </a:outerShdw>
                </a:effectLst>
                <a:latin typeface="+mn-lt"/>
                <a:ea typeface="+mn-ea"/>
                <a:cs typeface="+mn-cs"/>
              </a:rPr>
              <a:t>巩义一</a:t>
            </a:r>
            <a:r>
              <a:rPr lang="zh-CN" altLang="en-US" sz="2800" b="1" dirty="0" smtClean="0">
                <a:ln/>
                <a:solidFill>
                  <a:schemeClr val="tx1"/>
                </a:solidFill>
                <a:effectLst>
                  <a:outerShdw blurRad="38100" dist="19050" dir="2700000" algn="tl" rotWithShape="0">
                    <a:schemeClr val="dk1">
                      <a:alpha val="40000"/>
                    </a:schemeClr>
                  </a:outerShdw>
                </a:effectLst>
                <a:latin typeface="+mn-lt"/>
                <a:ea typeface="+mn-ea"/>
                <a:cs typeface="+mn-cs"/>
              </a:rPr>
              <a:t>高语文讲义</a:t>
            </a:r>
            <a:endParaRPr lang="zh-CN" altLang="en-US" sz="2800" b="1" dirty="0">
              <a:ln/>
              <a:solidFill>
                <a:schemeClr val="tx1"/>
              </a:solidFill>
              <a:effectLst>
                <a:outerShdw blurRad="38100" dist="19050" dir="2700000" algn="tl" rotWithShape="0">
                  <a:schemeClr val="dk1">
                    <a:alpha val="40000"/>
                  </a:schemeClr>
                </a:outerShdw>
              </a:effectLst>
              <a:latin typeface="+mn-lt"/>
              <a:ea typeface="+mn-ea"/>
              <a:cs typeface="+mn-cs"/>
            </a:endParaRPr>
          </a:p>
        </p:txBody>
      </p:sp>
      <p:pic>
        <p:nvPicPr>
          <p:cNvPr id="3" name="图片 0" descr="微信图片_20200407113127"/>
          <p:cNvPicPr>
            <a:picLocks noChangeAspect="1"/>
          </p:cNvPicPr>
          <p:nvPr/>
        </p:nvPicPr>
        <p:blipFill>
          <a:blip r:embed="rId2" cstate="print"/>
          <a:stretch>
            <a:fillRect/>
          </a:stretch>
        </p:blipFill>
        <p:spPr>
          <a:xfrm>
            <a:off x="6403340" y="4446270"/>
            <a:ext cx="2740660" cy="221996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框 1"/>
          <p:cNvSpPr txBox="1"/>
          <p:nvPr/>
        </p:nvSpPr>
        <p:spPr>
          <a:xfrm>
            <a:off x="319405" y="273685"/>
            <a:ext cx="8066405" cy="1568450"/>
          </a:xfrm>
          <a:prstGeom prst="rect">
            <a:avLst/>
          </a:prstGeom>
          <a:noFill/>
        </p:spPr>
        <p:txBody>
          <a:bodyPr wrap="square" rtlCol="0">
            <a:spAutoFit/>
          </a:bodyPr>
          <a:lstStyle/>
          <a:p>
            <a:r>
              <a:rPr lang="zh-CN" altLang="en-US" sz="3200" dirty="0">
                <a:solidFill>
                  <a:srgbClr val="0000FF"/>
                </a:solidFill>
                <a:latin typeface="Arial" panose="020B0604020202020204" pitchFamily="34" charset="0"/>
                <a:sym typeface="+mn-ea"/>
              </a:rPr>
              <a:t>面对灾难，不失笑容，这就是幸福。</a:t>
            </a:r>
            <a:endParaRPr lang="zh-CN" altLang="en-US" sz="3200" b="1" dirty="0">
              <a:solidFill>
                <a:srgbClr val="0000FF"/>
              </a:solidFill>
              <a:latin typeface="Arial" panose="020B0604020202020204" pitchFamily="34" charset="0"/>
            </a:endParaRPr>
          </a:p>
          <a:p>
            <a:r>
              <a:rPr lang="zh-CN" altLang="en-US" sz="3200" dirty="0">
                <a:solidFill>
                  <a:srgbClr val="0000FF"/>
                </a:solidFill>
                <a:latin typeface="Arial" panose="020B0604020202020204" pitchFamily="34" charset="0"/>
                <a:sym typeface="+mn-ea"/>
              </a:rPr>
              <a:t>面对荣华，不失淡泊，这就是幸福。</a:t>
            </a:r>
            <a:endParaRPr lang="zh-CN" altLang="en-US" sz="3200" b="1" dirty="0">
              <a:solidFill>
                <a:srgbClr val="0000FF"/>
              </a:solidFill>
              <a:latin typeface="Arial" panose="020B0604020202020204" pitchFamily="34" charset="0"/>
            </a:endParaRPr>
          </a:p>
          <a:p>
            <a:r>
              <a:rPr lang="zh-CN" altLang="en-US" sz="3200" dirty="0">
                <a:solidFill>
                  <a:srgbClr val="0000FF"/>
                </a:solidFill>
                <a:latin typeface="Arial" panose="020B0604020202020204" pitchFamily="34" charset="0"/>
                <a:sym typeface="+mn-ea"/>
              </a:rPr>
              <a:t>面对转变，不失追求，这就是幸福。</a:t>
            </a:r>
          </a:p>
        </p:txBody>
      </p:sp>
      <p:sp>
        <p:nvSpPr>
          <p:cNvPr id="3" name="文本框 2"/>
          <p:cNvSpPr txBox="1"/>
          <p:nvPr/>
        </p:nvSpPr>
        <p:spPr>
          <a:xfrm>
            <a:off x="319405" y="2056765"/>
            <a:ext cx="8518525" cy="1568450"/>
          </a:xfrm>
          <a:prstGeom prst="rect">
            <a:avLst/>
          </a:prstGeom>
          <a:noFill/>
        </p:spPr>
        <p:txBody>
          <a:bodyPr wrap="square" rtlCol="0">
            <a:spAutoFit/>
          </a:bodyPr>
          <a:lstStyle/>
          <a:p>
            <a:r>
              <a:rPr lang="zh-CN" altLang="en-US" sz="3200" dirty="0">
                <a:solidFill>
                  <a:srgbClr val="FF0000"/>
                </a:solidFill>
                <a:latin typeface="Arial" panose="020B0604020202020204" pitchFamily="34" charset="0"/>
                <a:sym typeface="+mn-ea"/>
              </a:rPr>
              <a:t>因为懂得知足，所以才会悠然自得，无所顾虑。</a:t>
            </a:r>
            <a:endParaRPr lang="zh-CN" altLang="en-US" sz="3200" b="1" dirty="0">
              <a:solidFill>
                <a:srgbClr val="FF0000"/>
              </a:solidFill>
              <a:latin typeface="Arial" panose="020B0604020202020204" pitchFamily="34" charset="0"/>
            </a:endParaRPr>
          </a:p>
          <a:p>
            <a:r>
              <a:rPr lang="zh-CN" altLang="en-US" sz="3200" dirty="0">
                <a:solidFill>
                  <a:srgbClr val="FF0000"/>
                </a:solidFill>
                <a:latin typeface="Arial" panose="020B0604020202020204" pitchFamily="34" charset="0"/>
                <a:sym typeface="+mn-ea"/>
              </a:rPr>
              <a:t>因为懂得知足，所以才会平淡无华，乐享其中。</a:t>
            </a:r>
            <a:endParaRPr lang="zh-CN" altLang="en-US" sz="3200" b="1" dirty="0">
              <a:solidFill>
                <a:srgbClr val="FF0000"/>
              </a:solidFill>
              <a:latin typeface="Arial" panose="020B0604020202020204" pitchFamily="34" charset="0"/>
            </a:endParaRPr>
          </a:p>
          <a:p>
            <a:r>
              <a:rPr lang="zh-CN" altLang="en-US" sz="3200" dirty="0">
                <a:solidFill>
                  <a:srgbClr val="FF0000"/>
                </a:solidFill>
                <a:latin typeface="Arial" panose="020B0604020202020204" pitchFamily="34" charset="0"/>
                <a:sym typeface="+mn-ea"/>
              </a:rPr>
              <a:t>因为懂得知足，所以才会心存感激，快乐常在。</a:t>
            </a:r>
            <a:endParaRPr lang="zh-CN" altLang="en-US" sz="3200"/>
          </a:p>
        </p:txBody>
      </p:sp>
      <p:sp>
        <p:nvSpPr>
          <p:cNvPr id="4" name="文本框 3"/>
          <p:cNvSpPr txBox="1"/>
          <p:nvPr/>
        </p:nvSpPr>
        <p:spPr>
          <a:xfrm>
            <a:off x="319405" y="3811905"/>
            <a:ext cx="8824595" cy="3046095"/>
          </a:xfrm>
          <a:prstGeom prst="rect">
            <a:avLst/>
          </a:prstGeom>
          <a:noFill/>
        </p:spPr>
        <p:txBody>
          <a:bodyPr wrap="square" rtlCol="0">
            <a:spAutoFit/>
          </a:bodyPr>
          <a:lstStyle/>
          <a:p>
            <a:r>
              <a:rPr lang="zh-CN" altLang="en-US" sz="3200" dirty="0">
                <a:solidFill>
                  <a:schemeClr val="tx1"/>
                </a:solidFill>
                <a:latin typeface="Arial" panose="020B0604020202020204" pitchFamily="34" charset="0"/>
                <a:sym typeface="+mn-ea"/>
              </a:rPr>
              <a:t>幸福并不遥远，就像床头的开关，轻轻一按，黑暗的屋子便充满明亮。</a:t>
            </a:r>
            <a:endParaRPr lang="zh-CN" altLang="en-US" sz="3200" b="1" dirty="0">
              <a:solidFill>
                <a:schemeClr val="tx1"/>
              </a:solidFill>
              <a:latin typeface="Arial" panose="020B0604020202020204" pitchFamily="34" charset="0"/>
            </a:endParaRPr>
          </a:p>
          <a:p>
            <a:r>
              <a:rPr lang="zh-CN" altLang="en-US" sz="3200" dirty="0">
                <a:solidFill>
                  <a:schemeClr val="tx1"/>
                </a:solidFill>
                <a:latin typeface="Arial" panose="020B0604020202020204" pitchFamily="34" charset="0"/>
                <a:sym typeface="+mn-ea"/>
              </a:rPr>
              <a:t>幸福并不遥远，就像早春的花苞，清风徐来，羞涩的花蕊便绽放芬芳。</a:t>
            </a:r>
            <a:endParaRPr lang="zh-CN" altLang="en-US" sz="3200" b="1" dirty="0">
              <a:solidFill>
                <a:schemeClr val="tx1"/>
              </a:solidFill>
              <a:latin typeface="Arial" panose="020B0604020202020204" pitchFamily="34" charset="0"/>
            </a:endParaRPr>
          </a:p>
          <a:p>
            <a:r>
              <a:rPr lang="zh-CN" altLang="en-US" sz="3200" dirty="0">
                <a:solidFill>
                  <a:schemeClr val="tx1"/>
                </a:solidFill>
                <a:latin typeface="Arial" panose="020B0604020202020204" pitchFamily="34" charset="0"/>
                <a:sym typeface="+mn-ea"/>
              </a:rPr>
              <a:t>幸福并不遥远，就像远处的山峰，多走几步，渺茫的巅峰便臣服脚下。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36220" y="1099820"/>
            <a:ext cx="6466205" cy="768350"/>
          </a:xfrm>
          <a:prstGeom prst="rect">
            <a:avLst/>
          </a:prstGeom>
          <a:noFill/>
        </p:spPr>
        <p:txBody>
          <a:bodyPr wrap="square" rtlCol="0">
            <a:spAutoFit/>
          </a:bodyPr>
          <a:lstStyle/>
          <a:p>
            <a:r>
              <a:rPr lang="zh-CN" altLang="en-US" sz="4400"/>
              <a:t>事例选用方法归纳：</a:t>
            </a:r>
          </a:p>
        </p:txBody>
      </p:sp>
      <p:sp>
        <p:nvSpPr>
          <p:cNvPr id="13" name="文本框 12"/>
          <p:cNvSpPr txBox="1"/>
          <p:nvPr/>
        </p:nvSpPr>
        <p:spPr>
          <a:xfrm>
            <a:off x="3093720" y="2609850"/>
            <a:ext cx="5317490" cy="2306955"/>
          </a:xfrm>
          <a:prstGeom prst="rect">
            <a:avLst/>
          </a:prstGeom>
          <a:noFill/>
        </p:spPr>
        <p:txBody>
          <a:bodyPr wrap="square" rtlCol="0">
            <a:spAutoFit/>
          </a:bodyPr>
          <a:lstStyle/>
          <a:p>
            <a:pPr>
              <a:lnSpc>
                <a:spcPct val="120000"/>
              </a:lnSpc>
            </a:pPr>
            <a:r>
              <a:rPr lang="zh-CN" altLang="en-US" sz="4000"/>
              <a:t>两个原则    </a:t>
            </a:r>
          </a:p>
          <a:p>
            <a:pPr>
              <a:lnSpc>
                <a:spcPct val="120000"/>
              </a:lnSpc>
            </a:pPr>
            <a:endParaRPr lang="zh-CN" altLang="en-US" sz="4000"/>
          </a:p>
          <a:p>
            <a:pPr>
              <a:lnSpc>
                <a:spcPct val="120000"/>
              </a:lnSpc>
            </a:pPr>
            <a:r>
              <a:rPr lang="zh-CN" altLang="en-US" sz="4000"/>
              <a:t>三个方法</a:t>
            </a:r>
            <a:endParaRPr lang="zh-CN" altLang="en-US" sz="4000">
              <a:solidFill>
                <a:srgbClr val="FF0000"/>
              </a:solidFill>
            </a:endParaRPr>
          </a:p>
        </p:txBody>
      </p:sp>
      <p:sp>
        <p:nvSpPr>
          <p:cNvPr id="16" name="文本框 15"/>
          <p:cNvSpPr txBox="1"/>
          <p:nvPr/>
        </p:nvSpPr>
        <p:spPr>
          <a:xfrm>
            <a:off x="4934585" y="3441065"/>
            <a:ext cx="2761615" cy="706755"/>
          </a:xfrm>
          <a:prstGeom prst="rect">
            <a:avLst/>
          </a:prstGeom>
          <a:noFill/>
        </p:spPr>
        <p:txBody>
          <a:bodyPr wrap="square" rtlCol="0">
            <a:spAutoFit/>
          </a:bodyPr>
          <a:lstStyle/>
          <a:p>
            <a:r>
              <a:rPr lang="zh-CN" altLang="en-US" sz="4000">
                <a:solidFill>
                  <a:srgbClr val="FF0000"/>
                </a:solidFill>
              </a:rPr>
              <a:t>准确、切题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37160" y="275590"/>
            <a:ext cx="8869680" cy="6492875"/>
          </a:xfrm>
          <a:prstGeom prst="rect">
            <a:avLst/>
          </a:prstGeom>
          <a:noFill/>
          <a:ln w="28575" cmpd="dbl">
            <a:solidFill>
              <a:srgbClr val="C00000"/>
            </a:solidFill>
            <a:prstDash val="solid"/>
          </a:ln>
        </p:spPr>
        <p:txBody>
          <a:bodyPr wrap="square" rtlCol="0">
            <a:spAutoFit/>
          </a:bodyPr>
          <a:lstStyle/>
          <a:p>
            <a:r>
              <a:rPr lang="en-US" altLang="zh-CN" sz="3200"/>
              <a:t>        </a:t>
            </a:r>
            <a:r>
              <a:rPr lang="zh-CN" altLang="en-US" sz="3200">
                <a:solidFill>
                  <a:srgbClr val="FF0000"/>
                </a:solidFill>
              </a:rPr>
              <a:t>“千磨万击还坚劲，任尔东西南北风”的坚守使命。</a:t>
            </a:r>
          </a:p>
          <a:p>
            <a:r>
              <a:rPr lang="zh-CN" altLang="en-US" sz="3200">
                <a:solidFill>
                  <a:srgbClr val="FF0000"/>
                </a:solidFill>
              </a:rPr>
              <a:t>       </a:t>
            </a:r>
            <a:r>
              <a:rPr lang="zh-CN" altLang="en-US" sz="3200">
                <a:solidFill>
                  <a:schemeClr val="tx1"/>
                </a:solidFill>
              </a:rPr>
              <a:t> 1986年，26岁的</a:t>
            </a:r>
            <a:r>
              <a:rPr lang="zh-CN" altLang="en-US" sz="3200" u="sng">
                <a:solidFill>
                  <a:srgbClr val="333399"/>
                </a:solidFill>
              </a:rPr>
              <a:t>王继才</a:t>
            </a:r>
            <a:r>
              <a:rPr lang="zh-CN" altLang="en-US" sz="3200">
                <a:solidFill>
                  <a:schemeClr val="tx1"/>
                </a:solidFill>
              </a:rPr>
              <a:t>接受了守岛的任务，从此与妻子王仕花以海岛为家，以孤独为伴，在没水没电的孤岛上默默坚守，把青春年华全部奉献给了祖国的海防事业。“三十二年的驻守，三代人的无言付出，两百多面旗帜，收藏了太多风雨，浪拍孤岛岸，风送赤子心”。</a:t>
            </a:r>
            <a:r>
              <a:rPr lang="zh-CN" altLang="en-US" sz="3200">
                <a:solidFill>
                  <a:srgbClr val="9900CC"/>
                </a:solidFill>
              </a:rPr>
              <a:t>他们不求名声显赫，但求坚守无闻。无论是脸上的沟壑还是手上的蹒跚，无论是孤独的黑暗还是萧瑟的冷风，只要国旗升，只要国歌响，只要人还在，岛就必须守！这便是民族使命，这便是照亮国土安危的民族使命！</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15" name="Rectangle 3"/>
          <p:cNvSpPr>
            <a:spLocks noGrp="1" noRot="1"/>
          </p:cNvSpPr>
          <p:nvPr>
            <p:ph idx="1"/>
          </p:nvPr>
        </p:nvSpPr>
        <p:spPr>
          <a:xfrm>
            <a:off x="278130" y="1778635"/>
            <a:ext cx="8655685" cy="4526280"/>
          </a:xfrm>
        </p:spPr>
        <p:txBody>
          <a:bodyPr vert="horz" wrap="square" lIns="91440" tIns="45720" rIns="91440" bIns="45720" anchor="t"/>
          <a:lstStyle/>
          <a:p>
            <a:pPr eaLnBrk="1" hangingPunct="1">
              <a:spcBef>
                <a:spcPct val="50000"/>
              </a:spcBef>
              <a:buClrTx/>
              <a:buNone/>
            </a:pPr>
            <a:r>
              <a:rPr lang="zh-CN" altLang="en-US" sz="4400" b="1" dirty="0"/>
              <a:t>当你拥有两个材料时</a:t>
            </a:r>
            <a:r>
              <a:rPr lang="en-US" altLang="zh-CN" sz="4400" b="1"/>
              <a:t>——</a:t>
            </a:r>
          </a:p>
          <a:p>
            <a:pPr eaLnBrk="1" hangingPunct="1">
              <a:spcBef>
                <a:spcPct val="50000"/>
              </a:spcBef>
              <a:buClrTx/>
              <a:buNone/>
            </a:pPr>
            <a:r>
              <a:rPr lang="zh-CN" altLang="en-US" sz="4400" b="1" dirty="0"/>
              <a:t>           用</a:t>
            </a:r>
            <a:r>
              <a:rPr lang="zh-CN" altLang="en-US" sz="4400" b="1" dirty="0">
                <a:solidFill>
                  <a:srgbClr val="FF0000"/>
                </a:solidFill>
              </a:rPr>
              <a:t>同构叠加法</a:t>
            </a:r>
            <a:r>
              <a:rPr lang="zh-CN" altLang="en-US" sz="4400" b="1" dirty="0"/>
              <a:t>或</a:t>
            </a:r>
            <a:r>
              <a:rPr lang="zh-CN" altLang="en-US" sz="4400" b="1" dirty="0">
                <a:solidFill>
                  <a:srgbClr val="FF0000"/>
                </a:solidFill>
              </a:rPr>
              <a:t>正反对比法</a:t>
            </a:r>
          </a:p>
          <a:p>
            <a:pPr eaLnBrk="1" hangingPunct="1"/>
            <a:endParaRPr lang="en-US" altLang="zh-CN" sz="4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09855"/>
            <a:ext cx="8869680" cy="6492875"/>
          </a:xfrm>
          <a:prstGeom prst="rect">
            <a:avLst/>
          </a:prstGeom>
          <a:noFill/>
          <a:ln w="28575" cmpd="dbl">
            <a:solidFill>
              <a:srgbClr val="C00000"/>
            </a:solidFill>
            <a:prstDash val="solid"/>
          </a:ln>
        </p:spPr>
        <p:txBody>
          <a:bodyPr wrap="square" rtlCol="0">
            <a:spAutoFit/>
          </a:bodyPr>
          <a:lstStyle/>
          <a:p>
            <a:r>
              <a:rPr lang="en-US" altLang="zh-CN" sz="3200"/>
              <a:t>        </a:t>
            </a:r>
            <a:r>
              <a:rPr lang="zh-CN" altLang="en-US" sz="3200">
                <a:solidFill>
                  <a:srgbClr val="FF0000"/>
                </a:solidFill>
              </a:rPr>
              <a:t>责任是李大钊的那句“铁肩担道义”。</a:t>
            </a:r>
          </a:p>
          <a:p>
            <a:r>
              <a:rPr lang="zh-CN" altLang="en-US" sz="3200">
                <a:solidFill>
                  <a:srgbClr val="FF0000"/>
                </a:solidFill>
              </a:rPr>
              <a:t>        </a:t>
            </a:r>
            <a:r>
              <a:rPr lang="zh-CN" altLang="en-US" sz="3200">
                <a:solidFill>
                  <a:schemeClr val="tx1"/>
                </a:solidFill>
              </a:rPr>
              <a:t>大家都知道一部很热门的电影——《中国机长》，电影原型就是“中国民航英雄机长”——</a:t>
            </a:r>
            <a:r>
              <a:rPr lang="zh-CN" altLang="en-US" sz="3200" u="sng">
                <a:solidFill>
                  <a:srgbClr val="333399"/>
                </a:solidFill>
              </a:rPr>
              <a:t>刘传健</a:t>
            </a:r>
            <a:r>
              <a:rPr lang="zh-CN" altLang="en-US" sz="3200">
                <a:solidFill>
                  <a:schemeClr val="tx1"/>
                </a:solidFill>
              </a:rPr>
              <a:t>。恶劣天气、前挡风玻璃破裂脱落、气流吹袭、大量仪表被破坏……但这些，都不足以打垮他，尽管脸部已受伤，他仍然紧握方向盘，坚定地操纵飞机，最终完成了“不可能完成的任务”。公交车司机</a:t>
            </a:r>
            <a:r>
              <a:rPr lang="zh-CN" altLang="en-US" sz="3200" u="sng">
                <a:solidFill>
                  <a:srgbClr val="333399"/>
                </a:solidFill>
              </a:rPr>
              <a:t>黄志全</a:t>
            </a:r>
            <a:r>
              <a:rPr lang="zh-CN" altLang="en-US" sz="3200">
                <a:solidFill>
                  <a:schemeClr val="tx1"/>
                </a:solidFill>
              </a:rPr>
              <a:t>在生命的最后一分钟，用尽最后力气把车停靠在路边并打开车门，让乘客们安全下车，挽救了一车人的性命。</a:t>
            </a:r>
            <a:r>
              <a:rPr lang="zh-CN" altLang="en-US" sz="3200">
                <a:solidFill>
                  <a:srgbClr val="9900CC"/>
                </a:solidFill>
              </a:rPr>
              <a:t>他们，在生死攸关时，想的是乘客的安全，担的是作为机长、作为司机的责任，哪怕环境恶劣，哪怕生命垂危，不忘的，是责任，担当的，是道义。</a:t>
            </a:r>
          </a:p>
        </p:txBody>
      </p:sp>
      <p:grpSp>
        <p:nvGrpSpPr>
          <p:cNvPr id="7" name="组合 6"/>
          <p:cNvGrpSpPr/>
          <p:nvPr/>
        </p:nvGrpSpPr>
        <p:grpSpPr>
          <a:xfrm>
            <a:off x="5345430" y="95885"/>
            <a:ext cx="2807970" cy="1224280"/>
            <a:chOff x="7314" y="70"/>
            <a:chExt cx="4422" cy="1928"/>
          </a:xfrm>
        </p:grpSpPr>
        <p:sp>
          <p:nvSpPr>
            <p:cNvPr id="5" name="云形 4"/>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401" y="526"/>
              <a:ext cx="2623" cy="1016"/>
            </a:xfrm>
            <a:prstGeom prst="rect">
              <a:avLst/>
            </a:prstGeom>
            <a:noFill/>
          </p:spPr>
          <p:txBody>
            <a:bodyPr wrap="square" rtlCol="0">
              <a:spAutoFit/>
            </a:bodyPr>
            <a:lstStyle/>
            <a:p>
              <a:r>
                <a:rPr lang="zh-CN" altLang="zh-CN" sz="3600">
                  <a:solidFill>
                    <a:srgbClr val="FF0000"/>
                  </a:solidFill>
                </a:rPr>
                <a:t>分论点</a:t>
              </a:r>
            </a:p>
          </p:txBody>
        </p:sp>
      </p:grpSp>
      <p:grpSp>
        <p:nvGrpSpPr>
          <p:cNvPr id="8" name="组合 7"/>
          <p:cNvGrpSpPr/>
          <p:nvPr/>
        </p:nvGrpSpPr>
        <p:grpSpPr>
          <a:xfrm>
            <a:off x="3451860" y="2397760"/>
            <a:ext cx="2807970" cy="1224280"/>
            <a:chOff x="7314" y="70"/>
            <a:chExt cx="4422" cy="1928"/>
          </a:xfrm>
        </p:grpSpPr>
        <p:sp>
          <p:nvSpPr>
            <p:cNvPr id="9" name="云形 8"/>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856" y="526"/>
              <a:ext cx="3338" cy="1016"/>
            </a:xfrm>
            <a:prstGeom prst="rect">
              <a:avLst/>
            </a:prstGeom>
            <a:noFill/>
          </p:spPr>
          <p:txBody>
            <a:bodyPr wrap="square" rtlCol="0">
              <a:spAutoFit/>
            </a:bodyPr>
            <a:lstStyle/>
            <a:p>
              <a:r>
                <a:rPr lang="zh-CN" altLang="zh-CN" sz="3600">
                  <a:solidFill>
                    <a:srgbClr val="FF0000"/>
                  </a:solidFill>
                </a:rPr>
                <a:t>具体事例</a:t>
              </a:r>
            </a:p>
          </p:txBody>
        </p:sp>
      </p:grpSp>
      <p:grpSp>
        <p:nvGrpSpPr>
          <p:cNvPr id="11" name="组合 10"/>
          <p:cNvGrpSpPr/>
          <p:nvPr/>
        </p:nvGrpSpPr>
        <p:grpSpPr>
          <a:xfrm>
            <a:off x="2000250" y="4820285"/>
            <a:ext cx="2807970" cy="1224280"/>
            <a:chOff x="7314" y="70"/>
            <a:chExt cx="4422" cy="1928"/>
          </a:xfrm>
        </p:grpSpPr>
        <p:sp>
          <p:nvSpPr>
            <p:cNvPr id="12" name="云形 11"/>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034" y="526"/>
              <a:ext cx="3250" cy="1016"/>
            </a:xfrm>
            <a:prstGeom prst="rect">
              <a:avLst/>
            </a:prstGeom>
            <a:noFill/>
          </p:spPr>
          <p:txBody>
            <a:bodyPr wrap="square" rtlCol="0">
              <a:spAutoFit/>
            </a:bodyPr>
            <a:lstStyle/>
            <a:p>
              <a:r>
                <a:rPr lang="zh-CN" altLang="zh-CN" sz="3600">
                  <a:solidFill>
                    <a:srgbClr val="FF0000"/>
                  </a:solidFill>
                </a:rPr>
                <a:t>道理论证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09855"/>
            <a:ext cx="8869680" cy="6492875"/>
          </a:xfrm>
          <a:prstGeom prst="rect">
            <a:avLst/>
          </a:prstGeom>
          <a:noFill/>
          <a:ln w="28575" cmpd="dbl">
            <a:solidFill>
              <a:srgbClr val="C00000"/>
            </a:solidFill>
            <a:prstDash val="solid"/>
          </a:ln>
        </p:spPr>
        <p:txBody>
          <a:bodyPr wrap="square" rtlCol="0">
            <a:spAutoFit/>
          </a:bodyPr>
          <a:lstStyle/>
          <a:p>
            <a:pPr algn="just"/>
            <a:r>
              <a:rPr lang="en-US" altLang="zh-CN" sz="3200"/>
              <a:t>        </a:t>
            </a:r>
            <a:r>
              <a:rPr lang="zh-CN" altLang="en-US" sz="3200">
                <a:solidFill>
                  <a:srgbClr val="FF0000"/>
                </a:solidFill>
              </a:rPr>
              <a:t>勇担责任，积极向上。</a:t>
            </a:r>
          </a:p>
          <a:p>
            <a:pPr algn="just"/>
            <a:r>
              <a:rPr lang="zh-CN" altLang="en-US" sz="3200">
                <a:solidFill>
                  <a:srgbClr val="FF0000"/>
                </a:solidFill>
              </a:rPr>
              <a:t>        </a:t>
            </a:r>
            <a:r>
              <a:rPr lang="zh-CN" altLang="en-US" sz="3200">
                <a:solidFill>
                  <a:schemeClr val="tx1"/>
                </a:solidFill>
              </a:rPr>
              <a:t>近日20岁的留学生</a:t>
            </a:r>
            <a:r>
              <a:rPr lang="zh-CN" altLang="en-US" sz="3200" u="sng">
                <a:solidFill>
                  <a:srgbClr val="333399"/>
                </a:solidFill>
              </a:rPr>
              <a:t>许可馨</a:t>
            </a:r>
            <a:r>
              <a:rPr lang="zh-CN" altLang="en-US" sz="3200">
                <a:solidFill>
                  <a:schemeClr val="tx1"/>
                </a:solidFill>
              </a:rPr>
              <a:t>走进了大众的视野。她在祖国疫情最为严重的时候在自己微博账号上随意散播自己极其轻佻且不负责任的言论，一时引发热议，激起公愤。如此消极且三观不正行为，是对自己的中国人身份不负责任，对抗疫的同胞们不负责任，更是也对它生于斯长于斯的祖国不负责任！而在疫情爆发之初，15岁的上海少年</a:t>
            </a:r>
            <a:r>
              <a:rPr lang="zh-CN" altLang="en-US" sz="3200" u="sng">
                <a:solidFill>
                  <a:srgbClr val="333399"/>
                </a:solidFill>
              </a:rPr>
              <a:t>赵珺延</a:t>
            </a:r>
            <a:r>
              <a:rPr lang="zh-CN" altLang="en-US" sz="3200">
                <a:solidFill>
                  <a:schemeClr val="tx1"/>
                </a:solidFill>
              </a:rPr>
              <a:t>，用五个行李箱，人肉背回1.5万只口罩。</a:t>
            </a:r>
            <a:r>
              <a:rPr lang="zh-CN" altLang="en-US" sz="3200">
                <a:solidFill>
                  <a:srgbClr val="9900CC"/>
                </a:solidFill>
                <a:effectLst>
                  <a:outerShdw blurRad="38100" dist="38100" dir="2700000" algn="tl">
                    <a:srgbClr val="000000">
                      <a:alpha val="43137"/>
                    </a:srgbClr>
                  </a:outerShdw>
                </a:effectLst>
              </a:rPr>
              <a:t>同是中国人，一个言论狂妄，罔顾责任，一个身体力行，践行使命，在这个特殊时期，一个用其不当言论给我们刺骨严寒，一个凭其积极向上送我们如春温暖。</a:t>
            </a:r>
          </a:p>
        </p:txBody>
      </p:sp>
      <p:grpSp>
        <p:nvGrpSpPr>
          <p:cNvPr id="7" name="组合 6"/>
          <p:cNvGrpSpPr/>
          <p:nvPr/>
        </p:nvGrpSpPr>
        <p:grpSpPr>
          <a:xfrm>
            <a:off x="5400675" y="-41910"/>
            <a:ext cx="2807970" cy="1224280"/>
            <a:chOff x="7314" y="70"/>
            <a:chExt cx="4422" cy="1928"/>
          </a:xfrm>
        </p:grpSpPr>
        <p:sp>
          <p:nvSpPr>
            <p:cNvPr id="5" name="云形 4"/>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401" y="526"/>
              <a:ext cx="2623" cy="1016"/>
            </a:xfrm>
            <a:prstGeom prst="rect">
              <a:avLst/>
            </a:prstGeom>
            <a:noFill/>
          </p:spPr>
          <p:txBody>
            <a:bodyPr wrap="square" rtlCol="0">
              <a:spAutoFit/>
            </a:bodyPr>
            <a:lstStyle/>
            <a:p>
              <a:r>
                <a:rPr lang="zh-CN" altLang="zh-CN" sz="3600">
                  <a:solidFill>
                    <a:srgbClr val="FF0000"/>
                  </a:solidFill>
                </a:rPr>
                <a:t>分论点</a:t>
              </a:r>
            </a:p>
          </p:txBody>
        </p:sp>
      </p:grpSp>
      <p:grpSp>
        <p:nvGrpSpPr>
          <p:cNvPr id="8" name="组合 7"/>
          <p:cNvGrpSpPr/>
          <p:nvPr/>
        </p:nvGrpSpPr>
        <p:grpSpPr>
          <a:xfrm>
            <a:off x="3507105" y="2259965"/>
            <a:ext cx="2807970" cy="1224280"/>
            <a:chOff x="7314" y="70"/>
            <a:chExt cx="4422" cy="1928"/>
          </a:xfrm>
        </p:grpSpPr>
        <p:sp>
          <p:nvSpPr>
            <p:cNvPr id="9" name="云形 8"/>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856" y="526"/>
              <a:ext cx="3338" cy="1016"/>
            </a:xfrm>
            <a:prstGeom prst="rect">
              <a:avLst/>
            </a:prstGeom>
            <a:noFill/>
          </p:spPr>
          <p:txBody>
            <a:bodyPr wrap="square" rtlCol="0">
              <a:spAutoFit/>
            </a:bodyPr>
            <a:lstStyle/>
            <a:p>
              <a:r>
                <a:rPr lang="zh-CN" altLang="zh-CN" sz="3600">
                  <a:solidFill>
                    <a:srgbClr val="FF0000"/>
                  </a:solidFill>
                </a:rPr>
                <a:t>具体事例</a:t>
              </a:r>
            </a:p>
          </p:txBody>
        </p:sp>
      </p:grpSp>
      <p:grpSp>
        <p:nvGrpSpPr>
          <p:cNvPr id="11" name="组合 10"/>
          <p:cNvGrpSpPr/>
          <p:nvPr/>
        </p:nvGrpSpPr>
        <p:grpSpPr>
          <a:xfrm>
            <a:off x="2055495" y="4682490"/>
            <a:ext cx="2807970" cy="1224280"/>
            <a:chOff x="7314" y="70"/>
            <a:chExt cx="4422" cy="1928"/>
          </a:xfrm>
        </p:grpSpPr>
        <p:sp>
          <p:nvSpPr>
            <p:cNvPr id="12" name="云形 11"/>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034" y="526"/>
              <a:ext cx="3250" cy="1016"/>
            </a:xfrm>
            <a:prstGeom prst="rect">
              <a:avLst/>
            </a:prstGeom>
            <a:noFill/>
          </p:spPr>
          <p:txBody>
            <a:bodyPr wrap="square" rtlCol="0">
              <a:spAutoFit/>
            </a:bodyPr>
            <a:lstStyle/>
            <a:p>
              <a:r>
                <a:rPr lang="zh-CN" altLang="zh-CN" sz="3600">
                  <a:solidFill>
                    <a:srgbClr val="FF0000"/>
                  </a:solidFill>
                </a:rPr>
                <a:t>对比论证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15" name="Rectangle 3"/>
          <p:cNvSpPr>
            <a:spLocks noGrp="1" noRot="1"/>
          </p:cNvSpPr>
          <p:nvPr>
            <p:ph idx="1"/>
          </p:nvPr>
        </p:nvSpPr>
        <p:spPr>
          <a:xfrm>
            <a:off x="182245" y="1806575"/>
            <a:ext cx="8436610" cy="2176145"/>
          </a:xfrm>
        </p:spPr>
        <p:txBody>
          <a:bodyPr vert="horz" wrap="square" lIns="91440" tIns="45720" rIns="91440" bIns="45720" anchor="t"/>
          <a:lstStyle/>
          <a:p>
            <a:pPr eaLnBrk="1" hangingPunct="1">
              <a:spcBef>
                <a:spcPct val="50000"/>
              </a:spcBef>
              <a:buClrTx/>
              <a:buNone/>
            </a:pPr>
            <a:r>
              <a:rPr lang="zh-CN" altLang="en-US" sz="4400" b="1" dirty="0"/>
              <a:t>当你拥有三个以上材料时</a:t>
            </a:r>
            <a:r>
              <a:rPr lang="en-US" altLang="zh-CN" sz="4400" b="1"/>
              <a:t>——</a:t>
            </a:r>
          </a:p>
          <a:p>
            <a:pPr eaLnBrk="1" hangingPunct="1">
              <a:spcBef>
                <a:spcPct val="50000"/>
              </a:spcBef>
              <a:buClrTx/>
              <a:buNone/>
            </a:pPr>
            <a:r>
              <a:rPr lang="zh-CN" altLang="en-US" sz="4400" b="1" dirty="0"/>
              <a:t>                                  用</a:t>
            </a:r>
            <a:r>
              <a:rPr lang="zh-CN" altLang="en-US" sz="4400" b="1" dirty="0">
                <a:solidFill>
                  <a:srgbClr val="FF0000"/>
                </a:solidFill>
              </a:rPr>
              <a:t>排引组合法</a:t>
            </a:r>
          </a:p>
          <a:p>
            <a:pPr eaLnBrk="1" hangingPunct="1"/>
            <a:endParaRPr lang="en-US" altLang="zh-CN" sz="4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09855"/>
            <a:ext cx="8869680" cy="6492875"/>
          </a:xfrm>
          <a:prstGeom prst="rect">
            <a:avLst/>
          </a:prstGeom>
          <a:noFill/>
          <a:ln w="28575" cmpd="dbl">
            <a:solidFill>
              <a:srgbClr val="C00000"/>
            </a:solidFill>
            <a:prstDash val="solid"/>
          </a:ln>
        </p:spPr>
        <p:txBody>
          <a:bodyPr wrap="square" rtlCol="0">
            <a:spAutoFit/>
          </a:bodyPr>
          <a:lstStyle/>
          <a:p>
            <a:r>
              <a:rPr lang="en-US" altLang="zh-CN" sz="3200"/>
              <a:t>        </a:t>
            </a:r>
            <a:r>
              <a:rPr lang="zh-CN" altLang="en-US" sz="3200">
                <a:solidFill>
                  <a:srgbClr val="FF0000"/>
                </a:solidFill>
              </a:rPr>
              <a:t>受光于庭户见一堂，受光于天下照四方。</a:t>
            </a:r>
          </a:p>
          <a:p>
            <a:r>
              <a:rPr lang="zh-CN" altLang="en-US" sz="3200">
                <a:solidFill>
                  <a:srgbClr val="FF0000"/>
                </a:solidFill>
              </a:rPr>
              <a:t>      </a:t>
            </a:r>
            <a:r>
              <a:rPr lang="zh-CN" altLang="en-US" sz="3200">
                <a:solidFill>
                  <a:schemeClr val="tx1"/>
                </a:solidFill>
              </a:rPr>
              <a:t>“时代楷模”</a:t>
            </a:r>
            <a:r>
              <a:rPr lang="zh-CN" altLang="en-US" sz="3200" u="sng">
                <a:solidFill>
                  <a:srgbClr val="333399"/>
                </a:solidFill>
              </a:rPr>
              <a:t>张玉滚</a:t>
            </a:r>
            <a:r>
              <a:rPr lang="zh-CN" altLang="en-US" sz="3200">
                <a:solidFill>
                  <a:schemeClr val="tx1"/>
                </a:solidFill>
              </a:rPr>
              <a:t>用窄窄的扁担挑起了山乡的未来，用宽宽的板凳稳住了孩子们的心，用自己照亮了乡村孩子走出大山的路。“排雷英雄”</a:t>
            </a:r>
            <a:r>
              <a:rPr lang="zh-CN" altLang="en-US" sz="3200" u="sng">
                <a:solidFill>
                  <a:srgbClr val="333399"/>
                </a:solidFill>
              </a:rPr>
              <a:t>杜富国</a:t>
            </a:r>
            <a:r>
              <a:rPr lang="zh-CN" altLang="en-US" sz="3200">
                <a:solidFill>
                  <a:schemeClr val="tx1"/>
                </a:solidFill>
              </a:rPr>
              <a:t>那句“你退后，让我来！”，六个字，铁骨铮铮！他以血肉之躯挡住危险，用自己的笑容换来了边境民众安居乐业时脸上的微笑。“抗疫英雄”</a:t>
            </a:r>
            <a:r>
              <a:rPr lang="zh-CN" altLang="en-US" sz="3200" u="sng">
                <a:solidFill>
                  <a:srgbClr val="333399"/>
                </a:solidFill>
              </a:rPr>
              <a:t>钟南山</a:t>
            </a:r>
            <a:r>
              <a:rPr lang="zh-CN" altLang="en-US" sz="3200">
                <a:solidFill>
                  <a:schemeClr val="tx1"/>
                </a:solidFill>
              </a:rPr>
              <a:t>院士，在2020年新冠肺炎猖狂之际，再度挺身而出，传出了“火神山，雷神山，钟南山，山山镇慑；武汉急，国家急，军民急，急集破疾”的佳话</a:t>
            </a:r>
            <a:r>
              <a:rPr lang="zh-CN" altLang="en-US" sz="3200">
                <a:solidFill>
                  <a:srgbClr val="FF0000"/>
                </a:solidFill>
              </a:rPr>
              <a:t>…</a:t>
            </a:r>
            <a:r>
              <a:rPr lang="zh-CN" altLang="en-US" sz="3200">
                <a:solidFill>
                  <a:srgbClr val="9900CC"/>
                </a:solidFill>
              </a:rPr>
              <a:t>…正是有了这样一批又一批的爱国之士，把国家放在自己心上，放在自己肩上的人，才成就如今的东方雄狮!</a:t>
            </a:r>
          </a:p>
        </p:txBody>
      </p:sp>
      <p:grpSp>
        <p:nvGrpSpPr>
          <p:cNvPr id="7" name="组合 6"/>
          <p:cNvGrpSpPr/>
          <p:nvPr/>
        </p:nvGrpSpPr>
        <p:grpSpPr>
          <a:xfrm>
            <a:off x="5345430" y="95885"/>
            <a:ext cx="2807970" cy="1224280"/>
            <a:chOff x="7314" y="70"/>
            <a:chExt cx="4422" cy="1928"/>
          </a:xfrm>
        </p:grpSpPr>
        <p:sp>
          <p:nvSpPr>
            <p:cNvPr id="5" name="云形 4"/>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401" y="526"/>
              <a:ext cx="2623" cy="1016"/>
            </a:xfrm>
            <a:prstGeom prst="rect">
              <a:avLst/>
            </a:prstGeom>
            <a:noFill/>
          </p:spPr>
          <p:txBody>
            <a:bodyPr wrap="square" rtlCol="0">
              <a:spAutoFit/>
            </a:bodyPr>
            <a:lstStyle/>
            <a:p>
              <a:r>
                <a:rPr lang="zh-CN" altLang="zh-CN" sz="3600">
                  <a:solidFill>
                    <a:srgbClr val="FF0000"/>
                  </a:solidFill>
                </a:rPr>
                <a:t>分论点</a:t>
              </a:r>
            </a:p>
          </p:txBody>
        </p:sp>
      </p:grpSp>
      <p:grpSp>
        <p:nvGrpSpPr>
          <p:cNvPr id="8" name="组合 7"/>
          <p:cNvGrpSpPr/>
          <p:nvPr/>
        </p:nvGrpSpPr>
        <p:grpSpPr>
          <a:xfrm>
            <a:off x="3451860" y="2397760"/>
            <a:ext cx="2807970" cy="1224280"/>
            <a:chOff x="7314" y="70"/>
            <a:chExt cx="4422" cy="1928"/>
          </a:xfrm>
        </p:grpSpPr>
        <p:sp>
          <p:nvSpPr>
            <p:cNvPr id="9" name="云形 8"/>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856" y="526"/>
              <a:ext cx="3338" cy="1016"/>
            </a:xfrm>
            <a:prstGeom prst="rect">
              <a:avLst/>
            </a:prstGeom>
            <a:noFill/>
          </p:spPr>
          <p:txBody>
            <a:bodyPr wrap="square" rtlCol="0">
              <a:spAutoFit/>
            </a:bodyPr>
            <a:lstStyle/>
            <a:p>
              <a:r>
                <a:rPr lang="zh-CN" altLang="zh-CN" sz="3600">
                  <a:solidFill>
                    <a:srgbClr val="FF0000"/>
                  </a:solidFill>
                </a:rPr>
                <a:t>具体事例</a:t>
              </a:r>
            </a:p>
          </p:txBody>
        </p:sp>
      </p:grpSp>
      <p:grpSp>
        <p:nvGrpSpPr>
          <p:cNvPr id="11" name="组合 10"/>
          <p:cNvGrpSpPr/>
          <p:nvPr/>
        </p:nvGrpSpPr>
        <p:grpSpPr>
          <a:xfrm>
            <a:off x="2000250" y="4820285"/>
            <a:ext cx="2807970" cy="1224280"/>
            <a:chOff x="7314" y="70"/>
            <a:chExt cx="4422" cy="1928"/>
          </a:xfrm>
        </p:grpSpPr>
        <p:sp>
          <p:nvSpPr>
            <p:cNvPr id="12" name="云形 11"/>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034" y="526"/>
              <a:ext cx="3250" cy="1016"/>
            </a:xfrm>
            <a:prstGeom prst="rect">
              <a:avLst/>
            </a:prstGeom>
            <a:noFill/>
          </p:spPr>
          <p:txBody>
            <a:bodyPr wrap="square" rtlCol="0">
              <a:spAutoFit/>
            </a:bodyPr>
            <a:lstStyle/>
            <a:p>
              <a:r>
                <a:rPr lang="zh-CN" altLang="zh-CN" sz="3600">
                  <a:solidFill>
                    <a:srgbClr val="FF0000"/>
                  </a:solidFill>
                </a:rPr>
                <a:t>因果论证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框 1"/>
          <p:cNvSpPr txBox="1"/>
          <p:nvPr/>
        </p:nvSpPr>
        <p:spPr>
          <a:xfrm>
            <a:off x="137160" y="1677035"/>
            <a:ext cx="8869680" cy="3538220"/>
          </a:xfrm>
          <a:prstGeom prst="rect">
            <a:avLst/>
          </a:prstGeom>
          <a:noFill/>
          <a:ln w="28575" cmpd="dbl">
            <a:solidFill>
              <a:srgbClr val="C00000"/>
            </a:solidFill>
            <a:prstDash val="solid"/>
          </a:ln>
        </p:spPr>
        <p:txBody>
          <a:bodyPr wrap="square" rtlCol="0">
            <a:spAutoFit/>
          </a:bodyPr>
          <a:lstStyle/>
          <a:p>
            <a:r>
              <a:rPr lang="en-US" altLang="zh-CN" sz="3200"/>
              <a:t>        </a:t>
            </a:r>
            <a:r>
              <a:rPr lang="zh-CN" altLang="en-US" sz="3200" dirty="0">
                <a:solidFill>
                  <a:srgbClr val="FF0000"/>
                </a:solidFill>
                <a:latin typeface="宋体" panose="02010600030101010101" pitchFamily="2" charset="-122"/>
                <a:cs typeface="宋体" panose="02010600030101010101" pitchFamily="2" charset="-122"/>
                <a:sym typeface="+mn-ea"/>
              </a:rPr>
              <a:t>正是因为</a:t>
            </a:r>
            <a:r>
              <a:rPr lang="zh-CN" altLang="en-US" sz="3200" dirty="0">
                <a:solidFill>
                  <a:schemeClr val="tx1"/>
                </a:solidFill>
                <a:latin typeface="宋体" panose="02010600030101010101" pitchFamily="2" charset="-122"/>
                <a:cs typeface="宋体" panose="02010600030101010101" pitchFamily="2" charset="-122"/>
                <a:sym typeface="+mn-ea"/>
              </a:rPr>
              <a:t>不望远方富贵，历史长河中才多了“</a:t>
            </a:r>
            <a:r>
              <a:rPr lang="zh-CN" altLang="en-US" sz="3200" dirty="0">
                <a:solidFill>
                  <a:srgbClr val="0000FF"/>
                </a:solidFill>
                <a:latin typeface="宋体" panose="02010600030101010101" pitchFamily="2" charset="-122"/>
                <a:cs typeface="宋体" panose="02010600030101010101" pitchFamily="2" charset="-122"/>
                <a:sym typeface="+mn-ea"/>
              </a:rPr>
              <a:t>一箪食，一瓢饮，在陋巷，人不改其乐，回也不改其乐</a:t>
            </a:r>
            <a:r>
              <a:rPr lang="zh-CN" altLang="en-US" sz="3200" dirty="0">
                <a:solidFill>
                  <a:schemeClr val="tx1"/>
                </a:solidFill>
                <a:latin typeface="宋体" panose="02010600030101010101" pitchFamily="2" charset="-122"/>
                <a:cs typeface="宋体" panose="02010600030101010101" pitchFamily="2" charset="-122"/>
                <a:sym typeface="+mn-ea"/>
              </a:rPr>
              <a:t>”的高洁；</a:t>
            </a:r>
            <a:r>
              <a:rPr lang="zh-CN" altLang="en-US" sz="3200" dirty="0">
                <a:solidFill>
                  <a:srgbClr val="FF0000"/>
                </a:solidFill>
                <a:latin typeface="宋体" panose="02010600030101010101" pitchFamily="2" charset="-122"/>
                <a:cs typeface="宋体" panose="02010600030101010101" pitchFamily="2" charset="-122"/>
                <a:sym typeface="+mn-ea"/>
              </a:rPr>
              <a:t>正是因为</a:t>
            </a:r>
            <a:r>
              <a:rPr lang="zh-CN" altLang="en-US" sz="3200" dirty="0">
                <a:solidFill>
                  <a:schemeClr val="tx1"/>
                </a:solidFill>
                <a:latin typeface="宋体" panose="02010600030101010101" pitchFamily="2" charset="-122"/>
                <a:cs typeface="宋体" panose="02010600030101010101" pitchFamily="2" charset="-122"/>
                <a:sym typeface="+mn-ea"/>
              </a:rPr>
              <a:t>不赶远方荣华，历史长河中才多了“</a:t>
            </a:r>
            <a:r>
              <a:rPr lang="zh-CN" altLang="en-US" sz="3200" dirty="0">
                <a:solidFill>
                  <a:srgbClr val="0000FF"/>
                </a:solidFill>
                <a:latin typeface="宋体" panose="02010600030101010101" pitchFamily="2" charset="-122"/>
                <a:cs typeface="宋体" panose="02010600030101010101" pitchFamily="2" charset="-122"/>
                <a:sym typeface="+mn-ea"/>
              </a:rPr>
              <a:t>采菊东篱下，悠然见南山</a:t>
            </a:r>
            <a:r>
              <a:rPr lang="zh-CN" altLang="en-US" sz="3200" dirty="0">
                <a:solidFill>
                  <a:schemeClr val="tx1"/>
                </a:solidFill>
                <a:latin typeface="宋体" panose="02010600030101010101" pitchFamily="2" charset="-122"/>
                <a:cs typeface="宋体" panose="02010600030101010101" pitchFamily="2" charset="-122"/>
                <a:sym typeface="+mn-ea"/>
              </a:rPr>
              <a:t>”的淡泊；</a:t>
            </a:r>
            <a:r>
              <a:rPr lang="zh-CN" altLang="en-US" sz="3200" dirty="0">
                <a:solidFill>
                  <a:srgbClr val="FF0000"/>
                </a:solidFill>
                <a:latin typeface="宋体" panose="02010600030101010101" pitchFamily="2" charset="-122"/>
                <a:cs typeface="宋体" panose="02010600030101010101" pitchFamily="2" charset="-122"/>
                <a:sym typeface="+mn-ea"/>
              </a:rPr>
              <a:t>正是因为</a:t>
            </a:r>
            <a:r>
              <a:rPr lang="zh-CN" altLang="en-US" sz="3200" dirty="0">
                <a:solidFill>
                  <a:schemeClr val="tx1"/>
                </a:solidFill>
                <a:latin typeface="宋体" panose="02010600030101010101" pitchFamily="2" charset="-122"/>
                <a:cs typeface="宋体" panose="02010600030101010101" pitchFamily="2" charset="-122"/>
                <a:sym typeface="+mn-ea"/>
              </a:rPr>
              <a:t>不图远方利禄，历史长河中才多了</a:t>
            </a:r>
            <a:r>
              <a:rPr lang="en-US" altLang="zh-CN" sz="3200" dirty="0">
                <a:solidFill>
                  <a:schemeClr val="tx1"/>
                </a:solidFill>
                <a:latin typeface="宋体" panose="02010600030101010101" pitchFamily="2" charset="-122"/>
                <a:cs typeface="宋体" panose="02010600030101010101" pitchFamily="2" charset="-122"/>
                <a:sym typeface="+mn-ea"/>
              </a:rPr>
              <a:t>“</a:t>
            </a:r>
            <a:r>
              <a:rPr lang="zh-CN" altLang="en-US" sz="3200" dirty="0">
                <a:solidFill>
                  <a:srgbClr val="0000FF"/>
                </a:solidFill>
                <a:latin typeface="宋体" panose="02010600030101010101" pitchFamily="2" charset="-122"/>
                <a:cs typeface="宋体" panose="02010600030101010101" pitchFamily="2" charset="-122"/>
                <a:sym typeface="+mn-ea"/>
              </a:rPr>
              <a:t>安能摧眉折腰事权贵，使我不得开心颜</a:t>
            </a:r>
            <a:r>
              <a:rPr lang="en-US" altLang="zh-CN" sz="3200" dirty="0">
                <a:solidFill>
                  <a:schemeClr val="tx1"/>
                </a:solidFill>
                <a:latin typeface="宋体" panose="02010600030101010101" pitchFamily="2" charset="-122"/>
                <a:cs typeface="宋体" panose="02010600030101010101" pitchFamily="2" charset="-122"/>
                <a:sym typeface="+mn-ea"/>
              </a:rPr>
              <a:t>”</a:t>
            </a:r>
            <a:r>
              <a:rPr lang="zh-CN" altLang="en-US" sz="3200" dirty="0">
                <a:solidFill>
                  <a:schemeClr val="tx1"/>
                </a:solidFill>
                <a:latin typeface="宋体" panose="02010600030101010101" pitchFamily="2" charset="-122"/>
                <a:cs typeface="宋体" panose="02010600030101010101" pitchFamily="2" charset="-122"/>
                <a:sym typeface="+mn-ea"/>
              </a:rPr>
              <a:t>的豪情。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5640" y="1301750"/>
            <a:ext cx="7767320" cy="645160"/>
          </a:xfrm>
          <a:prstGeom prst="rect">
            <a:avLst/>
          </a:prstGeom>
          <a:noFill/>
        </p:spPr>
        <p:txBody>
          <a:bodyPr wrap="square" rtlCol="0">
            <a:spAutoFit/>
          </a:bodyPr>
          <a:lstStyle/>
          <a:p>
            <a:r>
              <a:rPr lang="en-US" altLang="zh-CN" sz="3600"/>
              <a:t>1.</a:t>
            </a:r>
            <a:r>
              <a:rPr lang="zh-CN" altLang="zh-CN" sz="3600"/>
              <a:t>因果论证：</a:t>
            </a:r>
            <a:endParaRPr lang="zh-CN" altLang="en-US" sz="3600"/>
          </a:p>
        </p:txBody>
      </p:sp>
      <p:sp>
        <p:nvSpPr>
          <p:cNvPr id="12" name="文本框 11"/>
          <p:cNvSpPr txBox="1"/>
          <p:nvPr/>
        </p:nvSpPr>
        <p:spPr>
          <a:xfrm>
            <a:off x="139700" y="286385"/>
            <a:ext cx="6466205" cy="768350"/>
          </a:xfrm>
          <a:prstGeom prst="rect">
            <a:avLst/>
          </a:prstGeom>
          <a:noFill/>
        </p:spPr>
        <p:txBody>
          <a:bodyPr wrap="square" rtlCol="0">
            <a:spAutoFit/>
          </a:bodyPr>
          <a:lstStyle/>
          <a:p>
            <a:r>
              <a:rPr lang="zh-CN" altLang="en-US" sz="4400"/>
              <a:t>论证方法归纳：</a:t>
            </a:r>
          </a:p>
        </p:txBody>
      </p:sp>
      <p:sp>
        <p:nvSpPr>
          <p:cNvPr id="4" name="文本框 3"/>
          <p:cNvSpPr txBox="1"/>
          <p:nvPr/>
        </p:nvSpPr>
        <p:spPr>
          <a:xfrm>
            <a:off x="798195" y="2266315"/>
            <a:ext cx="7454900" cy="1076325"/>
          </a:xfrm>
          <a:prstGeom prst="rect">
            <a:avLst/>
          </a:prstGeom>
          <a:noFill/>
          <a:ln w="34925" cmpd="dbl">
            <a:solidFill>
              <a:srgbClr val="0000FF"/>
            </a:solidFill>
            <a:prstDash val="solid"/>
          </a:ln>
        </p:spPr>
        <p:txBody>
          <a:bodyPr wrap="square" rtlCol="0">
            <a:spAutoFit/>
          </a:bodyPr>
          <a:lstStyle/>
          <a:p>
            <a:r>
              <a:rPr lang="zh-CN" altLang="zh-CN" sz="3200">
                <a:sym typeface="+mn-ea"/>
              </a:rPr>
              <a:t>常用句式：正是因为</a:t>
            </a:r>
            <a:r>
              <a:rPr lang="en-US" altLang="zh-CN" sz="3200">
                <a:sym typeface="+mn-ea"/>
              </a:rPr>
              <a:t>……</a:t>
            </a:r>
            <a:r>
              <a:rPr lang="zh-CN" altLang="en-US" sz="3200">
                <a:sym typeface="+mn-ea"/>
              </a:rPr>
              <a:t>（</a:t>
            </a:r>
            <a:r>
              <a:rPr lang="zh-CN" altLang="en-US" sz="3200">
                <a:solidFill>
                  <a:srgbClr val="FF0000"/>
                </a:solidFill>
                <a:sym typeface="+mn-ea"/>
              </a:rPr>
              <a:t>论点关键词</a:t>
            </a:r>
            <a:r>
              <a:rPr lang="zh-CN" altLang="en-US" sz="3200">
                <a:sym typeface="+mn-ea"/>
              </a:rPr>
              <a:t>）才能够</a:t>
            </a:r>
            <a:r>
              <a:rPr lang="en-US" altLang="zh-CN" sz="3200">
                <a:sym typeface="+mn-ea"/>
              </a:rPr>
              <a:t>……</a:t>
            </a:r>
            <a:r>
              <a:rPr lang="zh-CN" altLang="en-US" sz="3200">
                <a:sym typeface="+mn-ea"/>
              </a:rPr>
              <a:t>（</a:t>
            </a:r>
            <a:r>
              <a:rPr lang="zh-CN" altLang="en-US" sz="3200">
                <a:solidFill>
                  <a:srgbClr val="FF0000"/>
                </a:solidFill>
                <a:sym typeface="+mn-ea"/>
              </a:rPr>
              <a:t>事例的结果</a:t>
            </a:r>
            <a:r>
              <a:rPr lang="zh-CN" altLang="en-US" sz="3200">
                <a:sym typeface="+mn-ea"/>
              </a:rPr>
              <a:t>）</a:t>
            </a:r>
            <a:endParaRPr lang="zh-CN" altLang="en-US" sz="3200"/>
          </a:p>
        </p:txBody>
      </p:sp>
      <p:sp>
        <p:nvSpPr>
          <p:cNvPr id="13" name="文本框 12"/>
          <p:cNvSpPr txBox="1"/>
          <p:nvPr/>
        </p:nvSpPr>
        <p:spPr>
          <a:xfrm>
            <a:off x="344805" y="3709670"/>
            <a:ext cx="8440420" cy="2553335"/>
          </a:xfrm>
          <a:prstGeom prst="rect">
            <a:avLst/>
          </a:prstGeom>
          <a:noFill/>
        </p:spPr>
        <p:txBody>
          <a:bodyPr wrap="square" rtlCol="0">
            <a:spAutoFit/>
          </a:bodyPr>
          <a:lstStyle/>
          <a:p>
            <a:pPr algn="just"/>
            <a:r>
              <a:rPr lang="en-US" altLang="zh-CN" sz="3200">
                <a:latin typeface="宋体" panose="02010600030101010101" pitchFamily="2" charset="-122"/>
              </a:rPr>
              <a:t>    </a:t>
            </a:r>
            <a:r>
              <a:rPr lang="zh-CN" altLang="en-US" sz="3200">
                <a:latin typeface="宋体" panose="02010600030101010101" pitchFamily="2" charset="-122"/>
              </a:rPr>
              <a:t>课文示例：</a:t>
            </a:r>
            <a:r>
              <a:rPr lang="en-US" altLang="zh-CN" sz="3200">
                <a:latin typeface="宋体" panose="02010600030101010101" pitchFamily="2" charset="-122"/>
              </a:rPr>
              <a:t>然秦以区区之地，致万乘之势，序八州而朝同列，百有余年矣；然后以六合为家，崤函为宫；一夫作难而七庙隳，身死人手，为天下笑者，</a:t>
            </a:r>
            <a:r>
              <a:rPr lang="en-US" altLang="zh-CN" sz="3200">
                <a:solidFill>
                  <a:srgbClr val="FF0000"/>
                </a:solidFill>
                <a:latin typeface="宋体" panose="02010600030101010101" pitchFamily="2" charset="-122"/>
              </a:rPr>
              <a:t>何也？仁义不施而攻守之势异也</a:t>
            </a:r>
            <a:r>
              <a:rPr lang="en-US" altLang="zh-CN" sz="3200">
                <a:latin typeface="宋体" panose="02010600030101010101" pitchFamily="2" charset="-122"/>
              </a:rPr>
              <a:t>。</a:t>
            </a:r>
          </a:p>
          <a:p>
            <a:pPr algn="just"/>
            <a:r>
              <a:rPr lang="en-US" altLang="zh-CN" sz="3200">
                <a:latin typeface="宋体" panose="02010600030101010101" pitchFamily="2" charset="-122"/>
              </a:rPr>
              <a:t>                       ——</a:t>
            </a:r>
            <a:r>
              <a:rPr lang="zh-CN" altLang="en-US" sz="3200">
                <a:latin typeface="宋体" panose="02010600030101010101" pitchFamily="2" charset="-122"/>
              </a:rPr>
              <a:t>贾谊《过秦论》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160" y="857250"/>
            <a:ext cx="8869680" cy="6000750"/>
          </a:xfrm>
          <a:prstGeom prst="rect">
            <a:avLst/>
          </a:prstGeom>
          <a:noFill/>
          <a:ln w="28575" cmpd="dbl">
            <a:solidFill>
              <a:srgbClr val="C00000"/>
            </a:solidFill>
            <a:prstDash val="solid"/>
          </a:ln>
        </p:spPr>
        <p:txBody>
          <a:bodyPr wrap="square" rtlCol="0">
            <a:spAutoFit/>
          </a:bodyPr>
          <a:lstStyle/>
          <a:p>
            <a:r>
              <a:rPr lang="en-US" altLang="zh-CN" sz="3200"/>
              <a:t>        </a:t>
            </a:r>
            <a:r>
              <a:rPr lang="zh-CN" altLang="en-US" sz="3200">
                <a:solidFill>
                  <a:srgbClr val="FF0000"/>
                </a:solidFill>
              </a:rPr>
              <a:t>责任，就是要坚韧不屈，迎难而上。</a:t>
            </a:r>
          </a:p>
          <a:p>
            <a:r>
              <a:rPr lang="zh-CN" altLang="en-US" sz="3200">
                <a:solidFill>
                  <a:srgbClr val="FF0000"/>
                </a:solidFill>
              </a:rPr>
              <a:t>        </a:t>
            </a:r>
            <a:r>
              <a:rPr lang="zh-CN" altLang="en-US" sz="3200">
                <a:solidFill>
                  <a:schemeClr val="tx1"/>
                </a:solidFill>
              </a:rPr>
              <a:t>2020年春，一场名为“新型冠状病毒”的疫情肆虐我中华大地，无数挺身而出的英雄的背后，都是一份重于泰山的责任。八十四岁的</a:t>
            </a:r>
            <a:r>
              <a:rPr lang="zh-CN" altLang="en-US" sz="3200" u="sng">
                <a:solidFill>
                  <a:srgbClr val="333399"/>
                </a:solidFill>
              </a:rPr>
              <a:t>钟南山</a:t>
            </a:r>
            <a:r>
              <a:rPr lang="zh-CN" altLang="en-US" sz="3200">
                <a:solidFill>
                  <a:schemeClr val="tx1"/>
                </a:solidFill>
              </a:rPr>
              <a:t>院士义无反顾冲上抗疫一线，年轻的</a:t>
            </a:r>
            <a:r>
              <a:rPr lang="zh-CN" altLang="en-US" sz="3200" u="sng">
                <a:solidFill>
                  <a:srgbClr val="333399"/>
                </a:solidFill>
              </a:rPr>
              <a:t>九零后女孩</a:t>
            </a:r>
            <a:r>
              <a:rPr lang="zh-CN" altLang="en-US" sz="3200">
                <a:solidFill>
                  <a:schemeClr val="tx1"/>
                </a:solidFill>
              </a:rPr>
              <a:t>毅然剪掉心爱的长发只为方便工作，婚期已定的</a:t>
            </a:r>
            <a:r>
              <a:rPr lang="zh-CN" altLang="en-US" sz="3200" u="sng">
                <a:solidFill>
                  <a:srgbClr val="333399"/>
                </a:solidFill>
              </a:rPr>
              <a:t>医生</a:t>
            </a:r>
            <a:r>
              <a:rPr lang="zh-CN" altLang="en-US" sz="3200">
                <a:solidFill>
                  <a:schemeClr val="tx1"/>
                </a:solidFill>
              </a:rPr>
              <a:t>舍下未婚妻抗战一线，娇儿尚幼的</a:t>
            </a:r>
            <a:r>
              <a:rPr lang="zh-CN" altLang="en-US" sz="3200" u="sng">
                <a:solidFill>
                  <a:srgbClr val="333399"/>
                </a:solidFill>
                <a:cs typeface="+mn-ea"/>
              </a:rPr>
              <a:t>护士</a:t>
            </a:r>
            <a:r>
              <a:rPr lang="zh-CN" altLang="en-US" sz="3200">
                <a:solidFill>
                  <a:schemeClr val="tx1"/>
                </a:solidFill>
              </a:rPr>
              <a:t>撇下爱子决然逆行……</a:t>
            </a:r>
            <a:r>
              <a:rPr lang="zh-CN" altLang="en-US" sz="3200">
                <a:solidFill>
                  <a:srgbClr val="FF0000"/>
                </a:solidFill>
              </a:rPr>
              <a:t>他们，舍弃团圆，坚韧不屈，迎难而上；他们，舍弃小家，与时间赛跑，与死神抢人。他们的背影，无愧于我“中华儿女”的称号，他们脸上的印痕，正是最美的勋章。责任重于泰山，他们肩负责任，勇敢前行。</a:t>
            </a:r>
          </a:p>
        </p:txBody>
      </p:sp>
      <p:grpSp>
        <p:nvGrpSpPr>
          <p:cNvPr id="7" name="组合 6"/>
          <p:cNvGrpSpPr/>
          <p:nvPr/>
        </p:nvGrpSpPr>
        <p:grpSpPr>
          <a:xfrm>
            <a:off x="5616575" y="691515"/>
            <a:ext cx="2807970" cy="1224280"/>
            <a:chOff x="7314" y="70"/>
            <a:chExt cx="4422" cy="1928"/>
          </a:xfrm>
        </p:grpSpPr>
        <p:sp>
          <p:nvSpPr>
            <p:cNvPr id="5" name="云形 4"/>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401" y="526"/>
              <a:ext cx="2623" cy="1016"/>
            </a:xfrm>
            <a:prstGeom prst="rect">
              <a:avLst/>
            </a:prstGeom>
            <a:noFill/>
          </p:spPr>
          <p:txBody>
            <a:bodyPr wrap="square" rtlCol="0">
              <a:spAutoFit/>
            </a:bodyPr>
            <a:lstStyle/>
            <a:p>
              <a:r>
                <a:rPr lang="zh-CN" altLang="zh-CN" sz="3600">
                  <a:solidFill>
                    <a:srgbClr val="FF0000"/>
                  </a:solidFill>
                </a:rPr>
                <a:t>分论点</a:t>
              </a:r>
            </a:p>
          </p:txBody>
        </p:sp>
      </p:grpSp>
      <p:grpSp>
        <p:nvGrpSpPr>
          <p:cNvPr id="8" name="组合 7"/>
          <p:cNvGrpSpPr/>
          <p:nvPr/>
        </p:nvGrpSpPr>
        <p:grpSpPr>
          <a:xfrm>
            <a:off x="3512820" y="2660650"/>
            <a:ext cx="2807970" cy="1224280"/>
            <a:chOff x="7314" y="70"/>
            <a:chExt cx="4422" cy="1928"/>
          </a:xfrm>
        </p:grpSpPr>
        <p:sp>
          <p:nvSpPr>
            <p:cNvPr id="9" name="云形 8"/>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856" y="526"/>
              <a:ext cx="3338" cy="1016"/>
            </a:xfrm>
            <a:prstGeom prst="rect">
              <a:avLst/>
            </a:prstGeom>
            <a:noFill/>
          </p:spPr>
          <p:txBody>
            <a:bodyPr wrap="square" rtlCol="0">
              <a:spAutoFit/>
            </a:bodyPr>
            <a:lstStyle/>
            <a:p>
              <a:r>
                <a:rPr lang="zh-CN" altLang="zh-CN" sz="3600">
                  <a:solidFill>
                    <a:srgbClr val="FF0000"/>
                  </a:solidFill>
                </a:rPr>
                <a:t>具体事例</a:t>
              </a:r>
            </a:p>
          </p:txBody>
        </p:sp>
      </p:grpSp>
      <p:grpSp>
        <p:nvGrpSpPr>
          <p:cNvPr id="11" name="组合 10"/>
          <p:cNvGrpSpPr/>
          <p:nvPr/>
        </p:nvGrpSpPr>
        <p:grpSpPr>
          <a:xfrm>
            <a:off x="1336040" y="4797425"/>
            <a:ext cx="2807970" cy="1224280"/>
            <a:chOff x="7314" y="70"/>
            <a:chExt cx="4422" cy="1928"/>
          </a:xfrm>
        </p:grpSpPr>
        <p:sp>
          <p:nvSpPr>
            <p:cNvPr id="12" name="云形 11"/>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034" y="526"/>
              <a:ext cx="3250" cy="1016"/>
            </a:xfrm>
            <a:prstGeom prst="rect">
              <a:avLst/>
            </a:prstGeom>
            <a:noFill/>
          </p:spPr>
          <p:txBody>
            <a:bodyPr wrap="square" rtlCol="0">
              <a:spAutoFit/>
            </a:bodyPr>
            <a:lstStyle/>
            <a:p>
              <a:r>
                <a:rPr lang="zh-CN" altLang="zh-CN" sz="3600">
                  <a:solidFill>
                    <a:srgbClr val="FF0000"/>
                  </a:solidFill>
                </a:rPr>
                <a:t>分析论证</a:t>
              </a:r>
            </a:p>
          </p:txBody>
        </p:sp>
      </p:grpSp>
      <p:sp>
        <p:nvSpPr>
          <p:cNvPr id="4" name="内容占位符 2"/>
          <p:cNvSpPr>
            <a:spLocks noGrp="1"/>
          </p:cNvSpPr>
          <p:nvPr/>
        </p:nvSpPr>
        <p:spPr>
          <a:xfrm>
            <a:off x="136525" y="123190"/>
            <a:ext cx="8870315" cy="98107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marL="0" indent="0">
              <a:buNone/>
            </a:pPr>
            <a:r>
              <a:rPr lang="zh-CN" altLang="en-US" sz="3600" b="1"/>
              <a:t>阅读下面议论文主体段，从</a:t>
            </a:r>
            <a:r>
              <a:rPr lang="zh-CN" altLang="en-US" sz="3600" b="1">
                <a:solidFill>
                  <a:srgbClr val="FF0000"/>
                </a:solidFill>
              </a:rPr>
              <a:t>结构</a:t>
            </a:r>
            <a:r>
              <a:rPr lang="zh-CN" altLang="en-US" sz="3600" b="1"/>
              <a:t>角度赏析。</a:t>
            </a:r>
            <a:endParaRPr lang="en-US" altLang="zh-CN"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5640" y="1301750"/>
            <a:ext cx="7767320" cy="645160"/>
          </a:xfrm>
          <a:prstGeom prst="rect">
            <a:avLst/>
          </a:prstGeom>
          <a:noFill/>
        </p:spPr>
        <p:txBody>
          <a:bodyPr wrap="square" rtlCol="0">
            <a:spAutoFit/>
          </a:bodyPr>
          <a:lstStyle/>
          <a:p>
            <a:r>
              <a:rPr lang="en-US" altLang="zh-CN" sz="3600"/>
              <a:t>2.</a:t>
            </a:r>
            <a:r>
              <a:rPr lang="zh-CN" altLang="en-US" sz="3600"/>
              <a:t>道理</a:t>
            </a:r>
            <a:r>
              <a:rPr lang="zh-CN" altLang="zh-CN" sz="3600"/>
              <a:t>论证：</a:t>
            </a:r>
            <a:endParaRPr lang="zh-CN" altLang="en-US" sz="3600"/>
          </a:p>
        </p:txBody>
      </p:sp>
      <p:sp>
        <p:nvSpPr>
          <p:cNvPr id="12" name="文本框 11"/>
          <p:cNvSpPr txBox="1"/>
          <p:nvPr/>
        </p:nvSpPr>
        <p:spPr>
          <a:xfrm>
            <a:off x="139700" y="286385"/>
            <a:ext cx="6466205" cy="768350"/>
          </a:xfrm>
          <a:prstGeom prst="rect">
            <a:avLst/>
          </a:prstGeom>
          <a:noFill/>
        </p:spPr>
        <p:txBody>
          <a:bodyPr wrap="square" rtlCol="0">
            <a:spAutoFit/>
          </a:bodyPr>
          <a:lstStyle/>
          <a:p>
            <a:r>
              <a:rPr lang="zh-CN" altLang="en-US" sz="4400"/>
              <a:t>论证方法归纳：</a:t>
            </a:r>
          </a:p>
        </p:txBody>
      </p:sp>
      <p:sp>
        <p:nvSpPr>
          <p:cNvPr id="4" name="文本框 3"/>
          <p:cNvSpPr txBox="1"/>
          <p:nvPr/>
        </p:nvSpPr>
        <p:spPr>
          <a:xfrm>
            <a:off x="798195" y="2266315"/>
            <a:ext cx="7454900" cy="1076325"/>
          </a:xfrm>
          <a:prstGeom prst="rect">
            <a:avLst/>
          </a:prstGeom>
          <a:noFill/>
          <a:ln w="34925" cmpd="dbl">
            <a:solidFill>
              <a:srgbClr val="0000FF"/>
            </a:solidFill>
            <a:prstDash val="solid"/>
          </a:ln>
        </p:spPr>
        <p:txBody>
          <a:bodyPr wrap="square" rtlCol="0">
            <a:spAutoFit/>
          </a:bodyPr>
          <a:lstStyle/>
          <a:p>
            <a:r>
              <a:rPr lang="zh-CN" altLang="zh-CN" sz="3200">
                <a:sym typeface="+mn-ea"/>
              </a:rPr>
              <a:t>常用句式：正如××所言</a:t>
            </a:r>
            <a:r>
              <a:rPr lang="en-US" altLang="zh-CN" sz="3200">
                <a:sym typeface="+mn-ea"/>
              </a:rPr>
              <a:t>……</a:t>
            </a:r>
            <a:r>
              <a:rPr lang="zh-CN" altLang="en-US" sz="3200">
                <a:sym typeface="+mn-ea"/>
              </a:rPr>
              <a:t>（</a:t>
            </a:r>
            <a:r>
              <a:rPr lang="zh-CN" altLang="en-US" sz="3200">
                <a:solidFill>
                  <a:srgbClr val="FF0000"/>
                </a:solidFill>
                <a:sym typeface="+mn-ea"/>
              </a:rPr>
              <a:t>符合论点的名言</a:t>
            </a:r>
            <a:r>
              <a:rPr lang="zh-CN" altLang="en-US" sz="3200">
                <a:sym typeface="+mn-ea"/>
              </a:rPr>
              <a:t>）他们</a:t>
            </a:r>
            <a:r>
              <a:rPr lang="en-US" altLang="zh-CN" sz="3200">
                <a:sym typeface="+mn-ea"/>
              </a:rPr>
              <a:t>……</a:t>
            </a:r>
            <a:r>
              <a:rPr lang="zh-CN" altLang="en-US" sz="3200">
                <a:sym typeface="+mn-ea"/>
              </a:rPr>
              <a:t>（</a:t>
            </a:r>
            <a:r>
              <a:rPr lang="zh-CN" altLang="en-US" sz="3200">
                <a:solidFill>
                  <a:srgbClr val="FF0000"/>
                </a:solidFill>
                <a:sym typeface="+mn-ea"/>
              </a:rPr>
              <a:t>符合论点的阐释</a:t>
            </a:r>
            <a:r>
              <a:rPr lang="zh-CN" altLang="en-US" sz="3200">
                <a:sym typeface="+mn-ea"/>
              </a:rPr>
              <a:t>）</a:t>
            </a:r>
            <a:endParaRPr lang="zh-CN" altLang="en-US" sz="3200"/>
          </a:p>
        </p:txBody>
      </p:sp>
      <p:sp>
        <p:nvSpPr>
          <p:cNvPr id="13" name="文本框 12"/>
          <p:cNvSpPr txBox="1"/>
          <p:nvPr/>
        </p:nvSpPr>
        <p:spPr>
          <a:xfrm>
            <a:off x="344805" y="3709670"/>
            <a:ext cx="8440420" cy="2553335"/>
          </a:xfrm>
          <a:prstGeom prst="rect">
            <a:avLst/>
          </a:prstGeom>
          <a:noFill/>
        </p:spPr>
        <p:txBody>
          <a:bodyPr wrap="square" rtlCol="0">
            <a:spAutoFit/>
          </a:bodyPr>
          <a:lstStyle/>
          <a:p>
            <a:pPr algn="just"/>
            <a:r>
              <a:rPr lang="en-US" altLang="zh-CN" sz="3200">
                <a:latin typeface="宋体" panose="02010600030101010101" pitchFamily="2" charset="-122"/>
              </a:rPr>
              <a:t>    </a:t>
            </a:r>
            <a:r>
              <a:rPr lang="zh-CN" altLang="en-US" sz="3200">
                <a:latin typeface="宋体" panose="02010600030101010101" pitchFamily="2" charset="-122"/>
              </a:rPr>
              <a:t>课文示例：</a:t>
            </a:r>
          </a:p>
          <a:p>
            <a:pPr algn="just"/>
            <a:r>
              <a:rPr lang="zh-CN" altLang="en-US" sz="3200">
                <a:latin typeface="宋体" panose="02010600030101010101" pitchFamily="2" charset="-122"/>
              </a:rPr>
              <a:t>    </a:t>
            </a:r>
            <a:r>
              <a:rPr lang="en-US" altLang="zh-CN" sz="3200">
                <a:solidFill>
                  <a:srgbClr val="FF0000"/>
                </a:solidFill>
                <a:latin typeface="宋体" panose="02010600030101010101" pitchFamily="2" charset="-122"/>
              </a:rPr>
              <a:t>孔子曰：三人行，则必有我师</a:t>
            </a:r>
            <a:r>
              <a:rPr lang="en-US" altLang="zh-CN" sz="3200">
                <a:latin typeface="宋体" panose="02010600030101010101" pitchFamily="2" charset="-122"/>
              </a:rPr>
              <a:t>。</a:t>
            </a:r>
            <a:r>
              <a:rPr lang="en-US" altLang="zh-CN" sz="3200">
                <a:solidFill>
                  <a:srgbClr val="FF0000"/>
                </a:solidFill>
                <a:latin typeface="宋体" panose="02010600030101010101" pitchFamily="2" charset="-122"/>
              </a:rPr>
              <a:t>是故</a:t>
            </a:r>
            <a:r>
              <a:rPr lang="en-US" altLang="zh-CN" sz="3200">
                <a:latin typeface="宋体" panose="02010600030101010101" pitchFamily="2" charset="-122"/>
              </a:rPr>
              <a:t>弟子不必不如师，师不必贤于弟子，闻道有先后，术业有专攻，如是而已。</a:t>
            </a:r>
          </a:p>
          <a:p>
            <a:pPr algn="just"/>
            <a:r>
              <a:rPr lang="en-US" altLang="zh-CN" sz="3200">
                <a:latin typeface="宋体" panose="02010600030101010101" pitchFamily="2" charset="-122"/>
              </a:rPr>
              <a:t>                         ——</a:t>
            </a:r>
            <a:r>
              <a:rPr lang="zh-CN" altLang="en-US" sz="3200">
                <a:latin typeface="宋体" panose="02010600030101010101" pitchFamily="2" charset="-122"/>
              </a:rPr>
              <a:t>韩愈《师说》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5640" y="1301750"/>
            <a:ext cx="7767320" cy="645160"/>
          </a:xfrm>
          <a:prstGeom prst="rect">
            <a:avLst/>
          </a:prstGeom>
          <a:noFill/>
        </p:spPr>
        <p:txBody>
          <a:bodyPr wrap="square" rtlCol="0">
            <a:spAutoFit/>
          </a:bodyPr>
          <a:lstStyle/>
          <a:p>
            <a:r>
              <a:rPr lang="en-US" altLang="zh-CN" sz="3600"/>
              <a:t>3.</a:t>
            </a:r>
            <a:r>
              <a:rPr lang="zh-CN" altLang="en-US" sz="3600"/>
              <a:t>假设</a:t>
            </a:r>
            <a:r>
              <a:rPr lang="zh-CN" altLang="zh-CN" sz="3600"/>
              <a:t>论证：</a:t>
            </a:r>
            <a:endParaRPr lang="zh-CN" altLang="en-US" sz="3600"/>
          </a:p>
        </p:txBody>
      </p:sp>
      <p:sp>
        <p:nvSpPr>
          <p:cNvPr id="12" name="文本框 11"/>
          <p:cNvSpPr txBox="1"/>
          <p:nvPr/>
        </p:nvSpPr>
        <p:spPr>
          <a:xfrm>
            <a:off x="139700" y="286385"/>
            <a:ext cx="6466205" cy="768350"/>
          </a:xfrm>
          <a:prstGeom prst="rect">
            <a:avLst/>
          </a:prstGeom>
          <a:noFill/>
        </p:spPr>
        <p:txBody>
          <a:bodyPr wrap="square" rtlCol="0">
            <a:spAutoFit/>
          </a:bodyPr>
          <a:lstStyle/>
          <a:p>
            <a:r>
              <a:rPr lang="zh-CN" altLang="en-US" sz="4400"/>
              <a:t>论证方法归纳：</a:t>
            </a:r>
          </a:p>
        </p:txBody>
      </p:sp>
      <p:sp>
        <p:nvSpPr>
          <p:cNvPr id="4" name="文本框 3"/>
          <p:cNvSpPr txBox="1"/>
          <p:nvPr/>
        </p:nvSpPr>
        <p:spPr>
          <a:xfrm>
            <a:off x="798195" y="2266315"/>
            <a:ext cx="7454900" cy="1076325"/>
          </a:xfrm>
          <a:prstGeom prst="rect">
            <a:avLst/>
          </a:prstGeom>
          <a:noFill/>
          <a:ln w="34925" cmpd="dbl">
            <a:solidFill>
              <a:srgbClr val="0000FF"/>
            </a:solidFill>
            <a:prstDash val="solid"/>
          </a:ln>
        </p:spPr>
        <p:txBody>
          <a:bodyPr wrap="square" rtlCol="0">
            <a:spAutoFit/>
          </a:bodyPr>
          <a:lstStyle/>
          <a:p>
            <a:r>
              <a:rPr lang="zh-CN" altLang="zh-CN" sz="3200">
                <a:sym typeface="+mn-ea"/>
              </a:rPr>
              <a:t>常用句式：假如事例中人物</a:t>
            </a:r>
            <a:r>
              <a:rPr lang="en-US" altLang="zh-CN" sz="3200">
                <a:sym typeface="+mn-ea"/>
              </a:rPr>
              <a:t>……</a:t>
            </a:r>
            <a:r>
              <a:rPr lang="zh-CN" altLang="en-US" sz="3200">
                <a:sym typeface="+mn-ea"/>
              </a:rPr>
              <a:t>（从反面假设）怎会有</a:t>
            </a:r>
            <a:r>
              <a:rPr lang="en-US" altLang="zh-CN" sz="3200">
                <a:sym typeface="+mn-ea"/>
              </a:rPr>
              <a:t>……</a:t>
            </a:r>
            <a:r>
              <a:rPr lang="zh-CN" altLang="en-US" sz="3200">
                <a:sym typeface="+mn-ea"/>
              </a:rPr>
              <a:t>（</a:t>
            </a:r>
            <a:r>
              <a:rPr lang="zh-CN" altLang="en-US" sz="3200">
                <a:solidFill>
                  <a:srgbClr val="FF0000"/>
                </a:solidFill>
                <a:sym typeface="+mn-ea"/>
              </a:rPr>
              <a:t>事例的结果</a:t>
            </a:r>
            <a:r>
              <a:rPr lang="zh-CN" altLang="en-US" sz="3200">
                <a:sym typeface="+mn-ea"/>
              </a:rPr>
              <a:t>）</a:t>
            </a:r>
            <a:endParaRPr lang="zh-CN" altLang="en-US" sz="3200"/>
          </a:p>
        </p:txBody>
      </p:sp>
      <p:sp>
        <p:nvSpPr>
          <p:cNvPr id="13" name="文本框 12"/>
          <p:cNvSpPr txBox="1"/>
          <p:nvPr/>
        </p:nvSpPr>
        <p:spPr>
          <a:xfrm>
            <a:off x="344805" y="3709670"/>
            <a:ext cx="8440420" cy="2061210"/>
          </a:xfrm>
          <a:prstGeom prst="rect">
            <a:avLst/>
          </a:prstGeom>
          <a:noFill/>
        </p:spPr>
        <p:txBody>
          <a:bodyPr wrap="square" rtlCol="0">
            <a:spAutoFit/>
          </a:bodyPr>
          <a:lstStyle/>
          <a:p>
            <a:pPr algn="just"/>
            <a:r>
              <a:rPr lang="en-US" altLang="zh-CN" sz="3200">
                <a:latin typeface="宋体" panose="02010600030101010101" pitchFamily="2" charset="-122"/>
              </a:rPr>
              <a:t>    </a:t>
            </a:r>
            <a:r>
              <a:rPr lang="zh-CN" altLang="en-US" sz="3200">
                <a:latin typeface="宋体" panose="02010600030101010101" pitchFamily="2" charset="-122"/>
              </a:rPr>
              <a:t>课文示例：</a:t>
            </a:r>
            <a:r>
              <a:rPr lang="en-US" altLang="zh-CN" sz="3200">
                <a:latin typeface="宋体" panose="02010600030101010101" pitchFamily="2" charset="-122"/>
              </a:rPr>
              <a:t>以赂秦之地，封天下之谋臣，以事秦之心，礼天下之奇才，并力西向，则</a:t>
            </a:r>
            <a:r>
              <a:rPr lang="en-US" altLang="zh-CN" sz="3200">
                <a:solidFill>
                  <a:srgbClr val="FF0000"/>
                </a:solidFill>
                <a:latin typeface="宋体" panose="02010600030101010101" pitchFamily="2" charset="-122"/>
              </a:rPr>
              <a:t>吾恐秦人食之不得下咽也</a:t>
            </a:r>
            <a:r>
              <a:rPr lang="en-US" altLang="zh-CN" sz="3200">
                <a:latin typeface="宋体" panose="02010600030101010101" pitchFamily="2" charset="-122"/>
              </a:rPr>
              <a:t>。</a:t>
            </a:r>
          </a:p>
          <a:p>
            <a:pPr algn="just"/>
            <a:r>
              <a:rPr lang="en-US" altLang="zh-CN" sz="3200">
                <a:latin typeface="宋体" panose="02010600030101010101" pitchFamily="2" charset="-122"/>
              </a:rPr>
              <a:t>                       ——</a:t>
            </a:r>
            <a:r>
              <a:rPr lang="zh-CN" altLang="en-US" sz="3200">
                <a:latin typeface="宋体" panose="02010600030101010101" pitchFamily="2" charset="-122"/>
              </a:rPr>
              <a:t>苏洵《六国论》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5640" y="1301750"/>
            <a:ext cx="7767320" cy="645160"/>
          </a:xfrm>
          <a:prstGeom prst="rect">
            <a:avLst/>
          </a:prstGeom>
          <a:noFill/>
        </p:spPr>
        <p:txBody>
          <a:bodyPr wrap="square" rtlCol="0">
            <a:spAutoFit/>
          </a:bodyPr>
          <a:lstStyle/>
          <a:p>
            <a:r>
              <a:rPr lang="en-US" altLang="zh-CN" sz="3600"/>
              <a:t>4.</a:t>
            </a:r>
            <a:r>
              <a:rPr lang="zh-CN" altLang="en-US" sz="3600"/>
              <a:t>对比</a:t>
            </a:r>
            <a:r>
              <a:rPr lang="zh-CN" altLang="zh-CN" sz="3600"/>
              <a:t>论证：</a:t>
            </a:r>
            <a:endParaRPr lang="zh-CN" altLang="en-US" sz="3600"/>
          </a:p>
        </p:txBody>
      </p:sp>
      <p:sp>
        <p:nvSpPr>
          <p:cNvPr id="12" name="文本框 11"/>
          <p:cNvSpPr txBox="1"/>
          <p:nvPr/>
        </p:nvSpPr>
        <p:spPr>
          <a:xfrm>
            <a:off x="139700" y="286385"/>
            <a:ext cx="6466205" cy="768350"/>
          </a:xfrm>
          <a:prstGeom prst="rect">
            <a:avLst/>
          </a:prstGeom>
          <a:noFill/>
        </p:spPr>
        <p:txBody>
          <a:bodyPr wrap="square" rtlCol="0">
            <a:spAutoFit/>
          </a:bodyPr>
          <a:lstStyle/>
          <a:p>
            <a:r>
              <a:rPr lang="zh-CN" altLang="en-US" sz="4400"/>
              <a:t>论证方法归纳：</a:t>
            </a:r>
          </a:p>
        </p:txBody>
      </p:sp>
      <p:sp>
        <p:nvSpPr>
          <p:cNvPr id="4" name="文本框 3"/>
          <p:cNvSpPr txBox="1"/>
          <p:nvPr/>
        </p:nvSpPr>
        <p:spPr>
          <a:xfrm>
            <a:off x="798195" y="2266315"/>
            <a:ext cx="7180580" cy="1076325"/>
          </a:xfrm>
          <a:prstGeom prst="rect">
            <a:avLst/>
          </a:prstGeom>
          <a:noFill/>
          <a:ln w="34925" cmpd="dbl">
            <a:solidFill>
              <a:srgbClr val="0000FF"/>
            </a:solidFill>
            <a:prstDash val="solid"/>
          </a:ln>
        </p:spPr>
        <p:txBody>
          <a:bodyPr wrap="square" rtlCol="0">
            <a:spAutoFit/>
          </a:bodyPr>
          <a:lstStyle/>
          <a:p>
            <a:r>
              <a:rPr lang="zh-CN" altLang="zh-CN" sz="3200">
                <a:sym typeface="+mn-ea"/>
              </a:rPr>
              <a:t>常用句式：正面事例</a:t>
            </a:r>
            <a:r>
              <a:rPr lang="en-US" altLang="zh-CN" sz="3200">
                <a:sym typeface="+mn-ea"/>
              </a:rPr>
              <a:t>……</a:t>
            </a:r>
            <a:r>
              <a:rPr lang="zh-CN" altLang="en-US" sz="3200">
                <a:sym typeface="+mn-ea"/>
              </a:rPr>
              <a:t>（</a:t>
            </a:r>
            <a:r>
              <a:rPr lang="zh-CN" altLang="en-US" sz="3200">
                <a:solidFill>
                  <a:srgbClr val="FF0000"/>
                </a:solidFill>
                <a:sym typeface="+mn-ea"/>
              </a:rPr>
              <a:t>正面结果</a:t>
            </a:r>
            <a:r>
              <a:rPr lang="zh-CN" altLang="en-US" sz="3200">
                <a:sym typeface="+mn-ea"/>
              </a:rPr>
              <a:t>）反面事例</a:t>
            </a:r>
            <a:r>
              <a:rPr lang="en-US" altLang="zh-CN" sz="3200">
                <a:sym typeface="+mn-ea"/>
              </a:rPr>
              <a:t>……</a:t>
            </a:r>
            <a:r>
              <a:rPr lang="zh-CN" altLang="en-US" sz="3200">
                <a:sym typeface="+mn-ea"/>
              </a:rPr>
              <a:t>（</a:t>
            </a:r>
            <a:r>
              <a:rPr lang="zh-CN" altLang="en-US" sz="3200">
                <a:solidFill>
                  <a:srgbClr val="FF0000"/>
                </a:solidFill>
                <a:sym typeface="+mn-ea"/>
              </a:rPr>
              <a:t>反面结果</a:t>
            </a:r>
            <a:r>
              <a:rPr lang="zh-CN" altLang="en-US" sz="3200">
                <a:sym typeface="+mn-ea"/>
              </a:rPr>
              <a:t>）</a:t>
            </a:r>
            <a:endParaRPr lang="zh-CN" altLang="en-US" sz="3200"/>
          </a:p>
        </p:txBody>
      </p:sp>
      <p:sp>
        <p:nvSpPr>
          <p:cNvPr id="13" name="文本框 12"/>
          <p:cNvSpPr txBox="1"/>
          <p:nvPr/>
        </p:nvSpPr>
        <p:spPr>
          <a:xfrm>
            <a:off x="344805" y="3709670"/>
            <a:ext cx="8440420" cy="2061210"/>
          </a:xfrm>
          <a:prstGeom prst="rect">
            <a:avLst/>
          </a:prstGeom>
          <a:noFill/>
        </p:spPr>
        <p:txBody>
          <a:bodyPr wrap="square" rtlCol="0">
            <a:spAutoFit/>
          </a:bodyPr>
          <a:lstStyle/>
          <a:p>
            <a:pPr algn="just"/>
            <a:r>
              <a:rPr lang="en-US" altLang="zh-CN" sz="3200">
                <a:latin typeface="宋体" panose="02010600030101010101" pitchFamily="2" charset="-122"/>
              </a:rPr>
              <a:t>    </a:t>
            </a:r>
            <a:r>
              <a:rPr lang="zh-CN" altLang="en-US" sz="3200">
                <a:latin typeface="宋体" panose="02010600030101010101" pitchFamily="2" charset="-122"/>
              </a:rPr>
              <a:t>课文示例：</a:t>
            </a:r>
            <a:r>
              <a:rPr lang="en-US" altLang="zh-CN" sz="3200">
                <a:solidFill>
                  <a:srgbClr val="FF0000"/>
                </a:solidFill>
                <a:latin typeface="宋体" panose="02010600030101010101" pitchFamily="2" charset="-122"/>
              </a:rPr>
              <a:t>蚓</a:t>
            </a:r>
            <a:r>
              <a:rPr lang="en-US" altLang="zh-CN" sz="3200">
                <a:latin typeface="宋体" panose="02010600030101010101" pitchFamily="2" charset="-122"/>
              </a:rPr>
              <a:t>无爪牙之利，筋骨之强，上食埃土，下饮黄泉，</a:t>
            </a:r>
            <a:r>
              <a:rPr lang="en-US" altLang="zh-CN" sz="3200">
                <a:solidFill>
                  <a:srgbClr val="FF0000"/>
                </a:solidFill>
                <a:latin typeface="宋体" panose="02010600030101010101" pitchFamily="2" charset="-122"/>
              </a:rPr>
              <a:t>用心一也</a:t>
            </a:r>
            <a:r>
              <a:rPr lang="en-US" altLang="zh-CN" sz="3200">
                <a:latin typeface="宋体" panose="02010600030101010101" pitchFamily="2" charset="-122"/>
              </a:rPr>
              <a:t>。</a:t>
            </a:r>
            <a:r>
              <a:rPr lang="en-US" altLang="zh-CN" sz="3200">
                <a:solidFill>
                  <a:srgbClr val="FF0000"/>
                </a:solidFill>
                <a:latin typeface="宋体" panose="02010600030101010101" pitchFamily="2" charset="-122"/>
              </a:rPr>
              <a:t>蟹</a:t>
            </a:r>
            <a:r>
              <a:rPr lang="en-US" altLang="zh-CN" sz="3200">
                <a:latin typeface="宋体" panose="02010600030101010101" pitchFamily="2" charset="-122"/>
              </a:rPr>
              <a:t>六跪而二螯，非蛇鳝之穴无可寄托者，用心躁也。</a:t>
            </a:r>
          </a:p>
          <a:p>
            <a:pPr algn="just"/>
            <a:r>
              <a:rPr lang="en-US" altLang="zh-CN" sz="3200">
                <a:latin typeface="宋体" panose="02010600030101010101" pitchFamily="2" charset="-122"/>
              </a:rPr>
              <a:t>                         ——</a:t>
            </a:r>
            <a:r>
              <a:rPr lang="zh-CN" altLang="en-US" sz="3200">
                <a:latin typeface="宋体" panose="02010600030101010101" pitchFamily="2" charset="-122"/>
              </a:rPr>
              <a:t>荀子《劝学》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5640" y="1301750"/>
            <a:ext cx="7767320" cy="645160"/>
          </a:xfrm>
          <a:prstGeom prst="rect">
            <a:avLst/>
          </a:prstGeom>
          <a:noFill/>
        </p:spPr>
        <p:txBody>
          <a:bodyPr wrap="square" rtlCol="0">
            <a:spAutoFit/>
          </a:bodyPr>
          <a:lstStyle/>
          <a:p>
            <a:r>
              <a:rPr lang="en-US" altLang="zh-CN" sz="3600"/>
              <a:t>5.</a:t>
            </a:r>
            <a:r>
              <a:rPr lang="zh-CN" altLang="en-US" sz="3600"/>
              <a:t>比喻</a:t>
            </a:r>
            <a:r>
              <a:rPr lang="zh-CN" altLang="zh-CN" sz="3600"/>
              <a:t>论证：</a:t>
            </a:r>
            <a:endParaRPr lang="zh-CN" altLang="en-US" sz="3600"/>
          </a:p>
        </p:txBody>
      </p:sp>
      <p:sp>
        <p:nvSpPr>
          <p:cNvPr id="12" name="文本框 11"/>
          <p:cNvSpPr txBox="1"/>
          <p:nvPr/>
        </p:nvSpPr>
        <p:spPr>
          <a:xfrm>
            <a:off x="139700" y="286385"/>
            <a:ext cx="6466205" cy="768350"/>
          </a:xfrm>
          <a:prstGeom prst="rect">
            <a:avLst/>
          </a:prstGeom>
          <a:noFill/>
        </p:spPr>
        <p:txBody>
          <a:bodyPr wrap="square" rtlCol="0">
            <a:spAutoFit/>
          </a:bodyPr>
          <a:lstStyle/>
          <a:p>
            <a:r>
              <a:rPr lang="zh-CN" altLang="en-US" sz="4400"/>
              <a:t>论证方法归纳：</a:t>
            </a:r>
          </a:p>
        </p:txBody>
      </p:sp>
      <p:sp>
        <p:nvSpPr>
          <p:cNvPr id="4" name="文本框 3"/>
          <p:cNvSpPr txBox="1"/>
          <p:nvPr/>
        </p:nvSpPr>
        <p:spPr>
          <a:xfrm>
            <a:off x="798195" y="2266315"/>
            <a:ext cx="7454900" cy="1076325"/>
          </a:xfrm>
          <a:prstGeom prst="rect">
            <a:avLst/>
          </a:prstGeom>
          <a:noFill/>
          <a:ln w="34925" cmpd="dbl">
            <a:solidFill>
              <a:srgbClr val="0000FF"/>
            </a:solidFill>
            <a:prstDash val="solid"/>
          </a:ln>
        </p:spPr>
        <p:txBody>
          <a:bodyPr wrap="square" rtlCol="0">
            <a:spAutoFit/>
          </a:bodyPr>
          <a:lstStyle/>
          <a:p>
            <a:r>
              <a:rPr lang="zh-CN" altLang="zh-CN" sz="3200">
                <a:sym typeface="+mn-ea"/>
              </a:rPr>
              <a:t>常用句式：正如</a:t>
            </a:r>
            <a:r>
              <a:rPr lang="en-US" altLang="zh-CN" sz="3200">
                <a:sym typeface="+mn-ea"/>
              </a:rPr>
              <a:t>……</a:t>
            </a:r>
            <a:r>
              <a:rPr lang="zh-CN" altLang="en-US" sz="3200">
                <a:sym typeface="+mn-ea"/>
              </a:rPr>
              <a:t>（</a:t>
            </a:r>
            <a:r>
              <a:rPr lang="zh-CN" altLang="en-US" sz="3200">
                <a:solidFill>
                  <a:srgbClr val="FF0000"/>
                </a:solidFill>
                <a:sym typeface="+mn-ea"/>
              </a:rPr>
              <a:t>其他种类的事物</a:t>
            </a:r>
            <a:r>
              <a:rPr lang="zh-CN" altLang="en-US" sz="3200">
                <a:sym typeface="+mn-ea"/>
              </a:rPr>
              <a:t>）人们只有</a:t>
            </a:r>
            <a:r>
              <a:rPr lang="en-US" altLang="zh-CN" sz="3200">
                <a:sym typeface="+mn-ea"/>
              </a:rPr>
              <a:t>……</a:t>
            </a:r>
            <a:r>
              <a:rPr lang="zh-CN" altLang="en-US" sz="3200">
                <a:sym typeface="+mn-ea"/>
              </a:rPr>
              <a:t>才</a:t>
            </a:r>
            <a:r>
              <a:rPr lang="en-US" altLang="zh-CN" sz="3200">
                <a:sym typeface="+mn-ea"/>
              </a:rPr>
              <a:t>……</a:t>
            </a:r>
            <a:r>
              <a:rPr lang="zh-CN" altLang="en-US" sz="3200">
                <a:sym typeface="+mn-ea"/>
              </a:rPr>
              <a:t>（</a:t>
            </a:r>
            <a:r>
              <a:rPr lang="zh-CN" altLang="en-US" sz="3200">
                <a:solidFill>
                  <a:srgbClr val="FF0000"/>
                </a:solidFill>
                <a:sym typeface="+mn-ea"/>
              </a:rPr>
              <a:t>切合论点的行为</a:t>
            </a:r>
            <a:r>
              <a:rPr lang="zh-CN" altLang="en-US" sz="3200">
                <a:sym typeface="+mn-ea"/>
              </a:rPr>
              <a:t>）</a:t>
            </a:r>
            <a:endParaRPr lang="zh-CN" altLang="en-US" sz="3200"/>
          </a:p>
        </p:txBody>
      </p:sp>
      <p:sp>
        <p:nvSpPr>
          <p:cNvPr id="13" name="文本框 12"/>
          <p:cNvSpPr txBox="1"/>
          <p:nvPr/>
        </p:nvSpPr>
        <p:spPr>
          <a:xfrm>
            <a:off x="344805" y="3709670"/>
            <a:ext cx="8440420" cy="2061210"/>
          </a:xfrm>
          <a:prstGeom prst="rect">
            <a:avLst/>
          </a:prstGeom>
          <a:noFill/>
        </p:spPr>
        <p:txBody>
          <a:bodyPr wrap="square" rtlCol="0">
            <a:spAutoFit/>
          </a:bodyPr>
          <a:lstStyle/>
          <a:p>
            <a:pPr algn="just"/>
            <a:r>
              <a:rPr lang="en-US" altLang="zh-CN" sz="3200">
                <a:latin typeface="宋体" panose="02010600030101010101" pitchFamily="2" charset="-122"/>
              </a:rPr>
              <a:t>    </a:t>
            </a:r>
            <a:r>
              <a:rPr lang="zh-CN" altLang="en-US" sz="3200">
                <a:latin typeface="宋体" panose="02010600030101010101" pitchFamily="2" charset="-122"/>
              </a:rPr>
              <a:t>课文示例：</a:t>
            </a:r>
            <a:r>
              <a:rPr lang="en-US" altLang="zh-CN" sz="3200">
                <a:latin typeface="宋体" panose="02010600030101010101" pitchFamily="2" charset="-122"/>
              </a:rPr>
              <a:t>王好战，请</a:t>
            </a:r>
            <a:r>
              <a:rPr lang="en-US" altLang="zh-CN" sz="3200">
                <a:solidFill>
                  <a:srgbClr val="FF0000"/>
                </a:solidFill>
                <a:latin typeface="宋体" panose="02010600030101010101" pitchFamily="2" charset="-122"/>
              </a:rPr>
              <a:t>以战喻</a:t>
            </a:r>
            <a:r>
              <a:rPr lang="en-US" altLang="zh-CN" sz="3200">
                <a:latin typeface="宋体" panose="02010600030101010101" pitchFamily="2" charset="-122"/>
              </a:rPr>
              <a:t>。填然鼓之，兵刃既接，弃甲曳兵而走。或百步而后止，或五十步而后止。以五十步笑百步，则何如？</a:t>
            </a:r>
          </a:p>
          <a:p>
            <a:pPr algn="just"/>
            <a:r>
              <a:rPr lang="en-US" altLang="zh-CN" sz="3200">
                <a:latin typeface="宋体" panose="02010600030101010101" pitchFamily="2" charset="-122"/>
              </a:rPr>
              <a:t>                 ——</a:t>
            </a:r>
            <a:r>
              <a:rPr lang="zh-CN" altLang="en-US" sz="3200">
                <a:latin typeface="宋体" panose="02010600030101010101" pitchFamily="2" charset="-122"/>
              </a:rPr>
              <a:t>孟子《寡人之于国也》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10" name="Rectangle 3"/>
          <p:cNvSpPr>
            <a:spLocks noGrp="1" noRot="1"/>
          </p:cNvSpPr>
          <p:nvPr>
            <p:ph idx="1"/>
          </p:nvPr>
        </p:nvSpPr>
        <p:spPr>
          <a:xfrm>
            <a:off x="2437765" y="2071370"/>
            <a:ext cx="6206490" cy="3151505"/>
          </a:xfrm>
        </p:spPr>
        <p:txBody>
          <a:bodyPr vert="horz" wrap="square" lIns="91440" tIns="45720" rIns="91440" bIns="45720" anchor="t"/>
          <a:lstStyle/>
          <a:p>
            <a:pPr algn="ctr" eaLnBrk="1" hangingPunct="1">
              <a:buNone/>
            </a:pPr>
            <a:endParaRPr lang="en-US" altLang="zh-CN">
              <a:solidFill>
                <a:schemeClr val="bg1"/>
              </a:solidFill>
            </a:endParaRPr>
          </a:p>
          <a:p>
            <a:pPr algn="ctr" eaLnBrk="1" hangingPunct="1"/>
            <a:r>
              <a:rPr lang="zh-CN" altLang="en-US" sz="4400" b="1" dirty="0">
                <a:solidFill>
                  <a:srgbClr val="0000CC"/>
                </a:solidFill>
              </a:rPr>
              <a:t>优美扣题的分论点</a:t>
            </a:r>
          </a:p>
          <a:p>
            <a:pPr algn="ctr" eaLnBrk="1" hangingPunct="1"/>
            <a:r>
              <a:rPr lang="zh-CN" altLang="en-US" sz="4400" b="1" dirty="0">
                <a:solidFill>
                  <a:srgbClr val="FF0000"/>
                </a:solidFill>
              </a:rPr>
              <a:t>准确而丰富的事例</a:t>
            </a:r>
          </a:p>
          <a:p>
            <a:pPr algn="ctr" eaLnBrk="1" hangingPunct="1"/>
            <a:r>
              <a:rPr lang="zh-CN" altLang="en-US" sz="4400" b="1" dirty="0">
                <a:solidFill>
                  <a:srgbClr val="0000CC"/>
                </a:solidFill>
              </a:rPr>
              <a:t>有力而深刻的论证</a:t>
            </a:r>
          </a:p>
        </p:txBody>
      </p:sp>
      <p:sp>
        <p:nvSpPr>
          <p:cNvPr id="2" name="文本框 1"/>
          <p:cNvSpPr txBox="1"/>
          <p:nvPr/>
        </p:nvSpPr>
        <p:spPr>
          <a:xfrm>
            <a:off x="332105" y="1124585"/>
            <a:ext cx="6466205" cy="768350"/>
          </a:xfrm>
          <a:prstGeom prst="rect">
            <a:avLst/>
          </a:prstGeom>
          <a:noFill/>
        </p:spPr>
        <p:txBody>
          <a:bodyPr wrap="square" rtlCol="0">
            <a:spAutoFit/>
          </a:bodyPr>
          <a:lstStyle/>
          <a:p>
            <a:r>
              <a:rPr lang="zh-CN" altLang="en-US" sz="4400"/>
              <a:t>精品主体段标准姿势</a:t>
            </a:r>
          </a:p>
        </p:txBody>
      </p:sp>
      <p:sp>
        <p:nvSpPr>
          <p:cNvPr id="3" name="燕尾形箭头 2"/>
          <p:cNvSpPr/>
          <p:nvPr/>
        </p:nvSpPr>
        <p:spPr>
          <a:xfrm>
            <a:off x="5666105" y="1328420"/>
            <a:ext cx="647700" cy="360045"/>
          </a:xfrm>
          <a:prstGeom prst="notchedRightArrow">
            <a:avLst/>
          </a:prstGeom>
          <a:gradFill>
            <a:gsLst>
              <a:gs pos="0">
                <a:srgbClr val="9EE256"/>
              </a:gs>
              <a:gs pos="100000">
                <a:srgbClr val="52762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010">
                                            <p:txEl>
                                              <p:pRg st="1" end="1"/>
                                            </p:txEl>
                                          </p:spTgt>
                                        </p:tgtEl>
                                        <p:attrNameLst>
                                          <p:attrName>style.visibility</p:attrName>
                                        </p:attrNameLst>
                                      </p:cBhvr>
                                      <p:to>
                                        <p:strVal val="visible"/>
                                      </p:to>
                                    </p:set>
                                    <p:animEffect transition="in" filter="blinds(horizontal)">
                                      <p:cBhvr>
                                        <p:cTn id="7" dur="500"/>
                                        <p:tgtEl>
                                          <p:spTgt spid="1049010">
                                            <p:txEl>
                                              <p:pRg st="1" end="1"/>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49010">
                                            <p:txEl>
                                              <p:pRg st="2" end="2"/>
                                            </p:txEl>
                                          </p:spTgt>
                                        </p:tgtEl>
                                        <p:attrNameLst>
                                          <p:attrName>style.visibility</p:attrName>
                                        </p:attrNameLst>
                                      </p:cBhvr>
                                      <p:to>
                                        <p:strVal val="visible"/>
                                      </p:to>
                                    </p:set>
                                    <p:animEffect transition="in" filter="blinds(horizontal)">
                                      <p:cBhvr>
                                        <p:cTn id="11" dur="500"/>
                                        <p:tgtEl>
                                          <p:spTgt spid="1049010">
                                            <p:txEl>
                                              <p:pRg st="2" end="2"/>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049010">
                                            <p:txEl>
                                              <p:pRg st="3" end="3"/>
                                            </p:txEl>
                                          </p:spTgt>
                                        </p:tgtEl>
                                        <p:attrNameLst>
                                          <p:attrName>style.visibility</p:attrName>
                                        </p:attrNameLst>
                                      </p:cBhvr>
                                      <p:to>
                                        <p:strVal val="visible"/>
                                      </p:to>
                                    </p:set>
                                    <p:animEffect transition="in" filter="blinds(horizontal)">
                                      <p:cBhvr>
                                        <p:cTn id="15" dur="500"/>
                                        <p:tgtEl>
                                          <p:spTgt spid="10490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10"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nvSpPr>
        <p:spPr>
          <a:xfrm>
            <a:off x="2802255" y="1978660"/>
            <a:ext cx="5943600" cy="219011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marL="0" indent="0">
              <a:lnSpc>
                <a:spcPct val="120000"/>
              </a:lnSpc>
              <a:buNone/>
            </a:pPr>
            <a:r>
              <a:rPr lang="en-US" altLang="zh-CN" sz="3600" b="1"/>
              <a:t>         </a:t>
            </a:r>
            <a:r>
              <a:rPr lang="zh-CN" altLang="en-US" sz="3600" b="1"/>
              <a:t>选取自己本次作文的一个主体段，就其</a:t>
            </a:r>
            <a:r>
              <a:rPr lang="zh-CN" altLang="en-US" sz="3600" b="1">
                <a:solidFill>
                  <a:srgbClr val="FF0000"/>
                </a:solidFill>
              </a:rPr>
              <a:t>分论点</a:t>
            </a:r>
            <a:r>
              <a:rPr lang="zh-CN" altLang="en-US" sz="3600" b="1"/>
              <a:t>、</a:t>
            </a:r>
            <a:r>
              <a:rPr lang="zh-CN" altLang="en-US" sz="3600" b="1">
                <a:solidFill>
                  <a:srgbClr val="FF0000"/>
                </a:solidFill>
              </a:rPr>
              <a:t>事例</a:t>
            </a:r>
            <a:r>
              <a:rPr lang="zh-CN" altLang="en-US" sz="3600" b="1"/>
              <a:t>、</a:t>
            </a:r>
            <a:r>
              <a:rPr lang="zh-CN" altLang="en-US" sz="3600" b="1">
                <a:solidFill>
                  <a:srgbClr val="FF0000"/>
                </a:solidFill>
              </a:rPr>
              <a:t>论证</a:t>
            </a:r>
            <a:r>
              <a:rPr lang="zh-CN" altLang="en-US" sz="3600" b="1"/>
              <a:t>完成升格</a:t>
            </a:r>
            <a:r>
              <a:rPr lang="zh-CN" altLang="en-US" sz="4000" b="1"/>
              <a:t>！</a:t>
            </a:r>
          </a:p>
        </p:txBody>
      </p:sp>
      <p:sp>
        <p:nvSpPr>
          <p:cNvPr id="2" name="文本框 1"/>
          <p:cNvSpPr txBox="1"/>
          <p:nvPr/>
        </p:nvSpPr>
        <p:spPr>
          <a:xfrm>
            <a:off x="311150" y="562610"/>
            <a:ext cx="3900805" cy="922020"/>
          </a:xfrm>
          <a:prstGeom prst="rect">
            <a:avLst/>
          </a:prstGeom>
          <a:noFill/>
        </p:spPr>
        <p:txBody>
          <a:bodyPr wrap="square" rtlCol="0">
            <a:spAutoFit/>
          </a:bodyPr>
          <a:lstStyle/>
          <a:p>
            <a:r>
              <a:rPr lang="zh-CN" altLang="en-US" sz="5400">
                <a:ln w="22225">
                  <a:solidFill>
                    <a:schemeClr val="accent2"/>
                  </a:solidFill>
                  <a:prstDash val="solid"/>
                </a:ln>
                <a:solidFill>
                  <a:srgbClr val="0000FF"/>
                </a:solidFill>
                <a:effectLst/>
                <a:latin typeface="楷体" panose="02010609060101010101" charset="-122"/>
                <a:ea typeface="楷体" panose="02010609060101010101" charset="-122"/>
              </a:rPr>
              <a:t>布置作业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10" name="Rectangle 3"/>
          <p:cNvSpPr>
            <a:spLocks noGrp="1" noRot="1"/>
          </p:cNvSpPr>
          <p:nvPr>
            <p:ph idx="1"/>
          </p:nvPr>
        </p:nvSpPr>
        <p:spPr>
          <a:xfrm>
            <a:off x="4871085" y="2032000"/>
            <a:ext cx="3087370" cy="3151505"/>
          </a:xfrm>
        </p:spPr>
        <p:txBody>
          <a:bodyPr vert="horz" wrap="square" lIns="91440" tIns="45720" rIns="91440" bIns="45720" anchor="t"/>
          <a:lstStyle/>
          <a:p>
            <a:pPr algn="ctr" eaLnBrk="1" hangingPunct="1">
              <a:buNone/>
            </a:pPr>
            <a:endParaRPr lang="en-US" altLang="zh-CN">
              <a:solidFill>
                <a:schemeClr val="bg1"/>
              </a:solidFill>
            </a:endParaRPr>
          </a:p>
          <a:p>
            <a:pPr algn="l" eaLnBrk="1" hangingPunct="1"/>
            <a:r>
              <a:rPr lang="zh-CN" altLang="en-US" sz="4400" b="1" dirty="0">
                <a:solidFill>
                  <a:srgbClr val="0000CC"/>
                </a:solidFill>
              </a:rPr>
              <a:t>分论点</a:t>
            </a:r>
          </a:p>
          <a:p>
            <a:pPr algn="l" eaLnBrk="1" hangingPunct="1">
              <a:buClrTx/>
              <a:buSzTx/>
            </a:pPr>
            <a:r>
              <a:rPr lang="zh-CN" altLang="en-US" sz="4400" b="1" dirty="0">
                <a:solidFill>
                  <a:srgbClr val="0000CC"/>
                </a:solidFill>
              </a:rPr>
              <a:t>具体事例</a:t>
            </a:r>
          </a:p>
          <a:p>
            <a:pPr algn="l" eaLnBrk="1" hangingPunct="1"/>
            <a:r>
              <a:rPr lang="zh-CN" altLang="en-US" sz="4400" b="1" dirty="0">
                <a:solidFill>
                  <a:srgbClr val="0000CC"/>
                </a:solidFill>
              </a:rPr>
              <a:t>分析论证</a:t>
            </a:r>
          </a:p>
        </p:txBody>
      </p:sp>
      <p:sp>
        <p:nvSpPr>
          <p:cNvPr id="2" name="文本框 1"/>
          <p:cNvSpPr txBox="1"/>
          <p:nvPr/>
        </p:nvSpPr>
        <p:spPr>
          <a:xfrm>
            <a:off x="318135" y="1468120"/>
            <a:ext cx="6466205" cy="768350"/>
          </a:xfrm>
          <a:prstGeom prst="rect">
            <a:avLst/>
          </a:prstGeom>
          <a:noFill/>
        </p:spPr>
        <p:txBody>
          <a:bodyPr wrap="square" rtlCol="0">
            <a:spAutoFit/>
          </a:bodyPr>
          <a:lstStyle/>
          <a:p>
            <a:r>
              <a:rPr lang="zh-CN" altLang="en-US" sz="4400"/>
              <a:t>议论文主体段标准结构</a:t>
            </a:r>
          </a:p>
        </p:txBody>
      </p:sp>
      <p:sp>
        <p:nvSpPr>
          <p:cNvPr id="3" name="燕尾形箭头 2"/>
          <p:cNvSpPr/>
          <p:nvPr/>
        </p:nvSpPr>
        <p:spPr>
          <a:xfrm>
            <a:off x="6136640" y="1671955"/>
            <a:ext cx="647700" cy="360045"/>
          </a:xfrm>
          <a:prstGeom prst="notchedRightArrow">
            <a:avLst/>
          </a:prstGeom>
          <a:gradFill>
            <a:gsLst>
              <a:gs pos="0">
                <a:srgbClr val="9EE256"/>
              </a:gs>
              <a:gs pos="100000">
                <a:srgbClr val="52762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010">
                                            <p:txEl>
                                              <p:pRg st="1" end="1"/>
                                            </p:txEl>
                                          </p:spTgt>
                                        </p:tgtEl>
                                        <p:attrNameLst>
                                          <p:attrName>style.visibility</p:attrName>
                                        </p:attrNameLst>
                                      </p:cBhvr>
                                      <p:to>
                                        <p:strVal val="visible"/>
                                      </p:to>
                                    </p:set>
                                    <p:animEffect transition="in" filter="blinds(horizontal)">
                                      <p:cBhvr>
                                        <p:cTn id="7" dur="500"/>
                                        <p:tgtEl>
                                          <p:spTgt spid="1049010">
                                            <p:txEl>
                                              <p:pRg st="1" end="1"/>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49010">
                                            <p:txEl>
                                              <p:pRg st="2" end="2"/>
                                            </p:txEl>
                                          </p:spTgt>
                                        </p:tgtEl>
                                        <p:attrNameLst>
                                          <p:attrName>style.visibility</p:attrName>
                                        </p:attrNameLst>
                                      </p:cBhvr>
                                      <p:to>
                                        <p:strVal val="visible"/>
                                      </p:to>
                                    </p:set>
                                    <p:animEffect transition="in" filter="blinds(horizontal)">
                                      <p:cBhvr>
                                        <p:cTn id="11" dur="500"/>
                                        <p:tgtEl>
                                          <p:spTgt spid="1049010">
                                            <p:txEl>
                                              <p:pRg st="2" end="2"/>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049010">
                                            <p:txEl>
                                              <p:pRg st="3" end="3"/>
                                            </p:txEl>
                                          </p:spTgt>
                                        </p:tgtEl>
                                        <p:attrNameLst>
                                          <p:attrName>style.visibility</p:attrName>
                                        </p:attrNameLst>
                                      </p:cBhvr>
                                      <p:to>
                                        <p:strVal val="visible"/>
                                      </p:to>
                                    </p:set>
                                    <p:animEffect transition="in" filter="blinds(horizontal)">
                                      <p:cBhvr>
                                        <p:cTn id="15" dur="500"/>
                                        <p:tgtEl>
                                          <p:spTgt spid="10490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10"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nvSpPr>
        <p:spPr>
          <a:xfrm>
            <a:off x="2788285" y="1854835"/>
            <a:ext cx="5943600" cy="219011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a:lstStyle>
          <a:p>
            <a:pPr marL="0" indent="0">
              <a:lnSpc>
                <a:spcPct val="120000"/>
              </a:lnSpc>
              <a:buNone/>
            </a:pPr>
            <a:r>
              <a:rPr lang="en-US" altLang="zh-CN" sz="3600" b="1"/>
              <a:t>         </a:t>
            </a:r>
            <a:r>
              <a:rPr lang="zh-CN" altLang="en-US" sz="4000" b="1"/>
              <a:t>阅读下面议论文主体段，从</a:t>
            </a:r>
            <a:r>
              <a:rPr lang="zh-CN" altLang="en-US" sz="4000" b="1">
                <a:solidFill>
                  <a:srgbClr val="FF0000"/>
                </a:solidFill>
              </a:rPr>
              <a:t>分论点</a:t>
            </a:r>
            <a:r>
              <a:rPr lang="zh-CN" altLang="en-US" sz="4000" b="1"/>
              <a:t>和</a:t>
            </a:r>
            <a:r>
              <a:rPr lang="zh-CN" altLang="en-US" sz="4000" b="1">
                <a:solidFill>
                  <a:srgbClr val="FF0000"/>
                </a:solidFill>
              </a:rPr>
              <a:t>论证方法</a:t>
            </a:r>
            <a:r>
              <a:rPr lang="zh-CN" altLang="en-US" sz="4000" b="1"/>
              <a:t>角度进行赏析！</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09855"/>
            <a:ext cx="8869680" cy="6492875"/>
          </a:xfrm>
          <a:prstGeom prst="rect">
            <a:avLst/>
          </a:prstGeom>
          <a:noFill/>
          <a:ln w="28575" cmpd="dbl">
            <a:solidFill>
              <a:srgbClr val="C00000"/>
            </a:solidFill>
            <a:prstDash val="solid"/>
          </a:ln>
        </p:spPr>
        <p:txBody>
          <a:bodyPr wrap="square" rtlCol="0">
            <a:spAutoFit/>
          </a:bodyPr>
          <a:lstStyle/>
          <a:p>
            <a:r>
              <a:rPr lang="en-US" altLang="zh-CN" sz="3200"/>
              <a:t>        </a:t>
            </a:r>
            <a:r>
              <a:rPr lang="zh-CN" altLang="en-US" sz="3200">
                <a:solidFill>
                  <a:srgbClr val="FF0000"/>
                </a:solidFill>
              </a:rPr>
              <a:t>车尔尼雪夫斯基说过：“生命和崇高的责任联系在一起。” </a:t>
            </a:r>
            <a:r>
              <a:rPr lang="zh-CN" altLang="en-US" sz="3200"/>
              <a:t>   </a:t>
            </a:r>
          </a:p>
          <a:p>
            <a:r>
              <a:rPr lang="zh-CN" altLang="en-US" sz="3200"/>
              <a:t>        古有</a:t>
            </a:r>
            <a:r>
              <a:rPr lang="zh-CN" altLang="en-US" sz="3200" u="sng">
                <a:solidFill>
                  <a:srgbClr val="333399"/>
                </a:solidFill>
              </a:rPr>
              <a:t>孔子</a:t>
            </a:r>
            <a:r>
              <a:rPr lang="zh-CN" altLang="en-US" sz="3200"/>
              <a:t>奔波于六国之间，欲以礼义拯救苍生于水火；有</a:t>
            </a:r>
            <a:r>
              <a:rPr lang="zh-CN" altLang="en-US" sz="3200" u="sng">
                <a:solidFill>
                  <a:srgbClr val="333399"/>
                </a:solidFill>
              </a:rPr>
              <a:t>烛之武</a:t>
            </a:r>
            <a:r>
              <a:rPr lang="zh-CN" altLang="en-US" sz="3200"/>
              <a:t>壮言于强国君主，终以智勇救危弱郑国于将倾。近有</a:t>
            </a:r>
            <a:r>
              <a:rPr lang="zh-CN" altLang="en-US" sz="3200" u="sng">
                <a:solidFill>
                  <a:srgbClr val="333399"/>
                </a:solidFill>
              </a:rPr>
              <a:t>蔡元培</a:t>
            </a:r>
            <a:r>
              <a:rPr lang="zh-CN" altLang="en-US" sz="3200"/>
              <a:t>明知北大腐败不堪，却敢当大任，重塑北大精神，有</a:t>
            </a:r>
            <a:r>
              <a:rPr lang="zh-CN" altLang="en-US" sz="3200" u="sng">
                <a:solidFill>
                  <a:srgbClr val="333399"/>
                </a:solidFill>
                <a:cs typeface="+mn-ea"/>
              </a:rPr>
              <a:t>毛泽东</a:t>
            </a:r>
            <a:r>
              <a:rPr lang="zh-CN" altLang="en-US" sz="3200"/>
              <a:t>明知前路坎坷，却中流击水，主宰天地沉浮。今有癌症晚期仍以超强意志英雄埋名五十年、将军金甲夜不脱的</a:t>
            </a:r>
            <a:r>
              <a:rPr lang="zh-CN" altLang="en-US" sz="3200" u="sng">
                <a:solidFill>
                  <a:srgbClr val="333399"/>
                </a:solidFill>
                <a:cs typeface="+mn-ea"/>
              </a:rPr>
              <a:t>林俊德</a:t>
            </a:r>
            <a:r>
              <a:rPr lang="zh-CN" altLang="en-US" sz="3200"/>
              <a:t>，有因保姆纵火而痛失爱妻娇子却对生活报之以歌、对世界善良以待的</a:t>
            </a:r>
            <a:r>
              <a:rPr lang="zh-CN" altLang="en-US" sz="3200" u="sng">
                <a:solidFill>
                  <a:srgbClr val="333399"/>
                </a:solidFill>
                <a:cs typeface="+mn-ea"/>
              </a:rPr>
              <a:t>林生斌</a:t>
            </a:r>
            <a:r>
              <a:rPr lang="zh-CN" altLang="en-US" sz="3200"/>
              <a:t>…</a:t>
            </a:r>
            <a:r>
              <a:rPr lang="zh-CN" altLang="en-US" sz="3200">
                <a:solidFill>
                  <a:srgbClr val="9900CC"/>
                </a:solidFill>
                <a:effectLst>
                  <a:outerShdw blurRad="38100" dist="38100" dir="2700000" algn="tl">
                    <a:srgbClr val="000000">
                      <a:alpha val="43137"/>
                    </a:srgbClr>
                  </a:outerShdw>
                </a:effectLst>
              </a:rPr>
              <a:t>他们，将自己的生命与崇高的责任——济苍生、安社稷联系在一起，才让其生命在他们的时代，在每一个时代，都熠熠生辉，耀眼夺目。</a:t>
            </a:r>
          </a:p>
        </p:txBody>
      </p:sp>
      <p:grpSp>
        <p:nvGrpSpPr>
          <p:cNvPr id="7" name="组合 6"/>
          <p:cNvGrpSpPr/>
          <p:nvPr/>
        </p:nvGrpSpPr>
        <p:grpSpPr>
          <a:xfrm>
            <a:off x="3641725" y="233045"/>
            <a:ext cx="4552950" cy="1224280"/>
            <a:chOff x="7314" y="70"/>
            <a:chExt cx="4422" cy="1928"/>
          </a:xfrm>
        </p:grpSpPr>
        <p:sp>
          <p:nvSpPr>
            <p:cNvPr id="5" name="云形 4"/>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734" y="526"/>
              <a:ext cx="3922" cy="1016"/>
            </a:xfrm>
            <a:prstGeom prst="rect">
              <a:avLst/>
            </a:prstGeom>
            <a:noFill/>
          </p:spPr>
          <p:txBody>
            <a:bodyPr wrap="square" rtlCol="0">
              <a:spAutoFit/>
            </a:bodyPr>
            <a:lstStyle/>
            <a:p>
              <a:r>
                <a:rPr lang="zh-CN" altLang="zh-CN" sz="3600">
                  <a:solidFill>
                    <a:srgbClr val="FF0000"/>
                  </a:solidFill>
                </a:rPr>
                <a:t>分论点：引用名言</a:t>
              </a:r>
            </a:p>
          </p:txBody>
        </p:sp>
      </p:grpSp>
      <p:grpSp>
        <p:nvGrpSpPr>
          <p:cNvPr id="8" name="组合 7"/>
          <p:cNvGrpSpPr/>
          <p:nvPr/>
        </p:nvGrpSpPr>
        <p:grpSpPr>
          <a:xfrm>
            <a:off x="3493135" y="2534920"/>
            <a:ext cx="2807970" cy="1224280"/>
            <a:chOff x="7314" y="70"/>
            <a:chExt cx="4422" cy="1928"/>
          </a:xfrm>
        </p:grpSpPr>
        <p:sp>
          <p:nvSpPr>
            <p:cNvPr id="9" name="云形 8"/>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856" y="526"/>
              <a:ext cx="3338" cy="1016"/>
            </a:xfrm>
            <a:prstGeom prst="rect">
              <a:avLst/>
            </a:prstGeom>
            <a:noFill/>
          </p:spPr>
          <p:txBody>
            <a:bodyPr wrap="square" rtlCol="0">
              <a:spAutoFit/>
            </a:bodyPr>
            <a:lstStyle/>
            <a:p>
              <a:r>
                <a:rPr lang="zh-CN" altLang="zh-CN" sz="3600">
                  <a:solidFill>
                    <a:srgbClr val="FF0000"/>
                  </a:solidFill>
                </a:rPr>
                <a:t>具体事例</a:t>
              </a:r>
            </a:p>
          </p:txBody>
        </p:sp>
      </p:grpSp>
      <p:grpSp>
        <p:nvGrpSpPr>
          <p:cNvPr id="11" name="组合 10"/>
          <p:cNvGrpSpPr/>
          <p:nvPr/>
        </p:nvGrpSpPr>
        <p:grpSpPr>
          <a:xfrm>
            <a:off x="2041525" y="4957445"/>
            <a:ext cx="2807970" cy="1224280"/>
            <a:chOff x="7314" y="70"/>
            <a:chExt cx="4422" cy="1928"/>
          </a:xfrm>
        </p:grpSpPr>
        <p:sp>
          <p:nvSpPr>
            <p:cNvPr id="12" name="云形 11"/>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034" y="526"/>
              <a:ext cx="3250" cy="1016"/>
            </a:xfrm>
            <a:prstGeom prst="rect">
              <a:avLst/>
            </a:prstGeom>
            <a:noFill/>
          </p:spPr>
          <p:txBody>
            <a:bodyPr wrap="square" rtlCol="0">
              <a:spAutoFit/>
            </a:bodyPr>
            <a:lstStyle/>
            <a:p>
              <a:r>
                <a:rPr lang="zh-CN" altLang="zh-CN" sz="3600">
                  <a:solidFill>
                    <a:srgbClr val="FF0000"/>
                  </a:solidFill>
                </a:rPr>
                <a:t>因果论证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160" y="675005"/>
            <a:ext cx="8869680" cy="5507990"/>
          </a:xfrm>
          <a:prstGeom prst="rect">
            <a:avLst/>
          </a:prstGeom>
          <a:noFill/>
          <a:ln w="28575" cmpd="dbl">
            <a:solidFill>
              <a:srgbClr val="C00000"/>
            </a:solidFill>
            <a:prstDash val="solid"/>
          </a:ln>
        </p:spPr>
        <p:txBody>
          <a:bodyPr wrap="square" rtlCol="0">
            <a:spAutoFit/>
          </a:bodyPr>
          <a:lstStyle/>
          <a:p>
            <a:r>
              <a:rPr lang="en-US" altLang="zh-CN" sz="3200"/>
              <a:t>        </a:t>
            </a:r>
            <a:r>
              <a:rPr lang="zh-CN" altLang="en-US" sz="3200">
                <a:solidFill>
                  <a:srgbClr val="FF0000"/>
                </a:solidFill>
              </a:rPr>
              <a:t>何为责任？那便是忠于信念。</a:t>
            </a:r>
            <a:endParaRPr lang="zh-CN" altLang="en-US" sz="3200"/>
          </a:p>
          <a:p>
            <a:r>
              <a:rPr lang="zh-CN" altLang="en-US" sz="3200"/>
              <a:t>        </a:t>
            </a:r>
            <a:r>
              <a:rPr lang="zh-CN" altLang="en-US" sz="3200" u="sng">
                <a:solidFill>
                  <a:srgbClr val="333399"/>
                </a:solidFill>
              </a:rPr>
              <a:t>钱学森</a:t>
            </a:r>
            <a:r>
              <a:rPr lang="zh-CN" altLang="en-US" sz="3200"/>
              <a:t>曾说道：“我的事业在中国，我的成就在中国，我的归宿就在中国。”忠于信念的他将自己的毕生所学献给了祖国，“两弹一星”</a:t>
            </a:r>
            <a:r>
              <a:rPr lang="zh-CN" altLang="en-US" sz="3200" u="sng">
                <a:solidFill>
                  <a:srgbClr val="333399"/>
                </a:solidFill>
              </a:rPr>
              <a:t>邓稼</a:t>
            </a:r>
            <a:r>
              <a:rPr lang="zh-CN" altLang="en-US" sz="3200"/>
              <a:t>先几十年背井离乡，隐姓埋名，忠于信念，为我国核武器事业做出巨大贡献。大国工匠</a:t>
            </a:r>
            <a:r>
              <a:rPr lang="zh-CN" altLang="en-US" sz="3200" u="sng">
                <a:solidFill>
                  <a:srgbClr val="333399"/>
                </a:solidFill>
              </a:rPr>
              <a:t>李兰娟</a:t>
            </a:r>
            <a:r>
              <a:rPr lang="zh-CN" altLang="en-US" sz="3200"/>
              <a:t>院士面对疫情毫不畏惧，与我们携手共进，战胜疫情。</a:t>
            </a:r>
            <a:r>
              <a:rPr lang="zh-CN" altLang="en-US" sz="3200">
                <a:solidFill>
                  <a:srgbClr val="9900CC"/>
                </a:solidFill>
                <a:effectLst>
                  <a:outerShdw blurRad="38100" dist="38100" dir="2700000" algn="tl">
                    <a:srgbClr val="000000">
                      <a:alpha val="43137"/>
                    </a:srgbClr>
                  </a:outerShdw>
                </a:effectLst>
              </a:rPr>
              <a:t>范华芳曾说到：“责任并不是你的负担，而是你应具有的信念，做一个有责任的人吧”。他们用自己的行动，忠于信念，担负起了肩上的责任。</a:t>
            </a:r>
          </a:p>
        </p:txBody>
      </p:sp>
      <p:grpSp>
        <p:nvGrpSpPr>
          <p:cNvPr id="7" name="组合 6"/>
          <p:cNvGrpSpPr/>
          <p:nvPr/>
        </p:nvGrpSpPr>
        <p:grpSpPr>
          <a:xfrm>
            <a:off x="3696335" y="233045"/>
            <a:ext cx="4827270" cy="1224280"/>
            <a:chOff x="7314" y="70"/>
            <a:chExt cx="4422" cy="1928"/>
          </a:xfrm>
        </p:grpSpPr>
        <p:sp>
          <p:nvSpPr>
            <p:cNvPr id="5" name="云形 4"/>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734" y="526"/>
              <a:ext cx="3806" cy="1016"/>
            </a:xfrm>
            <a:prstGeom prst="rect">
              <a:avLst/>
            </a:prstGeom>
            <a:noFill/>
          </p:spPr>
          <p:txBody>
            <a:bodyPr wrap="square" rtlCol="0">
              <a:spAutoFit/>
            </a:bodyPr>
            <a:lstStyle/>
            <a:p>
              <a:r>
                <a:rPr lang="zh-CN" altLang="zh-CN" sz="3600">
                  <a:solidFill>
                    <a:srgbClr val="FF0000"/>
                  </a:solidFill>
                </a:rPr>
                <a:t>分论点：设问句式</a:t>
              </a:r>
            </a:p>
          </p:txBody>
        </p:sp>
      </p:grpSp>
      <p:grpSp>
        <p:nvGrpSpPr>
          <p:cNvPr id="8" name="组合 7"/>
          <p:cNvGrpSpPr/>
          <p:nvPr/>
        </p:nvGrpSpPr>
        <p:grpSpPr>
          <a:xfrm>
            <a:off x="3493135" y="2534920"/>
            <a:ext cx="2807970" cy="1224280"/>
            <a:chOff x="7314" y="70"/>
            <a:chExt cx="4422" cy="1928"/>
          </a:xfrm>
        </p:grpSpPr>
        <p:sp>
          <p:nvSpPr>
            <p:cNvPr id="9" name="云形 8"/>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856" y="526"/>
              <a:ext cx="3338" cy="1016"/>
            </a:xfrm>
            <a:prstGeom prst="rect">
              <a:avLst/>
            </a:prstGeom>
            <a:noFill/>
          </p:spPr>
          <p:txBody>
            <a:bodyPr wrap="square" rtlCol="0">
              <a:spAutoFit/>
            </a:bodyPr>
            <a:lstStyle/>
            <a:p>
              <a:r>
                <a:rPr lang="zh-CN" altLang="zh-CN" sz="3600">
                  <a:solidFill>
                    <a:srgbClr val="FF0000"/>
                  </a:solidFill>
                </a:rPr>
                <a:t>具体事例</a:t>
              </a:r>
            </a:p>
          </p:txBody>
        </p:sp>
      </p:grpSp>
      <p:grpSp>
        <p:nvGrpSpPr>
          <p:cNvPr id="11" name="组合 10"/>
          <p:cNvGrpSpPr/>
          <p:nvPr/>
        </p:nvGrpSpPr>
        <p:grpSpPr>
          <a:xfrm>
            <a:off x="2041525" y="4957445"/>
            <a:ext cx="2807970" cy="1224280"/>
            <a:chOff x="7314" y="70"/>
            <a:chExt cx="4422" cy="1928"/>
          </a:xfrm>
        </p:grpSpPr>
        <p:sp>
          <p:nvSpPr>
            <p:cNvPr id="12" name="云形 11"/>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034" y="526"/>
              <a:ext cx="3250" cy="1016"/>
            </a:xfrm>
            <a:prstGeom prst="rect">
              <a:avLst/>
            </a:prstGeom>
            <a:noFill/>
          </p:spPr>
          <p:txBody>
            <a:bodyPr wrap="square" rtlCol="0">
              <a:spAutoFit/>
            </a:bodyPr>
            <a:lstStyle/>
            <a:p>
              <a:r>
                <a:rPr lang="zh-CN" altLang="zh-CN" sz="3600">
                  <a:solidFill>
                    <a:srgbClr val="FF0000"/>
                  </a:solidFill>
                </a:rPr>
                <a:t>道理论证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30" y="109855"/>
            <a:ext cx="8869680" cy="6492875"/>
          </a:xfrm>
          <a:prstGeom prst="rect">
            <a:avLst/>
          </a:prstGeom>
          <a:noFill/>
          <a:ln w="28575" cmpd="dbl">
            <a:solidFill>
              <a:srgbClr val="C00000"/>
            </a:solidFill>
            <a:prstDash val="solid"/>
          </a:ln>
        </p:spPr>
        <p:txBody>
          <a:bodyPr wrap="square" rtlCol="0">
            <a:spAutoFit/>
          </a:bodyPr>
          <a:lstStyle/>
          <a:p>
            <a:r>
              <a:rPr lang="en-US" altLang="zh-CN" sz="3200"/>
              <a:t>        </a:t>
            </a:r>
            <a:r>
              <a:rPr lang="zh-CN" altLang="en-US" sz="3200">
                <a:solidFill>
                  <a:srgbClr val="FF0000"/>
                </a:solidFill>
              </a:rPr>
              <a:t>勇担责任，奋勇拼搏。</a:t>
            </a:r>
          </a:p>
          <a:p>
            <a:r>
              <a:rPr lang="zh-CN" altLang="en-US" sz="3200"/>
              <a:t>        在新中国成立之前，这么一群人，他们由少到多，前仆后继，爬雪山、过草地、渡急流、陷沼泽，被质疑、被诬蔑、被迫害，但从未忘却初心，从未逃避使命，坚定地履行着自己的责任。“只有流过血的手指才能弹出绝唱”，在一代又一代</a:t>
            </a:r>
            <a:r>
              <a:rPr lang="zh-CN" altLang="en-US" sz="3200" u="sng">
                <a:solidFill>
                  <a:srgbClr val="333399"/>
                </a:solidFill>
              </a:rPr>
              <a:t>革命人</a:t>
            </a:r>
            <a:r>
              <a:rPr lang="zh-CN" altLang="en-US" sz="3200"/>
              <a:t>的坚定信念里、奋勇拼搏中，中华民族站起来了，站得山河动容，站得天地开颜。</a:t>
            </a:r>
            <a:r>
              <a:rPr lang="zh-CN" altLang="en-US" sz="3200">
                <a:solidFill>
                  <a:srgbClr val="9900CC"/>
                </a:solidFill>
                <a:effectLst>
                  <a:outerShdw blurRad="38100" dist="38100" dir="2700000" algn="tl">
                    <a:srgbClr val="000000">
                      <a:alpha val="43137"/>
                    </a:srgbClr>
                  </a:outerShdw>
                </a:effectLst>
              </a:rPr>
              <a:t>如若没有他们勇担责任，敢问苍茫大地谁主沉浮，敢在中流击水浪遏飞舟，怎会有“万类霜天竞自由”的盎然生机？如若没有他们奋勇拼搏，或于战争中浴血奋战，或于纷乱中激扬文字，又怎会有“风雨送春归，飞雪迎春到”？</a:t>
            </a:r>
          </a:p>
        </p:txBody>
      </p:sp>
      <p:grpSp>
        <p:nvGrpSpPr>
          <p:cNvPr id="7" name="组合 6"/>
          <p:cNvGrpSpPr/>
          <p:nvPr/>
        </p:nvGrpSpPr>
        <p:grpSpPr>
          <a:xfrm>
            <a:off x="4807585" y="95885"/>
            <a:ext cx="4213543" cy="1224280"/>
            <a:chOff x="7314" y="70"/>
            <a:chExt cx="4423" cy="1928"/>
          </a:xfrm>
        </p:grpSpPr>
        <p:sp>
          <p:nvSpPr>
            <p:cNvPr id="5" name="云形 4"/>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28" y="526"/>
              <a:ext cx="4209" cy="1016"/>
            </a:xfrm>
            <a:prstGeom prst="rect">
              <a:avLst/>
            </a:prstGeom>
            <a:noFill/>
          </p:spPr>
          <p:txBody>
            <a:bodyPr wrap="square" rtlCol="0">
              <a:spAutoFit/>
            </a:bodyPr>
            <a:lstStyle/>
            <a:p>
              <a:r>
                <a:rPr lang="zh-CN" altLang="zh-CN" sz="3600">
                  <a:solidFill>
                    <a:srgbClr val="FF0000"/>
                  </a:solidFill>
                </a:rPr>
                <a:t>分论点：对称结构</a:t>
              </a:r>
            </a:p>
          </p:txBody>
        </p:sp>
      </p:grpSp>
      <p:grpSp>
        <p:nvGrpSpPr>
          <p:cNvPr id="8" name="组合 7"/>
          <p:cNvGrpSpPr/>
          <p:nvPr/>
        </p:nvGrpSpPr>
        <p:grpSpPr>
          <a:xfrm>
            <a:off x="3451860" y="2397760"/>
            <a:ext cx="2807970" cy="1224280"/>
            <a:chOff x="7314" y="70"/>
            <a:chExt cx="4422" cy="1928"/>
          </a:xfrm>
        </p:grpSpPr>
        <p:sp>
          <p:nvSpPr>
            <p:cNvPr id="9" name="云形 8"/>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856" y="526"/>
              <a:ext cx="3338" cy="1016"/>
            </a:xfrm>
            <a:prstGeom prst="rect">
              <a:avLst/>
            </a:prstGeom>
            <a:noFill/>
          </p:spPr>
          <p:txBody>
            <a:bodyPr wrap="square" rtlCol="0">
              <a:spAutoFit/>
            </a:bodyPr>
            <a:lstStyle/>
            <a:p>
              <a:r>
                <a:rPr lang="zh-CN" altLang="zh-CN" sz="3600">
                  <a:solidFill>
                    <a:srgbClr val="FF0000"/>
                  </a:solidFill>
                </a:rPr>
                <a:t>具体事例</a:t>
              </a:r>
            </a:p>
          </p:txBody>
        </p:sp>
      </p:grpSp>
      <p:grpSp>
        <p:nvGrpSpPr>
          <p:cNvPr id="11" name="组合 10"/>
          <p:cNvGrpSpPr/>
          <p:nvPr/>
        </p:nvGrpSpPr>
        <p:grpSpPr>
          <a:xfrm>
            <a:off x="2000250" y="4820285"/>
            <a:ext cx="2807970" cy="1224280"/>
            <a:chOff x="7314" y="70"/>
            <a:chExt cx="4422" cy="1928"/>
          </a:xfrm>
        </p:grpSpPr>
        <p:sp>
          <p:nvSpPr>
            <p:cNvPr id="12" name="云形 11"/>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034" y="526"/>
              <a:ext cx="3250" cy="1016"/>
            </a:xfrm>
            <a:prstGeom prst="rect">
              <a:avLst/>
            </a:prstGeom>
            <a:noFill/>
          </p:spPr>
          <p:txBody>
            <a:bodyPr wrap="square" rtlCol="0">
              <a:spAutoFit/>
            </a:bodyPr>
            <a:lstStyle/>
            <a:p>
              <a:r>
                <a:rPr lang="zh-CN" altLang="zh-CN" sz="3600">
                  <a:solidFill>
                    <a:srgbClr val="FF0000"/>
                  </a:solidFill>
                </a:rPr>
                <a:t>假设论证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160" y="741680"/>
            <a:ext cx="8869680" cy="5015865"/>
          </a:xfrm>
          <a:prstGeom prst="rect">
            <a:avLst/>
          </a:prstGeom>
          <a:noFill/>
          <a:ln w="28575" cmpd="dbl">
            <a:solidFill>
              <a:srgbClr val="C00000"/>
            </a:solidFill>
            <a:prstDash val="solid"/>
          </a:ln>
        </p:spPr>
        <p:txBody>
          <a:bodyPr wrap="square" rtlCol="0">
            <a:spAutoFit/>
          </a:bodyPr>
          <a:lstStyle/>
          <a:p>
            <a:r>
              <a:rPr lang="en-US" altLang="zh-CN" sz="3200"/>
              <a:t>        </a:t>
            </a:r>
            <a:r>
              <a:rPr lang="zh-CN" altLang="en-US" sz="3200">
                <a:solidFill>
                  <a:srgbClr val="FF0000"/>
                </a:solidFill>
              </a:rPr>
              <a:t>位卑莫敢忘忧国，人微犹知守河山。                            </a:t>
            </a:r>
          </a:p>
          <a:p>
            <a:r>
              <a:rPr lang="zh-CN" altLang="en-US" sz="3200">
                <a:solidFill>
                  <a:srgbClr val="FF0000"/>
                </a:solidFill>
              </a:rPr>
              <a:t>        </a:t>
            </a:r>
            <a:r>
              <a:rPr lang="zh-CN" altLang="en-US" sz="3200" u="sng">
                <a:solidFill>
                  <a:srgbClr val="333399"/>
                </a:solidFill>
              </a:rPr>
              <a:t>王继才</a:t>
            </a:r>
            <a:r>
              <a:rPr lang="zh-CN" altLang="en-US" sz="3200">
                <a:solidFill>
                  <a:schemeClr val="tx1"/>
                </a:solidFill>
              </a:rPr>
              <a:t>2018年7月27日在执勤时突发疾病不治身亡。这个名不见经传的小人物是谁？他是个小人物，但又不只是小人物。30年风风雨雨，他与妻子守在小小的开山岛上，镇守着祖国的海疆，克服重重困难守护着祖国与人民的幸福，维护着神圣的领土主权。作为第五任“岛主”，他在这个岛上守了32年，</a:t>
            </a:r>
            <a:r>
              <a:rPr lang="zh-CN" altLang="en-US" sz="3200">
                <a:solidFill>
                  <a:srgbClr val="9900CC"/>
                </a:solidFill>
                <a:effectLst>
                  <a:outerShdw blurRad="38100" dist="38100" dir="2700000" algn="tl">
                    <a:srgbClr val="000000">
                      <a:alpha val="43137"/>
                    </a:srgbClr>
                  </a:outerShdw>
                </a:effectLst>
                <a:cs typeface="+mn-ea"/>
              </a:rPr>
              <a:t>而前四任在这里待的时间最长的不过13天，最短的只有3天。</a:t>
            </a:r>
            <a:r>
              <a:rPr lang="zh-CN" altLang="en-US" sz="3200">
                <a:solidFill>
                  <a:srgbClr val="9900CC"/>
                </a:solidFill>
                <a:effectLst>
                  <a:outerShdw blurRad="38100" dist="38100" dir="2700000" algn="tl">
                    <a:srgbClr val="000000">
                      <a:alpha val="43137"/>
                    </a:srgbClr>
                  </a:outerShdw>
                </a:effectLst>
              </a:rPr>
              <a:t>他就像一粒种子，本可腐烂在泥土中，却倔强地在海岛上生根发芽。</a:t>
            </a:r>
          </a:p>
        </p:txBody>
      </p:sp>
      <p:grpSp>
        <p:nvGrpSpPr>
          <p:cNvPr id="7" name="组合 6"/>
          <p:cNvGrpSpPr/>
          <p:nvPr/>
        </p:nvGrpSpPr>
        <p:grpSpPr>
          <a:xfrm>
            <a:off x="4191635" y="233045"/>
            <a:ext cx="4114386" cy="1224280"/>
            <a:chOff x="7314" y="70"/>
            <a:chExt cx="4545" cy="1928"/>
          </a:xfrm>
        </p:grpSpPr>
        <p:sp>
          <p:nvSpPr>
            <p:cNvPr id="5" name="云形 4"/>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475" y="526"/>
              <a:ext cx="4384" cy="1016"/>
            </a:xfrm>
            <a:prstGeom prst="rect">
              <a:avLst/>
            </a:prstGeom>
            <a:noFill/>
          </p:spPr>
          <p:txBody>
            <a:bodyPr wrap="square" rtlCol="0">
              <a:spAutoFit/>
            </a:bodyPr>
            <a:lstStyle/>
            <a:p>
              <a:r>
                <a:rPr lang="zh-CN" altLang="zh-CN" sz="3600">
                  <a:solidFill>
                    <a:srgbClr val="FF0000"/>
                  </a:solidFill>
                </a:rPr>
                <a:t>分论点：化用诗句</a:t>
              </a:r>
            </a:p>
          </p:txBody>
        </p:sp>
      </p:grpSp>
      <p:grpSp>
        <p:nvGrpSpPr>
          <p:cNvPr id="8" name="组合 7"/>
          <p:cNvGrpSpPr/>
          <p:nvPr/>
        </p:nvGrpSpPr>
        <p:grpSpPr>
          <a:xfrm>
            <a:off x="3493135" y="2534920"/>
            <a:ext cx="2807970" cy="1224280"/>
            <a:chOff x="7314" y="70"/>
            <a:chExt cx="4422" cy="1928"/>
          </a:xfrm>
        </p:grpSpPr>
        <p:sp>
          <p:nvSpPr>
            <p:cNvPr id="9" name="云形 8"/>
            <p:cNvSpPr/>
            <p:nvPr/>
          </p:nvSpPr>
          <p:spPr>
            <a:xfrm>
              <a:off x="7314" y="70"/>
              <a:ext cx="4422"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856" y="526"/>
              <a:ext cx="3338" cy="1016"/>
            </a:xfrm>
            <a:prstGeom prst="rect">
              <a:avLst/>
            </a:prstGeom>
            <a:noFill/>
          </p:spPr>
          <p:txBody>
            <a:bodyPr wrap="square" rtlCol="0">
              <a:spAutoFit/>
            </a:bodyPr>
            <a:lstStyle/>
            <a:p>
              <a:r>
                <a:rPr lang="zh-CN" altLang="zh-CN" sz="3600">
                  <a:solidFill>
                    <a:srgbClr val="FF0000"/>
                  </a:solidFill>
                </a:rPr>
                <a:t>具体事例</a:t>
              </a:r>
            </a:p>
          </p:txBody>
        </p:sp>
      </p:grpSp>
      <p:grpSp>
        <p:nvGrpSpPr>
          <p:cNvPr id="11" name="组合 10"/>
          <p:cNvGrpSpPr/>
          <p:nvPr/>
        </p:nvGrpSpPr>
        <p:grpSpPr>
          <a:xfrm>
            <a:off x="2014220" y="4599940"/>
            <a:ext cx="3942715" cy="1224280"/>
            <a:chOff x="7314" y="70"/>
            <a:chExt cx="5420" cy="1928"/>
          </a:xfrm>
        </p:grpSpPr>
        <p:sp>
          <p:nvSpPr>
            <p:cNvPr id="12" name="云形 11"/>
            <p:cNvSpPr/>
            <p:nvPr/>
          </p:nvSpPr>
          <p:spPr>
            <a:xfrm>
              <a:off x="7314" y="70"/>
              <a:ext cx="5267" cy="1928"/>
            </a:xfrm>
            <a:prstGeom prst="cloud">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603" y="526"/>
              <a:ext cx="5131" cy="1016"/>
            </a:xfrm>
            <a:prstGeom prst="rect">
              <a:avLst/>
            </a:prstGeom>
            <a:noFill/>
          </p:spPr>
          <p:txBody>
            <a:bodyPr wrap="square" rtlCol="0">
              <a:spAutoFit/>
            </a:bodyPr>
            <a:lstStyle/>
            <a:p>
              <a:r>
                <a:rPr lang="zh-CN" altLang="zh-CN" sz="3600">
                  <a:solidFill>
                    <a:srgbClr val="FF0000"/>
                  </a:solidFill>
                </a:rPr>
                <a:t>对比、比喻论证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 y="768350"/>
            <a:ext cx="1136015" cy="645160"/>
          </a:xfrm>
          <a:prstGeom prst="rect">
            <a:avLst/>
          </a:prstGeom>
          <a:noFill/>
        </p:spPr>
        <p:txBody>
          <a:bodyPr wrap="square" rtlCol="0">
            <a:spAutoFit/>
          </a:bodyPr>
          <a:lstStyle/>
          <a:p>
            <a:r>
              <a:rPr lang="zh-CN" altLang="zh-CN" sz="3600"/>
              <a:t>内容</a:t>
            </a:r>
          </a:p>
        </p:txBody>
      </p:sp>
      <p:sp>
        <p:nvSpPr>
          <p:cNvPr id="3" name="文本框 2"/>
          <p:cNvSpPr txBox="1"/>
          <p:nvPr/>
        </p:nvSpPr>
        <p:spPr>
          <a:xfrm>
            <a:off x="139700" y="3689350"/>
            <a:ext cx="1136015" cy="645160"/>
          </a:xfrm>
          <a:prstGeom prst="rect">
            <a:avLst/>
          </a:prstGeom>
          <a:noFill/>
        </p:spPr>
        <p:txBody>
          <a:bodyPr wrap="square" rtlCol="0">
            <a:spAutoFit/>
          </a:bodyPr>
          <a:lstStyle/>
          <a:p>
            <a:r>
              <a:rPr lang="zh-CN" altLang="zh-CN" sz="3600"/>
              <a:t>形式</a:t>
            </a:r>
          </a:p>
        </p:txBody>
      </p:sp>
      <p:sp>
        <p:nvSpPr>
          <p:cNvPr id="5" name="文本框 4"/>
          <p:cNvSpPr txBox="1"/>
          <p:nvPr/>
        </p:nvSpPr>
        <p:spPr>
          <a:xfrm>
            <a:off x="1101090" y="1289685"/>
            <a:ext cx="1486535" cy="583565"/>
          </a:xfrm>
          <a:prstGeom prst="rect">
            <a:avLst/>
          </a:prstGeom>
          <a:noFill/>
        </p:spPr>
        <p:txBody>
          <a:bodyPr wrap="square" rtlCol="0">
            <a:spAutoFit/>
          </a:bodyPr>
          <a:lstStyle/>
          <a:p>
            <a:r>
              <a:rPr lang="zh-CN" altLang="en-US" sz="3200"/>
              <a:t>是什么</a:t>
            </a:r>
          </a:p>
        </p:txBody>
      </p:sp>
      <p:sp>
        <p:nvSpPr>
          <p:cNvPr id="6" name="文本框 5"/>
          <p:cNvSpPr txBox="1"/>
          <p:nvPr/>
        </p:nvSpPr>
        <p:spPr>
          <a:xfrm>
            <a:off x="1101090" y="4448810"/>
            <a:ext cx="5765800" cy="583565"/>
          </a:xfrm>
          <a:prstGeom prst="rect">
            <a:avLst/>
          </a:prstGeom>
          <a:noFill/>
        </p:spPr>
        <p:txBody>
          <a:bodyPr wrap="square" rtlCol="0">
            <a:spAutoFit/>
          </a:bodyPr>
          <a:lstStyle/>
          <a:p>
            <a:r>
              <a:rPr lang="zh-CN" altLang="en-US" sz="3200"/>
              <a:t>运用各种</a:t>
            </a:r>
            <a:r>
              <a:rPr lang="zh-CN" altLang="en-US" sz="3200">
                <a:solidFill>
                  <a:srgbClr val="FF0000"/>
                </a:solidFill>
              </a:rPr>
              <a:t>修辞</a:t>
            </a:r>
            <a:r>
              <a:rPr lang="zh-CN" altLang="en-US" sz="3200"/>
              <a:t>，整体构成</a:t>
            </a:r>
            <a:r>
              <a:rPr lang="zh-CN" altLang="en-US" sz="3200">
                <a:solidFill>
                  <a:srgbClr val="FF0000"/>
                </a:solidFill>
              </a:rPr>
              <a:t>排比</a:t>
            </a:r>
          </a:p>
        </p:txBody>
      </p:sp>
      <p:sp>
        <p:nvSpPr>
          <p:cNvPr id="7" name="文本框 6"/>
          <p:cNvSpPr txBox="1"/>
          <p:nvPr/>
        </p:nvSpPr>
        <p:spPr>
          <a:xfrm>
            <a:off x="1101090" y="2197735"/>
            <a:ext cx="1486535" cy="583565"/>
          </a:xfrm>
          <a:prstGeom prst="rect">
            <a:avLst/>
          </a:prstGeom>
          <a:noFill/>
        </p:spPr>
        <p:txBody>
          <a:bodyPr wrap="square" rtlCol="0">
            <a:spAutoFit/>
          </a:bodyPr>
          <a:lstStyle/>
          <a:p>
            <a:r>
              <a:rPr lang="zh-CN" altLang="en-US" sz="3200"/>
              <a:t>为什么</a:t>
            </a:r>
          </a:p>
        </p:txBody>
      </p:sp>
      <p:sp>
        <p:nvSpPr>
          <p:cNvPr id="8" name="文本框 7"/>
          <p:cNvSpPr txBox="1"/>
          <p:nvPr/>
        </p:nvSpPr>
        <p:spPr>
          <a:xfrm>
            <a:off x="1101090" y="3105785"/>
            <a:ext cx="1569720" cy="583565"/>
          </a:xfrm>
          <a:prstGeom prst="rect">
            <a:avLst/>
          </a:prstGeom>
          <a:noFill/>
        </p:spPr>
        <p:txBody>
          <a:bodyPr wrap="square" rtlCol="0">
            <a:spAutoFit/>
          </a:bodyPr>
          <a:lstStyle/>
          <a:p>
            <a:r>
              <a:rPr lang="zh-CN" altLang="en-US" sz="3200"/>
              <a:t>怎么做</a:t>
            </a:r>
          </a:p>
        </p:txBody>
      </p:sp>
      <p:sp>
        <p:nvSpPr>
          <p:cNvPr id="9" name="文本框 8"/>
          <p:cNvSpPr txBox="1"/>
          <p:nvPr/>
        </p:nvSpPr>
        <p:spPr>
          <a:xfrm>
            <a:off x="2587625" y="3118485"/>
            <a:ext cx="6473190" cy="583565"/>
          </a:xfrm>
          <a:prstGeom prst="rect">
            <a:avLst/>
          </a:prstGeom>
          <a:noFill/>
        </p:spPr>
        <p:txBody>
          <a:bodyPr wrap="square" rtlCol="0">
            <a:spAutoFit/>
          </a:bodyPr>
          <a:lstStyle/>
          <a:p>
            <a:r>
              <a:rPr lang="zh-CN" altLang="en-US" sz="3200">
                <a:solidFill>
                  <a:srgbClr val="FF0000"/>
                </a:solidFill>
                <a:sym typeface="+mn-ea"/>
              </a:rPr>
              <a:t>位卑未敢忘忧国，人微犹知守河山。     </a:t>
            </a:r>
            <a:endParaRPr lang="zh-CN" altLang="en-US" sz="3200"/>
          </a:p>
        </p:txBody>
      </p:sp>
      <p:sp>
        <p:nvSpPr>
          <p:cNvPr id="10" name="文本框 9"/>
          <p:cNvSpPr txBox="1"/>
          <p:nvPr/>
        </p:nvSpPr>
        <p:spPr>
          <a:xfrm>
            <a:off x="2670810" y="1957705"/>
            <a:ext cx="6473190" cy="1076325"/>
          </a:xfrm>
          <a:prstGeom prst="rect">
            <a:avLst/>
          </a:prstGeom>
          <a:noFill/>
        </p:spPr>
        <p:txBody>
          <a:bodyPr wrap="square" rtlCol="0">
            <a:spAutoFit/>
          </a:bodyPr>
          <a:lstStyle/>
          <a:p>
            <a:r>
              <a:rPr lang="zh-CN" altLang="en-US" sz="3200">
                <a:solidFill>
                  <a:srgbClr val="FF0000"/>
                </a:solidFill>
                <a:sym typeface="+mn-ea"/>
              </a:rPr>
              <a:t>车尔尼雪夫斯基说过：“生命和崇高的责任联系在一起。”      </a:t>
            </a:r>
            <a:endParaRPr lang="zh-CN" altLang="en-US" sz="3200"/>
          </a:p>
        </p:txBody>
      </p:sp>
      <p:sp>
        <p:nvSpPr>
          <p:cNvPr id="11" name="文本框 10"/>
          <p:cNvSpPr txBox="1"/>
          <p:nvPr/>
        </p:nvSpPr>
        <p:spPr>
          <a:xfrm>
            <a:off x="2670810" y="1289685"/>
            <a:ext cx="6473190" cy="583565"/>
          </a:xfrm>
          <a:prstGeom prst="rect">
            <a:avLst/>
          </a:prstGeom>
          <a:noFill/>
        </p:spPr>
        <p:txBody>
          <a:bodyPr wrap="square" rtlCol="0">
            <a:spAutoFit/>
          </a:bodyPr>
          <a:lstStyle/>
          <a:p>
            <a:r>
              <a:rPr lang="zh-CN" altLang="en-US" sz="3200">
                <a:solidFill>
                  <a:srgbClr val="FF0000"/>
                </a:solidFill>
                <a:sym typeface="+mn-ea"/>
              </a:rPr>
              <a:t>何为责任？那便是忠于信念。     </a:t>
            </a:r>
            <a:endParaRPr lang="zh-CN" altLang="en-US" sz="3200"/>
          </a:p>
        </p:txBody>
      </p:sp>
      <p:sp>
        <p:nvSpPr>
          <p:cNvPr id="12" name="文本框 11"/>
          <p:cNvSpPr txBox="1"/>
          <p:nvPr/>
        </p:nvSpPr>
        <p:spPr>
          <a:xfrm>
            <a:off x="139700" y="0"/>
            <a:ext cx="6466205" cy="768350"/>
          </a:xfrm>
          <a:prstGeom prst="rect">
            <a:avLst/>
          </a:prstGeom>
          <a:noFill/>
        </p:spPr>
        <p:txBody>
          <a:bodyPr wrap="square" rtlCol="0">
            <a:spAutoFit/>
          </a:bodyPr>
          <a:lstStyle/>
          <a:p>
            <a:r>
              <a:rPr lang="zh-CN" altLang="en-US" sz="4400"/>
              <a:t>分论点写作方法归纳：</a:t>
            </a:r>
          </a:p>
        </p:txBody>
      </p:sp>
      <p:sp>
        <p:nvSpPr>
          <p:cNvPr id="4" name="文本框 3"/>
          <p:cNvSpPr txBox="1"/>
          <p:nvPr/>
        </p:nvSpPr>
        <p:spPr>
          <a:xfrm>
            <a:off x="0" y="5139690"/>
            <a:ext cx="9267190" cy="1568450"/>
          </a:xfrm>
          <a:prstGeom prst="rect">
            <a:avLst/>
          </a:prstGeom>
          <a:noFill/>
        </p:spPr>
        <p:txBody>
          <a:bodyPr wrap="square" rtlCol="0">
            <a:spAutoFit/>
          </a:bodyPr>
          <a:lstStyle/>
          <a:p>
            <a:r>
              <a:rPr lang="zh-CN" altLang="en-US" sz="3200">
                <a:solidFill>
                  <a:srgbClr val="FF0000"/>
                </a:solidFill>
              </a:rPr>
              <a:t>责任是</a:t>
            </a:r>
            <a:r>
              <a:rPr lang="zh-CN" altLang="en-US" sz="3200"/>
              <a:t>一股清泉，</a:t>
            </a:r>
            <a:r>
              <a:rPr lang="zh-CN" altLang="en-US" sz="3200">
                <a:solidFill>
                  <a:srgbClr val="FF0000"/>
                </a:solidFill>
              </a:rPr>
              <a:t>将它</a:t>
            </a:r>
            <a:r>
              <a:rPr lang="zh-CN" altLang="en-US" sz="3200"/>
              <a:t>放在心间，唤醒衰亡的民族</a:t>
            </a:r>
          </a:p>
          <a:p>
            <a:r>
              <a:rPr lang="zh-CN" altLang="en-US" sz="3200">
                <a:solidFill>
                  <a:srgbClr val="FF0000"/>
                </a:solidFill>
              </a:rPr>
              <a:t>责任是</a:t>
            </a:r>
            <a:r>
              <a:rPr lang="zh-CN" altLang="en-US" sz="3200"/>
              <a:t>一把利剑，</a:t>
            </a:r>
            <a:r>
              <a:rPr lang="zh-CN" altLang="en-US" sz="3200">
                <a:solidFill>
                  <a:srgbClr val="FF0000"/>
                </a:solidFill>
              </a:rPr>
              <a:t>将它</a:t>
            </a:r>
            <a:r>
              <a:rPr lang="zh-CN" altLang="en-US" sz="3200"/>
              <a:t>握在手上，击破沉重的黑暗</a:t>
            </a:r>
          </a:p>
          <a:p>
            <a:r>
              <a:rPr lang="zh-CN" altLang="en-US" sz="3200">
                <a:solidFill>
                  <a:srgbClr val="FF0000"/>
                </a:solidFill>
              </a:rPr>
              <a:t>责任是</a:t>
            </a:r>
            <a:r>
              <a:rPr lang="zh-CN" altLang="en-US" sz="3200"/>
              <a:t>一副扁担，</a:t>
            </a:r>
            <a:r>
              <a:rPr lang="zh-CN" altLang="en-US" sz="3200">
                <a:solidFill>
                  <a:srgbClr val="FF0000"/>
                </a:solidFill>
              </a:rPr>
              <a:t>将它</a:t>
            </a:r>
            <a:r>
              <a:rPr lang="zh-CN" altLang="en-US" sz="3200"/>
              <a:t>扛在肩上，救护病痛的国家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blinds(horizontal)">
                                      <p:cBhvr>
                                        <p:cTn id="3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theme/theme1.xml><?xml version="1.0" encoding="utf-8"?>
<a:theme xmlns:a="http://schemas.openxmlformats.org/drawingml/2006/main" name="1_Office 主题​​_3">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Impact"/>
        <a:ea typeface="微软雅黑"/>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2291</Words>
  <Application>WPS 演示</Application>
  <PresentationFormat>全屏显示(4:3)</PresentationFormat>
  <Paragraphs>117</Paragraphs>
  <Slides>25</Slides>
  <Notes>0</Notes>
  <HiddenSlides>2</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1_Office 主题​​_3</vt:lpstr>
      <vt:lpstr>议论文写作之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zouendong</dc:creator>
  <cp:lastModifiedBy>User</cp:lastModifiedBy>
  <cp:revision>53</cp:revision>
  <dcterms:created xsi:type="dcterms:W3CDTF">2011-07-13T18:55:00Z</dcterms:created>
  <dcterms:modified xsi:type="dcterms:W3CDTF">2020-04-07T09:58:40Z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