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33115" y="236258"/>
            <a:ext cx="2730782" cy="2243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8520754" y="2946444"/>
            <a:ext cx="7834630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 dirty="0" smtClean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病</a:t>
            </a:r>
            <a:r>
              <a:rPr lang="zh-CN" altLang="en-US" sz="60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句类</a:t>
            </a:r>
            <a:r>
              <a:rPr lang="zh-CN" altLang="en-US" sz="6000" b="1" dirty="0" smtClean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型的辨析及修</a:t>
            </a:r>
            <a:r>
              <a:rPr lang="zh-CN" altLang="en-US" sz="60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改</a:t>
            </a:r>
            <a:endParaRPr lang="zh-CN" altLang="en-US" sz="60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zh-CN" altLang="en-US" sz="60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第一课时</a:t>
            </a:r>
            <a:endParaRPr lang="zh-CN" altLang="en-US" sz="60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0" presetClass="pat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2484 0.102351 C -0.093567 0.061920 -0.102576 0.077797 -0.086149 0.051820 C -0.078488 0.013811 -0.072177 0.017655 -0.057323 0.010444 C -0.053951 0.016221 -0.049438 0.017655 -0.046741 0.026799 C -0.032561 0.072020 -0.057773 0.037876 -0.036158 0.060486 C -0.020612 0.056143 -0.005084 0.043632 0.011118 0.043632 C 0.025989 0.043632 0.044007 0.061920 0.058636 0.068653 C 0.074164 0.066243 0.090384 0.067697 0.106137 0.060486 C 0.109301 0.058553 0.110650 0.044609 0.113573 0.043632 C 0.120783 0.042198 0.127752 0.049410 0.134963 0.051820 C 0.136986 0.060486 0.137211 0.072997 0.140358 0.076841 C 0.146669 0.086941 0.161073 0.093674 0.161073 0.094630 C 0.212863 0.087897 0.252496 0.075387 0.303610 0.068653 C 0.308781 0.058075 0.313501 0.042198 0.319139 0.035465 C 0.321836 0.032576 0.325000 0.031143 0.327698 0.026799 C 0.352910 -0.017445 0.333093 0.000344 0.353809 -0.014078 C 0.356506 -0.019855 0.358322 -0.030433 0.361469 -0.030433 C 0.364841 -0.030433 0.366864 -0.018900 0.369354 -0.014078 C 0.372951 -0.008322 0.376323 -0.003022 0.379937 0.001799 C 0.381960 0.010444 0.382634 0.021999 0.385332 0.026799 C 0.390070 0.035943 0.401102 0.043632 0.401102 0.044609 C 0.418428 0.041242 0.436222 0.040266 0.453773 0.035465 C 0.464131 0.032576 0.469543 0.005166 0.480126 0.001799 C 0.541374 -0.017923 0.537086 -0.014078 0.593371 -0.014078 L 0.622646 0.093674 " pathEditMode="relative" rAng="0" ptsTypes="AAAAAAAAAAAAAAAAAAAAAAAAA">
                                      <p:cBhvr>
                                        <p:cTn id="16" dur="2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" y="-6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2448 0.013334 L 0.857917 0.024537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4840" y="342900"/>
            <a:ext cx="977582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1.地主资产阶级竭力宣扬“劳心者治人,劳力者治于人”的修正主义观点.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913765"/>
            <a:ext cx="1219200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不符合客观事实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.“劳心者治人”的观点是封建主义的,地主资产阶级也不可能去宣扬修正主义的观点.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920" y="1725295"/>
            <a:ext cx="60312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2.电影快开演了,观众们争先恐后地鱼贯入场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1320" y="2296160"/>
            <a:ext cx="1138999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前后矛盾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.“鱼贯”是一个接一个地,应该是很有次序的,与前面的“争先恐后”矛盾了.“争先恐后”就应该“蜂拥”而上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2920" y="3444240"/>
            <a:ext cx="825182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3.今天下午,我们班的任务是扫地、拔草、垫道和搞校园卫生.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163830" y="4015105"/>
            <a:ext cx="1235583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分类列举不当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.扫地、拔草、垫道都是“搞校园卫生”的具体内容,不能用表并列关系的“和”来连接.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4840" y="4704715"/>
            <a:ext cx="799084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4.科学发展到今天,谁也不会否认地球不是绕着太阳运行的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</a:t>
            </a:r>
            <a:endParaRPr lang="zh-CN" altLang="en-US" sz="36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6610" y="5867400"/>
            <a:ext cx="1045083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否定失当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.整句话用了三重否定,造成语意的混乱.只有将后一个“不”删去,句子才通顺.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295650" y="2170860"/>
            <a:ext cx="3535680" cy="141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66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结构混乱</a:t>
            </a:r>
            <a:endParaRPr lang="zh-CN" altLang="en-US" sz="6600" b="1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charset="-122"/>
              </a:rPr>
              <a:t>延迟符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41425" y="3724275"/>
            <a:ext cx="10130790" cy="153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所谓结构混乱,指将两个意思或两种句式缠绕在一起说,造成语句不通顺.</a:t>
            </a:r>
            <a:endParaRPr lang="zh-CN" altLang="en-US" sz="36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3"/>
          <p:cNvSpPr/>
          <p:nvPr/>
        </p:nvSpPr>
        <p:spPr>
          <a:xfrm>
            <a:off x="697230" y="1240155"/>
            <a:ext cx="6283960" cy="4773295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961654" y="1"/>
                </a:moveTo>
                <a:cubicBezTo>
                  <a:pt x="1241767" y="-484"/>
                  <a:pt x="1493101" y="118983"/>
                  <a:pt x="1668542" y="309758"/>
                </a:cubicBezTo>
                <a:lnTo>
                  <a:pt x="2316425" y="957641"/>
                </a:lnTo>
                <a:lnTo>
                  <a:pt x="1666038" y="1608027"/>
                </a:lnTo>
                <a:cubicBezTo>
                  <a:pt x="1490444" y="1799411"/>
                  <a:pt x="1238185" y="1919750"/>
                  <a:pt x="958327" y="1919980"/>
                </a:cubicBezTo>
                <a:cubicBezTo>
                  <a:pt x="428203" y="1920898"/>
                  <a:pt x="-918" y="1491778"/>
                  <a:pt x="1" y="961654"/>
                </a:cubicBezTo>
                <a:cubicBezTo>
                  <a:pt x="919" y="431529"/>
                  <a:pt x="431529" y="920"/>
                  <a:pt x="9616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4" name="椭圆 5"/>
          <p:cNvSpPr/>
          <p:nvPr/>
        </p:nvSpPr>
        <p:spPr>
          <a:xfrm>
            <a:off x="6113145" y="2380615"/>
            <a:ext cx="5782945" cy="4306570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1358098" y="1"/>
                </a:moveTo>
                <a:cubicBezTo>
                  <a:pt x="1888222" y="-917"/>
                  <a:pt x="2317343" y="428203"/>
                  <a:pt x="2316424" y="958327"/>
                </a:cubicBezTo>
                <a:cubicBezTo>
                  <a:pt x="2315506" y="1488452"/>
                  <a:pt x="1884896" y="1919061"/>
                  <a:pt x="1354771" y="1919980"/>
                </a:cubicBezTo>
                <a:cubicBezTo>
                  <a:pt x="1074658" y="1920465"/>
                  <a:pt x="823324" y="1800998"/>
                  <a:pt x="647883" y="1610223"/>
                </a:cubicBezTo>
                <a:lnTo>
                  <a:pt x="0" y="962340"/>
                </a:lnTo>
                <a:lnTo>
                  <a:pt x="650387" y="311954"/>
                </a:lnTo>
                <a:cubicBezTo>
                  <a:pt x="825981" y="120570"/>
                  <a:pt x="1078240" y="231"/>
                  <a:pt x="1358098" y="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charset="-122"/>
              </a:rPr>
              <a:t>延迟符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63345" y="-50800"/>
            <a:ext cx="906907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zh-CN" altLang="en-US" sz="4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常见的结构混乱的句子主要有以下两种</a:t>
            </a:r>
            <a:endParaRPr lang="zh-CN" altLang="en-US" sz="40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7975" y="2943225"/>
            <a:ext cx="4022090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、句式杂糅</a:t>
            </a:r>
            <a:endParaRPr lang="zh-CN" altLang="en-US" sz="44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25740" y="3914140"/>
            <a:ext cx="3112770" cy="970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②前后脱节</a:t>
            </a:r>
            <a:endParaRPr lang="zh-CN" altLang="en-US" sz="44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8680" y="693420"/>
            <a:ext cx="90792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、.感冒退热冲剂的主要成分是大青叶、板兰根、草河车配制成的.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860" y="1501140"/>
            <a:ext cx="11638280" cy="1211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句式杂糅.实际上这句话是由两句话拼接成的,可改为“</a:t>
            </a:r>
            <a:r>
              <a:rPr lang="zh-CN" altLang="en-US" sz="2000" b="1" dirty="0" smtClean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感冒退热冲剂的主要成分是大青叶、板兰根、草河车.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”也可改为“</a:t>
            </a:r>
            <a:r>
              <a:rPr lang="zh-CN" altLang="en-US" sz="2000" b="1" dirty="0" smtClean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感冒退热冲剂是大青叶、板兰根、草河车配制成的.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”</a:t>
            </a:r>
            <a:endParaRPr lang="zh-CN" altLang="en-US" sz="36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6280" y="3051810"/>
            <a:ext cx="93840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、他们本着保证质量、降低成本为原则,使用了新的工艺和新的技术.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8680" y="3794760"/>
            <a:ext cx="1076452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前后脱节.前面如改成“</a:t>
            </a:r>
            <a:r>
              <a:rPr lang="zh-CN" altLang="en-US" sz="2000" b="1" dirty="0" smtClean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本着……的原则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”或改为“</a:t>
            </a:r>
            <a:r>
              <a:rPr lang="zh-CN" altLang="en-US" sz="2000" b="1" dirty="0" smtClean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以……为原则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”,前后两个分句语脉就流畅了.</a:t>
            </a:r>
            <a:endParaRPr lang="zh-CN" altLang="en-US" sz="20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56560" y="1735668"/>
            <a:ext cx="3535680" cy="2731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66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表意不明</a:t>
            </a:r>
            <a:endParaRPr lang="en-US" altLang="zh-CN" sz="66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l">
              <a:lnSpc>
                <a:spcPct val="130000"/>
              </a:lnSpc>
            </a:pPr>
            <a:endParaRPr lang="zh-CN" altLang="en-US" sz="6600" b="1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charset="-122"/>
              </a:rPr>
              <a:t>延迟符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9200" y="3733165"/>
            <a:ext cx="1015238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所谓表意不明,指的是因为词义不准,词性误用,指代不清,语有歧义等影响了表意的明确.</a:t>
            </a:r>
            <a:endParaRPr lang="zh-CN" altLang="en-US" sz="3200" b="1" dirty="0" smtClean="0"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2"/>
          <p:cNvSpPr/>
          <p:nvPr/>
        </p:nvSpPr>
        <p:spPr>
          <a:xfrm>
            <a:off x="589280" y="1682115"/>
            <a:ext cx="3902710" cy="372491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7"/>
          <p:cNvSpPr txBox="1"/>
          <p:nvPr/>
        </p:nvSpPr>
        <p:spPr>
          <a:xfrm>
            <a:off x="1099820" y="3178175"/>
            <a:ext cx="2881630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 </a:t>
            </a:r>
            <a:r>
              <a:rPr lang="en-US" altLang="zh-CN" sz="48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表意不明</a:t>
            </a:r>
            <a:endParaRPr lang="en-US" altLang="zh-CN" sz="4800" b="1" dirty="0" smtClean="0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</p:txBody>
      </p:sp>
      <p:sp>
        <p:nvSpPr>
          <p:cNvPr id="34" name="Freeform 5"/>
          <p:cNvSpPr/>
          <p:nvPr/>
        </p:nvSpPr>
        <p:spPr bwMode="auto">
          <a:xfrm>
            <a:off x="4945643" y="1055399"/>
            <a:ext cx="1241775" cy="5096271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rgbClr val="92D050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6465570" y="561340"/>
            <a:ext cx="4906010" cy="1120775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6465570" y="2152015"/>
            <a:ext cx="4911090" cy="1287780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6465570" y="3916680"/>
            <a:ext cx="4911090" cy="1244600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6465570" y="5538470"/>
            <a:ext cx="4907280" cy="1144270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23"/>
          <p:cNvSpPr txBox="1"/>
          <p:nvPr/>
        </p:nvSpPr>
        <p:spPr>
          <a:xfrm>
            <a:off x="7000240" y="887095"/>
            <a:ext cx="3648710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sz="13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3600" b="1" dirty="0">
                <a:latin typeface="微软雅黑" panose="020B0503020204020204" charset="-122"/>
                <a:ea typeface="微软雅黑" panose="020B0503020204020204" charset="-122"/>
              </a:rPr>
              <a:t>①代词指代不明</a:t>
            </a:r>
            <a:endParaRPr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TextBox 25"/>
          <p:cNvSpPr txBox="1"/>
          <p:nvPr/>
        </p:nvSpPr>
        <p:spPr>
          <a:xfrm>
            <a:off x="7018020" y="2487930"/>
            <a:ext cx="380111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sz="13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4000" b="1" dirty="0">
                <a:latin typeface="微软雅黑" panose="020B0503020204020204" charset="-122"/>
                <a:ea typeface="微软雅黑" panose="020B0503020204020204" charset="-122"/>
              </a:rPr>
              <a:t>②数目不确切</a:t>
            </a:r>
            <a:endParaRPr lang="en-US" altLang="zh-CN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TextBox 27"/>
          <p:cNvSpPr txBox="1"/>
          <p:nvPr/>
        </p:nvSpPr>
        <p:spPr>
          <a:xfrm>
            <a:off x="7018020" y="4231640"/>
            <a:ext cx="375729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sz="4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4000" b="1" dirty="0">
                <a:latin typeface="微软雅黑" panose="020B0503020204020204" charset="-122"/>
                <a:ea typeface="微软雅黑" panose="020B0503020204020204" charset="-122"/>
              </a:rPr>
              <a:t>③范围不确定</a:t>
            </a:r>
            <a:endParaRPr lang="en-US" altLang="zh-CN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TextBox 29"/>
          <p:cNvSpPr txBox="1"/>
          <p:nvPr/>
        </p:nvSpPr>
        <p:spPr>
          <a:xfrm>
            <a:off x="7376093" y="5803082"/>
            <a:ext cx="3084579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sz="4000" b="1" dirty="0">
                <a:latin typeface="微软雅黑" panose="020B0503020204020204" charset="-122"/>
                <a:ea typeface="微软雅黑" panose="020B0503020204020204" charset="-122"/>
              </a:rPr>
              <a:t> ④歧义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</a:rPr>
              <a:t>…</a:t>
            </a:r>
            <a:endParaRPr lang="en-US" altLang="zh-CN" sz="13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charset="-122"/>
              </a:rPr>
              <a:t>延迟符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/>
      <p:bldP spid="34" grpId="0" bldLvl="0" animBg="1"/>
      <p:bldP spid="35" grpId="0" bldLvl="0" animBg="1"/>
      <p:bldP spid="37" grpId="0" bldLvl="0" animBg="1"/>
      <p:bldP spid="39" grpId="0" bldLvl="0" animBg="1"/>
      <p:bldP spid="41" grpId="0" bldLvl="0" animBg="1"/>
      <p:bldP spid="42" grpId="0"/>
      <p:bldP spid="44" grpId="0"/>
      <p:bldP spid="46" grpId="0"/>
      <p:bldP spid="48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7200" y="220980"/>
            <a:ext cx="790829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1.棺材后面跟着三个妇女——死者的母亲和她的两个女儿.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010" y="906780"/>
            <a:ext cx="12031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指代不明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.句中“她”究竟指谁?“死者”还是“母亲”?如果指代“死者”,“她的”就应该去掉才好.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1463040"/>
            <a:ext cx="60312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2.参加这次活动的有我校师生将近四百多人.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0590" y="1805305"/>
            <a:ext cx="10371455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数目不确切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.“将近”与“四百多人”矛盾.宜根据实际情况,删去“将近”或“多”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0710" y="2758440"/>
            <a:ext cx="78600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3.从六十岁到九十九岁的老太太被特许坐着车子参加游行.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010" y="3161665"/>
            <a:ext cx="10972165" cy="12115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范围不确定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.从字面上看,好像59岁以下和100岁以上的都没有坐车参加游行的权力.应改为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“六十岁以上的”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7200" y="4465320"/>
            <a:ext cx="916622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4.大家对护林员揭发林业局带头偷运木料的问题,普遍感到非常气愤.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0710" y="5288280"/>
            <a:ext cx="1096899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u="sng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歧义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.大家“气愤”的是什么?是护林员揭发问题这件事还是护林员揭发出来的问题?如果在“揭发”后面加上一个“的”字,歧义就消除了.</a:t>
            </a:r>
            <a:endParaRPr lang="zh-CN" altLang="en-US" sz="20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56560" y="1735668"/>
            <a:ext cx="3535680" cy="141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66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不合逻辑</a:t>
            </a:r>
            <a:endParaRPr lang="en-US" altLang="zh-CN" sz="66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charset="-122"/>
              </a:rPr>
              <a:t>延迟符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9835" y="3580765"/>
            <a:ext cx="1015238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所谓不合逻辑,指的是由于概念使用、分类、判断失误造成的语病.</a:t>
            </a:r>
            <a:endParaRPr lang="zh-CN" altLang="en-US" sz="3200" b="1" dirty="0" smtClean="0"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6"/>
          <p:cNvSpPr/>
          <p:nvPr/>
        </p:nvSpPr>
        <p:spPr>
          <a:xfrm rot="16200000">
            <a:off x="5020692" y="3489289"/>
            <a:ext cx="1979680" cy="2709369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 rot="16200000">
            <a:off x="5020689" y="1372281"/>
            <a:ext cx="1979680" cy="2709369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3836035" y="838835"/>
            <a:ext cx="5749925" cy="2050415"/>
          </a:xfrm>
          <a:prstGeom prst="rightArrow">
            <a:avLst>
              <a:gd name="adj1" fmla="val 66953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0800000">
            <a:off x="1795145" y="2463165"/>
            <a:ext cx="6389370" cy="1482090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4655820" y="3620770"/>
            <a:ext cx="4930140" cy="1723390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 rot="10800000">
            <a:off x="1587500" y="5001260"/>
            <a:ext cx="5981700" cy="1776730"/>
          </a:xfrm>
          <a:prstGeom prst="rightArrow">
            <a:avLst>
              <a:gd name="adj1" fmla="val 66953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7"/>
          <p:cNvSpPr txBox="1"/>
          <p:nvPr/>
        </p:nvSpPr>
        <p:spPr>
          <a:xfrm>
            <a:off x="4183380" y="1586865"/>
            <a:ext cx="453834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 </a:t>
            </a:r>
            <a:r>
              <a:rPr lang="zh-CN" altLang="en-US" sz="3600" dirty="0" smtClean="0">
                <a:solidFill>
                  <a:schemeClr val="bg1"/>
                </a:solidFill>
              </a:rPr>
              <a:t> ①不符合客观事实</a:t>
            </a:r>
            <a:endParaRPr lang="zh-CN" altLang="en-US" sz="3600" dirty="0" smtClean="0">
              <a:solidFill>
                <a:schemeClr val="bg1"/>
              </a:solidFill>
            </a:endParaRPr>
          </a:p>
        </p:txBody>
      </p:sp>
      <p:sp>
        <p:nvSpPr>
          <p:cNvPr id="15" name="TextBox 9"/>
          <p:cNvSpPr txBox="1"/>
          <p:nvPr/>
        </p:nvSpPr>
        <p:spPr>
          <a:xfrm>
            <a:off x="3422015" y="2896870"/>
            <a:ext cx="377571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②前后矛盾</a:t>
            </a:r>
            <a:endParaRPr lang="zh-CN" altLang="en-US" sz="4000" dirty="0" smtClean="0">
              <a:solidFill>
                <a:schemeClr val="bg1"/>
              </a:solidFill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5067300" y="4105910"/>
            <a:ext cx="389763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 </a:t>
            </a:r>
            <a:r>
              <a:rPr lang="zh-CN" altLang="en-US" sz="4000" dirty="0" smtClean="0">
                <a:solidFill>
                  <a:schemeClr val="bg1"/>
                </a:solidFill>
              </a:rPr>
              <a:t>③分类列举不当</a:t>
            </a:r>
            <a:endParaRPr lang="zh-CN" altLang="en-US" sz="4000" dirty="0" smtClean="0">
              <a:solidFill>
                <a:schemeClr val="bg1"/>
              </a:solidFill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2961005" y="5582285"/>
            <a:ext cx="405828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 ④否定失当</a:t>
            </a:r>
            <a:endParaRPr lang="zh-CN" altLang="en-US" sz="4000" dirty="0" smtClean="0">
              <a:solidFill>
                <a:schemeClr val="bg1"/>
              </a:solidFill>
            </a:endParaRPr>
          </a:p>
        </p:txBody>
      </p:sp>
      <p:grpSp>
        <p:nvGrpSpPr>
          <p:cNvPr id="21" name="组合 15"/>
          <p:cNvGrpSpPr/>
          <p:nvPr/>
        </p:nvGrpSpPr>
        <p:grpSpPr bwMode="auto">
          <a:xfrm>
            <a:off x="-421640" y="152400"/>
            <a:ext cx="8726805" cy="525780"/>
            <a:chOff x="6168776" y="1221671"/>
            <a:chExt cx="6635815" cy="606624"/>
          </a:xfrm>
        </p:grpSpPr>
        <p:sp>
          <p:nvSpPr>
            <p:cNvPr id="22" name="圆角矩形 21"/>
            <p:cNvSpPr/>
            <p:nvPr/>
          </p:nvSpPr>
          <p:spPr>
            <a:xfrm>
              <a:off x="6168776" y="1221671"/>
              <a:ext cx="4455682" cy="60662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3" name="文本框 13"/>
            <p:cNvSpPr txBox="1">
              <a:spLocks noChangeArrowheads="1"/>
            </p:cNvSpPr>
            <p:nvPr/>
          </p:nvSpPr>
          <p:spPr bwMode="auto">
            <a:xfrm>
              <a:off x="6834600" y="1233423"/>
              <a:ext cx="5969991" cy="5311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eaLnBrk="1" hangingPunct="1"/>
              <a:r>
                <a:rPr lang="zh-CN" altLang="en-US" sz="2400" b="1" dirty="0">
                  <a:solidFill>
                    <a:srgbClr val="92D050"/>
                  </a:solidFill>
                  <a:latin typeface="微软雅黑" panose="020B0503020204020204" charset="-122"/>
                </a:rPr>
                <a:t> 常见的不合逻辑的语病有如下几种：</a:t>
              </a:r>
              <a:endParaRPr lang="zh-CN" altLang="en-US" sz="2400" b="1" dirty="0">
                <a:solidFill>
                  <a:srgbClr val="92D050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charset="-122"/>
              </a:rPr>
              <a:t>延迟符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/>
      <p:bldP spid="15" grpId="0"/>
      <p:bldP spid="16" grpId="0"/>
      <p:bldP spid="17" grpId="0"/>
      <p:bldP spid="2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1079</Words>
  <Application>WPS 演示</Application>
  <PresentationFormat>宽屏</PresentationFormat>
  <Paragraphs>95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Arial Unicode MS</vt:lpstr>
      <vt:lpstr>Franklin Gothic Medium</vt:lpstr>
      <vt:lpstr>微软雅黑</vt:lpstr>
      <vt:lpstr>Calibri</vt:lpstr>
      <vt:lpstr>等线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122</cp:revision>
  <dcterms:created xsi:type="dcterms:W3CDTF">2017-08-03T09:01:00Z</dcterms:created>
  <dcterms:modified xsi:type="dcterms:W3CDTF">2019-01-09T08:46:29Z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