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952" r:id="rId3"/>
    <p:sldId id="256" r:id="rId4"/>
    <p:sldId id="293" r:id="rId5"/>
    <p:sldId id="257" r:id="rId6"/>
    <p:sldId id="656" r:id="rId7"/>
    <p:sldId id="260" r:id="rId8"/>
    <p:sldId id="655" r:id="rId9"/>
    <p:sldId id="289" r:id="rId10"/>
    <p:sldId id="276" r:id="rId11"/>
    <p:sldId id="1645" r:id="rId12"/>
    <p:sldId id="652" r:id="rId13"/>
    <p:sldId id="268" r:id="rId14"/>
    <p:sldId id="471" r:id="rId15"/>
    <p:sldId id="1637" r:id="rId16"/>
    <p:sldId id="653" r:id="rId17"/>
    <p:sldId id="969" r:id="rId18"/>
    <p:sldId id="1646" r:id="rId19"/>
    <p:sldId id="1647" r:id="rId20"/>
    <p:sldId id="1648" r:id="rId21"/>
    <p:sldId id="1649" r:id="rId22"/>
    <p:sldId id="1650" r:id="rId23"/>
    <p:sldId id="1651" r:id="rId24"/>
    <p:sldId id="1652" r:id="rId25"/>
    <p:sldId id="1653" r:id="rId26"/>
    <p:sldId id="1654" r:id="rId27"/>
    <p:sldId id="1655" r:id="rId28"/>
    <p:sldId id="312" r:id="rId29"/>
    <p:sldId id="654" r:id="rId30"/>
    <p:sldId id="483" r:id="rId31"/>
    <p:sldId id="1624" r:id="rId32"/>
    <p:sldId id="1635" r:id="rId33"/>
    <p:sldId id="783" r:id="rId34"/>
    <p:sldId id="265" r:id="rId35"/>
  </p:sldIdLst>
  <p:sldSz cx="12192000" cy="6858000"/>
  <p:notesSz cx="7103745" cy="10234295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394" autoAdjust="0"/>
    <p:restoredTop sz="94660"/>
  </p:normalViewPr>
  <p:slideViewPr>
    <p:cSldViewPr snapToGrid="0">
      <p:cViewPr varScale="1">
        <p:scale>
          <a:sx n="60" d="100"/>
          <a:sy n="60" d="100"/>
        </p:scale>
        <p:origin x="208" y="1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2.xml" /><Relationship Id="rId40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1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66675"/>
            <a:ext cx="1460500" cy="596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0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7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1.png" /><Relationship Id="rId4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microsoft.com/office/2007/relationships/hdphoto" Target="../media/image5.wdp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44780" y="160020"/>
            <a:ext cx="11832590" cy="646938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13690" y="1714865"/>
            <a:ext cx="11494770" cy="2797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文本解读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扬州慢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的是劫后孤城，聚焦于扬州今昔盛衰的对比，词人一面描摹眼前景象，一面想象杜牧重游故地的震惊和悲哀，强化了兵火劫后的沉痛心情。学习这首诗歌的时候，一方面要注意体会诗歌所要表达的情感，另一面要注意品味诗歌的声韵之美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346363" y="1547150"/>
            <a:ext cx="11499273" cy="242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了解慢词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慢词。慢词从“慢曲子”而来，指依慢曲所填写的调长拍缓的词。慢，古书上写作“曼”，就是延长引申的意思，歌声延长，就唱得迟缓了。词分小令、中调、长调三种，“长调”就属于慢词，“扬州慢”中的“慢”就是慢词之意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初读课文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9" b="9419"/>
          <a:stretch>
            <a:fillRect/>
          </a:stretch>
        </p:blipFill>
        <p:spPr>
          <a:xfrm>
            <a:off x="546947" y="608623"/>
            <a:ext cx="5210386" cy="56407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1697164" y="1944710"/>
            <a:ext cx="10050920" cy="20787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明确字音</a:t>
            </a:r>
            <a:endParaRPr lang="zh-CN" altLang="en-US" sz="24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荠（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戍（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shù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窥（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kuī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蔻（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kòu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45382" y="653193"/>
            <a:ext cx="4293235" cy="70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预习检查</a:t>
            </a:r>
            <a:endParaRPr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1420845" y="1283425"/>
            <a:ext cx="3178864" cy="428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解释下列词语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①弥望：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②戍角：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③驻：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④春风十里：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⑤胡马窥江：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⑥渐：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⑦杜郎：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⑧豆蔻：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71388" y="1837423"/>
            <a:ext cx="6791812" cy="3731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满眼。</a:t>
            </a:r>
            <a:endParaRPr lang="en-US" altLang="zh-CN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军营中发出的号角声。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稍作停留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指昔日繁华的扬州道上。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指金兵侵略长江流域地区，洗劫扬州。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向，到。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即杜牧。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形容少女美艳。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849943" y="729427"/>
            <a:ext cx="10492114" cy="419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（二）诵读感悟</a:t>
            </a: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．诵读课文，用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“/”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划分朗读节奏，并用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000" u="wavy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标出这首诗的韵脚。</a:t>
            </a: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淮左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名都，竹西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佳处，解鞍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少驻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初</a:t>
            </a:r>
            <a:r>
              <a:rPr lang="zh-CN" altLang="zh-CN" sz="2800" u="wavy">
                <a:latin typeface="楷体" panose="02010609060101010101" pitchFamily="49" charset="-122"/>
                <a:ea typeface="楷体" panose="02010609060101010101" pitchFamily="49" charset="-122"/>
              </a:rPr>
              <a:t>程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。过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十里，尽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荠麦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r>
              <a:rPr lang="zh-CN" altLang="zh-CN" sz="2800" u="wavy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。自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胡马窥江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去后，废池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乔木，犹厌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言</a:t>
            </a:r>
            <a:r>
              <a:rPr lang="zh-CN" altLang="zh-CN" sz="2800" u="wavy"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。渐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黄昏，清角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吹寒，都在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r>
              <a:rPr lang="zh-CN" altLang="zh-CN" sz="2800" u="wavy">
                <a:latin typeface="楷体" panose="02010609060101010101" pitchFamily="49" charset="-122"/>
                <a:ea typeface="楷体" panose="02010609060101010101" pitchFamily="49" charset="-122"/>
              </a:rPr>
              <a:t>城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。　　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杜郎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俊赏，算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而今，重到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须</a:t>
            </a:r>
            <a:r>
              <a:rPr lang="zh-CN" altLang="zh-CN" sz="2800" u="wavy">
                <a:latin typeface="楷体" panose="02010609060101010101" pitchFamily="49" charset="-122"/>
                <a:ea typeface="楷体" panose="02010609060101010101" pitchFamily="49" charset="-122"/>
              </a:rPr>
              <a:t>惊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。纵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豆蔻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词工，青楼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梦好，难赋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深</a:t>
            </a:r>
            <a:r>
              <a:rPr lang="zh-CN" altLang="zh-CN" sz="2800" u="wavy"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。二十四桥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仍在，波心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荡，冷月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zh-CN" sz="2800" u="wavy"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。念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桥边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红药，年年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知为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zh-CN" sz="2800" u="wavy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文本研读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14121" y="1481013"/>
            <a:ext cx="7129153" cy="465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理解内容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分析小序有何作用。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主要交代了写作这首词的时间、地点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丙申、维扬，当时的情景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四顾萧条，诗人的心境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怆然、感慨，词的主题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黍离之悲。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扬州这座繁华之城在词人眼中是怎样的？（用一个词概括）体现在哪？（找出相关词句）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空城。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荠麦青青、废池乔木、清角吹寒（二十四桥、无声冷月、桥边红药）等。 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1" y="1997500"/>
            <a:ext cx="3700130" cy="2857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14121" y="1481013"/>
            <a:ext cx="7129153" cy="32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鉴赏语言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清角吹寒”中“寒”字有何妙处？ 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“寒”字用得很妙，寒意本来是天气给人的触觉感受，但作者不言天寒，而说“吹寒”，把角声的凄清与天气联系在一起，把产生寒的自然方面的原因抽去，突出人为的感情色彩，似乎是角声把寒意散布在这座空城里。听觉所闻是清角悲吟，触觉所感是寒气逼人。  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1" y="1997500"/>
            <a:ext cx="3700130" cy="2857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14121" y="1481013"/>
            <a:ext cx="7129153" cy="28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分析意象，体会意境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二十四桥仍在，波心荡，冷月无声。念桥边红药，年年知为谁生？”这几句营造出一个怎样的境界？ 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这几句营造了一个凄冷寂寞的境界。二十四桥经历战火，虽仍然幸存，但物是人非，加上冷月无声，令人感到分外凄冷。红芍盛放而无人欣赏，就显得更寂寞。    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1" y="1997500"/>
            <a:ext cx="3700130" cy="2857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14121" y="1481013"/>
            <a:ext cx="7129153" cy="28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分析手法，鉴赏效果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废池乔木，犹厌言兵”运用了什么修辞手法？有何作用？请简要赏析。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运用了拟人手法，连“废池乔木”都厌恶说到战争，可见战争给人民带来了巨大灾难，表达了作者对残酷战争的痛恨（或：对人民的同情）。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1" y="1997500"/>
            <a:ext cx="3700130" cy="2857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1090411" y="1246505"/>
            <a:ext cx="10011178" cy="4364990"/>
            <a:chOff x="3913505" y="1246505"/>
            <a:chExt cx="4364990" cy="4364990"/>
          </a:xfrm>
        </p:grpSpPr>
        <p:sp>
          <p:nvSpPr>
            <p:cNvPr id="6" name="Rectangle 3"/>
            <p:cNvSpPr/>
            <p:nvPr/>
          </p:nvSpPr>
          <p:spPr bwMode="auto">
            <a:xfrm>
              <a:off x="3913505" y="1246505"/>
              <a:ext cx="4364990" cy="4364990"/>
            </a:xfrm>
            <a:prstGeom prst="rect">
              <a:avLst/>
            </a:prstGeom>
            <a:solidFill>
              <a:schemeClr val="bg1">
                <a:alpha val="8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>
              <a:off x="4132580" y="1465580"/>
              <a:ext cx="3926840" cy="3926840"/>
            </a:xfrm>
            <a:prstGeom prst="rect">
              <a:avLst/>
            </a:prstGeom>
            <a:noFill/>
            <a:ln w="38100">
              <a:solidFill>
                <a:schemeClr val="bg2">
                  <a:lumMod val="50000"/>
                </a:schemeClr>
              </a:solidFill>
              <a:miter lim="800000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11048" y="2474053"/>
            <a:ext cx="5178393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ln w="0"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部编版高中语文选择性必修下册</a:t>
            </a:r>
            <a:r>
              <a:rPr lang="en-US" altLang="zh-CN" sz="2000">
                <a:ln w="0"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>
                <a:ln w="0"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第一单元</a:t>
            </a:r>
            <a:endParaRPr lang="en-US" altLang="zh-CN" sz="1400">
              <a:ln w="0"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17122" y="3136612"/>
            <a:ext cx="5552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课  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扬州慢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"/>
          <p:cNvCxnSpPr/>
          <p:nvPr/>
        </p:nvCxnSpPr>
        <p:spPr>
          <a:xfrm>
            <a:off x="2111049" y="3740755"/>
            <a:ext cx="76125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14121" y="1481013"/>
            <a:ext cx="7129153" cy="28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分析手法，鉴赏效果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赏析尾句“念桥边红药，年年知为谁生？” 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以景结情   故意虚写（想象）写那桥边的红芍药花，不知人们的悲苦，依然笑迎春风，不禁质问：（你）一年年为谁开得那样艳丽？芍药花年年开放却无人欣赏，表现荒凉萧条，含蓄地抒发词人的今昔之慨。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1" y="1997500"/>
            <a:ext cx="3700130" cy="2857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14121" y="1328613"/>
            <a:ext cx="7129153" cy="465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分析手法，鉴赏效果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本词情感真切，贯穿黍离之悲（对国家衰亡的哀痛），请结合全词分析作者是如何表达这种情感的。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上片借景抒情（情景交融），作者以沉郁的笔触勾画了一幅荒凉凄婉的画面，野麦萋萋，废池寒水，枯木西风，暗淡斜晖，清角空城，具体表现了战后扬州的荒芜萧条，情景交融地抒发了亡国之悲。下片先直抒胸臆说杜牧如果现在故地重游，也一定会大为震惊。战后扬州如此惨状，即使杜牧有杰出的才能也难以表达我此刻悲怆的心情后借景点染，二十四桥水波荡漾，冷月悄然，以冷清荒寂之景表达黍离之悲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1" y="1997500"/>
            <a:ext cx="3700130" cy="2857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14121" y="1328613"/>
            <a:ext cx="7129153" cy="32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分析手法，鉴赏效果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请从艺术手法上赏析“过春风十里，尽荠麦青青”。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①用典：“过春风十里”化用唐代诗人杜牧的诗句“春风十里扬州路”，表现昔日的繁华。②虚实结合：“过春风十里”象征昔日的繁华，此处为虚写。“荠麦青青”，为实写今日的萧条冷落。③对比：上下两句今昔对照鲜明，突出了今日扬州的荒凉不堪的景象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1" y="1997500"/>
            <a:ext cx="3700130" cy="2857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14121" y="1328613"/>
            <a:ext cx="7129153" cy="3731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分析手法，鉴赏效果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请简要赏析“纵豆蔻词工，青楼梦好，难赋深情”三句的艺术手法。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①反衬（或对比），用杜牧笔下昔日扬州的繁华反衬今日的萧条残破；②用典，化用杜牧“豆蔻”“青楼”等诗句，强调此时的扬州已面目全非，即使有杜牧的才华也难以描摹；③这三句表达了对扬州遭金兵洗劫后繁华不再的悲怆及哀恸之情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1" y="1997500"/>
            <a:ext cx="3700130" cy="2857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14121" y="1197978"/>
            <a:ext cx="7129153" cy="5116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分析手法，鉴赏效果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请赏析本词的对比反衬手法。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对比反衬手法贯通全词。上片用昔日“名都”反衬今日的空城，以昔日“春风十里”的繁华反衬今日“尽荠麦青青”的荒凉。下片以昔日“杜郎俊赏”“青楼梦好”的风流繁华，反衬今日的风流云散；以昔日“二十四桥明月夜”的乐章，反衬今日“波心荡，冷月无声”的哀景。下片化实为虚，借“杜郎”史实，反衬“难赋”之苦。“波心荡，冷月无声”既有俯视，也有仰视。以“波心荡”之动，映衬“冷月无声”之静。“念桥边红药，年年知为谁生？”作者用悬念之疑问结尾，移情入景，今昔对比，更催人泪下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1" y="1997500"/>
            <a:ext cx="3700130" cy="2857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9945" y="1585905"/>
            <a:ext cx="1099211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扬州慢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永遇乐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京口北固亭怀古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的异同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同：①这两首词都涉及到作者的见闻经历，都涉及宋金军事对峙这一重要历史背景。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扬州慢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：“自胡马窥江去后，废池乔木，犹厌言兵。”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永遇乐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京口北固亭怀古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：“四十三年，望中犹记，烽火扬州路。”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②这两首词都大量用典，借历史人物抒发现实情怀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扬州慢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中提到杜牧。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永遇乐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异：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由于两人的经历不同，精神境界不同，因此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作品的格调也就不同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。例如，对敌人的侵扰破坏；姜词说“废池乔木，犹厌言兵”，只是抒发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悲痛之感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；而辛词则说“望中犹记，烽火扬州路”，充满了战斗之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豪情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。姜词感慨昔盛今衰，再三提到杜牧；辛词则壮心不已，连举孙权、刘裕、廉颇。综观全词进行比较，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姜词的基调是“悲”，而辛词的基调是“愤”。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84111" y="658894"/>
            <a:ext cx="10992110" cy="5860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淡黄柳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姜夔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客居合肥南城赤阑桥之西，巷陌凄凉，与江左异。唯柳色夹道，依依可怜。因度此阕，以纾客怀。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空城晓角，吹入垂杨陌。马上单衣寒恻恻。看尽鹅黄嫩绿，都是江南旧相识。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正岑寂，明朝又寒食。强携酒、小桥宅。怕梨花落尽成秋色。燕燕飞来，问春何在？唯有池塘自碧。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（注）①宋光宗赵淳绍熙二年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(1191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姜寄居江淮一带的合肥。金人入侵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由于南宋小朝廷偏安江南一隅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江淮一带在当时已戍边区。②江左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泛指江南。③小桥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后汉乔玄次女为小桥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小乔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此或借之谓姜夔在合肥的情人。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问题：王国维在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人间词话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一书中谈到词有“有我之境”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又说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一切景语皆情语”请结合全词分析姜夔此词的“有我之境”。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 ①诗人看尽柳色的风光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觉得此乃江南旧识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这鹅黄嫩绿的垂柳就带有了诗人客居异乡的万般愁绪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:②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异乡又逢寒食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诗人唯怕花落春去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可见诗人惜春伤春的迟暮之悲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全词写生机勃勃的柳色春景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反衬空城巷陌的荒凉凄清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这些景象则暗含了诗人伤时感世的家国之痛。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653143" y="3808713"/>
            <a:ext cx="10525839" cy="224305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这首词写词人自己路过扬州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目睹了遭战争洗劫后扬州的萧条景象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抚今追昔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悲叹今日的荒凉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追忆昔日的繁华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寄托了对扬州昔日繁华的怀念和对今日残破的哀思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表达了词人因祖国山河的残破、人民的不幸而极其沉痛的心情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既有内心的郁愤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也有爱国的深情。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40740" y="4016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明晰主旨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142" y="1385366"/>
            <a:ext cx="4719192" cy="23595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拓展阅读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57694" y="1302372"/>
            <a:ext cx="112766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词是按照乐谱填作的，所以大都是先有了歌谱然后才能填作歌词。作谱与填词的人都应该深谙乐理。在宋代，不少词人同时又是音乐家，他们能够创调制谱，往往自已作谱，自己填词。如姜夔的自度曲十七首，歌谱与歌词皆出自他一人之手。但并不是每个词人都能作曲，一人独自作谱作词的究属少数。大多数词人只是根据前代或当代现成流行的乐谱填词，或者是一人作谱，一人填词，进行合作。如宋叶梦得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避暑录话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说：“柳永字耆卿，为举子时，多游狭邪，善为歌辞。教坊乐工每得新腔，必求永为辞，始行于世，于是声传一时。”又如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碧鸡漫志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卷二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说：“江南某氏者，解音律，时时度曲。周美成与有瓜葛，每得一解（曲），即为制词，故周集中多新声。”柳永和周邦彦都是懂得音律的大词人，他们都同教坊乐工和作曲家密切配合，制词以填新腔。像这样歌谱与歌词分出于二人之手的，在宋词中不在少数。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玉梅令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，姜夔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玉梅令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词序说：“石湖（范成大的号）家自制此声，未有语实之，命予作。”又如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明月逐人来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，宋吴曾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能改斋漫录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卷十六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说：“乐府有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明月逐人来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词，李太师撰谱，李持正制词。”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345523" y="1393882"/>
            <a:ext cx="6420085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扬州自古以来就是旅游胜地，早在六朝时，就有“腰缠万贯，骑鹤下扬州”之说。到了唐朝，扬州更是美丽繁华，让人醉生梦死。李白就有“烟花三月下扬州”的诗句，而杜牧更是两度在扬州生活。翻开杜牧的诗集，最亮丽、最受人喜欢的是描写扬州的；可以说，杜牧传播了扬州的美名，扬州成就了杜牧的诗名。三百年后，又一文人路过此地，扬州还一如从前吗？他眼中的扬州又是怎样的？今天我们来学习姜夔的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扬州慢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115865" y="633489"/>
            <a:ext cx="2055141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激趣导入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30" y="1664885"/>
            <a:ext cx="3919222" cy="30262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294161" y="1565885"/>
            <a:ext cx="1157201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但是也有先作了词然后再配以乐谱的。如姜夔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长亭怨慢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词序说：“予颇喜自制曲，初率意为长短句，然后协以律，故前后阕多不同。”他的自度曲可能好些是先作词后谱曲的。又如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鱼游春水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一词，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能改斋漫录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说：“政和中，一中贵人使越州回，得词于古碑阴，无名无谱，不知何人作也。录以进御，命大晟府撰腔，因词中语，赐名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鱼游春水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。”不过这种先作词后作谱的情况还是比较少的。按谱填词，往往会为了迁就曲谱，在文字语句方面受到一些句法和声调上的限制，使自己的思想感情不容易充分、圆满地表达出来。所以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碧鸡漫志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卷一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说：“今先定音节，乃制词从之，倒置甚矣。”先作词后配谱就可以不受拘束，如意表达。但这必须是作词者同时又能作曲，或者和作曲家密切配合，才能使所作的词适宜于配上谐美的歌谱。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309995" y="1718172"/>
            <a:ext cx="1157201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杨守斋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作词五要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说：“第三要填词按谱。自古作词，能依句者已少，依谱用字者，百无一二。词若歌韵不协，奚取焉？”张炎在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词源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也感叹道：“今词人才说音律，便以为难，正合前说，所以望望然而去之。”因为宋代词人并不都是通晓音律的，能够完全依照音谱拍眼作词的并不多。一般词人作词，本来并不要求合乐歌唱，所以往往不协律腔。他们大都只是选取前人的作品为范例，依其字句声韵填之。他们把词诗律化了，只按照词的诗律而不按照曲的音律来填词，这已不是原来按谱填词的意义了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r" fontAlgn="ctr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（摘自夏承焘、吴熊和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读词常识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，有删改）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68478" y="979207"/>
            <a:ext cx="1122337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ctr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姜夔名句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今何许？凭栏怀古，残柳参差舞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----《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点绛唇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巷陌凄凉，与江左异，唯柳色夹道，依依可怜。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----《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凄凉犯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绿杨巷陌秋风起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过春风十里，尽荠麦青青。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----《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扬州慢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万里青山无处隐，可怜投老客长安。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----《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临安旅邸答苏虞叟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花满市，月侵衣。少年情事老来悲。沙河塘上春寒浅，看了游人缓缓归。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人间别久不成悲，两处沉吟各自知。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----《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鹧鸪天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今何许，凭阑怀古，残留参差舞。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----《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点绛唇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丁未冬过吴松作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二十四桥仍在，荡心波，冷月无声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----《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扬州慢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fontAlgn="ctr">
              <a:lnSpc>
                <a:spcPct val="15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-74889" y="-79487"/>
            <a:ext cx="12310110" cy="701103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直角三角形 5"/>
            <p:cNvSpPr/>
            <p:nvPr/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803842" y="3047999"/>
            <a:ext cx="6296660" cy="76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  束</a:t>
            </a:r>
            <a:endParaRPr lang="en-US" altLang="zh-CN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76000" y="108839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473894" y="2603841"/>
            <a:ext cx="3630504" cy="1650318"/>
            <a:chOff x="115910" y="768032"/>
            <a:chExt cx="4954270" cy="49542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94" r="23894"/>
            <a:stretch>
              <a:fillRect/>
            </a:stretch>
          </p:blipFill>
          <p:spPr>
            <a:xfrm>
              <a:off x="115910" y="768032"/>
              <a:ext cx="4954270" cy="4954270"/>
            </a:xfrm>
            <a:prstGeom prst="roundRect">
              <a:avLst>
                <a:gd name="adj" fmla="val 11111"/>
              </a:avLst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01600" dist="50800" dir="7200000" algn="tl" rotWithShape="0">
                <a:srgbClr val="000000">
                  <a:alpha val="45000"/>
                </a:srgbClr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FFFFFF"/>
              </a:extrusionClr>
            </a:sp3d>
          </p:spPr>
        </p:pic>
        <p:sp>
          <p:nvSpPr>
            <p:cNvPr id="6" name="文本框 5"/>
            <p:cNvSpPr txBox="1"/>
            <p:nvPr/>
          </p:nvSpPr>
          <p:spPr>
            <a:xfrm>
              <a:off x="1342390" y="2553968"/>
              <a:ext cx="2522219" cy="94595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62000"/>
              </a:schemeClr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素养目标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347344" y="2486722"/>
            <a:ext cx="8018706" cy="2346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了解姜夔的生平及其作品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把握本词的写作背景。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通过诵读、想象等方法来鉴赏名句从而体会黍离之悲。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理解本词对比、虚实结合、情景交融、用典等表达技巧。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体会作者蕴涵在作品中的忧国伤时、抚今追昔的哀思。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背诵全词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/>
          <p:cNvSpPr/>
          <p:nvPr/>
        </p:nvSpPr>
        <p:spPr>
          <a:xfrm rot="16200000">
            <a:off x="6224270" y="1241425"/>
            <a:ext cx="7632700" cy="437451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11185" y="-10795"/>
            <a:ext cx="3985895" cy="6894830"/>
            <a:chOff x="12931" y="-12"/>
            <a:chExt cx="6277" cy="10858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10687" y="2301"/>
              <a:ext cx="10833" cy="6208"/>
            </a:xfrm>
            <a:prstGeom prst="triangl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10618" y="2326"/>
              <a:ext cx="10833" cy="6208"/>
            </a:xfrm>
            <a:prstGeom prst="triangl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57310" y="3079115"/>
            <a:ext cx="2908300" cy="70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  录</a:t>
            </a:r>
            <a:endParaRPr lang="en-US" alt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4260" y="887095"/>
            <a:ext cx="6149975" cy="822960"/>
            <a:chOff x="1064260" y="887095"/>
            <a:chExt cx="6149975" cy="82296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4260" y="970280"/>
              <a:ext cx="732155" cy="656590"/>
              <a:chOff x="3668" y="3216"/>
              <a:chExt cx="1257" cy="1127"/>
            </a:xfrm>
          </p:grpSpPr>
          <p:sp>
            <p:nvSpPr>
              <p:cNvPr id="10" name="等腰三角形 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62605" y="106997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知人论世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89760" y="88709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64260" y="2308860"/>
            <a:ext cx="6149975" cy="822960"/>
            <a:chOff x="1064260" y="2308860"/>
            <a:chExt cx="6149975" cy="8229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064260" y="2392045"/>
              <a:ext cx="732155" cy="656590"/>
              <a:chOff x="3668" y="3216"/>
              <a:chExt cx="1257" cy="1127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062605" y="24917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初读课文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89760" y="23088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64260" y="3731260"/>
            <a:ext cx="6149975" cy="822960"/>
            <a:chOff x="1064260" y="3731260"/>
            <a:chExt cx="6149975" cy="8229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4260" y="3814445"/>
              <a:ext cx="732155" cy="656590"/>
              <a:chOff x="3668" y="3216"/>
              <a:chExt cx="1257" cy="1127"/>
            </a:xfrm>
          </p:grpSpPr>
          <p:sp>
            <p:nvSpPr>
              <p:cNvPr id="20" name="等腰三角形 1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062605" y="39141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文本研读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89760" y="37312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64260" y="5168265"/>
            <a:ext cx="6149975" cy="822960"/>
            <a:chOff x="1064260" y="5168265"/>
            <a:chExt cx="6149975" cy="8229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64260" y="5251450"/>
              <a:ext cx="732155" cy="656590"/>
              <a:chOff x="3668" y="3216"/>
              <a:chExt cx="1257" cy="1127"/>
            </a:xfrm>
          </p:grpSpPr>
          <p:sp>
            <p:nvSpPr>
              <p:cNvPr id="25" name="等腰三角形 2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062605" y="535114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拓展阅读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89760" y="516826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6"/>
            <a:chOff x="213360" y="202564"/>
            <a:chExt cx="11765280" cy="64522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4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知人论世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5" r="4525"/>
          <a:stretch>
            <a:fillRect/>
          </a:stretch>
        </p:blipFill>
        <p:spPr>
          <a:xfrm>
            <a:off x="155331" y="779050"/>
            <a:ext cx="4895536" cy="52998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4321581" y="1012980"/>
            <a:ext cx="7715088" cy="477739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89900" y="229111"/>
            <a:ext cx="2844801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姜夔</a:t>
            </a:r>
            <a:endParaRPr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36207" y="1246910"/>
            <a:ext cx="7485836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姜夔</a:t>
            </a:r>
            <a:r>
              <a:rPr lang="en-US" altLang="zh-CN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(1155—1221)</a:t>
            </a:r>
            <a:r>
              <a:rPr lang="zh-CN" altLang="en-US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，字尧章，号白石道人。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饶州鄱阳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今属江西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人，后寓居武康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今浙江德清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r>
              <a:rPr lang="zh-CN" altLang="en-US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南宋文学家、音乐家。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早年随父宦游，居汉阳。后过着游士式的生活，屡试不第，布衣终身。姜夔为人清高，不汲汲于功名，一生困顿；以诗词、音乐及书法与人交往，借此谋取生计。其书法精湛，诗负盛名，尤以词著称。词作或感慨时世、抒写恋情，或写景咏物、记述交游。琢句精工，韵律谐婉，格调高旷，寄意幽邃，艺术造诣较高。有“词中之圣”之称，与辛弃疾、吴文英分鼎南宋词坛。开创了风雅词派，即格律派，对于南宋后期词坛的格律化有巨大的影响。有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白石道人诗集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白石道人诗说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绛帖平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续书谱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白石道人歌曲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等书传世。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84480" y="275590"/>
            <a:ext cx="11623040" cy="6294120"/>
            <a:chOff x="448" y="444"/>
            <a:chExt cx="18304" cy="9912"/>
          </a:xfrm>
        </p:grpSpPr>
        <p:sp>
          <p:nvSpPr>
            <p:cNvPr id="9" name="矩形 8"/>
            <p:cNvSpPr/>
            <p:nvPr/>
          </p:nvSpPr>
          <p:spPr>
            <a:xfrm>
              <a:off x="448" y="464"/>
              <a:ext cx="18304" cy="9892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48" y="444"/>
              <a:ext cx="18304" cy="991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01516" y="-266700"/>
            <a:ext cx="923330" cy="6842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相关背景</a:t>
            </a:r>
            <a:endParaRPr lang="en-US" altLang="zh-CN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47605" y="106877"/>
            <a:ext cx="9175932" cy="8409889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814982" y="2149704"/>
            <a:ext cx="6775502" cy="37312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这首词写于宋孝宗淳熙三年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(1176)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冬至，当时作者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岁。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这时距完颜亮南侵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(1161)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已有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年，距符离之败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(1163)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亦有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年，但扬州城依然是四顾萧条，一片残破景象。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作为一个身世孤寒、流落江湖的旅人，一个关心国家前途的词人，当他征途小驻，这座想象之中昔年歌吹极盛的名城，却以残破凄凉的姿态出现在他的眼前，他目击心伤，就在沉重的叹息声中抒发对战后荒城的伤悼之情，以及由此而生的无限哀时伤乱之感。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287395" y="776605"/>
            <a:ext cx="76200" cy="53041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alibri"/>
              <a:ea typeface="MComic PRC Medium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3933" y="776605"/>
            <a:ext cx="1117601" cy="22269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679998" y="1099820"/>
            <a:ext cx="620818" cy="139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解题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36856" y="1754968"/>
            <a:ext cx="8097944" cy="242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扬州慢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“扬州慢”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词牌名。写的是扬州战后的景象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因是慢词故称扬州慢。慢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即慢词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是依照曲调舒缓的慢曲填写的词般篇幅都比较长。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1"/>
      <p:bldP spid="26" grpId="0"/>
      <p:bldP spid="9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133</Paragraphs>
  <Slides>33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2">
      <vt:lpstr>Arial</vt:lpstr>
      <vt:lpstr>Calibri Light</vt:lpstr>
      <vt:lpstr>Calibri</vt:lpstr>
      <vt:lpstr>微软雅黑</vt:lpstr>
      <vt:lpstr>Wingdings</vt:lpstr>
      <vt:lpstr>宋体</vt:lpstr>
      <vt:lpstr>MComic PRC Medium</vt:lpstr>
      <vt:lpstr>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2021-02-26T10:46:10.700</cp:lastPrinted>
  <dcterms:created xsi:type="dcterms:W3CDTF">2021-02-26T10:46:10Z</dcterms:created>
  <dcterms:modified xsi:type="dcterms:W3CDTF">2021-02-26T02:46:12Z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