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4" r:id="rId3"/>
    <p:sldId id="285" r:id="rId4"/>
    <p:sldId id="283" r:id="rId5"/>
    <p:sldId id="260" r:id="rId6"/>
    <p:sldId id="261" r:id="rId7"/>
    <p:sldId id="262" r:id="rId8"/>
    <p:sldId id="263" r:id="rId9"/>
    <p:sldId id="256" r:id="rId10"/>
    <p:sldId id="257" r:id="rId11"/>
    <p:sldId id="274" r:id="rId12"/>
    <p:sldId id="258" r:id="rId13"/>
    <p:sldId id="259" r:id="rId14"/>
    <p:sldId id="264" r:id="rId15"/>
    <p:sldId id="273" r:id="rId16"/>
    <p:sldId id="275" r:id="rId17"/>
    <p:sldId id="265" r:id="rId18"/>
    <p:sldId id="266" r:id="rId19"/>
    <p:sldId id="279" r:id="rId20"/>
    <p:sldId id="277" r:id="rId21"/>
    <p:sldId id="276" r:id="rId22"/>
    <p:sldId id="268" r:id="rId23"/>
    <p:sldId id="278" r:id="rId24"/>
    <p:sldId id="269" r:id="rId25"/>
    <p:sldId id="270" r:id="rId26"/>
    <p:sldId id="271" r:id="rId27"/>
    <p:sldId id="27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d4b66d610c0fde7895196d214bc8c71f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e5e206d1b42ed7d6083c0a0b70e47b19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" y="44450"/>
            <a:ext cx="9143999" cy="6813550"/>
          </a:xfrm>
          <a:prstGeom prst="rect">
            <a:avLst/>
          </a:prstGeom>
          <a:noFill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1" name="Picture 3" descr="C:\Users\Administrator\Desktop\7b71cec1357de2b05843deef3e64e4ac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/s?wd=LOGO&amp;tn=44039180_cpr&amp;fenlei=mv6quAkxTZn0IZRqIHckPjm4nH00T1dbmynYP1n4Pym4m1TLPAcv0ZwV5Hcvrjm3rH6sPfKWUMw85HfYnjn4nH6sgvPsT6K1TL0qnfK1TL0z5HD0IgF_5y9YIZ0lQzqlpA-bmyt8mh7GuZR8mvqVQL7dugPYpyq8Q1RYnWTdP1n4nf" TargetMode="External"/><Relationship Id="rId2" Type="http://schemas.openxmlformats.org/officeDocument/2006/relationships/hyperlink" Target="https://www.baidu.com/s?wd=%E6%B9%96%E5%8D%97%E5%8D%AB%E8%A7%86&amp;tn=44039180_cpr&amp;fenlei=mv6quAkxTZn0IZRqIHckPjm4nH00T1dbmynYP1n4Pym4m1TLPAcv0ZwV5Hcvrjm3rH6sPfKWUMw85HfYnjn4nH6sgvPsT6K1TL0qnfK1TL0z5HD0IgF_5y9YIZ0lQzqlpA-bmyt8mh7GuZR8mvqVQL7dugPYpyq8Q1RYnWTdP1n4n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aidu.com/s?wd=%E9%B1%BC%E5%A4%B4&amp;tn=44039180_cpr&amp;fenlei=mv6quAkxTZn0IZRqIHckPjm4nH00T1dbmynYP1n4Pym4m1TLPAcv0ZwV5Hcvrjm3rH6sPfKWUMw85HfYnjn4nH6sgvPsT6K1TL0qnfK1TL0z5HD0IgF_5y9YIZ0lQzqlpA-bmyt8mh7GuZR8mvqVQL7dugPYpyq8Q1RYnWTdP1n4n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每日一练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徽标类图文转换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考查形式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、解说（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说明、描述</a:t>
            </a:r>
            <a:r>
              <a:rPr lang="zh-CN" altLang="en-US" sz="4400" b="1" dirty="0" smtClean="0"/>
              <a:t>）内容或</a:t>
            </a:r>
            <a:endParaRPr lang="en-US" altLang="zh-CN" sz="4400" b="1" dirty="0" smtClean="0"/>
          </a:p>
          <a:p>
            <a:pPr>
              <a:buNone/>
            </a:pPr>
            <a:r>
              <a:rPr lang="en-US" altLang="zh-CN" sz="4400" b="1" dirty="0" smtClean="0"/>
              <a:t>                </a:t>
            </a:r>
            <a:r>
              <a:rPr lang="zh-CN" altLang="en-US" sz="4400" b="1" dirty="0" smtClean="0"/>
              <a:t>找出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构图要素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400" b="1" dirty="0" smtClean="0"/>
              <a:t>2</a:t>
            </a:r>
            <a:r>
              <a:rPr lang="zh-CN" altLang="en-US" sz="4400" b="1" dirty="0" smtClean="0"/>
              <a:t>、揭示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寓意</a:t>
            </a:r>
            <a:r>
              <a:rPr lang="zh-CN" altLang="en-US" sz="4400" b="1" dirty="0" smtClean="0"/>
              <a:t>、文化内涵、创意</a:t>
            </a:r>
            <a:endParaRPr lang="en-US" altLang="zh-CN" sz="4400" b="1" dirty="0" smtClean="0"/>
          </a:p>
          <a:p>
            <a:pPr>
              <a:buNone/>
            </a:pPr>
            <a:r>
              <a:rPr lang="en-US" altLang="zh-CN" sz="4400" b="1" dirty="0" smtClean="0"/>
              <a:t> 3</a:t>
            </a:r>
            <a:r>
              <a:rPr lang="zh-CN" altLang="en-US" sz="4400" b="1" dirty="0" smtClean="0"/>
              <a:t>、根据徽标写宣传语、广告语</a:t>
            </a:r>
            <a:endParaRPr lang="en-US" altLang="zh-CN" sz="4400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8992" y="0"/>
            <a:ext cx="9312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0" y="0"/>
            <a:ext cx="91195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方法指津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、观察分析：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外形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（形状、中英文大小写和变体、以及时间、地点）、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色彩</a:t>
            </a:r>
            <a:endParaRPr lang="en-US" altLang="zh-CN" sz="4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解说画面注意依一定的顺序（总分、上下、左右）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/>
          </a:p>
          <a:p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、联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想（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行业特点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由表及里揭示象征意义（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要有关联性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（三）语言表述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简洁、清晰、平实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78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）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由一个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圆角方形的印章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和里面一个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公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字，以及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2004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中国南通”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的字样组成；公字又可看作一个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“人”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字和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“心”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字的组合；（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总分，上下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印章和“公”字紧扣论坛主题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“公”字拆分为“人”和“心”寓意为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公道自在人心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下方的字样点名了论坛举办的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时间和地点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6000" b="1" dirty="0" smtClean="0">
                <a:solidFill>
                  <a:srgbClr val="0033CC"/>
                </a:solidFill>
                <a:latin typeface="Calibri" pitchFamily="34" charset="0"/>
                <a:ea typeface="隶书" pitchFamily="49" charset="-122"/>
              </a:rPr>
              <a:t>小结</a:t>
            </a:r>
            <a:r>
              <a:rPr lang="zh-CN" altLang="en-US" sz="2800" b="1" dirty="0" smtClean="0">
                <a:solidFill>
                  <a:srgbClr val="0033CC"/>
                </a:solidFill>
                <a:latin typeface="Calibri" pitchFamily="34" charset="0"/>
                <a:ea typeface="隶书" pitchFamily="49" charset="-122"/>
              </a:rPr>
              <a:t>：</a:t>
            </a:r>
          </a:p>
          <a:p>
            <a:r>
              <a:rPr lang="zh-CN" altLang="en-US" b="1" dirty="0" smtClean="0"/>
              <a:t>     </a:t>
            </a:r>
            <a:endParaRPr lang="en-US" altLang="zh-CN" b="1" dirty="0" smtClean="0"/>
          </a:p>
          <a:p>
            <a:r>
              <a:rPr lang="zh-CN" altLang="en-US" b="1" dirty="0" smtClean="0"/>
              <a:t>  </a:t>
            </a:r>
            <a:r>
              <a:rPr lang="zh-CN" altLang="en-US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徽标在我们的生活中无处不在，需要你</a:t>
            </a:r>
          </a:p>
          <a:p>
            <a:r>
              <a:rPr lang="zh-CN" altLang="en-US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的一双慧眼去观察，更需要你的心灵插上放飞的翅膀去联想。生活处处皆语文，语文时时现生活 </a:t>
            </a:r>
            <a:r>
              <a:rPr lang="en-US" altLang="zh-CN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让生活走进语文</a:t>
            </a:r>
            <a:r>
              <a:rPr lang="en-US" altLang="zh-CN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让语文更贴近生活</a:t>
            </a:r>
            <a:r>
              <a:rPr lang="en-US" altLang="zh-CN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solidFill>
                  <a:srgbClr val="1A3B3E"/>
                </a:solidFill>
                <a:latin typeface="黑体" pitchFamily="49" charset="-122"/>
                <a:ea typeface="黑体" pitchFamily="49" charset="-122"/>
              </a:rPr>
              <a:t>请热爱我们的语文。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720725"/>
            <a:ext cx="9144000" cy="6137275"/>
          </a:xfrm>
          <a:prstGeom prst="rect">
            <a:avLst/>
          </a:prstGeom>
          <a:gradFill rotWithShape="1">
            <a:gsLst>
              <a:gs pos="0">
                <a:srgbClr val="A8E6F3"/>
              </a:gs>
              <a:gs pos="100000">
                <a:srgbClr val="CCECFF"/>
              </a:gs>
            </a:gsLst>
            <a:lin ang="27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109538" y="458788"/>
            <a:ext cx="8750300" cy="52537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US" altLang="zh-CN" sz="2600" b="1" dirty="0" smtClean="0">
                <a:latin typeface="Times New Roman" pitchFamily="18" charset="0"/>
                <a:ea typeface="黑体" pitchFamily="2" charset="-122"/>
              </a:rPr>
              <a:t>1.</a:t>
            </a:r>
            <a:r>
              <a:rPr lang="zh-CN" altLang="en-US" sz="2600" b="1" dirty="0" smtClean="0">
                <a:latin typeface="Times New Roman" pitchFamily="18" charset="0"/>
                <a:ea typeface="黑体" pitchFamily="2" charset="-122"/>
              </a:rPr>
              <a:t>下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列句子中，加点的成语使用有误的一项是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(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)</a:t>
            </a:r>
            <a:br>
              <a:rPr lang="en-US" altLang="zh-CN" sz="2600" b="1" dirty="0">
                <a:latin typeface="Times New Roman" pitchFamily="18" charset="0"/>
                <a:ea typeface="黑体" pitchFamily="2" charset="-122"/>
              </a:rPr>
            </a:b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　</a:t>
            </a:r>
            <a:r>
              <a:rPr lang="zh-CN" altLang="en-US" sz="2600" b="1" dirty="0" smtClean="0">
                <a:latin typeface="Times New Roman" pitchFamily="18" charset="0"/>
                <a:ea typeface="黑体" pitchFamily="2" charset="-122"/>
              </a:rPr>
              <a:t>　</a:t>
            </a:r>
            <a:r>
              <a:rPr lang="en-US" altLang="zh-CN" sz="2600" b="1" dirty="0" smtClean="0">
                <a:latin typeface="Times New Roman" pitchFamily="18" charset="0"/>
                <a:ea typeface="黑体" pitchFamily="2" charset="-122"/>
              </a:rPr>
              <a:t>A</a:t>
            </a:r>
            <a:r>
              <a:rPr lang="zh-CN" altLang="en-US" sz="2600" b="1" dirty="0" smtClean="0">
                <a:latin typeface="Times New Roman" pitchFamily="18" charset="0"/>
                <a:ea typeface="黑体" pitchFamily="2" charset="-122"/>
              </a:rPr>
              <a:t>．无毒昆虫狐假虎威地模仿起有毒昆虫的黄黑斑纹，这是自然界中最危险的警戒信号</a:t>
            </a:r>
            <a:r>
              <a:rPr lang="en-US" altLang="zh-CN" sz="2600" b="1" dirty="0" smtClean="0">
                <a:latin typeface="Times New Roman" pitchFamily="18" charset="0"/>
                <a:ea typeface="黑体" pitchFamily="2" charset="-122"/>
              </a:rPr>
              <a:t>——</a:t>
            </a:r>
            <a:r>
              <a:rPr lang="zh-CN" altLang="en-US" sz="2600" b="1" dirty="0" smtClean="0">
                <a:latin typeface="Times New Roman" pitchFamily="18" charset="0"/>
                <a:ea typeface="黑体" pitchFamily="2" charset="-122"/>
              </a:rPr>
              <a:t>弱者的抵抗</a:t>
            </a:r>
            <a:r>
              <a:rPr lang="zh-CN" altLang="en-US" sz="2600" b="1" u="sng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外强中干</a:t>
            </a:r>
            <a:r>
              <a:rPr lang="zh-CN" altLang="en-US" sz="2600" b="1" dirty="0" smtClean="0">
                <a:latin typeface="Times New Roman" pitchFamily="18" charset="0"/>
                <a:ea typeface="黑体" pitchFamily="2" charset="-122"/>
              </a:rPr>
              <a:t>，必须模仿恶才得以自卫。</a:t>
            </a:r>
            <a:endParaRPr lang="zh-CN" altLang="en-US" sz="2600" b="1" dirty="0">
              <a:latin typeface="Times New Roman" pitchFamily="18" charset="0"/>
              <a:ea typeface="黑体" pitchFamily="2" charset="-122"/>
            </a:endParaRP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B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．咱们的手工艺品往往费大工夫，刺绣，缂丝，象牙雕刻，全都在细密上显能耐。掐丝跟这些工作比起来，可以说</a:t>
            </a:r>
            <a:r>
              <a:rPr lang="zh-CN" altLang="en-US" sz="2600" b="1" u="sng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不相上下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，半斤八两。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C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．人类基因组计划完成之日，就是人类自己灭亡之时，这种说法虽然太极端，但绝不是</a:t>
            </a:r>
            <a:r>
              <a:rPr lang="zh-CN" altLang="en-US" sz="2600" b="1" u="sng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骇人听闻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，人类至今安全的原因之一，就是它的奥秘还不为人所知！</a:t>
            </a:r>
            <a:r>
              <a:rPr lang="zh-CN" altLang="en-US" sz="2600" dirty="0">
                <a:latin typeface="Times New Roman" pitchFamily="18" charset="0"/>
                <a:ea typeface="黑体" pitchFamily="2" charset="-122"/>
              </a:rPr>
              <a:t> 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D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．韩鹏力挺错失机会的朱挺：</a:t>
            </a:r>
            <a:r>
              <a:rPr lang="zh-CN" altLang="en-US" sz="2600" b="1" dirty="0">
                <a:latin typeface="宋体"/>
              </a:rPr>
              <a:t>“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对年轻队员来说，这</a:t>
            </a:r>
            <a:r>
              <a:rPr lang="zh-CN" altLang="en-US" sz="2600" b="1" u="sng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无可厚非</a:t>
            </a:r>
            <a:r>
              <a:rPr lang="zh-CN" altLang="en-US" sz="2600" b="1" dirty="0">
                <a:latin typeface="Times New Roman" pitchFamily="18" charset="0"/>
                <a:ea typeface="黑体" pitchFamily="2" charset="-122"/>
              </a:rPr>
              <a:t>，这次错过两个机会，但下一场比赛，他可能两个机会都能抓住，毕竟这只是一场热身赛，不能因此给队员施加太大的压力。</a:t>
            </a:r>
            <a:r>
              <a:rPr lang="zh-CN" altLang="en-US" sz="2600" b="1" dirty="0">
                <a:latin typeface="宋体"/>
              </a:rPr>
              <a:t>”</a:t>
            </a:r>
            <a:endParaRPr lang="zh-CN" altLang="en-US" sz="2600" b="1" dirty="0">
              <a:latin typeface="Times New Roman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1788" y="5592763"/>
            <a:ext cx="8566150" cy="925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骇人听闻：使人听了非常吃惊，多指社会上发生的坏事。耸人听闻：故意说夸大或惊奇的话，使人震惊。此处应用</a:t>
            </a:r>
            <a:r>
              <a:rPr lang="zh-CN" altLang="en-US" sz="2600" b="1" dirty="0">
                <a:solidFill>
                  <a:srgbClr val="0000CC"/>
                </a:solidFill>
                <a:latin typeface="宋体" charset="-122"/>
              </a:rPr>
              <a:t>“</a:t>
            </a:r>
            <a:r>
              <a:rPr lang="zh-CN" altLang="en-US" sz="2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耸人听闻</a:t>
            </a:r>
            <a:r>
              <a:rPr lang="zh-CN" altLang="en-US" sz="2600" b="1" dirty="0">
                <a:solidFill>
                  <a:srgbClr val="0000CC"/>
                </a:solidFill>
                <a:latin typeface="宋体" charset="-122"/>
              </a:rPr>
              <a:t>”</a:t>
            </a:r>
            <a:r>
              <a:rPr lang="zh-CN" altLang="en-US" sz="2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11560" y="2708920"/>
            <a:ext cx="27940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6600" b="1" dirty="0" smtClean="0"/>
              <a:t>             </a:t>
            </a:r>
            <a:endParaRPr lang="en-US" altLang="zh-CN" sz="6600" b="1" dirty="0" smtClean="0"/>
          </a:p>
          <a:p>
            <a:pPr>
              <a:buNone/>
            </a:pPr>
            <a:r>
              <a:rPr lang="en-US" altLang="zh-CN" sz="6600" b="1" dirty="0" smtClean="0"/>
              <a:t>               </a:t>
            </a:r>
            <a:r>
              <a:rPr lang="zh-CN" altLang="en-US" sz="6600" b="1" dirty="0" smtClean="0"/>
              <a:t> 练一练</a:t>
            </a:r>
            <a:endParaRPr lang="zh-CN" altLang="en-US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5490713_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5380672"/>
            <a:ext cx="9144000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79512" y="4509120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练习</a:t>
            </a:r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、请简要说明重阳节徽标的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构图要素</a:t>
            </a:r>
            <a:r>
              <a:rPr lang="zh-CN" altLang="en-US" sz="4800" b="1" dirty="0" smtClean="0"/>
              <a:t>及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创意</a:t>
            </a:r>
            <a:endParaRPr lang="en-US" altLang="zh-CN" sz="4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kumimoji="1"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kumimoji="1" lang="zh-CN" altLang="en-US" sz="5300" b="1" dirty="0" smtClean="0">
                <a:solidFill>
                  <a:srgbClr val="0000FF"/>
                </a:solidFill>
                <a:latin typeface="Times New Roman" pitchFamily="18" charset="0"/>
              </a:rPr>
              <a:t>上海世博会会徽 </a:t>
            </a:r>
            <a:br>
              <a:rPr kumimoji="1" lang="zh-CN" altLang="en-US" sz="5300" b="1" dirty="0" smtClean="0">
                <a:solidFill>
                  <a:srgbClr val="0000FF"/>
                </a:solidFill>
                <a:latin typeface="Times New Roman" pitchFamily="18" charset="0"/>
              </a:rPr>
            </a:br>
            <a:endParaRPr lang="zh-CN" altLang="en-US" sz="5300" dirty="0"/>
          </a:p>
        </p:txBody>
      </p:sp>
      <p:pic>
        <p:nvPicPr>
          <p:cNvPr id="4" name="Picture 2" descr="ima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96944" cy="388843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23528" y="5517232"/>
            <a:ext cx="7812360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 dirty="0" smtClean="0">
                <a:latin typeface="宋体" charset="-122"/>
              </a:rPr>
              <a:t>（</a:t>
            </a:r>
            <a:r>
              <a:rPr lang="en-US" altLang="zh-CN" sz="3200" b="1" dirty="0" smtClean="0">
                <a:latin typeface="宋体" charset="-122"/>
              </a:rPr>
              <a:t>1</a:t>
            </a:r>
            <a:r>
              <a:rPr lang="zh-CN" altLang="en-US" sz="3200" b="1" dirty="0" smtClean="0">
                <a:latin typeface="宋体" charset="-122"/>
              </a:rPr>
              <a:t>）请用简洁的语言概括说明画面。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 smtClean="0">
                <a:latin typeface="宋体" charset="-122"/>
              </a:rPr>
              <a:t>（</a:t>
            </a:r>
            <a:r>
              <a:rPr lang="en-US" altLang="zh-CN" sz="3200" b="1" dirty="0" smtClean="0">
                <a:latin typeface="宋体" charset="-122"/>
              </a:rPr>
              <a:t>2</a:t>
            </a:r>
            <a:r>
              <a:rPr lang="zh-CN" altLang="en-US" sz="3200" b="1" dirty="0" smtClean="0">
                <a:latin typeface="宋体" charset="-122"/>
              </a:rPr>
              <a:t>）请描述该会徽所表达的含义。</a:t>
            </a:r>
            <a:endParaRPr lang="zh-CN" altLang="en-US" sz="3200" b="1" dirty="0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260648"/>
            <a:ext cx="9324528" cy="143103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练习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、下面是“中国电信（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China  Telecom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）”的图标，仔细观察后，根据要求答题。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4" descr="020415news0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12776"/>
            <a:ext cx="6552727" cy="36480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2292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根据你的理解，请用简明的语言说说中国电信图标的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创意</a:t>
            </a:r>
            <a:r>
              <a:rPr lang="zh-CN" altLang="en-US" sz="3600" b="1" dirty="0" smtClean="0"/>
              <a:t>；</a:t>
            </a:r>
            <a:br>
              <a:rPr lang="zh-CN" altLang="en-US" sz="3600" b="1" dirty="0" smtClean="0"/>
            </a:b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15490713_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40010" cy="3717032"/>
          </a:xfrm>
        </p:spPr>
      </p:pic>
      <p:pic>
        <p:nvPicPr>
          <p:cNvPr id="5" name="Picture 4" descr="020415news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01007"/>
            <a:ext cx="4211961" cy="3356993"/>
          </a:xfrm>
          <a:prstGeom prst="rect">
            <a:avLst/>
          </a:prstGeom>
          <a:noFill/>
        </p:spPr>
      </p:pic>
      <p:pic>
        <p:nvPicPr>
          <p:cNvPr id="7" name="Picture 2" descr="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0"/>
            <a:ext cx="4211960" cy="35730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2780928"/>
            <a:ext cx="493204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8686800" cy="56612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）重阳节的图案由两个</a:t>
            </a:r>
            <a:r>
              <a:rPr lang="en-US" altLang="zh-CN" b="1" dirty="0" smtClean="0"/>
              <a:t>9</a:t>
            </a:r>
            <a:r>
              <a:rPr lang="zh-CN" altLang="en-US" b="1" dirty="0" smtClean="0"/>
              <a:t>变形组合、菊花、右边附有重阳节的中英文字体和一个重阳的印章构成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A</a:t>
            </a:r>
            <a:r>
              <a:rPr lang="zh-CN" altLang="en-US" b="1" dirty="0" smtClean="0"/>
              <a:t>、双</a:t>
            </a:r>
            <a:r>
              <a:rPr lang="en-US" altLang="zh-CN" b="1" dirty="0" smtClean="0"/>
              <a:t>9</a:t>
            </a:r>
            <a:r>
              <a:rPr lang="zh-CN" altLang="en-US" b="1" dirty="0" smtClean="0"/>
              <a:t>既交代了时间，又寓意老人节，祝福天下老人健康长寿，活到</a:t>
            </a:r>
            <a:r>
              <a:rPr lang="en-US" altLang="zh-CN" b="1" dirty="0" smtClean="0"/>
              <a:t>99</a:t>
            </a:r>
          </a:p>
          <a:p>
            <a:pPr>
              <a:buNone/>
            </a:pPr>
            <a:r>
              <a:rPr lang="en-US" altLang="zh-CN" b="1" dirty="0" smtClean="0"/>
              <a:t>  B</a:t>
            </a:r>
            <a:r>
              <a:rPr lang="zh-CN" altLang="en-US" b="1" dirty="0" smtClean="0"/>
              <a:t>、菊花花瓣充满生机、活力，点明时令特点，增加了活泼元素。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C</a:t>
            </a:r>
            <a:r>
              <a:rPr lang="zh-CN" altLang="en-US" b="1" dirty="0" smtClean="0"/>
              <a:t>、整个图案采用中国红的颜色，寓意着欢庆幸福美满的生活。</a:t>
            </a:r>
            <a:endParaRPr lang="zh-CN" altLang="en-US" b="1" dirty="0"/>
          </a:p>
        </p:txBody>
      </p:sp>
      <p:pic>
        <p:nvPicPr>
          <p:cNvPr id="4" name="内容占位符 3" descr="15490713_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06888" y="0"/>
            <a:ext cx="3437112" cy="17185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3264"/>
            <a:ext cx="9144000" cy="66247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b="1" dirty="0" smtClean="0">
              <a:solidFill>
                <a:srgbClr val="0033CC"/>
              </a:solidFill>
              <a:latin typeface="宋体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0033CC"/>
                </a:solidFill>
                <a:latin typeface="宋体" charset="-122"/>
              </a:rPr>
              <a:t>（</a:t>
            </a:r>
            <a:r>
              <a:rPr lang="en-US" altLang="zh-CN" b="1" dirty="0" smtClean="0">
                <a:solidFill>
                  <a:srgbClr val="0033CC"/>
                </a:solidFill>
                <a:latin typeface="宋体" charset="-122"/>
              </a:rPr>
              <a:t>1</a:t>
            </a:r>
            <a:r>
              <a:rPr lang="zh-CN" altLang="en-US" b="1" dirty="0" smtClean="0">
                <a:solidFill>
                  <a:srgbClr val="0033CC"/>
                </a:solidFill>
                <a:latin typeface="宋体" charset="-122"/>
              </a:rPr>
              <a:t>）上海世博会会徽由三部分组成：三个人形图案组成的汉字</a:t>
            </a:r>
            <a:r>
              <a:rPr lang="zh-CN" altLang="en-US" b="1" dirty="0" smtClean="0">
                <a:solidFill>
                  <a:srgbClr val="FF0000"/>
                </a:solidFill>
                <a:latin typeface="宋体" charset="-122"/>
              </a:rPr>
              <a:t>“世”</a:t>
            </a:r>
            <a:r>
              <a:rPr lang="zh-CN" altLang="en-US" b="1" dirty="0" smtClean="0">
                <a:solidFill>
                  <a:srgbClr val="0033CC"/>
                </a:solidFill>
                <a:latin typeface="宋体" charset="-122"/>
              </a:rPr>
              <a:t>；阿拉伯数字</a:t>
            </a:r>
            <a:r>
              <a:rPr lang="zh-CN" altLang="en-US" b="1" dirty="0" smtClean="0">
                <a:solidFill>
                  <a:srgbClr val="FF0000"/>
                </a:solidFill>
                <a:latin typeface="宋体" charset="-122"/>
              </a:rPr>
              <a:t>“</a:t>
            </a:r>
            <a:r>
              <a:rPr lang="en-US" altLang="zh-CN" b="1" dirty="0" smtClean="0">
                <a:solidFill>
                  <a:srgbClr val="FF0000"/>
                </a:solidFill>
                <a:latin typeface="宋体" charset="-122"/>
              </a:rPr>
              <a:t>2010”</a:t>
            </a:r>
            <a:r>
              <a:rPr lang="zh-CN" altLang="en-US" b="1" dirty="0" smtClean="0">
                <a:solidFill>
                  <a:srgbClr val="0033CC"/>
                </a:solidFill>
                <a:latin typeface="宋体" charset="-122"/>
              </a:rPr>
              <a:t>的字样以及英文书写“</a:t>
            </a:r>
            <a:r>
              <a:rPr lang="en-US" altLang="zh-CN" b="1" dirty="0" smtClean="0">
                <a:solidFill>
                  <a:srgbClr val="FF0000"/>
                </a:solidFill>
                <a:latin typeface="宋体" charset="-122"/>
              </a:rPr>
              <a:t>EXPO”</a:t>
            </a:r>
            <a:r>
              <a:rPr lang="zh-CN" altLang="en-US" b="1" dirty="0" smtClean="0">
                <a:solidFill>
                  <a:srgbClr val="FF0000"/>
                </a:solidFill>
                <a:latin typeface="宋体" charset="-122"/>
              </a:rPr>
              <a:t>、“</a:t>
            </a:r>
            <a:r>
              <a:rPr lang="en-US" altLang="zh-CN" b="1" dirty="0" smtClean="0">
                <a:solidFill>
                  <a:srgbClr val="FF0000"/>
                </a:solidFill>
                <a:latin typeface="宋体" charset="-122"/>
              </a:rPr>
              <a:t>SHANGHAI  CHINA”</a:t>
            </a:r>
            <a:r>
              <a:rPr lang="zh-CN" altLang="en-US" b="1" dirty="0" smtClean="0">
                <a:solidFill>
                  <a:srgbClr val="0033CC"/>
                </a:solidFill>
                <a:latin typeface="宋体" charset="-122"/>
              </a:rPr>
              <a:t>。</a:t>
            </a:r>
            <a:endParaRPr lang="en-US" altLang="zh-CN" b="1" dirty="0" smtClean="0">
              <a:solidFill>
                <a:srgbClr val="0033CC"/>
              </a:solidFill>
              <a:latin typeface="宋体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0033CC"/>
                </a:solidFill>
                <a:latin typeface="宋体" charset="-122"/>
              </a:rPr>
              <a:t>（</a:t>
            </a:r>
            <a:r>
              <a:rPr lang="en-US" altLang="zh-CN" b="1" dirty="0" smtClean="0">
                <a:solidFill>
                  <a:srgbClr val="0033CC"/>
                </a:solidFill>
                <a:latin typeface="宋体" charset="-122"/>
              </a:rPr>
              <a:t>2</a:t>
            </a:r>
            <a:r>
              <a:rPr lang="zh-CN" altLang="en-US" b="1" dirty="0" smtClean="0">
                <a:solidFill>
                  <a:srgbClr val="0033CC"/>
                </a:solidFill>
                <a:latin typeface="宋体" charset="-122"/>
              </a:rPr>
              <a:t>）</a:t>
            </a:r>
            <a:r>
              <a:rPr lang="en-US" altLang="zh-CN" sz="3300" b="1" dirty="0" smtClean="0"/>
              <a:t>A</a:t>
            </a:r>
            <a:r>
              <a:rPr lang="zh-CN" altLang="en-US" sz="3300" b="1" dirty="0" smtClean="0"/>
              <a:t>、世与</a:t>
            </a:r>
            <a:r>
              <a:rPr lang="en-US" altLang="zh-CN" sz="3300" b="1" dirty="0" smtClean="0"/>
              <a:t>2010</a:t>
            </a:r>
            <a:r>
              <a:rPr lang="zh-CN" altLang="en-US" sz="3300" b="1" dirty="0" smtClean="0"/>
              <a:t>巧妙结合，表达了中国举办一届属于世界的、多元文化融合的博览会的愿望</a:t>
            </a:r>
            <a:endParaRPr lang="en-US" altLang="zh-CN" sz="3300" b="1" dirty="0" smtClean="0"/>
          </a:p>
          <a:p>
            <a:r>
              <a:rPr lang="en-US" altLang="zh-CN" sz="3300" b="1" dirty="0" smtClean="0"/>
              <a:t>B</a:t>
            </a:r>
            <a:r>
              <a:rPr lang="zh-CN" altLang="en-US" sz="3300" b="1" dirty="0" smtClean="0"/>
              <a:t>、图形可代表包含“你、我、他”的全人类，表达了世博会理解、沟通、欢聚、合作的理念</a:t>
            </a:r>
            <a:endParaRPr lang="en-US" altLang="zh-CN" sz="3300" b="1" dirty="0" smtClean="0"/>
          </a:p>
          <a:p>
            <a:r>
              <a:rPr lang="en-US" altLang="zh-CN" sz="3300" b="1" dirty="0" smtClean="0"/>
              <a:t>C</a:t>
            </a:r>
            <a:r>
              <a:rPr lang="zh-CN" altLang="en-US" sz="3300" b="1" dirty="0" smtClean="0"/>
              <a:t>、以绿色为主色调，富有生机活力，抒发中国人民面向未来，追求可持续发展的创造激情</a:t>
            </a:r>
            <a:endParaRPr lang="en-US" altLang="zh-CN" sz="3300" b="1" dirty="0" smtClean="0"/>
          </a:p>
          <a:p>
            <a:r>
              <a:rPr lang="en-US" altLang="zh-CN" sz="3300" b="1" dirty="0" smtClean="0"/>
              <a:t>D</a:t>
            </a:r>
            <a:r>
              <a:rPr lang="zh-CN" altLang="en-US" sz="3300" b="1" dirty="0" smtClean="0"/>
              <a:t>、中英文字母交代名称和举办地</a:t>
            </a:r>
            <a:endParaRPr lang="zh-CN" altLang="en-US" sz="3300" b="1" dirty="0"/>
          </a:p>
        </p:txBody>
      </p:sp>
      <p:pic>
        <p:nvPicPr>
          <p:cNvPr id="7" name="Picture 2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8100" y="1700808"/>
            <a:ext cx="2771800" cy="1196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90000"/>
              </a:lnSpc>
              <a:buFontTx/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zh-CN" altLang="en-US" sz="3900" b="1" dirty="0" smtClean="0">
                <a:solidFill>
                  <a:srgbClr val="FF0000"/>
                </a:solidFill>
              </a:rPr>
              <a:t>第一</a:t>
            </a:r>
            <a:r>
              <a:rPr lang="zh-CN" altLang="en-US" sz="3500" b="1" dirty="0" smtClean="0"/>
              <a:t>、</a:t>
            </a:r>
            <a:r>
              <a:rPr lang="zh-CN" altLang="en-US" sz="3500" b="1" dirty="0" smtClean="0">
                <a:cs typeface="Times New Roman" pitchFamily="18" charset="0"/>
              </a:rPr>
              <a:t> </a:t>
            </a:r>
            <a:r>
              <a:rPr lang="zh-CN" altLang="en-US" sz="3900" b="1" dirty="0" smtClean="0">
                <a:cs typeface="Times New Roman" pitchFamily="18" charset="0"/>
              </a:rPr>
              <a:t>  </a:t>
            </a:r>
            <a:r>
              <a:rPr lang="zh-CN" altLang="en-US" sz="3900" b="1" dirty="0" smtClean="0"/>
              <a:t>抓住图标的特征联想。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zh-CN" altLang="en-US" sz="3500" b="1" dirty="0" smtClean="0"/>
              <a:t>     </a:t>
            </a:r>
            <a:endParaRPr lang="zh-CN" altLang="en-US" sz="3900" b="1" dirty="0" smtClean="0">
              <a:solidFill>
                <a:srgbClr val="FF0000"/>
              </a:solidFill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zh-CN" altLang="en-US" sz="3900" b="1" dirty="0" smtClean="0">
              <a:solidFill>
                <a:srgbClr val="FF0000"/>
              </a:solidFill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zh-CN" altLang="en-US" sz="3900" b="1" dirty="0" smtClean="0">
                <a:solidFill>
                  <a:srgbClr val="FF0000"/>
                </a:solidFill>
              </a:rPr>
              <a:t>第二</a:t>
            </a:r>
            <a:r>
              <a:rPr lang="zh-CN" altLang="en-US" sz="3900" b="1" dirty="0" smtClean="0"/>
              <a:t>、</a:t>
            </a:r>
            <a:r>
              <a:rPr lang="zh-CN" altLang="en-US" sz="3900" b="1" dirty="0" smtClean="0">
                <a:latin typeface="宋体" charset="-122"/>
              </a:rPr>
              <a:t>在联想的础上，分析内涵、寓意。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zh-CN" altLang="en-US" sz="3500" b="1" dirty="0" smtClean="0">
                <a:latin typeface="宋体" charset="-122"/>
              </a:rPr>
              <a:t> </a:t>
            </a:r>
            <a:r>
              <a:rPr lang="en-US" altLang="zh-CN" sz="3900" b="1" dirty="0" smtClean="0">
                <a:latin typeface="宋体" charset="-122"/>
              </a:rPr>
              <a:t>A</a:t>
            </a:r>
            <a:r>
              <a:rPr lang="zh-CN" altLang="en-US" sz="3900" b="1" dirty="0" smtClean="0"/>
              <a:t>、“</a:t>
            </a:r>
            <a:r>
              <a:rPr lang="en-US" altLang="zh-CN" sz="3900" b="1" dirty="0" smtClean="0">
                <a:latin typeface="宋体" charset="-122"/>
              </a:rPr>
              <a:t>C</a:t>
            </a:r>
            <a:r>
              <a:rPr lang="en-US" altLang="zh-CN" sz="3900" b="1" dirty="0" smtClean="0"/>
              <a:t>”“</a:t>
            </a:r>
            <a:r>
              <a:rPr lang="en-US" altLang="zh-CN" sz="3900" b="1" dirty="0" smtClean="0">
                <a:latin typeface="宋体" charset="-122"/>
              </a:rPr>
              <a:t>C</a:t>
            </a:r>
            <a:r>
              <a:rPr lang="en-US" altLang="zh-CN" sz="3900" b="1" dirty="0" smtClean="0"/>
              <a:t>”</a:t>
            </a:r>
            <a:r>
              <a:rPr lang="zh-CN" altLang="en-US" sz="3900" b="1" dirty="0" smtClean="0"/>
              <a:t>形象化的电话，推测其意是中国电信</a:t>
            </a:r>
            <a:r>
              <a:rPr lang="zh-CN" altLang="en-US" sz="3900" b="1" dirty="0" smtClean="0">
                <a:solidFill>
                  <a:srgbClr val="FF0000"/>
                </a:solidFill>
              </a:rPr>
              <a:t>沟通人与人   之间的关系</a:t>
            </a:r>
            <a:r>
              <a:rPr lang="zh-CN" altLang="en-US" sz="3900" b="1" dirty="0" smtClean="0"/>
              <a:t>；</a:t>
            </a:r>
            <a:endParaRPr lang="zh-CN" altLang="en-US" sz="3900" b="1" dirty="0" smtClean="0">
              <a:latin typeface="宋体" charset="-122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zh-CN" altLang="en-US" sz="3900" b="1" dirty="0" smtClean="0">
                <a:latin typeface="宋体" charset="-122"/>
              </a:rPr>
              <a:t> </a:t>
            </a:r>
            <a:r>
              <a:rPr lang="en-US" altLang="zh-CN" sz="3900" b="1" dirty="0" smtClean="0">
                <a:latin typeface="宋体" charset="-122"/>
              </a:rPr>
              <a:t>B</a:t>
            </a:r>
            <a:r>
              <a:rPr lang="zh-CN" altLang="en-US" sz="3900" b="1" dirty="0" smtClean="0"/>
              <a:t>、“</a:t>
            </a:r>
            <a:r>
              <a:rPr lang="en-US" altLang="zh-CN" sz="3900" b="1" dirty="0" smtClean="0">
                <a:latin typeface="宋体" charset="-122"/>
              </a:rPr>
              <a:t>C</a:t>
            </a:r>
            <a:r>
              <a:rPr lang="en-US" altLang="zh-CN" sz="3900" b="1" dirty="0" smtClean="0"/>
              <a:t>”“</a:t>
            </a:r>
            <a:r>
              <a:rPr lang="en-US" altLang="zh-CN" sz="3900" b="1" dirty="0" smtClean="0">
                <a:latin typeface="宋体" charset="-122"/>
              </a:rPr>
              <a:t>C</a:t>
            </a:r>
            <a:r>
              <a:rPr lang="en-US" altLang="zh-CN" sz="3900" b="1" dirty="0" smtClean="0"/>
              <a:t>”</a:t>
            </a:r>
            <a:r>
              <a:rPr lang="zh-CN" altLang="en-US" sz="3900" b="1" dirty="0" smtClean="0"/>
              <a:t>两副牛角</a:t>
            </a:r>
            <a:r>
              <a:rPr lang="zh-CN" altLang="en-US" sz="3900" b="1" dirty="0" smtClean="0">
                <a:latin typeface="宋体" charset="-122"/>
              </a:rPr>
              <a:t> </a:t>
            </a:r>
            <a:r>
              <a:rPr lang="zh-CN" altLang="en-US" sz="3900" b="1" dirty="0" smtClean="0"/>
              <a:t>，联想到股市的牛，可代表</a:t>
            </a:r>
            <a:r>
              <a:rPr lang="zh-CN" altLang="en-US" sz="3900" b="1" dirty="0" smtClean="0">
                <a:solidFill>
                  <a:srgbClr val="FF0000"/>
                </a:solidFill>
              </a:rPr>
              <a:t>中国电信上市的美好前景</a:t>
            </a:r>
            <a:r>
              <a:rPr lang="zh-CN" altLang="en-US" sz="3900" b="1" dirty="0" smtClean="0"/>
              <a:t>；</a:t>
            </a:r>
            <a:endParaRPr lang="zh-CN" altLang="en-US" sz="3900" b="1" dirty="0" smtClean="0">
              <a:latin typeface="宋体" charset="-122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zh-CN" altLang="en-US" sz="3900" b="1" dirty="0" smtClean="0">
                <a:latin typeface="宋体" charset="-122"/>
              </a:rPr>
              <a:t> </a:t>
            </a:r>
            <a:r>
              <a:rPr lang="en-US" altLang="zh-CN" sz="3900" b="1" dirty="0" smtClean="0">
                <a:latin typeface="宋体" charset="-122"/>
              </a:rPr>
              <a:t>C</a:t>
            </a:r>
            <a:r>
              <a:rPr lang="zh-CN" altLang="en-US" sz="3900" b="1" dirty="0" smtClean="0"/>
              <a:t>、“</a:t>
            </a:r>
            <a:r>
              <a:rPr lang="en-US" altLang="zh-CN" sz="3900" b="1" dirty="0" smtClean="0">
                <a:latin typeface="宋体" charset="-122"/>
              </a:rPr>
              <a:t>C</a:t>
            </a:r>
            <a:r>
              <a:rPr lang="en-US" altLang="zh-CN" sz="3900" b="1" dirty="0" smtClean="0"/>
              <a:t>”“</a:t>
            </a:r>
            <a:r>
              <a:rPr lang="en-US" altLang="zh-CN" sz="3900" b="1" dirty="0" smtClean="0">
                <a:latin typeface="宋体" charset="-122"/>
              </a:rPr>
              <a:t>C</a:t>
            </a:r>
            <a:r>
              <a:rPr lang="en-US" altLang="zh-CN" sz="3900" b="1" dirty="0" smtClean="0"/>
              <a:t>”</a:t>
            </a:r>
            <a:r>
              <a:rPr lang="zh-CN" altLang="en-US" sz="3900" b="1" dirty="0" smtClean="0"/>
              <a:t>地球的图形或经纬线，可推测其意是</a:t>
            </a:r>
            <a:r>
              <a:rPr lang="zh-CN" altLang="en-US" sz="3900" b="1" dirty="0" smtClean="0">
                <a:solidFill>
                  <a:srgbClr val="FF0000"/>
                </a:solidFill>
              </a:rPr>
              <a:t>中国电信走向世界</a:t>
            </a:r>
            <a:r>
              <a:rPr lang="zh-CN" altLang="en-US" sz="3900" b="1" dirty="0" smtClean="0"/>
              <a:t>；</a:t>
            </a:r>
            <a:endParaRPr lang="zh-CN" altLang="en-US" sz="3900" b="1" dirty="0" smtClean="0">
              <a:latin typeface="宋体" charset="-122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zh-CN" altLang="en-US" sz="3900" b="1" dirty="0" smtClean="0">
                <a:latin typeface="宋体" charset="-122"/>
              </a:rPr>
              <a:t> </a:t>
            </a:r>
            <a:r>
              <a:rPr lang="en-US" altLang="zh-CN" sz="3900" b="1" dirty="0" smtClean="0">
                <a:latin typeface="宋体" charset="-122"/>
              </a:rPr>
              <a:t>D </a:t>
            </a:r>
            <a:r>
              <a:rPr lang="zh-CN" altLang="en-US" sz="3900" b="1" dirty="0" smtClean="0"/>
              <a:t>、鸟的翅膀，可推测其意是中国电信蒸蒸日上。</a:t>
            </a:r>
          </a:p>
          <a:p>
            <a:endParaRPr lang="zh-CN" altLang="en-US" dirty="0"/>
          </a:p>
        </p:txBody>
      </p:sp>
      <p:pic>
        <p:nvPicPr>
          <p:cNvPr id="4" name="Picture 3" descr="020415news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0"/>
            <a:ext cx="2319535" cy="2075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76672"/>
            <a:ext cx="8686800" cy="478539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b="1" dirty="0" smtClean="0">
                <a:latin typeface="Times New Roman" pitchFamily="18" charset="0"/>
                <a:ea typeface="黑体" pitchFamily="2" charset="-122"/>
              </a:rPr>
              <a:t>1</a:t>
            </a:r>
            <a:r>
              <a:rPr lang="zh-CN" altLang="en-US" b="1" dirty="0" smtClean="0">
                <a:latin typeface="Times New Roman" pitchFamily="18" charset="0"/>
                <a:ea typeface="黑体" pitchFamily="2" charset="-122"/>
              </a:rPr>
              <a:t>．</a:t>
            </a:r>
            <a:r>
              <a:rPr lang="zh-CN" altLang="en-US" b="1" dirty="0" smtClean="0">
                <a:latin typeface="Times New Roman" pitchFamily="18" charset="0"/>
                <a:ea typeface="黑体" pitchFamily="2" charset="-122"/>
              </a:rPr>
              <a:t>下列句子中，加点的成语使</a:t>
            </a:r>
            <a:r>
              <a:rPr lang="zh-CN" altLang="en-US" b="1" dirty="0" smtClean="0">
                <a:latin typeface="Times New Roman" pitchFamily="18" charset="0"/>
                <a:ea typeface="黑体" pitchFamily="2" charset="-122"/>
              </a:rPr>
              <a:t>用正确的</a:t>
            </a:r>
            <a:r>
              <a:rPr lang="zh-CN" altLang="en-US" b="1" dirty="0" smtClean="0">
                <a:latin typeface="Times New Roman" pitchFamily="18" charset="0"/>
                <a:ea typeface="黑体" pitchFamily="2" charset="-122"/>
              </a:rPr>
              <a:t>一</a:t>
            </a:r>
            <a:r>
              <a:rPr lang="zh-CN" altLang="en-US" b="1" dirty="0" smtClean="0">
                <a:latin typeface="Times New Roman" pitchFamily="18" charset="0"/>
                <a:ea typeface="黑体" pitchFamily="2" charset="-122"/>
              </a:rPr>
              <a:t>项</a:t>
            </a:r>
            <a:endParaRPr lang="en-US" altLang="zh-CN" b="1" dirty="0" smtClean="0">
              <a:latin typeface="Times New Roman" pitchFamily="18" charset="0"/>
              <a:ea typeface="黑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Times New Roman" pitchFamily="18" charset="0"/>
              <a:ea typeface="黑体" pitchFamily="2" charset="-122"/>
            </a:endParaRPr>
          </a:p>
          <a:p>
            <a:pPr>
              <a:buNone/>
            </a:pPr>
            <a:r>
              <a:rPr lang="en-US" altLang="zh-CN" b="1" dirty="0" smtClean="0"/>
              <a:t>A.</a:t>
            </a:r>
            <a:r>
              <a:rPr lang="zh-CN" altLang="zh-CN" b="1" dirty="0" smtClean="0"/>
              <a:t>也许有人认为唐代王维除了作诗之外</a:t>
            </a:r>
            <a:r>
              <a:rPr lang="zh-CN" altLang="zh-CN" b="1" u="sng" dirty="0" smtClean="0">
                <a:solidFill>
                  <a:srgbClr val="FF0000"/>
                </a:solidFill>
              </a:rPr>
              <a:t>别无长物</a:t>
            </a:r>
            <a:r>
              <a:rPr lang="zh-CN" altLang="zh-CN" b="1" dirty="0" smtClean="0"/>
              <a:t>，其实，王维的画也是作得不错的。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B</a:t>
            </a:r>
            <a:r>
              <a:rPr lang="zh-CN" altLang="en-US" b="1" dirty="0" smtClean="0"/>
              <a:t>．你应该和朋友合作搞这个课题，要知道</a:t>
            </a:r>
            <a:r>
              <a:rPr lang="zh-CN" altLang="en-US" b="1" u="sng" dirty="0" smtClean="0">
                <a:solidFill>
                  <a:srgbClr val="FF0000"/>
                </a:solidFill>
              </a:rPr>
              <a:t>三人成虎</a:t>
            </a:r>
            <a:r>
              <a:rPr lang="zh-CN" altLang="en-US" b="1" dirty="0" smtClean="0"/>
              <a:t>，众志成城。 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C.</a:t>
            </a:r>
            <a:r>
              <a:rPr lang="zh-CN" altLang="zh-CN" b="1" dirty="0" smtClean="0"/>
              <a:t>既然知道错了，就应该马上改正，如果</a:t>
            </a:r>
            <a:r>
              <a:rPr lang="zh-CN" altLang="zh-CN" b="1" u="sng" dirty="0" smtClean="0">
                <a:solidFill>
                  <a:srgbClr val="FF0000"/>
                </a:solidFill>
              </a:rPr>
              <a:t>犯而不校</a:t>
            </a:r>
            <a:r>
              <a:rPr lang="zh-CN" altLang="zh-CN" b="1" dirty="0" smtClean="0"/>
              <a:t>，那就危险</a:t>
            </a:r>
            <a:r>
              <a:rPr lang="zh-CN" altLang="zh-CN" b="1" dirty="0" smtClean="0"/>
              <a:t>了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D.</a:t>
            </a:r>
            <a:r>
              <a:rPr lang="zh-CN" altLang="en-US" b="1" dirty="0" smtClean="0"/>
              <a:t>鲁迅的杂文语言犀利，思想深刻，都属于</a:t>
            </a:r>
            <a:r>
              <a:rPr lang="zh-CN" altLang="en-US" b="1" u="sng" dirty="0" smtClean="0">
                <a:solidFill>
                  <a:srgbClr val="FF0000"/>
                </a:solidFill>
              </a:rPr>
              <a:t>不刊之论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80528" y="4725144"/>
            <a:ext cx="196056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09587" y="332656"/>
            <a:ext cx="8634413" cy="603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130000"/>
              </a:spcBef>
            </a:pPr>
            <a:r>
              <a:rPr lang="en-US" altLang="zh-CN" sz="2600" b="1" dirty="0" smtClean="0">
                <a:latin typeface="Times New Roman" pitchFamily="18" charset="0"/>
                <a:ea typeface="黑体" pitchFamily="2" charset="-122"/>
              </a:rPr>
              <a:t>2</a:t>
            </a:r>
            <a:r>
              <a:rPr lang="zh-CN" altLang="en-US" sz="2600" b="1" dirty="0" smtClean="0">
                <a:latin typeface="黑体" pitchFamily="2" charset="-122"/>
                <a:ea typeface="黑体" pitchFamily="2" charset="-122"/>
              </a:rPr>
              <a:t>．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下列各句中，没有语病、句意明确的一句是</a:t>
            </a:r>
            <a:br>
              <a:rPr lang="zh-CN" altLang="en-US" sz="2600" b="1" dirty="0">
                <a:latin typeface="黑体" pitchFamily="2" charset="-122"/>
                <a:ea typeface="黑体" pitchFamily="2" charset="-122"/>
              </a:rPr>
            </a:b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A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．一个国家的实力、一个民族的荣誉，不仅反映在社会进步、人的素质、科技水平、文化底蕴和道德力量上，而且反映在经济实力上。</a:t>
            </a:r>
          </a:p>
          <a:p>
            <a:pPr>
              <a:lnSpc>
                <a:spcPct val="85000"/>
              </a:lnSpc>
              <a:spcBef>
                <a:spcPct val="130000"/>
              </a:spcBef>
            </a:pP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B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．由于博物馆在原有陈列的基础上，把歙县的胡仁镜宅整体</a:t>
            </a:r>
            <a:r>
              <a:rPr lang="zh-CN" altLang="en-US" sz="2600" b="1" dirty="0">
                <a:latin typeface="宋体" charset="-122"/>
              </a:rPr>
              <a:t>“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搬</a:t>
            </a:r>
            <a:r>
              <a:rPr lang="zh-CN" altLang="en-US" sz="2600" b="1" dirty="0">
                <a:latin typeface="宋体" charset="-122"/>
              </a:rPr>
              <a:t>”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到合肥，在新馆中重建，使观众能真切地亲近古徽州，感受古民居。</a:t>
            </a:r>
          </a:p>
          <a:p>
            <a:pPr>
              <a:lnSpc>
                <a:spcPct val="85000"/>
              </a:lnSpc>
              <a:spcBef>
                <a:spcPct val="130000"/>
              </a:spcBef>
            </a:pP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C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．在我国现阶段，经济发达地区和落后地区都要不断巩固和提高经济发展的成果，争取在</a:t>
            </a:r>
            <a:r>
              <a:rPr lang="en-US" altLang="zh-CN" sz="2600" b="1" dirty="0">
                <a:latin typeface="黑体" pitchFamily="2" charset="-122"/>
                <a:ea typeface="黑体" pitchFamily="2" charset="-122"/>
              </a:rPr>
              <a:t>2020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年前全面提高人民的物质生活水平。</a:t>
            </a:r>
          </a:p>
          <a:p>
            <a:pPr>
              <a:lnSpc>
                <a:spcPct val="85000"/>
              </a:lnSpc>
              <a:spcBef>
                <a:spcPct val="130000"/>
              </a:spcBef>
            </a:pP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　　</a:t>
            </a:r>
            <a:r>
              <a:rPr lang="en-US" altLang="zh-CN" sz="2600" b="1" dirty="0">
                <a:latin typeface="Times New Roman" pitchFamily="18" charset="0"/>
                <a:ea typeface="黑体" pitchFamily="2" charset="-122"/>
              </a:rPr>
              <a:t>D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．将</a:t>
            </a:r>
            <a:r>
              <a:rPr lang="zh-CN" altLang="en-US" sz="2600" b="1" dirty="0">
                <a:latin typeface="宋体" charset="-122"/>
              </a:rPr>
              <a:t>“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乾坤柱</a:t>
            </a:r>
            <a:r>
              <a:rPr lang="zh-CN" altLang="en-US" sz="2600" b="1" dirty="0">
                <a:latin typeface="宋体" charset="-122"/>
              </a:rPr>
              <a:t>”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改为</a:t>
            </a:r>
            <a:r>
              <a:rPr lang="zh-CN" altLang="en-US" sz="2600" b="1" dirty="0">
                <a:latin typeface="宋体" charset="-122"/>
              </a:rPr>
              <a:t>“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哈利路亚山</a:t>
            </a:r>
            <a:r>
              <a:rPr lang="zh-CN" altLang="en-US" sz="2600" b="1" dirty="0">
                <a:latin typeface="宋体" charset="-122"/>
              </a:rPr>
              <a:t>”</a:t>
            </a:r>
            <a:r>
              <a:rPr lang="zh-CN" altLang="en-US" sz="2600" b="1" dirty="0">
                <a:latin typeface="黑体" pitchFamily="2" charset="-122"/>
                <a:ea typeface="黑体" pitchFamily="2" charset="-122"/>
              </a:rPr>
              <a:t>，实际上只是满足了少数人即洋人的好奇心理，却忽视了包括十三亿中国人在内的大多数人的感受。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412776"/>
            <a:ext cx="8755063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　　　　　　　　　　　　　</a:t>
            </a:r>
            <a:r>
              <a:rPr lang="zh-CN" altLang="en-US" sz="25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不合逻辑，递进关系不当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，而且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“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社会进步、人的素质、科技水平、文化底蕴和道德力量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”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并列关系的排列也存在问题；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716016" y="2996952"/>
            <a:ext cx="307975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主语残缺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80988" y="4548188"/>
            <a:ext cx="8181975" cy="777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　　　　　　　　　　　</a:t>
            </a:r>
            <a:r>
              <a:rPr lang="zh-CN" altLang="en-US" sz="25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搭配不当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“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巩固和提高经济发展的成果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”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“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成果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”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不能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“</a:t>
            </a:r>
            <a:r>
              <a:rPr lang="zh-CN" altLang="en-US" sz="25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提高</a:t>
            </a:r>
            <a:r>
              <a:rPr lang="zh-CN" altLang="en-US" sz="2500" b="1" dirty="0">
                <a:solidFill>
                  <a:srgbClr val="0000CC"/>
                </a:solidFill>
                <a:latin typeface="宋体" charset="-122"/>
              </a:rPr>
              <a:t>”</a:t>
            </a:r>
            <a:r>
              <a:rPr lang="zh-CN" altLang="en-US" sz="25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sz="3000" b="1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971600" y="4941168"/>
            <a:ext cx="196056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我们身边的徽标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内容占位符 3" descr="74c92b0982dc37c9fe40b10f68b91a4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12776"/>
            <a:ext cx="3024336" cy="1732143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124744"/>
            <a:ext cx="446449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84a5550fb21e12e0233394df88fb559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01008"/>
            <a:ext cx="3635896" cy="3096344"/>
          </a:xfrm>
          <a:prstGeom prst="rect">
            <a:avLst/>
          </a:prstGeom>
        </p:spPr>
      </p:pic>
      <p:pic>
        <p:nvPicPr>
          <p:cNvPr id="8" name="图片 7" descr="201509022046398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000500"/>
            <a:ext cx="4536504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332656"/>
            <a:ext cx="8892480" cy="629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buNone/>
            </a:pPr>
            <a:r>
              <a:rPr lang="zh-CN" altLang="en-US" sz="2800" b="1" dirty="0" smtClean="0"/>
              <a:t> 一、</a:t>
            </a:r>
            <a:r>
              <a:rPr lang="zh-CN" altLang="en-US" sz="2800" b="1" dirty="0" smtClean="0">
                <a:hlinkClick r:id="rId2"/>
              </a:rPr>
              <a:t>湖南卫视</a:t>
            </a:r>
            <a:r>
              <a:rPr lang="en-US" altLang="zh-CN" sz="2800" b="1" dirty="0" smtClean="0">
                <a:hlinkClick r:id="rId3"/>
              </a:rPr>
              <a:t>LOGO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形状</a:t>
            </a:r>
            <a:r>
              <a:rPr lang="zh-CN" altLang="en-US" sz="2800" b="1" dirty="0" smtClean="0"/>
              <a:t>像一只</a:t>
            </a:r>
            <a:r>
              <a:rPr lang="zh-CN" altLang="en-US" sz="2800" b="1" dirty="0" smtClean="0">
                <a:solidFill>
                  <a:srgbClr val="FF0000"/>
                </a:solidFill>
                <a:hlinkClick r:id="rId4"/>
              </a:rPr>
              <a:t>鱼头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（或鱼嘴）</a:t>
            </a:r>
            <a:r>
              <a:rPr lang="zh-CN" altLang="en-US" sz="2800" b="1" dirty="0" smtClean="0"/>
              <a:t>，中间的梭形像一粒米，寓意该台的出产地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“鱼米之乡”美誉的湖南</a:t>
            </a:r>
            <a:r>
              <a:rPr lang="zh-CN" altLang="en-US" sz="2800" b="1" dirty="0" smtClean="0"/>
              <a:t>；这是表面的意思。</a:t>
            </a:r>
            <a:endParaRPr lang="en-US" altLang="zh-CN" sz="2800" b="1" dirty="0" smtClean="0"/>
          </a:p>
          <a:p>
            <a:pPr lvl="2">
              <a:buNone/>
            </a:pPr>
            <a:r>
              <a:rPr lang="zh-CN" altLang="en-US" sz="2800" b="1" dirty="0" smtClean="0"/>
              <a:t>二、</a:t>
            </a:r>
            <a:r>
              <a:rPr lang="zh-CN" altLang="en-US" sz="2800" b="1" dirty="0" smtClean="0">
                <a:hlinkClick r:id="rId2"/>
              </a:rPr>
              <a:t>湖南卫视</a:t>
            </a:r>
            <a:r>
              <a:rPr lang="en-US" altLang="zh-CN" sz="2800" b="1" dirty="0" smtClean="0">
                <a:hlinkClick r:id="rId3"/>
              </a:rPr>
              <a:t>LOGO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形状同时像一根飘动的纽带</a:t>
            </a:r>
            <a:r>
              <a:rPr lang="zh-CN" altLang="en-US" sz="2800" b="1" dirty="0" smtClean="0"/>
              <a:t>，象征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电视台和观众连接起来</a:t>
            </a:r>
            <a:r>
              <a:rPr lang="zh-CN" altLang="en-US" sz="2800" b="1" dirty="0" smtClean="0"/>
              <a:t>，是湖南卫视“亲民”特点的表现；这是深层的意思。 </a:t>
            </a:r>
            <a:endParaRPr lang="en-US" altLang="zh-CN" sz="2800" b="1" dirty="0" smtClean="0"/>
          </a:p>
          <a:p>
            <a:pPr lvl="2">
              <a:buNone/>
            </a:pPr>
            <a:r>
              <a:rPr lang="zh-CN" altLang="en-US" sz="2800" b="1" dirty="0" smtClean="0"/>
              <a:t>三、该</a:t>
            </a:r>
            <a:r>
              <a:rPr lang="en-US" altLang="zh-CN" sz="2800" b="1" dirty="0" smtClean="0">
                <a:hlinkClick r:id="rId3"/>
              </a:rPr>
              <a:t>LOGO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颜色</a:t>
            </a:r>
            <a:r>
              <a:rPr lang="zh-CN" altLang="en-US" sz="2800" b="1" dirty="0" smtClean="0"/>
              <a:t>采用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象征活力、年轻的橙黄色</a:t>
            </a:r>
            <a:r>
              <a:rPr lang="zh-CN" altLang="en-US" sz="2800" b="1" dirty="0" smtClean="0"/>
              <a:t>，与湖南卫视所追求的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“打造中国最具活力电视品牌”</a:t>
            </a:r>
            <a:r>
              <a:rPr lang="zh-CN" altLang="en-US" sz="2800" b="1" dirty="0" smtClean="0"/>
              <a:t>相一致。 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>该</a:t>
            </a:r>
            <a:r>
              <a:rPr lang="en-US" altLang="zh-CN" sz="2800" b="1" dirty="0" smtClean="0"/>
              <a:t>LOGO</a:t>
            </a:r>
            <a:r>
              <a:rPr lang="zh-CN" altLang="en-US" sz="2800" b="1" dirty="0" smtClean="0"/>
              <a:t>整体设计大方时尚，其最成功之处在于，从一开始就没有采用与“湖南”有关的汉字、字母，而是从造型上隐射，显示出突破省级卫视地域性的长远打算！事实已经证明湖南卫视完全做到了这点。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324528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徽标类图文转换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639550" cy="866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1207</Words>
  <Application>Microsoft Office PowerPoint</Application>
  <PresentationFormat>全屏显示(4:3)</PresentationFormat>
  <Paragraphs>85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每日一练</vt:lpstr>
      <vt:lpstr>幻灯片 2</vt:lpstr>
      <vt:lpstr>幻灯片 3</vt:lpstr>
      <vt:lpstr>幻灯片 4</vt:lpstr>
      <vt:lpstr>我们身边的徽标</vt:lpstr>
      <vt:lpstr>幻灯片 6</vt:lpstr>
      <vt:lpstr>幻灯片 7</vt:lpstr>
      <vt:lpstr>幻灯片 8</vt:lpstr>
      <vt:lpstr>徽标类图文转换</vt:lpstr>
      <vt:lpstr>徽标类图文转换</vt:lpstr>
      <vt:lpstr>考查形式</vt:lpstr>
      <vt:lpstr>幻灯片 12</vt:lpstr>
      <vt:lpstr>幻灯片 13</vt:lpstr>
      <vt:lpstr>幻灯片 14</vt:lpstr>
      <vt:lpstr>方法指津</vt:lpstr>
      <vt:lpstr>幻灯片 16</vt:lpstr>
      <vt:lpstr>幻灯片 17</vt:lpstr>
      <vt:lpstr>幻灯片 18</vt:lpstr>
      <vt:lpstr>幻灯片 19</vt:lpstr>
      <vt:lpstr>幻灯片 20</vt:lpstr>
      <vt:lpstr>幻灯片 21</vt:lpstr>
      <vt:lpstr> 上海世博会会徽  </vt:lpstr>
      <vt:lpstr>练习4、下面是“中国电信（China  Telecom）”的图标，仔细观察后，根据要求答题。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10</cp:revision>
  <dcterms:modified xsi:type="dcterms:W3CDTF">2015-09-05T05:35:38Z</dcterms:modified>
</cp:coreProperties>
</file>