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96" r:id="rId3"/>
    <p:sldId id="298" r:id="rId4"/>
    <p:sldId id="360" r:id="rId5"/>
    <p:sldId id="359" r:id="rId6"/>
    <p:sldId id="361" r:id="rId7"/>
    <p:sldId id="363" r:id="rId8"/>
    <p:sldId id="304" r:id="rId9"/>
    <p:sldId id="258" r:id="rId10"/>
    <p:sldId id="260" r:id="rId11"/>
    <p:sldId id="261" r:id="rId12"/>
    <p:sldId id="364" r:id="rId13"/>
    <p:sldId id="264" r:id="rId14"/>
    <p:sldId id="265" r:id="rId15"/>
    <p:sldId id="365" r:id="rId16"/>
    <p:sldId id="266" r:id="rId17"/>
    <p:sldId id="337" r:id="rId18"/>
    <p:sldId id="267" r:id="rId19"/>
    <p:sldId id="366" r:id="rId20"/>
    <p:sldId id="268" r:id="rId21"/>
    <p:sldId id="305" r:id="rId22"/>
    <p:sldId id="338" r:id="rId23"/>
    <p:sldId id="367" r:id="rId24"/>
    <p:sldId id="368" r:id="rId25"/>
    <p:sldId id="269" r:id="rId26"/>
    <p:sldId id="270" r:id="rId27"/>
    <p:sldId id="306" r:id="rId28"/>
    <p:sldId id="371" r:id="rId29"/>
    <p:sldId id="372" r:id="rId30"/>
    <p:sldId id="379" r:id="rId31"/>
    <p:sldId id="373" r:id="rId32"/>
    <p:sldId id="369" r:id="rId33"/>
    <p:sldId id="374" r:id="rId34"/>
    <p:sldId id="375" r:id="rId35"/>
    <p:sldId id="380" r:id="rId36"/>
    <p:sldId id="381" r:id="rId37"/>
    <p:sldId id="382" r:id="rId38"/>
    <p:sldId id="383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8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8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Relationship Id="rId3" Type="http://schemas.openxmlformats.org/officeDocument/2006/relationships/image" Target="../media/image1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Relationship Id="rId3" Type="http://schemas.openxmlformats.org/officeDocument/2006/relationships/image" Target="../media/image1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6" name="图片 135"/>
          <p:cNvPicPr/>
          <p:nvPr/>
        </p:nvPicPr>
        <p:blipFill>
          <a:blip r:embed="rId2"/>
          <a:stretch>
            <a:fillRect/>
          </a:stretch>
        </p:blipFill>
        <p:spPr>
          <a:xfrm>
            <a:off x="9258300" y="-187960"/>
            <a:ext cx="2933700" cy="635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64515" y="4963160"/>
            <a:ext cx="869378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《百年孤独》节选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856980" cy="4963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202680" y="0"/>
            <a:ext cx="4160520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indent="0"/>
            <a:r>
              <a:rPr lang="zh-CN" sz="6600" b="1">
                <a:ea typeface="宋体" panose="02010600030101010101" pitchFamily="2" charset="-122"/>
                <a:sym typeface="+mn-ea"/>
              </a:rPr>
              <a:t>人物影响</a:t>
            </a:r>
            <a:endParaRPr lang="zh-CN" sz="66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4270" y="986155"/>
            <a:ext cx="73437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600" b="1">
                <a:ea typeface="宋体" panose="02010600030101010101" pitchFamily="2" charset="-122"/>
              </a:rPr>
              <a:t>马尔克斯不仅因其丰富的文学创作在世界文坛上占有重要的位置，而且还以其深刻独到的文学创作观和美学追求著称于世。马尔克斯的创作立足于拉美大地，怀着深厚的民族感情，表现人民的生活和斗争，鞭挞各种各样的邪恶势力，揭示重要的社会问题，从不同的侧面反映拉丁美洲的历史和现实，展示当代拉美的社会面貌。</a:t>
            </a:r>
            <a:endParaRPr sz="3600" b="1">
              <a:ea typeface="宋体" panose="02010600030101010101" pitchFamily="2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559435" y="594995"/>
            <a:ext cx="4073525" cy="6163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57580" y="0"/>
            <a:ext cx="1078420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indent="0"/>
            <a:r>
              <a:rPr lang="zh-CN" sz="6600" b="1">
                <a:ea typeface="宋体" panose="02010600030101010101" pitchFamily="2" charset="-122"/>
                <a:sym typeface="+mn-ea"/>
              </a:rPr>
              <a:t>文坛巨著《百年孤独》</a:t>
            </a:r>
            <a:endParaRPr lang="zh-CN" sz="66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075555" y="1106805"/>
            <a:ext cx="600329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ea typeface="宋体" panose="02010600030101010101" pitchFamily="2" charset="-122"/>
              </a:rPr>
              <a:t>        </a:t>
            </a:r>
            <a:r>
              <a:rPr lang="en-US" altLang="zh-CN" sz="4400" b="1">
                <a:ea typeface="宋体" panose="02010600030101010101" pitchFamily="2" charset="-122"/>
              </a:rPr>
              <a:t> </a:t>
            </a:r>
            <a:r>
              <a:rPr sz="4400" b="1">
                <a:ea typeface="宋体" panose="02010600030101010101" pitchFamily="2" charset="-122"/>
              </a:rPr>
              <a:t>《百年孤独》，是哥伦比亚作家加西亚·马尔克斯创作的长篇小说，是其代表作，也是拉丁美洲魔幻现实主义文学的代表作，被誉为“</a:t>
            </a:r>
            <a:r>
              <a:rPr sz="4400" b="1">
                <a:solidFill>
                  <a:srgbClr val="FF0000"/>
                </a:solidFill>
                <a:ea typeface="宋体" panose="02010600030101010101" pitchFamily="2" charset="-122"/>
              </a:rPr>
              <a:t>再现拉丁美洲历史社会图景的鸿篇巨著</a:t>
            </a:r>
            <a:r>
              <a:rPr sz="4400" b="1">
                <a:ea typeface="宋体" panose="02010600030101010101" pitchFamily="2" charset="-122"/>
              </a:rPr>
              <a:t>”。</a:t>
            </a:r>
            <a:endParaRPr sz="4400" b="1">
              <a:ea typeface="宋体" panose="02010600030101010101" pitchFamily="2" charset="-122"/>
            </a:endParaRPr>
          </a:p>
          <a:p>
            <a:pPr indent="0"/>
            <a:endParaRPr sz="4400" b="1">
              <a:ea typeface="宋体" panose="02010600030101010101" pitchFamily="2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184785" y="1049655"/>
            <a:ext cx="4069715" cy="5688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57580" y="0"/>
            <a:ext cx="1078420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indent="0"/>
            <a:r>
              <a:rPr lang="zh-CN" sz="6600" b="1">
                <a:ea typeface="宋体" panose="02010600030101010101" pitchFamily="2" charset="-122"/>
                <a:sym typeface="+mn-ea"/>
              </a:rPr>
              <a:t>文坛巨著《百年孤独》</a:t>
            </a:r>
            <a:endParaRPr lang="zh-CN" sz="66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864100" y="1106805"/>
            <a:ext cx="68770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ea typeface="宋体" panose="02010600030101010101" pitchFamily="2" charset="-122"/>
              </a:rPr>
              <a:t>         </a:t>
            </a:r>
            <a:r>
              <a:rPr sz="3600" b="1">
                <a:ea typeface="宋体" panose="02010600030101010101" pitchFamily="2" charset="-122"/>
              </a:rPr>
              <a:t>《百年孤独》描写了布恩迪亚家族七代人的传奇故事，以及加勒比海沿岸小镇马孔多的百年兴衰，反映了拉丁美洲一个世纪以来风云变幻的历史。作品融入神话传说、民间故事、宗教典故等神秘因素，巧妙地糅合了现实与虚幻，展现出一个瑰丽的想象世界，成为20世纪重要的经典文学巨著之一。</a:t>
            </a:r>
            <a:endParaRPr sz="3600" b="1">
              <a:ea typeface="宋体" panose="02010600030101010101" pitchFamily="2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184785" y="1049655"/>
            <a:ext cx="4069715" cy="5688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129915" y="2318385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欣赏小说人物形象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191770" y="199390"/>
            <a:ext cx="2721610" cy="230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0725" y="545465"/>
            <a:ext cx="113239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1</a:t>
            </a:r>
            <a:r>
              <a:rPr lang="zh-CN" altLang="en-US" sz="4000">
                <a:solidFill>
                  <a:srgbClr val="FF0000"/>
                </a:solidFill>
              </a:rPr>
              <a:t>、</a:t>
            </a:r>
            <a:r>
              <a:rPr sz="4000">
                <a:solidFill>
                  <a:srgbClr val="FF0000"/>
                </a:solidFill>
              </a:rPr>
              <a:t>霍塞阿卡迪奥布恩地亚</a:t>
            </a:r>
            <a:r>
              <a:rPr lang="zh-CN" sz="4000">
                <a:solidFill>
                  <a:srgbClr val="FF0000"/>
                </a:solidFill>
              </a:rPr>
              <a:t>有什么精神品质？</a:t>
            </a:r>
            <a:endParaRPr lang="zh-CN" sz="4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595" y="1549400"/>
            <a:ext cx="115608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/>
              <a:t>  </a:t>
            </a:r>
            <a:r>
              <a:rPr lang="en-US" altLang="zh-CN" sz="3600" b="1"/>
              <a:t>        </a:t>
            </a:r>
            <a:r>
              <a:rPr sz="3600" b="1"/>
              <a:t>他富于幻想，敢于实践，具有惊人的毅力和智慧。他带领人们创建了马贡多镇，建立了幸福的生活。他向往外来的科学与文明，痴迷于各种科学实验，即使失败或受伤，也从不气馁，终于靠观象仪证实了“地球是圆的，像一个橘子一样”的科学真理。在闭塞落后的马贡多，布恩地亚代表着马贡多人对科学与文明的向往，代表着一种积极进取的精神。只是这种向往和进取随着布恩地亚后来的发疯而夭折。 </a:t>
            </a:r>
            <a:endParaRPr sz="3600" b="1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0725" y="545465"/>
            <a:ext cx="113239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乌苏拉</a:t>
            </a:r>
            <a:r>
              <a:rPr lang="zh-CN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有什么性格特点？</a:t>
            </a:r>
            <a:endParaRPr lang="zh-CN"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660" y="1496060"/>
            <a:ext cx="1077404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/>
              <a:t>  </a:t>
            </a:r>
            <a:r>
              <a:rPr lang="en-US" altLang="zh-CN" sz="4000" b="1"/>
              <a:t>   </a:t>
            </a:r>
            <a:r>
              <a:rPr sz="4000" b="1"/>
              <a:t>她是一个勤俭能干、善良宽厚的拉丁美洲劳动妇女形象。她是马贡多的创建者，也是马贡多理性秩序的中流砥柱和维护者。她终日操劳，任劳任怨。她意志坚定，疾恶如仇，不仅阻止了布恩地亚的搬迁计划，而且扭转着一切使布恩地亚家族混乱的倾向，是家族的守护者。因此，她去世后，布恩地亚家族也迅速地走向了衰落。乌苏拉是作者心目中的理想女性。</a:t>
            </a:r>
            <a:r>
              <a:rPr b="1"/>
              <a:t>  </a:t>
            </a:r>
            <a:endParaRPr b="1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0725" y="545465"/>
            <a:ext cx="1132395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吉卜赛人的出现的意义和作用。 </a:t>
            </a:r>
            <a:endParaRPr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660" y="1496060"/>
            <a:ext cx="1077404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/>
              <a:t>  </a:t>
            </a:r>
            <a:r>
              <a:rPr lang="en-US" altLang="zh-CN" sz="4000" b="1"/>
              <a:t> </a:t>
            </a:r>
            <a:r>
              <a:rPr lang="en-US" altLang="zh-CN" sz="2800" b="1"/>
              <a:t> </a:t>
            </a:r>
            <a:r>
              <a:rPr sz="2800" b="1"/>
              <a:t>吉卜赛人在小说中是作为外来科学与文明（尽管这种科学与文明还带有巫术的色彩）的使者而出现的。他们每一次带来的新鲜玩艺儿，如磁铁、望远镜、地图、航海仪器以及炼金实验室等，都深深地吸引着还处于原始、停滞的自然形态中的马贡多人，尤其令富于幻想和进取心的布恩地亚着迷、布恩地亚痴迷的不仅是这些物件，更是这些物件所代表的科学与文明。正是受了这些物件的影响，它才要率领马贡多的人们共辟一条通向外界文明的道路。当这条道路终于没有开通的时候，我们还明白了一个道理：以墨尔基阿德斯为代表的吉卜赛人，还是马贡多与外界联系的惟一通道。因此，吉卜赛人留在马贡多人心目中的形象是非常美好的，霍塞阿卡迪奥甚至把吉卜赛人的美妙形象作为传世的回忆，讲述给后辈们听。这也就是布恩地亚与墨尔基阿德斯结下“伟大的友谊”的原因。  </a:t>
            </a:r>
            <a:endParaRPr sz="2800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011930" y="2829560"/>
            <a:ext cx="5669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课文细节探讨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86690" y="14922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4255" y="105410"/>
            <a:ext cx="10461625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1</a:t>
            </a:r>
            <a:r>
              <a:rPr lang="zh-CN" altLang="en-US" sz="4000">
                <a:solidFill>
                  <a:srgbClr val="FF0000"/>
                </a:solidFill>
              </a:rPr>
              <a:t>、马孔多的变化给布恩迪亚一家带来了什么影响？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/>
          </a:p>
          <a:p>
            <a:r>
              <a:rPr lang="zh-CN" altLang="en-US" sz="4000"/>
              <a:t> </a:t>
            </a:r>
            <a:r>
              <a:rPr lang="en-US" altLang="zh-CN" sz="4000"/>
              <a:t>       </a:t>
            </a:r>
            <a:r>
              <a:rPr lang="zh-CN" altLang="en-US" sz="4000"/>
              <a:t>布恩迪亚暂时从幻想中解脱出来，忙于整治市镇，营造出一-种井然有序的实干氛围;乌尔苏拉忙于大有前途的糖果小动物生意，一心扩展家业;奥雷里亚诺全天待在被遗弃的实验室里，完全凭自己的探索掌握了金银器工艺;阿尔卡蒂奥和阿玛兰妲跟在印第安女人后面，顽固地不肯说卡斯蒂利亚语，而只说瓜希拉土语。</a:t>
            </a:r>
            <a:r>
              <a:rPr lang="zh-CN" altLang="en-US" sz="3600"/>
              <a:t>       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2640" y="190500"/>
            <a:ext cx="1113409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r>
              <a:rPr lang="zh-CN" altLang="en-US" sz="3600">
                <a:solidFill>
                  <a:srgbClr val="FF0000"/>
                </a:solidFill>
              </a:rPr>
              <a:t>、课文开篇写“马孔多变了样”，马孔多变成了什么样？这句话在文中起什么作用？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en-US" altLang="zh-CN" sz="3600" b="1"/>
              <a:t> </a:t>
            </a:r>
            <a:endParaRPr lang="en-US" altLang="zh-CN" sz="3600" b="1"/>
          </a:p>
          <a:p>
            <a:r>
              <a:rPr sz="3600" b="1"/>
              <a:t>①乌尔苏拉带来的新居民，使这座昔日僻静的小村落有了手工作坊，开通了商铺，建立了与外界的联系，变成了繁华的城镇，天翻地覆的变化即将到来；       </a:t>
            </a:r>
            <a:endParaRPr sz="3600" b="1"/>
          </a:p>
          <a:p>
            <a:r>
              <a:rPr sz="3600" b="1"/>
              <a:t> ②群鸟被音乐钟取代，巴旦杏代替了金合欢；       </a:t>
            </a:r>
            <a:endParaRPr sz="3600" b="1"/>
          </a:p>
          <a:p>
            <a:r>
              <a:rPr sz="3600" b="1"/>
              <a:t> ③丽贝卡的到来使马孔多小镇上的居民患上了集体失眠症。        </a:t>
            </a:r>
            <a:endParaRPr sz="3600" b="1"/>
          </a:p>
          <a:p>
            <a:r>
              <a:rPr sz="3600" b="1"/>
              <a:t>作用：①这句话在文中起到引起下文的作用。</a:t>
            </a:r>
            <a:endParaRPr sz="3600" b="1"/>
          </a:p>
          <a:p>
            <a:r>
              <a:rPr sz="3600" b="1"/>
              <a:t>②可以吸引读者的阅读兴趣。    </a:t>
            </a:r>
            <a:endParaRPr sz="3600" b="1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" name="文本框 123"/>
          <p:cNvSpPr txBox="1"/>
          <p:nvPr/>
        </p:nvSpPr>
        <p:spPr>
          <a:xfrm>
            <a:off x="5928995" y="305435"/>
            <a:ext cx="524510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教学目标</a:t>
            </a:r>
            <a:r>
              <a:rPr sz="4000" b="1">
                <a:ea typeface="宋体" panose="02010600030101010101" pitchFamily="2" charset="-122"/>
              </a:rPr>
              <a:t>1、积累文中词语，并熟练运用。 
</a:t>
            </a:r>
            <a:endParaRPr sz="4000" b="1">
              <a:ea typeface="宋体" panose="02010600030101010101" pitchFamily="2" charset="-122"/>
            </a:endParaRPr>
          </a:p>
          <a:p>
            <a:pPr indent="0"/>
            <a:r>
              <a:rPr sz="4000" b="1">
                <a:ea typeface="宋体" panose="02010600030101010101" pitchFamily="2" charset="-122"/>
              </a:rPr>
              <a:t>2、了解魔幻现实主义小说的特点。 </a:t>
            </a:r>
            <a:endParaRPr sz="4000" b="1">
              <a:ea typeface="宋体" panose="02010600030101010101" pitchFamily="2" charset="-122"/>
            </a:endParaRPr>
          </a:p>
          <a:p>
            <a:pPr indent="0"/>
            <a:r>
              <a:rPr sz="4000" b="1">
                <a:ea typeface="宋体" panose="02010600030101010101" pitchFamily="2" charset="-122"/>
              </a:rPr>
              <a:t>3、分析了解魔幻现实主义小说和传统现实主义小说的不同。  </a:t>
            </a:r>
            <a:endParaRPr sz="4000" b="1">
              <a:ea typeface="宋体" panose="02010600030101010101" pitchFamily="2" charset="-122"/>
            </a:endParaRPr>
          </a:p>
          <a:p>
            <a:pPr indent="0"/>
            <a:r>
              <a:rPr sz="4000" b="1">
                <a:ea typeface="宋体" panose="02010600030101010101" pitchFamily="2" charset="-122"/>
              </a:rPr>
              <a:t>4、分析了解塑造人物形象方法。  </a:t>
            </a:r>
            <a:endParaRPr sz="4000" b="1">
              <a:ea typeface="宋体" panose="02010600030101010101" pitchFamily="2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144145" y="-318135"/>
            <a:ext cx="4500880" cy="6904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09040" y="190500"/>
            <a:ext cx="970470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3.根据第七自然段的文字，分析乌尔苏拉的人物形象。       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 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①善良且有爱心。是她收留了父母双亡、孤苦无依的丽贝卡，并把她当作自己的孩子一样疼爱，一样教导。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②慈爱但坚持原则。丽贝卡有吃土的恶习，而且还拒绝吃药，这让乌尔苏拉在对她进行药物治疗的同时又加上了皮带抽打，使她逐渐显出康复的迹象。 </a:t>
            </a:r>
            <a:r>
              <a:rPr sz="3600" b="1">
                <a:solidFill>
                  <a:schemeClr val="tx1"/>
                </a:solidFill>
              </a:rPr>
              <a:t> </a:t>
            </a:r>
            <a:r>
              <a:rPr sz="3600" b="1"/>
              <a:t>   </a:t>
            </a:r>
            <a:endParaRPr sz="3600" b="1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866515" y="2270125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欣赏小说的艺术性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10" name="图片 109"/>
          <p:cNvPicPr/>
          <p:nvPr/>
        </p:nvPicPr>
        <p:blipFill>
          <a:blip r:embed="rId3"/>
          <a:stretch>
            <a:fillRect/>
          </a:stretch>
        </p:blipFill>
        <p:spPr>
          <a:xfrm>
            <a:off x="210820" y="164465"/>
            <a:ext cx="5343525" cy="210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40" y="644525"/>
            <a:ext cx="978789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（一）魔幻现实主义风格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3600"/>
              <a:t>        </a:t>
            </a:r>
            <a:r>
              <a:rPr lang="zh-CN" altLang="en-US" sz="3600"/>
              <a:t>加西亚·马尔克斯遵循“变现实为幻想而又不失其真”的魔幻现实主义创作原则，经过巧妙的构思和想象，把触目惊心的现实和源于神话、传说的幻想结合起来，形成色彩斑斓、风格独特的图画，使读者在“似是而非，似非而是”的形象中，获得一种似曾相识又觉陌生的感受，从而激起寻根溯源去追索作家创作真谛的愿望。魔幻现实主义必须以现实为基础，但这并不妨碍它采取极端夸张的手法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31240" y="644525"/>
            <a:ext cx="9787890" cy="6308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（一）魔幻现实主义风格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（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）什么是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魔幻现实主义？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3600"/>
              <a:t>        </a:t>
            </a:r>
            <a:r>
              <a:rPr lang="zh-CN" altLang="en-US" sz="3600"/>
              <a:t>加西亚·马尔克斯遵循“变现实为幻想而又不失其真”的魔幻现实主义创作原则，经过巧妙的构思和想象，把触目惊心的现实和源于神话、传说的幻想结合起来，形成色彩斑斓、风格独特的图画，使读者在“似是而非，似非而是”的形象中，获得一种似曾相识又觉陌生的感受，从而激起寻根溯源去追索作家创作真谛的愿望。魔幻现实主义必须以现实为基础，但这并不妨碍它采取极端夸张的手法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8625" y="102235"/>
            <a:ext cx="11368405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（一）魔幻现实主义风格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（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）课文节选部分怎样体现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魔幻现实主义？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3600"/>
              <a:t>       </a:t>
            </a:r>
            <a:r>
              <a:rPr sz="3600"/>
              <a:t>课文真实地描绘了吉卜赛人的到来给小镇带来的热闹景象，也逼真地描述了布恩地亚一次次做科学实验的情景，还有乌苏拉带领孩子们在菜地劳动、布恩地亚教孩子们知识的场面等，都表述得很真切。但与这些真实的描绘相交织的还有许多奇幻的因素，如当吉卜赛人拽着两块磁铁走家串户时，磁铁就会使“铁锅、铁盆、铁钳、小铁炉纷纷从原地落下，等等、这些奇幻的因素与真实的描写水乳交融在一起，使作品呈现出一个似真似幻、亦真亦幻的魔幻世界，增添了许多神秘气氛和拉丁美洲的地域色彩。  </a:t>
            </a:r>
            <a:endParaRPr sz="360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37895" y="241935"/>
            <a:ext cx="1067244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（二）神话、典故的运用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4000" b="1">
                <a:solidFill>
                  <a:schemeClr val="tx1"/>
                </a:solidFill>
              </a:rPr>
              <a:t>  </a:t>
            </a:r>
            <a:r>
              <a:rPr lang="en-US" altLang="zh-CN" sz="4000">
                <a:solidFill>
                  <a:schemeClr val="tx1"/>
                </a:solidFill>
              </a:rPr>
              <a:t>     </a:t>
            </a:r>
            <a:r>
              <a:rPr lang="zh-CN" altLang="en-US" sz="4000">
                <a:solidFill>
                  <a:schemeClr val="tx1"/>
                </a:solidFill>
              </a:rPr>
              <a:t>印第安传说、东方神话以及《圣经》典故的运用，进一步加强了本书的神秘气氛。如写普鲁邓希奥·阿基拉尔的鬼魂日夜纠缠布恩迪亚一家，便取材于印第安传说中冤鬼自己不得安宁也不让仇人安宁的说法；有关飞毯以及美人儿蕾梅黛丝抓住床单升天的描写是阿拉伯神话《天方夜谭》的引申；而马孔多一连下了四年十一个月零两天的大雨则是《圣经·创世记》中有关洪水浩劫及诺亚方舟等故事的移植。</a:t>
            </a:r>
            <a:endParaRPr lang="zh-CN" altLang="en-US" sz="4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0065" y="191770"/>
            <a:ext cx="1050671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（三）独创新颖倒叙手法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    </a:t>
            </a:r>
            <a:r>
              <a:rPr lang="en-US" altLang="zh-CN" sz="3600">
                <a:solidFill>
                  <a:schemeClr val="tx1"/>
                </a:solidFill>
              </a:rPr>
              <a:t>      </a:t>
            </a:r>
            <a:r>
              <a:rPr lang="zh-CN" altLang="en-US" sz="3600">
                <a:solidFill>
                  <a:schemeClr val="tx1"/>
                </a:solidFill>
              </a:rPr>
              <a:t>作家独创了从未来的角度回忆过去的新颖倒叙手法。例如小说一开头，作家就这样写道：“许多年之后，面对行刑队，奥雷里亚诺·布恩迪亚上校将会回想起，他父亲带他去见识冰块的那个遥远的下午。”短短的一句话，实际上容纳了未来、过去和现在三个时间层面，而作家显然隐匿在“现在”的叙事角度。紧接着，作家笔锋一转，把读者引回到马孔多的初创时期。这样的时间结构，在小说中一再重复出现，一环接一环，环环相扣，不断地给读者造成新的悬念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756275" y="230314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小说探究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11" name="图片 11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18745"/>
            <a:ext cx="5238750" cy="2391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" name="文本框 111"/>
          <p:cNvSpPr txBox="1"/>
          <p:nvPr/>
        </p:nvSpPr>
        <p:spPr>
          <a:xfrm>
            <a:off x="1027430" y="325120"/>
            <a:ext cx="10332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造成马贡多百年孤独的原因是什么</a:t>
            </a:r>
            <a:r>
              <a:rPr lang="en-US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?</a:t>
            </a:r>
            <a:r>
              <a:rPr 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</a:t>
            </a:r>
            <a:endParaRPr lang="zh-CN" altLang="en-US" sz="40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7430" y="1498600"/>
            <a:ext cx="108731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Calibri"/>
                <a:ea typeface="宋体" panose="02010600030101010101" pitchFamily="2" charset="-122"/>
              </a:rPr>
              <a:t>明确：小说写了布恩地亚家族七代人充满神奇色彩的生活和经历，以及马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贡多的开拓、发展和毁灭。布恩地亚家族一代又一代所特有的，就是一种“孤独”精神。在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这个家族中，夫妻之间，父子之间，母子之间，兄弟姐妹之间，始终没有推心置腹的切磋商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讨，没有心心相印的感情沟通，彼此之间缺乏信任和了解，缺乏关怀和支持。尽管也有许多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人为打破这种孤独进行过种种艰苦的探索，但由于无法找到一种有效的办法把各自分散的力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量统一起来，最后均以失败告终。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" name="文本框 111"/>
          <p:cNvSpPr txBox="1"/>
          <p:nvPr/>
        </p:nvSpPr>
        <p:spPr>
          <a:xfrm>
            <a:off x="1027430" y="325120"/>
            <a:ext cx="10332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小说为何定名为“孤独”</a:t>
            </a:r>
            <a:r>
              <a:rPr lang="en-US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sym typeface="+mn-ea"/>
              </a:rPr>
              <a:t>?</a:t>
            </a:r>
            <a:r>
              <a:rPr 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</a:t>
            </a:r>
            <a:endParaRPr lang="zh-CN" altLang="en-US" sz="40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7430" y="1318260"/>
            <a:ext cx="98050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Calibri"/>
                <a:ea typeface="宋体" panose="02010600030101010101" pitchFamily="2" charset="-122"/>
              </a:rPr>
              <a:t>明确：</a:t>
            </a:r>
            <a:r>
              <a:rPr sz="3600" b="1">
                <a:latin typeface="Calibri"/>
                <a:ea typeface="宋体" panose="02010600030101010101" pitchFamily="2" charset="-122"/>
              </a:rPr>
              <a:t>作者用大量笔墨来描写这种孤独所造成的愚昧、落后、保 守、僵化的现象，是为了让读者感受到这种孤独不仅弥漫在布恩地亚家族和马贡多镇，而且 渗入了整个社会，成为民族发展和国家进步的一大包袱。</a:t>
            </a:r>
            <a:endParaRPr sz="3600" b="1">
              <a:latin typeface="Calibri"/>
              <a:ea typeface="宋体" panose="02010600030101010101" pitchFamily="2" charset="-122"/>
            </a:endParaRPr>
          </a:p>
          <a:p>
            <a:pPr indent="0"/>
            <a:r>
              <a:rPr sz="3600" b="1">
                <a:latin typeface="Calibri"/>
                <a:ea typeface="宋体" panose="02010600030101010101" pitchFamily="2" charset="-122"/>
              </a:rPr>
              <a:t>作者以“百年孤独”为题，意在引 起读者思考：造成马贡多——实际上是拉丁美洲的缩影——百年孤独的原因，以及打破这种 状态的根本途径。“百年”表示年代久长，“孤独”的反义是团结。</a:t>
            </a:r>
            <a:endParaRPr sz="3600" b="1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728210" y="2220595"/>
            <a:ext cx="668655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名著导入</a:t>
            </a:r>
            <a:endParaRPr lang="zh-CN" altLang="en-US" sz="9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133" name="图片 132"/>
          <p:cNvPicPr/>
          <p:nvPr/>
        </p:nvPicPr>
        <p:blipFill>
          <a:blip r:embed="rId2"/>
          <a:stretch>
            <a:fillRect/>
          </a:stretch>
        </p:blipFill>
        <p:spPr>
          <a:xfrm>
            <a:off x="4872355" y="3789045"/>
            <a:ext cx="5967095" cy="3128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174625" y="129540"/>
            <a:ext cx="4348480" cy="3659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" name="文本框 111"/>
          <p:cNvSpPr txBox="1"/>
          <p:nvPr/>
        </p:nvSpPr>
        <p:spPr>
          <a:xfrm>
            <a:off x="1027430" y="325120"/>
            <a:ext cx="103327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、</a:t>
            </a:r>
            <a:r>
              <a:rPr lang="zh-CN" sz="40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请概括小说的情节。</a:t>
            </a:r>
            <a:endParaRPr lang="zh-CN" altLang="en-US" sz="40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7430" y="1318260"/>
            <a:ext cx="98050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4000" b="1">
                <a:latin typeface="Calibri"/>
                <a:ea typeface="宋体" panose="02010600030101010101" pitchFamily="2" charset="-122"/>
              </a:rPr>
              <a:t>开端；写杜小康因家庭经济困难而不得不辍学跟着父亲去放鸭。  　　</a:t>
            </a:r>
            <a:endParaRPr sz="4000" b="1">
              <a:latin typeface="Calibri"/>
              <a:ea typeface="宋体" panose="02010600030101010101" pitchFamily="2" charset="-122"/>
            </a:endParaRPr>
          </a:p>
          <a:p>
            <a:pPr indent="0"/>
            <a:r>
              <a:rPr sz="4000" b="1">
                <a:latin typeface="Calibri"/>
                <a:ea typeface="宋体" panose="02010600030101010101" pitchFamily="2" charset="-122"/>
              </a:rPr>
              <a:t>发展：写杜小康与父亲撑船赶鸭去芦苇荡的经过和感受。  　　</a:t>
            </a:r>
            <a:endParaRPr sz="4000" b="1">
              <a:latin typeface="Calibri"/>
              <a:ea typeface="宋体" panose="02010600030101010101" pitchFamily="2" charset="-122"/>
            </a:endParaRPr>
          </a:p>
          <a:p>
            <a:pPr indent="0"/>
            <a:r>
              <a:rPr sz="4000" b="1">
                <a:latin typeface="Calibri"/>
                <a:ea typeface="宋体" panose="02010600030101010101" pitchFamily="2" charset="-122"/>
              </a:rPr>
              <a:t>高潮：写杜小康与父亲在芦苇荡中遇到暴风雨的情景。  　　</a:t>
            </a:r>
            <a:endParaRPr sz="4000" b="1">
              <a:latin typeface="Calibri"/>
              <a:ea typeface="宋体" panose="02010600030101010101" pitchFamily="2" charset="-122"/>
            </a:endParaRPr>
          </a:p>
          <a:p>
            <a:pPr indent="0"/>
            <a:r>
              <a:rPr sz="4000" b="1">
                <a:latin typeface="Calibri"/>
                <a:ea typeface="宋体" panose="02010600030101010101" pitchFamily="2" charset="-122"/>
              </a:rPr>
              <a:t>结局：写鸭子长大了，杜小康也“长大”了。</a:t>
            </a:r>
            <a:endParaRPr sz="4000" b="1"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299075" y="2303145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课堂小练习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11" name="图片 11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18745"/>
            <a:ext cx="5238750" cy="2391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06805" y="478155"/>
            <a:ext cx="931481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1.下列注音完全无误的一项是（ Ｄ   ） </a:t>
            </a:r>
            <a:r>
              <a:rPr lang="zh-CN" altLang="en-US" sz="4000"/>
              <a:t> A. 清澈（zhe） 褴褛（lanlu） 螺钉（luo） 骷髅（kulou）  </a:t>
            </a:r>
            <a:endParaRPr lang="zh-CN" altLang="en-US" sz="4000"/>
          </a:p>
          <a:p>
            <a:r>
              <a:rPr lang="zh-CN" altLang="en-US" sz="4000"/>
              <a:t>B. 吹嘘（xu）     胼（bing）手胝(zhi)脚      痼疾（gu）  </a:t>
            </a:r>
            <a:endParaRPr lang="zh-CN" altLang="en-US" sz="4000"/>
          </a:p>
          <a:p>
            <a:r>
              <a:rPr lang="zh-CN" altLang="en-US" sz="4000"/>
              <a:t>C. 蓖麻（bi）     黏稠（zhan） 干瘪（bie） 窸窣（xishu）  </a:t>
            </a:r>
            <a:endParaRPr lang="zh-CN" altLang="en-US" sz="4000"/>
          </a:p>
          <a:p>
            <a:r>
              <a:rPr lang="zh-CN" altLang="en-US" sz="4000"/>
              <a:t>D. 啁啾（jiu） 狩猎（shou）　　砾石（li）　　蝾螈（rongyuan）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5165" y="475615"/>
            <a:ext cx="1050480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/>
              <a:t>２.判断下列词语中含有错别字的一项（Ｄ）  </a:t>
            </a:r>
            <a:endParaRPr lang="zh-CN" altLang="en-US" sz="4000"/>
          </a:p>
          <a:p>
            <a:r>
              <a:rPr lang="zh-CN" altLang="en-US" sz="4000"/>
              <a:t>Ａ.无可置疑　　五彩缤纷　　心灵手巧　　难以置信　　焦头烂额  </a:t>
            </a:r>
            <a:endParaRPr lang="zh-CN" altLang="en-US" sz="4000"/>
          </a:p>
          <a:p>
            <a:r>
              <a:rPr lang="zh-CN" altLang="en-US" sz="4000"/>
              <a:t>Ｂ.专心致志　　胡思乱想　　随心所欲　　小心翼翼　　无所不至  </a:t>
            </a:r>
            <a:endParaRPr lang="zh-CN" altLang="en-US" sz="4000"/>
          </a:p>
          <a:p>
            <a:r>
              <a:rPr lang="zh-CN" altLang="en-US" sz="4000"/>
              <a:t>Ｃ.一无所知　　烟消云散　　不知所措　　首屈一指　　无动于衷  </a:t>
            </a:r>
            <a:endParaRPr lang="zh-CN" altLang="en-US" sz="4000"/>
          </a:p>
          <a:p>
            <a:r>
              <a:rPr lang="zh-CN" altLang="en-US" sz="4000"/>
              <a:t>Ｄ.同心协力　　老态龙钟　　振耳欲聋　　循循善诱　　挨家穿户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" name="文本框 111"/>
          <p:cNvSpPr txBox="1"/>
          <p:nvPr/>
        </p:nvSpPr>
        <p:spPr>
          <a:xfrm>
            <a:off x="1065530" y="94615"/>
            <a:ext cx="1006094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3400"/>
            <a:r>
              <a:rPr lang="en-US" altLang="zh-CN" sz="3600" b="1">
                <a:latin typeface="Calibri"/>
                <a:ea typeface="宋体" panose="02010600030101010101" pitchFamily="2" charset="-122"/>
              </a:rPr>
              <a:t>3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、</a:t>
            </a:r>
            <a:r>
              <a:rPr lang="en-US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仔细揣摩下面文字内容和句式，补写出空缺的句子，使整段文字语意完整连贯，内容贴切，逻辑严密，每处不超过</a:t>
            </a:r>
            <a:r>
              <a:rPr lang="en-US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15</a:t>
            </a:r>
            <a:r>
              <a:rPr lang="zh-CN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字。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  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         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孤独，虽无法准确下定义，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 </a:t>
            </a:r>
            <a:r>
              <a:rPr lang="en-US" sz="3600" b="1" u="sng">
                <a:latin typeface="Calibri"/>
                <a:ea typeface="宋体" panose="02010600030101010101" pitchFamily="2" charset="-122"/>
              </a:rPr>
              <a:t>             ①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。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19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世纪作家爱伦坡在《人群中的人》中描述了现代人孤独的处境，主人公不断追逐人群却寻找不到安慰。很多人也都有这样的经历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: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遇到不痛快，想找人倾诉，翻开通讯录，</a:t>
            </a:r>
            <a:r>
              <a:rPr lang="en-US" sz="3600" b="1" u="sng">
                <a:latin typeface="Calibri"/>
                <a:ea typeface="宋体" panose="02010600030101010101" pitchFamily="2" charset="-122"/>
              </a:rPr>
              <a:t>               </a:t>
            </a:r>
            <a:r>
              <a:rPr lang="zh-CN" sz="3600" b="1" u="sng">
                <a:latin typeface="Calibri"/>
                <a:ea typeface="宋体" panose="02010600030101010101" pitchFamily="2" charset="-122"/>
              </a:rPr>
              <a:t>②。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马尔克斯创作完《百年孤独》后这样解释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: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孤独是一种爱的能力的缺失。在人群中，只有带着爱意、打破坚壳、努力追逐的人，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 </a:t>
            </a:r>
            <a:r>
              <a:rPr lang="en-US" sz="3600" b="1" u="sng">
                <a:solidFill>
                  <a:srgbClr val="0000FF"/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sz="3600" b="1" u="sng">
                <a:solidFill>
                  <a:schemeClr val="tx1"/>
                </a:solidFill>
                <a:latin typeface="Calibri"/>
                <a:ea typeface="宋体" panose="02010600030101010101" pitchFamily="2" charset="-122"/>
              </a:rPr>
              <a:t>            </a:t>
            </a:r>
            <a:r>
              <a:rPr lang="zh-CN" sz="3600" b="1" u="sng">
                <a:solidFill>
                  <a:schemeClr val="tx1"/>
                </a:solidFill>
                <a:latin typeface="Calibri"/>
                <a:ea typeface="宋体" panose="02010600030101010101" pitchFamily="2" charset="-122"/>
              </a:rPr>
              <a:t>③。
</a:t>
            </a:r>
            <a:endParaRPr lang="zh-CN" altLang="en-US" sz="3600" b="1" u="sng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" name="文本框 111"/>
          <p:cNvSpPr txBox="1"/>
          <p:nvPr/>
        </p:nvSpPr>
        <p:spPr>
          <a:xfrm>
            <a:off x="1065530" y="94615"/>
            <a:ext cx="100609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3400"/>
            <a:r>
              <a:rPr lang="en-US" altLang="zh-CN" sz="3600" b="1">
                <a:latin typeface="Calibri"/>
                <a:ea typeface="宋体" panose="02010600030101010101" pitchFamily="2" charset="-122"/>
              </a:rPr>
              <a:t>3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、</a:t>
            </a:r>
            <a:r>
              <a:rPr lang="zh-CN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答案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          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孤独，虽无法准确下定义，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却是现代人逃不了的一种情绪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。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19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世纪作家爱伦坡在《人群中的人》中描述了现代人孤独的处境，主人公不断追逐人群却寻找不到安慰。很多人也都有这样的经历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: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遇到不痛快，想找人倾诉，翻开通讯录，</a:t>
            </a:r>
            <a:r>
              <a:rPr lang="en-US" sz="3600" b="1" u="sng">
                <a:latin typeface="Calibri"/>
                <a:ea typeface="宋体" panose="02010600030101010101" pitchFamily="2" charset="-122"/>
              </a:rPr>
              <a:t>            </a:t>
            </a:r>
            <a:r>
              <a:rPr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猛然发现“没人可打”</a:t>
            </a:r>
            <a:r>
              <a:rPr lang="zh-CN" sz="3600" b="1" u="sng">
                <a:latin typeface="Calibri"/>
                <a:ea typeface="宋体" panose="02010600030101010101" pitchFamily="2" charset="-122"/>
              </a:rPr>
              <a:t>。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马尔克斯创作完《百年孤独》后这样解释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:</a:t>
            </a:r>
            <a:r>
              <a:rPr lang="zh-CN" sz="3600" b="1">
                <a:latin typeface="Calibri"/>
                <a:ea typeface="宋体" panose="02010600030101010101" pitchFamily="2" charset="-122"/>
              </a:rPr>
              <a:t>孤独是一种爱的能力的缺失。在人群中，只有带着爱意、打破坚壳、努力追逐的人，</a:t>
            </a:r>
            <a:r>
              <a:rPr lang="en-US" sz="3600" b="1">
                <a:latin typeface="Calibri"/>
                <a:ea typeface="宋体" panose="02010600030101010101" pitchFamily="2" charset="-122"/>
              </a:rPr>
              <a:t>  </a:t>
            </a:r>
            <a:r>
              <a:rPr sz="36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才能收获温暖。
</a:t>
            </a:r>
            <a:endParaRPr sz="3600" b="1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5" name="图片 124"/>
          <p:cNvPicPr/>
          <p:nvPr/>
        </p:nvPicPr>
        <p:blipFill>
          <a:blip r:embed="rId2"/>
          <a:stretch>
            <a:fillRect/>
          </a:stretch>
        </p:blipFill>
        <p:spPr>
          <a:xfrm>
            <a:off x="6885940" y="3867785"/>
            <a:ext cx="5057775" cy="2794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69795" y="2668905"/>
            <a:ext cx="9326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</a:rPr>
              <a:t>《百年孤独》名句积累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FFFF00"/>
              </a:highlight>
            </a:endParaRPr>
          </a:p>
        </p:txBody>
      </p:sp>
      <p:pic>
        <p:nvPicPr>
          <p:cNvPr id="111" name="图片 11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18745"/>
            <a:ext cx="5238750" cy="2391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55320" y="636270"/>
            <a:ext cx="10504170" cy="56311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1、生命中曾经有过的所有灿烂，原来终究，都需要用寂寞来偿还。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2、父母是我们和死亡之间的一道帘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3、生命从来不曾离开过孤独而独立存在，无论是我们出生、我们成长、我们相爱还是我们成功失败，直到最后的最后，孤独犹如影子一样存在于生命一隅。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93065" y="123825"/>
            <a:ext cx="10653395" cy="68624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4、原来时间也会失误和出现意外，并因此迸裂，在某个房间里留下永恒的片段。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5、生命中真正重要的不是你遭遇了什么，而是你记住了哪些事，又是如何铭记的。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6、生未百年，死不孤独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l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7、你那么憎恨那些人，跟他们斗了那么久，最终却变得和他们一样，人世间没有任何理想值得以这样的沉沦作为代价。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36300" y="122047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349885" y="224155"/>
            <a:ext cx="5562600" cy="6034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25845" y="1191895"/>
            <a:ext cx="4831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/>
              <a:t>“</a:t>
            </a:r>
            <a:r>
              <a:rPr lang="zh-CN" altLang="en-US" sz="4800"/>
              <a:t>最孤独</a:t>
            </a:r>
            <a:r>
              <a:rPr lang="en-US" altLang="zh-CN" sz="4800"/>
              <a:t>”</a:t>
            </a:r>
            <a:r>
              <a:rPr lang="zh-CN" altLang="en-US" sz="4800"/>
              <a:t>的诗歌，你读过几首？</a:t>
            </a:r>
            <a:endParaRPr lang="zh-CN" altLang="en-US" sz="4800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7978140" y="2760345"/>
            <a:ext cx="4077335" cy="3798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349885" y="224155"/>
            <a:ext cx="5562600" cy="6034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517640" y="439420"/>
            <a:ext cx="483171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登幽州台歌</a:t>
            </a:r>
            <a:endParaRPr lang="zh-CN" altLang="en-US" sz="3600"/>
          </a:p>
          <a:p>
            <a:r>
              <a:rPr lang="zh-CN" altLang="en-US" sz="3600"/>
              <a:t>唐</a:t>
            </a:r>
            <a:r>
              <a:rPr lang="en-US" altLang="zh-CN" sz="3600"/>
              <a:t>.</a:t>
            </a:r>
            <a:r>
              <a:rPr lang="zh-CN" altLang="en-US" sz="3600"/>
              <a:t>陈子昂</a:t>
            </a:r>
            <a:endParaRPr lang="zh-CN" altLang="en-US" sz="3600"/>
          </a:p>
          <a:p>
            <a:r>
              <a:rPr lang="zh-CN" altLang="en-US" sz="3600"/>
              <a:t>前不见古人，</a:t>
            </a:r>
            <a:endParaRPr lang="zh-CN" altLang="en-US" sz="3600"/>
          </a:p>
          <a:p>
            <a:r>
              <a:rPr lang="zh-CN" altLang="en-US" sz="3600"/>
              <a:t>后不见来者。</a:t>
            </a:r>
            <a:endParaRPr lang="zh-CN" altLang="en-US" sz="3600"/>
          </a:p>
          <a:p>
            <a:r>
              <a:rPr lang="zh-CN" altLang="en-US" sz="3600"/>
              <a:t>念天地之悠悠，</a:t>
            </a:r>
            <a:endParaRPr lang="zh-CN" altLang="en-US" sz="3600"/>
          </a:p>
          <a:p>
            <a:r>
              <a:rPr lang="zh-CN" altLang="en-US" sz="3600"/>
              <a:t>独怆然而涕下。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诗人孤独遗世、独立于幽州台之上，凭今吊古，感慨逝者如斯，天地悠悠，这是最深刻的孤独！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638290" y="138430"/>
            <a:ext cx="555434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600"/>
              <a:t>独坐敬亭山</a:t>
            </a:r>
            <a:endParaRPr sz="3600"/>
          </a:p>
          <a:p>
            <a:r>
              <a:rPr sz="3600"/>
              <a:t>唐</a:t>
            </a:r>
            <a:r>
              <a:rPr lang="en-US" sz="3600"/>
              <a:t>.</a:t>
            </a:r>
            <a:r>
              <a:rPr sz="3600"/>
              <a:t>李白</a:t>
            </a:r>
            <a:endParaRPr sz="3600"/>
          </a:p>
          <a:p>
            <a:r>
              <a:rPr sz="3600"/>
              <a:t>众鸟高飞尽，</a:t>
            </a:r>
            <a:endParaRPr sz="3600"/>
          </a:p>
          <a:p>
            <a:r>
              <a:rPr sz="3600"/>
              <a:t>孤云独去闲。</a:t>
            </a:r>
            <a:endParaRPr sz="3600"/>
          </a:p>
          <a:p>
            <a:r>
              <a:rPr sz="3600"/>
              <a:t>相看两不厌，</a:t>
            </a:r>
            <a:endParaRPr sz="3600"/>
          </a:p>
          <a:p>
            <a:r>
              <a:rPr sz="3600"/>
              <a:t>只有敬亭山。</a:t>
            </a:r>
            <a:endParaRPr sz="3600"/>
          </a:p>
          <a:p>
            <a:r>
              <a:rPr sz="3600" b="1"/>
              <a:t>群鸟高飞，绝尽踪影，诗人李白孤独的坐在敬亭山上，一片孤云悠闲地飘过。诗人注视着敬亭山，敬亭山也看着李白。写出了自己的孤独和怀才不遇。</a:t>
            </a:r>
            <a:endParaRPr sz="3600" b="1"/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283210" y="0"/>
            <a:ext cx="5725795" cy="6289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77825" y="2461260"/>
            <a:ext cx="1046162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最孤独莫过《百年孤独》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133" name="图片 132"/>
          <p:cNvPicPr/>
          <p:nvPr/>
        </p:nvPicPr>
        <p:blipFill>
          <a:blip r:embed="rId2"/>
          <a:stretch>
            <a:fillRect/>
          </a:stretch>
        </p:blipFill>
        <p:spPr>
          <a:xfrm>
            <a:off x="4872355" y="3789045"/>
            <a:ext cx="5967095" cy="3128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121285" y="0"/>
            <a:ext cx="5521960" cy="2347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255895" y="2875280"/>
            <a:ext cx="488886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作者与作品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133" name="图片 132"/>
          <p:cNvPicPr/>
          <p:nvPr/>
        </p:nvPicPr>
        <p:blipFill>
          <a:blip r:embed="rId2"/>
          <a:stretch>
            <a:fillRect/>
          </a:stretch>
        </p:blipFill>
        <p:spPr>
          <a:xfrm>
            <a:off x="5864384" y="4297521"/>
            <a:ext cx="5966936" cy="24169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0170" y="0"/>
            <a:ext cx="7209790" cy="2875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60010" y="658495"/>
            <a:ext cx="67894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ea typeface="宋体" panose="02010600030101010101" pitchFamily="2" charset="-122"/>
              </a:rPr>
              <a:t>      </a:t>
            </a:r>
            <a:r>
              <a:rPr lang="en-US" altLang="zh-CN" sz="4000" b="1">
                <a:ea typeface="宋体" panose="02010600030101010101" pitchFamily="2" charset="-122"/>
              </a:rPr>
              <a:t>  </a:t>
            </a:r>
            <a:r>
              <a:rPr sz="4000" b="1">
                <a:ea typeface="宋体" panose="02010600030101010101" pitchFamily="2" charset="-122"/>
              </a:rPr>
              <a:t>加夫列尔·加西亚·马尔克斯哥伦比亚作家、记者和社会活动家，拉丁美洲魔幻现实主义文学的代表人物，20世纪最有影响力的作家之一，1982年诺贝尔文学奖得主。代表作有《百年孤独》（1967年）《霍乱时期的爱情》（1985年）。</a:t>
            </a:r>
            <a:endParaRPr sz="4000" b="1">
              <a:ea typeface="宋体" panose="02010600030101010101" pitchFamily="2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289334" y="64135"/>
            <a:ext cx="438830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Q5NDc1NWEyOGNhYTYxMzkxNWQzMDFmMWExNzRkYjQ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3">
      <vt:lpstr>Arial</vt:lpstr>
      <vt:lpstr>Calibri</vt:lpstr>
      <vt:lpstr>宋体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2022-08-31T17:44:31.425</cp:lastPrinted>
  <dcterms:created xsi:type="dcterms:W3CDTF">2022-08-31T17:44:31Z</dcterms:created>
  <dcterms:modified xsi:type="dcterms:W3CDTF">2022-08-31T09:44:33Z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