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99" r:id="rId2"/>
    <p:sldId id="672" r:id="rId3"/>
    <p:sldId id="445" r:id="rId4"/>
    <p:sldId id="652" r:id="rId5"/>
    <p:sldId id="653" r:id="rId6"/>
    <p:sldId id="654" r:id="rId7"/>
    <p:sldId id="655" r:id="rId8"/>
    <p:sldId id="670" r:id="rId9"/>
    <p:sldId id="656" r:id="rId10"/>
    <p:sldId id="657" r:id="rId11"/>
    <p:sldId id="659" r:id="rId12"/>
    <p:sldId id="660" r:id="rId13"/>
    <p:sldId id="661" r:id="rId14"/>
    <p:sldId id="662" r:id="rId15"/>
    <p:sldId id="664" r:id="rId16"/>
    <p:sldId id="671" r:id="rId17"/>
    <p:sldId id="665" r:id="rId18"/>
    <p:sldId id="663" r:id="rId19"/>
    <p:sldId id="658" r:id="rId20"/>
    <p:sldId id="650" r:id="rId21"/>
    <p:sldId id="667" r:id="rId22"/>
    <p:sldId id="668" r:id="rId23"/>
    <p:sldId id="669" r:id="rId24"/>
    <p:sldId id="673" r:id="rId25"/>
    <p:sldId id="674" r:id="rId26"/>
    <p:sldId id="675" r:id="rId27"/>
    <p:sldId id="676" r:id="rId28"/>
    <p:sldId id="300" r:id="rId29"/>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CCFF"/>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22" autoAdjust="0"/>
    <p:restoredTop sz="94660"/>
  </p:normalViewPr>
  <p:slideViewPr>
    <p:cSldViewPr>
      <p:cViewPr varScale="1">
        <p:scale>
          <a:sx n="87" d="100"/>
          <a:sy n="87" d="100"/>
        </p:scale>
        <p:origin x="-374" y="-91"/>
      </p:cViewPr>
      <p:guideLst>
        <p:guide orient="horz" pos="2160"/>
        <p:guide pos="3840"/>
      </p:guideLst>
    </p:cSldViewPr>
  </p:slideViewPr>
  <p:notesTextViewPr>
    <p:cViewPr>
      <p:scale>
        <a:sx n="1" d="1"/>
        <a:sy n="1" d="1"/>
      </p:scale>
      <p:origin x="0" y="0"/>
    </p:cViewPr>
  </p:notesTextViewPr>
  <p:sorterViewPr>
    <p:cViewPr>
      <p:scale>
        <a:sx n="100" d="100"/>
        <a:sy n="100" d="100"/>
      </p:scale>
      <p:origin x="0" y="543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t>2016/11/22</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t>‹#›</a:t>
            </a:fld>
            <a:endParaRPr lang="zh-CN" altLang="en-US"/>
          </a:p>
        </p:txBody>
      </p:sp>
    </p:spTree>
    <p:extLst>
      <p:ext uri="{BB962C8B-B14F-4D97-AF65-F5344CB8AC3E}">
        <p14:creationId xmlns:p14="http://schemas.microsoft.com/office/powerpoint/2010/main" val="251132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065501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701010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8043188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340923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203694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4142642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35265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720508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557039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744592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553972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4205236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t>2016/11/22</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3592295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2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24.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054646" y="3072393"/>
            <a:ext cx="5904656" cy="1061829"/>
          </a:xfrm>
          <a:prstGeom prst="rect">
            <a:avLst/>
          </a:prstGeom>
          <a:noFill/>
        </p:spPr>
        <p:txBody>
          <a:bodyPr wrap="square" rtlCol="0">
            <a:spAutoFit/>
          </a:bodyPr>
          <a:lstStyle/>
          <a:p>
            <a:pPr>
              <a:lnSpc>
                <a:spcPct val="150000"/>
              </a:lnSpc>
            </a:pPr>
            <a:r>
              <a:rPr lang="en-US" altLang="zh-CN" sz="42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a:t>
            </a:r>
            <a:r>
              <a:rPr lang="zh-CN" altLang="en-US" sz="42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一</a:t>
            </a:r>
            <a:r>
              <a:rPr lang="en-US" altLang="zh-CN" sz="42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a:t>
            </a:r>
            <a:r>
              <a:rPr lang="zh-CN" altLang="en-US" sz="42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语言文字运用</a:t>
            </a:r>
            <a:endParaRPr lang="en-US" altLang="zh-CN" sz="42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sp>
        <p:nvSpPr>
          <p:cNvPr id="5" name="矩形 4"/>
          <p:cNvSpPr>
            <a:spLocks noChangeArrowheads="1"/>
          </p:cNvSpPr>
          <p:nvPr/>
        </p:nvSpPr>
        <p:spPr bwMode="auto">
          <a:xfrm>
            <a:off x="1123677" y="2636912"/>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itchFamily="34" charset="-122"/>
                <a:ea typeface="微软雅黑" pitchFamily="34" charset="-122"/>
              </a:rPr>
              <a:t>第</a:t>
            </a:r>
            <a:r>
              <a:rPr lang="zh-CN" altLang="en-US" sz="1600" i="1" dirty="0">
                <a:solidFill>
                  <a:schemeClr val="accent6">
                    <a:lumMod val="75000"/>
                  </a:schemeClr>
                </a:solidFill>
                <a:latin typeface="微软雅黑" pitchFamily="34" charset="-122"/>
                <a:ea typeface="微软雅黑" pitchFamily="34" charset="-122"/>
              </a:rPr>
              <a:t>五</a:t>
            </a:r>
            <a:r>
              <a:rPr lang="zh-CN" altLang="en-US" sz="1600" i="1" dirty="0" smtClean="0">
                <a:solidFill>
                  <a:schemeClr val="accent6">
                    <a:lumMod val="75000"/>
                  </a:schemeClr>
                </a:solidFill>
                <a:latin typeface="微软雅黑" pitchFamily="34" charset="-122"/>
                <a:ea typeface="微软雅黑" pitchFamily="34" charset="-122"/>
              </a:rPr>
              <a:t>章</a:t>
            </a:r>
            <a:r>
              <a:rPr lang="zh-CN" altLang="en-US" sz="1600" i="1" dirty="0">
                <a:solidFill>
                  <a:schemeClr val="accent6">
                    <a:lumMod val="75000"/>
                  </a:schemeClr>
                </a:solidFill>
                <a:latin typeface="微软雅黑" pitchFamily="34" charset="-122"/>
                <a:ea typeface="微软雅黑" pitchFamily="34" charset="-122"/>
              </a:rPr>
              <a:t>　</a:t>
            </a:r>
            <a:r>
              <a:rPr lang="zh-CN" altLang="en-US" sz="1600" i="1" dirty="0" smtClean="0">
                <a:solidFill>
                  <a:schemeClr val="accent6">
                    <a:lumMod val="75000"/>
                  </a:schemeClr>
                </a:solidFill>
                <a:latin typeface="微软雅黑" pitchFamily="34" charset="-122"/>
                <a:ea typeface="微软雅黑" pitchFamily="34" charset="-122"/>
              </a:rPr>
              <a:t>题点保温，题感保鲜</a:t>
            </a:r>
            <a:endParaRPr lang="en-US" altLang="zh-CN" sz="1600" i="1" dirty="0">
              <a:solidFill>
                <a:schemeClr val="accent6">
                  <a:lumMod val="75000"/>
                </a:schemeClr>
              </a:solidFill>
              <a:latin typeface="微软雅黑" pitchFamily="34" charset="-122"/>
              <a:ea typeface="微软雅黑" pitchFamily="34" charset="-122"/>
            </a:endParaRPr>
          </a:p>
        </p:txBody>
      </p:sp>
      <p:pic>
        <p:nvPicPr>
          <p:cNvPr id="6" name="Picture 2" descr="E:\图片\1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20505" y="0"/>
            <a:ext cx="3069908" cy="2305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31929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矩形 1"/>
          <p:cNvSpPr/>
          <p:nvPr/>
        </p:nvSpPr>
        <p:spPr>
          <a:xfrm>
            <a:off x="262558" y="830448"/>
            <a:ext cx="11637441" cy="2595069"/>
          </a:xfrm>
          <a:prstGeom prst="rect">
            <a:avLst/>
          </a:prstGeom>
        </p:spPr>
        <p:txBody>
          <a:bodyPr wrap="square">
            <a:spAutoFit/>
          </a:bodyPr>
          <a:lstStyle/>
          <a:p>
            <a:pPr algn="just">
              <a:lnSpc>
                <a:spcPct val="150000"/>
              </a:lnSpc>
              <a:spcAft>
                <a:spcPts val="0"/>
              </a:spcAft>
              <a:tabLst>
                <a:tab pos="2070735" algn="l"/>
              </a:tabLs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latin typeface="Times New Roman"/>
                <a:ea typeface="华文细黑"/>
              </a:rPr>
              <a:t>A</a:t>
            </a:r>
            <a:r>
              <a:rPr lang="zh-CN" altLang="zh-CN" sz="2800" kern="100" dirty="0">
                <a:latin typeface="Times New Roman"/>
                <a:ea typeface="华文细黑"/>
                <a:cs typeface="Times New Roman"/>
              </a:rPr>
              <a:t>项中途易辙，前面主语为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中国游泳队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，一句话未讲完</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latin typeface="Times New Roman"/>
                <a:ea typeface="华文细黑"/>
              </a:rPr>
              <a:t>B</a:t>
            </a:r>
            <a:r>
              <a:rPr lang="zh-CN" altLang="zh-CN" sz="2800" kern="100" dirty="0">
                <a:latin typeface="Times New Roman"/>
                <a:ea typeface="华文细黑"/>
                <a:cs typeface="Times New Roman"/>
              </a:rPr>
              <a:t>项一面对两面，应去掉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是否</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latin typeface="Times New Roman"/>
                <a:ea typeface="华文细黑"/>
              </a:rPr>
              <a:t>C</a:t>
            </a:r>
            <a:r>
              <a:rPr lang="zh-CN" altLang="zh-CN" sz="2800" kern="100" dirty="0">
                <a:latin typeface="Times New Roman"/>
                <a:ea typeface="华文细黑"/>
                <a:cs typeface="Times New Roman"/>
              </a:rPr>
              <a:t>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应保持什么样的处世态度最适宜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句式杂糅，应为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应保持什么样的处世态度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保持什么样的处世态度最适宜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　</a:t>
            </a:r>
            <a:endParaRPr lang="zh-CN" altLang="zh-CN" sz="1050" kern="100" dirty="0">
              <a:latin typeface="宋体"/>
              <a:cs typeface="Courier New"/>
            </a:endParaRPr>
          </a:p>
        </p:txBody>
      </p:sp>
    </p:spTree>
    <p:extLst>
      <p:ext uri="{BB962C8B-B14F-4D97-AF65-F5344CB8AC3E}">
        <p14:creationId xmlns:p14="http://schemas.microsoft.com/office/powerpoint/2010/main" val="4147861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750"/>
                                        <p:tgtEl>
                                          <p:spTgt spid="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blinds(horizontal)">
                                      <p:cBhvr>
                                        <p:cTn id="11" dur="750"/>
                                        <p:tgtEl>
                                          <p:spTgt spid="2">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blinds(horizontal)">
                                      <p:cBhvr>
                                        <p:cTn id="15" dur="75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62558" y="480086"/>
            <a:ext cx="11637441" cy="5181162"/>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填入下面空缺处的语句，最恰当的一项是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英国爱丁堡大学与丹迪大学的科学家发现，一种可由日本常见食品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纳豆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自然生成的蛋白质</a:t>
            </a:r>
            <a:r>
              <a:rPr lang="en-US" altLang="zh-CN" sz="2800" kern="100" dirty="0" err="1">
                <a:latin typeface="Times New Roman"/>
                <a:ea typeface="华文细黑"/>
                <a:cs typeface="Courier New"/>
              </a:rPr>
              <a:t>BslA</a:t>
            </a:r>
            <a:r>
              <a:rPr lang="zh-CN" altLang="zh-CN" sz="2800" kern="100" dirty="0">
                <a:latin typeface="Times New Roman"/>
                <a:ea typeface="华文细黑"/>
                <a:cs typeface="Times New Roman"/>
              </a:rPr>
              <a:t>，如果添加至冰淇淋内，</a:t>
            </a:r>
            <a:r>
              <a:rPr lang="en-US" altLang="zh-CN" sz="2800" kern="100" dirty="0">
                <a:latin typeface="Times New Roman"/>
                <a:ea typeface="华文细黑"/>
                <a:cs typeface="Courier New"/>
              </a:rPr>
              <a:t>________________</a:t>
            </a:r>
            <a:r>
              <a:rPr lang="zh-CN" altLang="zh-CN" sz="2800" kern="100" dirty="0">
                <a:latin typeface="Times New Roman"/>
                <a:ea typeface="华文细黑"/>
                <a:cs typeface="Times New Roman"/>
              </a:rPr>
              <a:t>，进而维持较长时间的不融化状态。</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可与冰淇淋中的空气、脂肪和水相互融合</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可使冰淇淋中的空气、脂肪和水相互融合</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空气、脂肪和水就能在冰淇淋中相互融合</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冰淇淋中的空气、脂肪和水都被</a:t>
            </a:r>
            <a:r>
              <a:rPr lang="zh-CN" altLang="zh-CN" sz="2800" kern="100" dirty="0" smtClean="0">
                <a:latin typeface="Times New Roman"/>
                <a:ea typeface="华文细黑"/>
                <a:cs typeface="Times New Roman"/>
              </a:rPr>
              <a:t>融合</a:t>
            </a:r>
            <a:endParaRPr lang="zh-CN" altLang="zh-CN" sz="1050" kern="100" dirty="0">
              <a:latin typeface="宋体"/>
              <a:cs typeface="Courier New"/>
            </a:endParaRPr>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95646" y="661358"/>
            <a:ext cx="616143" cy="430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89967" y="3809872"/>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8" name="矩形 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3" action="ppaction://hlinksldjump"/>
          </p:cNvPr>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3708037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5" grpId="0"/>
      <p:bldP spid="5" grpId="1"/>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矩形 1"/>
          <p:cNvSpPr/>
          <p:nvPr/>
        </p:nvSpPr>
        <p:spPr>
          <a:xfrm>
            <a:off x="478582" y="897101"/>
            <a:ext cx="11233248" cy="3323987"/>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根据语段大意可知，横线处所填句子的主语应是前文的蛋白质</a:t>
            </a:r>
            <a:r>
              <a:rPr lang="en-US" altLang="zh-CN" sz="2800" kern="100" dirty="0" err="1">
                <a:latin typeface="Times New Roman"/>
                <a:ea typeface="华文细黑"/>
                <a:cs typeface="Courier New"/>
              </a:rPr>
              <a:t>BslA</a:t>
            </a:r>
            <a:r>
              <a:rPr lang="zh-CN" altLang="zh-CN" sz="2800" kern="100" dirty="0">
                <a:latin typeface="Times New Roman"/>
                <a:ea typeface="华文细黑"/>
                <a:cs typeface="Times New Roman"/>
              </a:rPr>
              <a:t>，而空气、脂肪和水的相互融合是在蛋白质</a:t>
            </a:r>
            <a:r>
              <a:rPr lang="en-US" altLang="zh-CN" sz="2800" kern="100" dirty="0" err="1">
                <a:latin typeface="Times New Roman"/>
                <a:ea typeface="华文细黑"/>
                <a:cs typeface="Courier New"/>
              </a:rPr>
              <a:t>BslA</a:t>
            </a:r>
            <a:r>
              <a:rPr lang="zh-CN" altLang="zh-CN" sz="2800" kern="100" dirty="0">
                <a:latin typeface="Times New Roman"/>
                <a:ea typeface="华文细黑"/>
                <a:cs typeface="Times New Roman"/>
              </a:rPr>
              <a:t>的作用下形成的，也就是被动的，故选</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项合适</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A</a:t>
            </a:r>
            <a:r>
              <a:rPr lang="zh-CN" altLang="zh-CN" sz="2800" kern="100" dirty="0">
                <a:latin typeface="Times New Roman"/>
                <a:ea typeface="华文细黑"/>
                <a:cs typeface="Times New Roman"/>
              </a:rPr>
              <a:t>项与语段原意不符</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两项偷换了主语。</a:t>
            </a:r>
            <a:endParaRPr lang="zh-CN" altLang="zh-CN" sz="1050" kern="100" dirty="0">
              <a:effectLst/>
              <a:latin typeface="宋体"/>
              <a:cs typeface="Courier New"/>
            </a:endParaRPr>
          </a:p>
        </p:txBody>
      </p:sp>
    </p:spTree>
    <p:extLst>
      <p:ext uri="{BB962C8B-B14F-4D97-AF65-F5344CB8AC3E}">
        <p14:creationId xmlns:p14="http://schemas.microsoft.com/office/powerpoint/2010/main" val="37329920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750"/>
                                        <p:tgtEl>
                                          <p:spTgt spid="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blinds(horizontal)">
                                      <p:cBhvr>
                                        <p:cTn id="11" dur="750"/>
                                        <p:tgtEl>
                                          <p:spTgt spid="2">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blinds(horizontal)">
                                      <p:cBhvr>
                                        <p:cTn id="15" dur="75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62558" y="114607"/>
            <a:ext cx="11637441" cy="5909310"/>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用一句话概括下面这则文字的寓意，不超过</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个字。</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有一只麻雀，立志要高飞，天天练高飞的本领。后来，它终于如愿以偿，甚至能像雄鹰一样在蓝天上自由翱翔。</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其他麻雀非常羡慕它，纷纷向它请教。这只麻雀也觉得自己非常了不起，因此，努力增加飞行的高度。</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在一次高飞时，它突然发现头顶有一只雄鹰，当然，雄鹰也发现了它。它吓坏了，它记得老麻雀告诉过自己，遇见雄鹰要么钻到屋檐下，要么躲进草丛里。可是，它离屋檐和草丛都太远太远了！它匆忙逃窜，可是它哪里是雄鹰的对手，于是就成了雄鹰的美餐</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p:txBody>
      </p:sp>
      <p:sp>
        <p:nvSpPr>
          <p:cNvPr id="9" name="矩形 8"/>
          <p:cNvSpPr/>
          <p:nvPr/>
        </p:nvSpPr>
        <p:spPr>
          <a:xfrm>
            <a:off x="262558" y="5877272"/>
            <a:ext cx="7725192" cy="738664"/>
          </a:xfrm>
          <a:prstGeom prst="rect">
            <a:avLst/>
          </a:prstGeom>
        </p:spPr>
        <p:txBody>
          <a:bodyPr wrap="none">
            <a:spAutoFit/>
          </a:bodyPr>
          <a:lstStyle/>
          <a:p>
            <a:pPr algn="just">
              <a:lnSpc>
                <a:spcPct val="150000"/>
              </a:lnSpc>
              <a:spcAft>
                <a:spcPts val="0"/>
              </a:spcAft>
            </a:pPr>
            <a:r>
              <a:rPr lang="zh-CN" altLang="en-US" sz="2800" b="1" kern="100" dirty="0" smtClean="0">
                <a:solidFill>
                  <a:srgbClr val="C00000"/>
                </a:solidFill>
                <a:latin typeface="Times New Roman"/>
                <a:ea typeface="华文细黑"/>
                <a:cs typeface="Times New Roman"/>
              </a:rPr>
              <a:t>答案</a:t>
            </a:r>
            <a:r>
              <a:rPr lang="zh-CN" altLang="en-US" sz="2800" kern="100" dirty="0" smtClean="0">
                <a:solidFill>
                  <a:srgbClr val="0000FF"/>
                </a:solidFill>
                <a:latin typeface="Times New Roman"/>
                <a:ea typeface="华文细黑"/>
                <a:cs typeface="Times New Roman"/>
              </a:rPr>
              <a:t>    </a:t>
            </a:r>
            <a:r>
              <a:rPr lang="zh-CN" altLang="zh-CN" sz="2800" kern="100" dirty="0" smtClean="0">
                <a:solidFill>
                  <a:srgbClr val="0000FF"/>
                </a:solidFill>
                <a:latin typeface="Times New Roman"/>
                <a:ea typeface="华文细黑"/>
                <a:cs typeface="Times New Roman"/>
              </a:rPr>
              <a:t>只有</a:t>
            </a:r>
            <a:r>
              <a:rPr lang="zh-CN" altLang="zh-CN" sz="2800" kern="100" dirty="0">
                <a:solidFill>
                  <a:srgbClr val="0000FF"/>
                </a:solidFill>
                <a:latin typeface="Times New Roman"/>
                <a:ea typeface="华文细黑"/>
                <a:cs typeface="Times New Roman"/>
              </a:rPr>
              <a:t>适合自己的高度，才是最好的高度。</a:t>
            </a:r>
            <a:endParaRPr lang="zh-CN" altLang="zh-CN" sz="2800" kern="100" dirty="0">
              <a:solidFill>
                <a:srgbClr val="0000FF"/>
              </a:solidFill>
              <a:effectLst/>
              <a:latin typeface="宋体"/>
              <a:cs typeface="Courier New"/>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96610705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9" grpId="0"/>
      <p:bldP spid="9"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0413" y="760050"/>
            <a:ext cx="11637441" cy="656846"/>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阅读下面的微信用户基本信息调查表，按要求完成题目。</a:t>
            </a:r>
            <a:endParaRPr lang="zh-CN" altLang="zh-CN" sz="1050" kern="100" dirty="0">
              <a:effectLst/>
              <a:latin typeface="宋体"/>
              <a:cs typeface="Courier New"/>
            </a:endParaRPr>
          </a:p>
        </p:txBody>
      </p:sp>
      <p:pic>
        <p:nvPicPr>
          <p:cNvPr id="1026" name="Picture 2" descr="ZJ-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37083" y="1782699"/>
            <a:ext cx="6032236" cy="3590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1730461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90413" y="710392"/>
            <a:ext cx="6231193" cy="656846"/>
          </a:xfrm>
          <a:prstGeom prst="rect">
            <a:avLst/>
          </a:prstGeom>
        </p:spPr>
        <p:txBody>
          <a:bodyPr wrap="none">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给图表拟一个标题。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不超过</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个字</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4" name="矩形 3"/>
          <p:cNvSpPr/>
          <p:nvPr/>
        </p:nvSpPr>
        <p:spPr>
          <a:xfrm>
            <a:off x="290413" y="1412776"/>
            <a:ext cx="11349409" cy="2677656"/>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作答此类题，首先要认真审题，明确要求；其次要注意分析图表所配文字等，弄清楚图表说明的对象和比较的角度。题干提示本图表是对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微信用户基本信息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的调查，再结合图表内容中的年龄比例，可拟</a:t>
            </a:r>
            <a:r>
              <a:rPr lang="zh-CN" altLang="zh-CN" sz="2800" kern="100" dirty="0" smtClean="0">
                <a:latin typeface="Times New Roman"/>
                <a:ea typeface="华文细黑"/>
                <a:cs typeface="Times New Roman"/>
              </a:rPr>
              <a:t>出答案。</a:t>
            </a:r>
            <a:endParaRPr lang="zh-CN" altLang="zh-CN" sz="2800" kern="100" dirty="0">
              <a:effectLst/>
              <a:latin typeface="宋体"/>
              <a:cs typeface="Courier New"/>
            </a:endParaRPr>
          </a:p>
        </p:txBody>
      </p:sp>
      <p:sp>
        <p:nvSpPr>
          <p:cNvPr id="6" name="矩形 5"/>
          <p:cNvSpPr/>
          <p:nvPr/>
        </p:nvSpPr>
        <p:spPr>
          <a:xfrm>
            <a:off x="290413" y="4005064"/>
            <a:ext cx="11061377" cy="661015"/>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solidFill>
                  <a:srgbClr val="0000FF"/>
                </a:solidFill>
                <a:latin typeface="Times New Roman"/>
                <a:ea typeface="华文细黑"/>
                <a:cs typeface="Times New Roman"/>
              </a:rPr>
              <a:t>　</a:t>
            </a:r>
            <a:r>
              <a:rPr lang="en-US" altLang="zh-CN" sz="2800" kern="100" dirty="0">
                <a:solidFill>
                  <a:srgbClr val="0000FF"/>
                </a:solidFill>
                <a:latin typeface="Times New Roman"/>
                <a:ea typeface="华文细黑"/>
                <a:cs typeface="Courier New"/>
              </a:rPr>
              <a:t> </a:t>
            </a:r>
            <a:r>
              <a:rPr lang="zh-CN" altLang="zh-CN" sz="2800" kern="100" dirty="0" smtClean="0">
                <a:solidFill>
                  <a:srgbClr val="0000FF"/>
                </a:solidFill>
                <a:latin typeface="Times New Roman"/>
                <a:ea typeface="华文细黑"/>
                <a:cs typeface="Times New Roman"/>
              </a:rPr>
              <a:t>微</a:t>
            </a:r>
            <a:r>
              <a:rPr lang="zh-CN" altLang="zh-CN" sz="2800" kern="100" dirty="0">
                <a:solidFill>
                  <a:srgbClr val="0000FF"/>
                </a:solidFill>
                <a:latin typeface="Times New Roman"/>
                <a:ea typeface="华文细黑"/>
                <a:cs typeface="Times New Roman"/>
              </a:rPr>
              <a:t>信用户的年龄分布</a:t>
            </a:r>
            <a:r>
              <a:rPr lang="zh-CN" altLang="zh-CN" sz="2800" kern="100" dirty="0" smtClean="0">
                <a:solidFill>
                  <a:srgbClr val="0000FF"/>
                </a:solidFill>
                <a:latin typeface="Times New Roman"/>
                <a:ea typeface="华文细黑"/>
                <a:cs typeface="Times New Roman"/>
              </a:rPr>
              <a:t>情况</a:t>
            </a:r>
            <a:endParaRPr lang="en-US" altLang="zh-CN" sz="2800" kern="100" dirty="0" smtClean="0">
              <a:solidFill>
                <a:srgbClr val="0000FF"/>
              </a:solidFill>
              <a:latin typeface="Times New Roman"/>
              <a:ea typeface="华文细黑"/>
              <a:cs typeface="Times New Roman"/>
            </a:endParaRPr>
          </a:p>
        </p:txBody>
      </p:sp>
      <p:sp>
        <p:nvSpPr>
          <p:cNvPr id="7" name="矩形 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p:cNvSpPr/>
          <p:nvPr/>
        </p:nvSpPr>
        <p:spPr>
          <a:xfrm>
            <a:off x="11068278" y="6663993"/>
            <a:ext cx="1126655"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97653780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4" grpId="0"/>
      <p:bldP spid="4" grpId="1"/>
      <p:bldP spid="6" grpId="0"/>
      <p:bldP spid="6"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90413" y="846403"/>
            <a:ext cx="8116324" cy="738664"/>
          </a:xfrm>
          <a:prstGeom prst="rect">
            <a:avLst/>
          </a:prstGeom>
        </p:spPr>
        <p:txBody>
          <a:bodyPr wrap="none">
            <a:spAutoFit/>
          </a:bodyPr>
          <a:lstStyle/>
          <a:p>
            <a:pPr algn="just">
              <a:lnSpc>
                <a:spcPct val="150000"/>
              </a:lnSpc>
              <a:spcAft>
                <a:spcPts val="0"/>
              </a:spcAft>
            </a:pPr>
            <a:r>
              <a:rPr lang="en-US" altLang="zh-CN" sz="2800" kern="100" dirty="0">
                <a:latin typeface="Times New Roman"/>
                <a:ea typeface="华文细黑"/>
                <a:cs typeface="Courier New"/>
              </a:rPr>
              <a:t>(2</a:t>
            </a:r>
            <a:r>
              <a:rPr lang="en-US" altLang="zh-CN" sz="2800" kern="100" dirty="0" smtClean="0">
                <a:latin typeface="Times New Roman"/>
                <a:ea typeface="华文细黑"/>
                <a:cs typeface="Courier New"/>
              </a:rPr>
              <a:t>)</a:t>
            </a:r>
            <a:r>
              <a:rPr lang="zh-CN" altLang="en-US" sz="2800" kern="100" dirty="0" smtClean="0">
                <a:latin typeface="Times New Roman"/>
                <a:ea typeface="华文细黑"/>
                <a:cs typeface="Courier New"/>
              </a:rPr>
              <a:t>根据图表数据，得出相关结论。</a:t>
            </a:r>
            <a:r>
              <a:rPr lang="en-US" altLang="zh-CN" sz="2800" kern="100" dirty="0" smtClean="0">
                <a:latin typeface="Times New Roman"/>
                <a:ea typeface="华文细黑"/>
                <a:cs typeface="Courier New"/>
              </a:rPr>
              <a:t>(</a:t>
            </a:r>
            <a:r>
              <a:rPr lang="zh-CN" altLang="en-US" sz="2800" kern="100" dirty="0">
                <a:latin typeface="Times New Roman"/>
                <a:ea typeface="华文细黑"/>
                <a:cs typeface="Courier New"/>
              </a:rPr>
              <a:t>不超过</a:t>
            </a:r>
            <a:r>
              <a:rPr lang="en-US" altLang="zh-CN" sz="2800" kern="100" dirty="0">
                <a:latin typeface="Times New Roman"/>
                <a:ea typeface="华文细黑"/>
                <a:cs typeface="Courier New"/>
              </a:rPr>
              <a:t>25</a:t>
            </a:r>
            <a:r>
              <a:rPr lang="zh-CN" altLang="en-US" sz="2800" kern="100" dirty="0">
                <a:latin typeface="Times New Roman"/>
                <a:ea typeface="华文细黑"/>
                <a:cs typeface="Courier New"/>
              </a:rPr>
              <a:t>个字</a:t>
            </a:r>
            <a:r>
              <a:rPr lang="en-US" altLang="zh-CN" sz="2800" kern="100" dirty="0" smtClean="0">
                <a:latin typeface="Times New Roman"/>
                <a:ea typeface="华文细黑"/>
                <a:cs typeface="Courier New"/>
              </a:rPr>
              <a:t>)</a:t>
            </a:r>
            <a:r>
              <a:rPr lang="zh-CN" altLang="en-US" sz="2800" kern="100" dirty="0" smtClean="0">
                <a:latin typeface="Times New Roman"/>
                <a:ea typeface="华文细黑"/>
                <a:cs typeface="Courier New"/>
              </a:rPr>
              <a:t> </a:t>
            </a:r>
            <a:endParaRPr lang="zh-CN" altLang="zh-CN" sz="1050" kern="100" dirty="0">
              <a:effectLst/>
              <a:latin typeface="Times New Roman" pitchFamily="18" charset="0"/>
              <a:cs typeface="Times New Roman" pitchFamily="18" charset="0"/>
            </a:endParaRPr>
          </a:p>
        </p:txBody>
      </p:sp>
      <p:sp>
        <p:nvSpPr>
          <p:cNvPr id="4" name="矩形 3"/>
          <p:cNvSpPr/>
          <p:nvPr/>
        </p:nvSpPr>
        <p:spPr>
          <a:xfrm>
            <a:off x="290413" y="1548787"/>
            <a:ext cx="11349409" cy="1384995"/>
          </a:xfrm>
          <a:prstGeom prst="rect">
            <a:avLst/>
          </a:prstGeom>
        </p:spPr>
        <p:txBody>
          <a:bodyPr wrap="square">
            <a:spAutoFit/>
          </a:bodyPr>
          <a:lstStyle/>
          <a:p>
            <a:pPr lvl="0" algn="just">
              <a:lnSpc>
                <a:spcPct val="150000"/>
              </a:lnSpc>
            </a:pPr>
            <a:r>
              <a:rPr lang="zh-CN" altLang="zh-CN" sz="2800" b="1" kern="100" dirty="0" smtClean="0">
                <a:solidFill>
                  <a:srgbClr val="C00000"/>
                </a:solidFill>
                <a:latin typeface="Times New Roman"/>
                <a:ea typeface="华文细黑"/>
                <a:cs typeface="Times New Roman"/>
              </a:rPr>
              <a:t>解析</a:t>
            </a:r>
            <a:r>
              <a:rPr lang="zh-CN" altLang="zh-CN" sz="2800" kern="100" dirty="0" smtClean="0">
                <a:latin typeface="Times New Roman"/>
                <a:ea typeface="华文细黑"/>
                <a:cs typeface="Times New Roman"/>
              </a:rPr>
              <a:t>　</a:t>
            </a:r>
            <a:r>
              <a:rPr lang="zh-CN" altLang="zh-CN" sz="2800" kern="100" dirty="0" smtClean="0">
                <a:solidFill>
                  <a:prstClr val="black"/>
                </a:solidFill>
                <a:latin typeface="Times New Roman"/>
                <a:ea typeface="华文细黑"/>
                <a:cs typeface="Times New Roman"/>
              </a:rPr>
              <a:t>要求</a:t>
            </a:r>
            <a:r>
              <a:rPr lang="zh-CN" altLang="zh-CN" sz="2800" kern="100" dirty="0">
                <a:solidFill>
                  <a:prstClr val="black"/>
                </a:solidFill>
                <a:latin typeface="Times New Roman"/>
                <a:ea typeface="华文细黑"/>
                <a:cs typeface="Times New Roman"/>
              </a:rPr>
              <a:t>根据数据，得出相关结论。考生在细读图表时要全面准确地捕捉信息，明确数据分布及变化特点，以得出结论。</a:t>
            </a:r>
            <a:endParaRPr lang="zh-CN" altLang="zh-CN" sz="2800" kern="100" dirty="0">
              <a:solidFill>
                <a:prstClr val="black"/>
              </a:solidFill>
              <a:latin typeface="宋体"/>
              <a:cs typeface="Courier New"/>
            </a:endParaRPr>
          </a:p>
        </p:txBody>
      </p:sp>
      <p:sp>
        <p:nvSpPr>
          <p:cNvPr id="6" name="矩形 5"/>
          <p:cNvSpPr/>
          <p:nvPr/>
        </p:nvSpPr>
        <p:spPr>
          <a:xfrm>
            <a:off x="290413" y="2916939"/>
            <a:ext cx="10184544" cy="738664"/>
          </a:xfrm>
          <a:prstGeom prst="rect">
            <a:avLst/>
          </a:prstGeom>
        </p:spPr>
        <p:txBody>
          <a:bodyPr wrap="square">
            <a:spAutoFit/>
          </a:bodyPr>
          <a:lstStyle/>
          <a:p>
            <a:pPr algn="just">
              <a:lnSpc>
                <a:spcPct val="150000"/>
              </a:lnSpc>
            </a:pPr>
            <a:r>
              <a:rPr lang="zh-CN" altLang="zh-CN" sz="2800" b="1" kern="100" dirty="0">
                <a:solidFill>
                  <a:srgbClr val="C00000"/>
                </a:solidFill>
                <a:latin typeface="Times New Roman"/>
                <a:ea typeface="华文细黑"/>
                <a:cs typeface="Times New Roman"/>
              </a:rPr>
              <a:t>答案</a:t>
            </a:r>
            <a:r>
              <a:rPr lang="zh-CN" altLang="zh-CN" sz="2800" kern="100" dirty="0">
                <a:solidFill>
                  <a:srgbClr val="0000FF"/>
                </a:solidFill>
                <a:latin typeface="Times New Roman"/>
                <a:ea typeface="华文细黑"/>
                <a:cs typeface="Times New Roman"/>
              </a:rPr>
              <a:t>　微信用户年轻化，</a:t>
            </a:r>
            <a:r>
              <a:rPr lang="en-US" altLang="zh-CN" sz="2800" kern="100" dirty="0">
                <a:solidFill>
                  <a:srgbClr val="0000FF"/>
                </a:solidFill>
                <a:latin typeface="Times New Roman"/>
                <a:ea typeface="华文细黑"/>
                <a:cs typeface="Courier New"/>
              </a:rPr>
              <a:t>18</a:t>
            </a:r>
            <a:r>
              <a:rPr lang="zh-CN" altLang="zh-CN" sz="2800" kern="100" dirty="0">
                <a:solidFill>
                  <a:srgbClr val="0000FF"/>
                </a:solidFill>
                <a:latin typeface="Times New Roman"/>
                <a:ea typeface="华文细黑"/>
                <a:cs typeface="Times New Roman"/>
              </a:rPr>
              <a:t>～</a:t>
            </a:r>
            <a:r>
              <a:rPr lang="en-US" altLang="zh-CN" sz="2800" kern="100" dirty="0">
                <a:solidFill>
                  <a:srgbClr val="0000FF"/>
                </a:solidFill>
                <a:latin typeface="Times New Roman"/>
                <a:ea typeface="华文细黑"/>
                <a:cs typeface="Courier New"/>
              </a:rPr>
              <a:t>35</a:t>
            </a:r>
            <a:r>
              <a:rPr lang="zh-CN" altLang="zh-CN" sz="2800" kern="100" dirty="0">
                <a:solidFill>
                  <a:srgbClr val="0000FF"/>
                </a:solidFill>
                <a:latin typeface="Times New Roman"/>
                <a:ea typeface="华文细黑"/>
                <a:cs typeface="Times New Roman"/>
              </a:rPr>
              <a:t>岁的中青年成为主要群体。</a:t>
            </a:r>
            <a:endParaRPr lang="zh-CN" altLang="zh-CN" sz="1050" kern="100" dirty="0">
              <a:solidFill>
                <a:srgbClr val="0000FF"/>
              </a:solidFill>
              <a:latin typeface="宋体"/>
              <a:cs typeface="Courier New"/>
            </a:endParaRPr>
          </a:p>
        </p:txBody>
      </p:sp>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9911630" y="6663993"/>
            <a:ext cx="1126655"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8" name="圆角矩形 7">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414389669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4" grpId="0"/>
      <p:bldP spid="4" grpId="1"/>
      <p:bldP spid="6" grpId="0"/>
      <p:bldP spid="6"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3983" y="688042"/>
            <a:ext cx="11637441" cy="5909310"/>
          </a:xfrm>
          <a:prstGeom prst="rect">
            <a:avLst/>
          </a:prstGeom>
        </p:spPr>
        <p:txBody>
          <a:bodyPr wrap="square">
            <a:spAutoFit/>
          </a:bodyPr>
          <a:lstStyle/>
          <a:p>
            <a:pPr algn="just">
              <a:lnSpc>
                <a:spcPct val="150000"/>
              </a:lnSpc>
              <a:spcAft>
                <a:spcPts val="0"/>
              </a:spcAft>
            </a:pPr>
            <a:r>
              <a:rPr lang="en-US" altLang="zh-CN" sz="2800" kern="100" dirty="0" smtClean="0">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下列词语中，加点字的注音全都正确的一项是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乖</a:t>
            </a:r>
            <a:r>
              <a:rPr lang="zh-CN" altLang="zh-CN" sz="2800" kern="100" dirty="0">
                <a:solidFill>
                  <a:srgbClr val="C00000"/>
                </a:solidFill>
                <a:latin typeface="Times New Roman"/>
                <a:ea typeface="华文细黑"/>
                <a:cs typeface="Times New Roman"/>
              </a:rPr>
              <a:t>舛</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chuǎn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皈</a:t>
            </a:r>
            <a:r>
              <a:rPr lang="zh-CN" altLang="zh-CN" sz="2800" kern="100" dirty="0" smtClean="0">
                <a:latin typeface="Times New Roman"/>
                <a:ea typeface="华文细黑"/>
                <a:cs typeface="Times New Roman"/>
              </a:rPr>
              <a:t>依</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ɡuī</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横</a:t>
            </a:r>
            <a:r>
              <a:rPr lang="zh-CN" altLang="zh-CN" sz="2800" kern="100" dirty="0">
                <a:solidFill>
                  <a:srgbClr val="C00000"/>
                </a:solidFill>
                <a:latin typeface="Times New Roman"/>
                <a:ea typeface="华文细黑"/>
                <a:cs typeface="Times New Roman"/>
              </a:rPr>
              <a:t>剖</a:t>
            </a:r>
            <a:r>
              <a:rPr lang="zh-CN" altLang="zh-CN" sz="2800" kern="100" dirty="0" smtClean="0">
                <a:latin typeface="Times New Roman"/>
                <a:ea typeface="华文细黑"/>
                <a:cs typeface="Times New Roman"/>
              </a:rPr>
              <a:t>面</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pōu</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a:solidFill>
                  <a:srgbClr val="C00000"/>
                </a:solidFill>
                <a:latin typeface="Times New Roman"/>
                <a:ea typeface="华文细黑"/>
                <a:cs typeface="Times New Roman"/>
              </a:rPr>
              <a:t>佶</a:t>
            </a:r>
            <a:r>
              <a:rPr lang="zh-CN" altLang="zh-CN" sz="2800" kern="100" dirty="0" smtClean="0">
                <a:latin typeface="Times New Roman"/>
                <a:ea typeface="华文细黑"/>
                <a:cs typeface="Times New Roman"/>
              </a:rPr>
              <a:t>屈聱牙</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jié</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solidFill>
                  <a:srgbClr val="C00000"/>
                </a:solidFill>
                <a:latin typeface="Times New Roman"/>
                <a:ea typeface="华文细黑"/>
                <a:cs typeface="Times New Roman"/>
              </a:rPr>
              <a:t>矫</a:t>
            </a:r>
            <a:r>
              <a:rPr lang="zh-CN" altLang="zh-CN" sz="2800" kern="100" dirty="0">
                <a:latin typeface="Times New Roman"/>
                <a:ea typeface="华文细黑"/>
                <a:cs typeface="Times New Roman"/>
              </a:rPr>
              <a:t>情</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jiáo</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a:solidFill>
                  <a:srgbClr val="C00000"/>
                </a:solidFill>
                <a:latin typeface="Times New Roman"/>
                <a:ea typeface="华文细黑"/>
                <a:cs typeface="Times New Roman"/>
              </a:rPr>
              <a:t>麾</a:t>
            </a:r>
            <a:r>
              <a:rPr lang="zh-CN" altLang="zh-CN" sz="2800" kern="100" dirty="0" smtClean="0">
                <a:latin typeface="Times New Roman"/>
                <a:ea typeface="华文细黑"/>
                <a:cs typeface="Times New Roman"/>
              </a:rPr>
              <a:t>下</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huī</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口头</a:t>
            </a:r>
            <a:r>
              <a:rPr lang="zh-CN" altLang="zh-CN" sz="2800" kern="100" dirty="0">
                <a:solidFill>
                  <a:srgbClr val="C00000"/>
                </a:solidFill>
                <a:latin typeface="Times New Roman"/>
                <a:ea typeface="华文细黑"/>
                <a:cs typeface="Times New Roman"/>
              </a:rPr>
              <a:t>禅</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chán</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a:solidFill>
                  <a:srgbClr val="C00000"/>
                </a:solidFill>
                <a:latin typeface="Times New Roman"/>
                <a:ea typeface="华文细黑"/>
                <a:cs typeface="Times New Roman"/>
              </a:rPr>
              <a:t>恹</a:t>
            </a:r>
            <a:r>
              <a:rPr lang="zh-CN" altLang="zh-CN" sz="2800" kern="100" dirty="0" smtClean="0">
                <a:latin typeface="Times New Roman"/>
                <a:ea typeface="华文细黑"/>
                <a:cs typeface="Times New Roman"/>
              </a:rPr>
              <a:t>恹</a:t>
            </a:r>
            <a:r>
              <a:rPr lang="zh-CN" altLang="zh-CN" sz="2800" kern="100" dirty="0">
                <a:latin typeface="Times New Roman"/>
                <a:ea typeface="华文细黑"/>
                <a:cs typeface="Times New Roman"/>
              </a:rPr>
              <a:t>欲睡</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yān</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倥</a:t>
            </a:r>
            <a:r>
              <a:rPr lang="zh-CN" altLang="zh-CN" sz="2800" kern="100" dirty="0">
                <a:solidFill>
                  <a:srgbClr val="C00000"/>
                </a:solidFill>
                <a:latin typeface="Times New Roman"/>
                <a:ea typeface="华文细黑"/>
                <a:cs typeface="Times New Roman"/>
              </a:rPr>
              <a:t>偬</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cǒnɡ</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a:solidFill>
                  <a:srgbClr val="C00000"/>
                </a:solidFill>
                <a:latin typeface="Times New Roman"/>
                <a:ea typeface="华文细黑"/>
                <a:cs typeface="Times New Roman"/>
              </a:rPr>
              <a:t>契</a:t>
            </a:r>
            <a:r>
              <a:rPr lang="zh-CN" altLang="zh-CN" sz="2800" kern="100" dirty="0" smtClean="0">
                <a:latin typeface="Times New Roman"/>
                <a:ea typeface="华文细黑"/>
                <a:cs typeface="Times New Roman"/>
              </a:rPr>
              <a:t>机</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qì</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浏</a:t>
            </a:r>
            <a:r>
              <a:rPr lang="zh-CN" altLang="zh-CN" sz="2800" kern="100" dirty="0" smtClean="0">
                <a:latin typeface="Times New Roman"/>
                <a:ea typeface="华文细黑"/>
                <a:cs typeface="Times New Roman"/>
              </a:rPr>
              <a:t>览器</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liú</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养精</a:t>
            </a:r>
            <a:r>
              <a:rPr lang="zh-CN" altLang="zh-CN" sz="2800" kern="100" dirty="0">
                <a:solidFill>
                  <a:srgbClr val="C00000"/>
                </a:solidFill>
                <a:latin typeface="Times New Roman"/>
                <a:ea typeface="华文细黑"/>
                <a:cs typeface="Times New Roman"/>
              </a:rPr>
              <a:t>蓄</a:t>
            </a:r>
            <a:r>
              <a:rPr lang="zh-CN" altLang="zh-CN" sz="2800" kern="100" dirty="0" smtClean="0">
                <a:latin typeface="Times New Roman"/>
                <a:ea typeface="华文细黑"/>
                <a:cs typeface="Times New Roman"/>
              </a:rPr>
              <a:t>锐</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xù</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solidFill>
                  <a:srgbClr val="C00000"/>
                </a:solidFill>
                <a:latin typeface="Times New Roman"/>
                <a:ea typeface="华文细黑"/>
                <a:cs typeface="Times New Roman"/>
              </a:rPr>
              <a:t>翘</a:t>
            </a:r>
            <a:r>
              <a:rPr lang="zh-CN" altLang="zh-CN" sz="2800" kern="100" dirty="0">
                <a:latin typeface="Times New Roman"/>
                <a:ea typeface="华文细黑"/>
                <a:cs typeface="Times New Roman"/>
              </a:rPr>
              <a:t>首</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qiáo</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乳</a:t>
            </a:r>
            <a:r>
              <a:rPr lang="zh-CN" altLang="zh-CN" sz="2800" kern="100" dirty="0">
                <a:solidFill>
                  <a:srgbClr val="C00000"/>
                </a:solidFill>
                <a:latin typeface="Times New Roman"/>
                <a:ea typeface="华文细黑"/>
                <a:cs typeface="Times New Roman"/>
              </a:rPr>
              <a:t>臭</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xiù</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露</a:t>
            </a:r>
            <a:r>
              <a:rPr lang="zh-CN" altLang="zh-CN" sz="2800" kern="100" dirty="0" smtClean="0">
                <a:latin typeface="Times New Roman"/>
                <a:ea typeface="华文细黑"/>
                <a:cs typeface="Times New Roman"/>
              </a:rPr>
              <a:t>马脚</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lù</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a:solidFill>
                  <a:srgbClr val="C00000"/>
                </a:solidFill>
                <a:latin typeface="Times New Roman"/>
                <a:ea typeface="华文细黑"/>
                <a:cs typeface="Times New Roman"/>
              </a:rPr>
              <a:t>啧</a:t>
            </a:r>
            <a:r>
              <a:rPr lang="zh-CN" altLang="zh-CN" sz="2800" kern="100" dirty="0" smtClean="0">
                <a:latin typeface="Times New Roman"/>
                <a:ea typeface="华文细黑"/>
                <a:cs typeface="Times New Roman"/>
              </a:rPr>
              <a:t>有烦言</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zé</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sp>
        <p:nvSpPr>
          <p:cNvPr id="3" name="矩形 2"/>
          <p:cNvSpPr/>
          <p:nvPr/>
        </p:nvSpPr>
        <p:spPr>
          <a:xfrm>
            <a:off x="0" y="-27384"/>
            <a:ext cx="12190412" cy="582887"/>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Light" panose="020B0502040204020203" pitchFamily="34" charset="-122"/>
              <a:ea typeface="微软雅黑 Light" panose="020B0502040204020203" pitchFamily="34" charset="-122"/>
            </a:endParaRPr>
          </a:p>
        </p:txBody>
      </p:sp>
      <p:sp>
        <p:nvSpPr>
          <p:cNvPr id="4" name="TextBox 37"/>
          <p:cNvSpPr txBox="1"/>
          <p:nvPr/>
        </p:nvSpPr>
        <p:spPr>
          <a:xfrm>
            <a:off x="90027" y="47570"/>
            <a:ext cx="12100385" cy="461665"/>
          </a:xfrm>
          <a:prstGeom prst="rect">
            <a:avLst/>
          </a:prstGeom>
          <a:noFill/>
        </p:spPr>
        <p:txBody>
          <a:bodyPr wrap="square" rtlCol="0">
            <a:spAutoFit/>
          </a:bodyPr>
          <a:lstStyle/>
          <a:p>
            <a:pPr>
              <a:defRPr/>
            </a:pPr>
            <a:r>
              <a:rPr lang="zh-CN" altLang="zh-CN" sz="2400" b="1" kern="0" dirty="0">
                <a:solidFill>
                  <a:schemeClr val="bg1"/>
                </a:solidFill>
                <a:latin typeface="微软雅黑" pitchFamily="34" charset="-122"/>
                <a:ea typeface="微软雅黑" pitchFamily="34" charset="-122"/>
              </a:rPr>
              <a:t>第二组</a:t>
            </a:r>
            <a:endParaRPr lang="zh-CN" altLang="en-US" sz="2400" b="1" kern="0" dirty="0">
              <a:solidFill>
                <a:schemeClr val="bg1"/>
              </a:solidFill>
              <a:latin typeface="微软雅黑" pitchFamily="34" charset="-122"/>
              <a:ea typeface="微软雅黑" pitchFamily="34" charset="-122"/>
            </a:endParaRPr>
          </a:p>
        </p:txBody>
      </p:sp>
      <p:sp>
        <p:nvSpPr>
          <p:cNvPr id="5" name="矩形 4"/>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83846" y="894337"/>
            <a:ext cx="616143" cy="430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69647" y="2746658"/>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8" name="圆角矩形 7">
            <a:hlinkClick r:id="rId3" action="ppaction://hlinksldjump"/>
          </p:cNvPr>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71444586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6" grpId="0"/>
      <p:bldP spid="6" grpId="1"/>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矩形 1"/>
          <p:cNvSpPr/>
          <p:nvPr/>
        </p:nvSpPr>
        <p:spPr>
          <a:xfrm>
            <a:off x="1126654" y="615396"/>
            <a:ext cx="6569032" cy="1949508"/>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读</a:t>
            </a:r>
            <a:r>
              <a:rPr lang="en-US" altLang="zh-CN" sz="2800" kern="100" dirty="0" err="1">
                <a:latin typeface="Times New Roman"/>
                <a:ea typeface="华文细黑"/>
                <a:cs typeface="Courier New"/>
              </a:rPr>
              <a:t>jí</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C</a:t>
            </a:r>
            <a:r>
              <a:rPr lang="zh-CN" altLang="zh-CN" sz="2800" kern="100" dirty="0">
                <a:latin typeface="Times New Roman"/>
                <a:ea typeface="华文细黑"/>
                <a:cs typeface="Times New Roman"/>
              </a:rPr>
              <a:t>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读</a:t>
            </a:r>
            <a:r>
              <a:rPr lang="en-US" altLang="zh-CN" sz="2800" kern="100" dirty="0" err="1">
                <a:latin typeface="Times New Roman"/>
                <a:ea typeface="华文细黑"/>
                <a:cs typeface="Courier New"/>
              </a:rPr>
              <a:t>zǒn</a:t>
            </a:r>
            <a:r>
              <a:rPr lang="zh-CN" altLang="zh-CN" sz="2800" kern="100" dirty="0">
                <a:latin typeface="宋体"/>
                <a:ea typeface="华文细黑"/>
                <a:cs typeface="宋体"/>
              </a:rPr>
              <a:t>ɡ</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D</a:t>
            </a:r>
            <a:r>
              <a:rPr lang="zh-CN" altLang="zh-CN" sz="2800" kern="100" dirty="0">
                <a:latin typeface="Times New Roman"/>
                <a:ea typeface="华文细黑"/>
                <a:cs typeface="Times New Roman"/>
              </a:rPr>
              <a:t>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读</a:t>
            </a:r>
            <a:r>
              <a:rPr lang="en-US" altLang="zh-CN" sz="2800" kern="100" dirty="0" err="1">
                <a:latin typeface="Times New Roman"/>
                <a:ea typeface="华文细黑"/>
                <a:cs typeface="Courier New"/>
              </a:rPr>
              <a:t>lòu</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3022850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750"/>
                                        <p:tgtEl>
                                          <p:spTgt spid="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blinds(horizontal)">
                                      <p:cBhvr>
                                        <p:cTn id="11" dur="750"/>
                                        <p:tgtEl>
                                          <p:spTgt spid="2">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blinds(horizontal)">
                                      <p:cBhvr>
                                        <p:cTn id="15" dur="75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 name="矩形 1"/>
          <p:cNvSpPr/>
          <p:nvPr/>
        </p:nvSpPr>
        <p:spPr>
          <a:xfrm>
            <a:off x="262558" y="338581"/>
            <a:ext cx="11637441" cy="5909310"/>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下列各句中，没有错别字的一项是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三钱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同出于江浙一带的名门望族，研究者认为，家庭教育传统的</a:t>
            </a:r>
            <a:r>
              <a:rPr lang="zh-CN" altLang="zh-CN" sz="2800" kern="100" dirty="0" smtClean="0">
                <a:latin typeface="Times New Roman"/>
                <a:ea typeface="华文细黑"/>
                <a:cs typeface="Times New Roman"/>
              </a:rPr>
              <a:t>渊</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远</a:t>
            </a:r>
            <a:r>
              <a:rPr lang="zh-CN" altLang="zh-CN" sz="2800" kern="100" dirty="0">
                <a:latin typeface="Times New Roman"/>
                <a:ea typeface="华文细黑"/>
                <a:cs typeface="Times New Roman"/>
              </a:rPr>
              <a:t>流长，吴越一带地方文化的兴盛，是孕育大师不可缺少的因素。</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有些人以为传统像文物，文物唯古是上，应该保护其斑驳陆离的面貌</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切忌</a:t>
            </a:r>
            <a:r>
              <a:rPr lang="zh-CN" altLang="zh-CN" sz="2800" kern="100" dirty="0">
                <a:latin typeface="Times New Roman"/>
                <a:ea typeface="华文细黑"/>
                <a:cs typeface="Times New Roman"/>
              </a:rPr>
              <a:t>刮垢磨光，这显然是另一种抱残守缺的文化保守主义思想。</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倍受关注的</a:t>
            </a:r>
            <a:r>
              <a:rPr lang="en-US" altLang="zh-CN" sz="2800" kern="100" dirty="0">
                <a:latin typeface="Times New Roman"/>
                <a:ea typeface="华文细黑"/>
                <a:cs typeface="Courier New"/>
              </a:rPr>
              <a:t>PM</a:t>
            </a:r>
            <a:r>
              <a:rPr lang="en-US" altLang="zh-CN" sz="2800" kern="100" baseline="-25000" dirty="0">
                <a:latin typeface="Times New Roman"/>
                <a:ea typeface="华文细黑"/>
                <a:cs typeface="Courier New"/>
              </a:rPr>
              <a:t>2.5</a:t>
            </a:r>
            <a:r>
              <a:rPr lang="zh-CN" altLang="zh-CN" sz="2800" kern="100" dirty="0">
                <a:latin typeface="Times New Roman"/>
                <a:ea typeface="华文细黑"/>
                <a:cs typeface="Times New Roman"/>
              </a:rPr>
              <a:t>标准征求意见日前结束，期间收到了</a:t>
            </a:r>
            <a:r>
              <a:rPr lang="en-US" altLang="zh-CN" sz="2800" kern="100" dirty="0">
                <a:latin typeface="Times New Roman"/>
                <a:ea typeface="华文细黑"/>
                <a:cs typeface="Courier New"/>
              </a:rPr>
              <a:t>1 500</a:t>
            </a:r>
            <a:r>
              <a:rPr lang="zh-CN" altLang="zh-CN" sz="2800" kern="100" dirty="0">
                <a:latin typeface="Times New Roman"/>
                <a:ea typeface="华文细黑"/>
                <a:cs typeface="Times New Roman"/>
              </a:rPr>
              <a:t>多条反馈</a:t>
            </a:r>
            <a:r>
              <a:rPr lang="zh-CN" altLang="zh-CN" sz="2800" kern="100" dirty="0" smtClean="0">
                <a:latin typeface="Times New Roman"/>
                <a:ea typeface="华文细黑"/>
                <a:cs typeface="Times New Roman"/>
              </a:rPr>
              <a:t>意</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见</a:t>
            </a:r>
            <a:r>
              <a:rPr lang="zh-CN" altLang="zh-CN" sz="2800" kern="100" dirty="0">
                <a:latin typeface="Times New Roman"/>
                <a:ea typeface="华文细黑"/>
                <a:cs typeface="Times New Roman"/>
              </a:rPr>
              <a:t>，普遍赞成将</a:t>
            </a:r>
            <a:r>
              <a:rPr lang="en-US" altLang="zh-CN" sz="2800" kern="100" dirty="0">
                <a:latin typeface="Times New Roman"/>
                <a:ea typeface="华文细黑"/>
                <a:cs typeface="Courier New"/>
              </a:rPr>
              <a:t>PM</a:t>
            </a:r>
            <a:r>
              <a:rPr lang="en-US" altLang="zh-CN" sz="2800" kern="100" baseline="-25000" dirty="0">
                <a:latin typeface="Times New Roman"/>
                <a:ea typeface="华文细黑"/>
                <a:cs typeface="Courier New"/>
              </a:rPr>
              <a:t>2.5</a:t>
            </a:r>
            <a:r>
              <a:rPr lang="zh-CN" altLang="zh-CN" sz="2800" kern="100" dirty="0">
                <a:latin typeface="Times New Roman"/>
                <a:ea typeface="华文细黑"/>
                <a:cs typeface="Times New Roman"/>
              </a:rPr>
              <a:t>作为一般评价项目纳入空气质量标准。</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在一个精神遭到空前贬值的时代，倘若一个人仍然坚持做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精神贵族</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我</a:t>
            </a:r>
            <a:r>
              <a:rPr lang="zh-CN" altLang="zh-CN" sz="2800" kern="100" dirty="0">
                <a:latin typeface="Times New Roman"/>
                <a:ea typeface="华文细黑"/>
                <a:cs typeface="Times New Roman"/>
              </a:rPr>
              <a:t>相信他必定不是为了虚荣，而是真正出于精神上的高贵和诚实</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4" name="圆角矩形 3">
            <a:hlinkClick r:id="rId2" action="ppaction://hlinksldjump"/>
          </p:cNvPr>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a:t>
            </a:r>
            <a:endParaRPr lang="zh-CN" altLang="en-US" sz="1400" dirty="0">
              <a:solidFill>
                <a:srgbClr val="C00000"/>
              </a:solidFill>
              <a:latin typeface="黑体" pitchFamily="49" charset="-122"/>
              <a:ea typeface="黑体" pitchFamily="49" charset="-122"/>
            </a:endParaRPr>
          </a:p>
        </p:txBody>
      </p:sp>
      <p:sp>
        <p:nvSpPr>
          <p:cNvPr id="5" name="TextBox 4"/>
          <p:cNvSpPr txBox="1"/>
          <p:nvPr/>
        </p:nvSpPr>
        <p:spPr>
          <a:xfrm>
            <a:off x="88062" y="4982696"/>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17916" y="559728"/>
            <a:ext cx="616143" cy="430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394916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5" grpId="0"/>
      <p:bldP spid="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474" y="476672"/>
            <a:ext cx="1584176" cy="537062"/>
          </a:xfrm>
          <a:prstGeom prst="rect">
            <a:avLst/>
          </a:prstGeom>
          <a:ln/>
        </p:spPr>
        <p:style>
          <a:lnRef idx="1">
            <a:schemeClr val="accent5"/>
          </a:lnRef>
          <a:fillRef idx="2">
            <a:schemeClr val="accent5"/>
          </a:fillRef>
          <a:effectRef idx="1">
            <a:schemeClr val="accent5"/>
          </a:effectRef>
          <a:fontRef idx="minor">
            <a:schemeClr val="dk1"/>
          </a:fontRef>
        </p:style>
        <p:txBody>
          <a:bodyPr lIns="121917" tIns="60958" rIns="121917" bIns="60958" rtlCol="0" anchor="ctr"/>
          <a:lstStyle/>
          <a:p>
            <a:pPr algn="ctr"/>
            <a:endParaRPr lang="zh-CN" altLang="en-US" dirty="0"/>
          </a:p>
        </p:txBody>
      </p:sp>
      <p:sp>
        <p:nvSpPr>
          <p:cNvPr id="11" name="TextBox 10"/>
          <p:cNvSpPr txBox="1"/>
          <p:nvPr/>
        </p:nvSpPr>
        <p:spPr>
          <a:xfrm>
            <a:off x="-25474" y="521296"/>
            <a:ext cx="1584176" cy="492438"/>
          </a:xfrm>
          <a:prstGeom prst="rect">
            <a:avLst/>
          </a:prstGeom>
          <a:ln>
            <a:noFill/>
          </a:ln>
        </p:spPr>
        <p:style>
          <a:lnRef idx="1">
            <a:schemeClr val="accent5"/>
          </a:lnRef>
          <a:fillRef idx="2">
            <a:schemeClr val="accent5"/>
          </a:fillRef>
          <a:effectRef idx="1">
            <a:schemeClr val="accent5"/>
          </a:effectRef>
          <a:fontRef idx="minor">
            <a:schemeClr val="dk1"/>
          </a:fontRef>
        </p:style>
        <p:txBody>
          <a:bodyPr wrap="square" lIns="121917" tIns="60958" rIns="121917" bIns="60958" rtlCol="0">
            <a:spAutoFit/>
          </a:bodyPr>
          <a:lstStyle/>
          <a:p>
            <a:pPr algn="ctr"/>
            <a:r>
              <a:rPr lang="zh-CN" altLang="en-US" sz="2400" dirty="0">
                <a:solidFill>
                  <a:srgbClr val="C00000"/>
                </a:solidFill>
                <a:latin typeface="微软雅黑" panose="020B0503020204020204" pitchFamily="34" charset="-122"/>
                <a:ea typeface="微软雅黑" panose="020B0503020204020204" pitchFamily="34" charset="-122"/>
              </a:rPr>
              <a:t>栏目索引</a:t>
            </a:r>
          </a:p>
        </p:txBody>
      </p:sp>
      <p:sp>
        <p:nvSpPr>
          <p:cNvPr id="7" name="TextBox 6">
            <a:hlinkClick r:id="rId2" action="ppaction://hlinksldjump"/>
          </p:cNvPr>
          <p:cNvSpPr txBox="1"/>
          <p:nvPr/>
        </p:nvSpPr>
        <p:spPr>
          <a:xfrm>
            <a:off x="4583039" y="2276872"/>
            <a:ext cx="1512168" cy="553994"/>
          </a:xfrm>
          <a:prstGeom prst="rect">
            <a:avLst/>
          </a:prstGeom>
          <a:noFill/>
        </p:spPr>
        <p:txBody>
          <a:bodyPr wrap="square" lIns="121917" tIns="60958" rIns="121917" bIns="60958" rtlCol="0">
            <a:spAutoFit/>
          </a:bodyPr>
          <a:lstStyle/>
          <a:p>
            <a:pPr>
              <a:defRPr/>
            </a:pPr>
            <a:r>
              <a:rPr lang="zh-CN" altLang="zh-CN" sz="2800" b="1" dirty="0">
                <a:solidFill>
                  <a:schemeClr val="accent6">
                    <a:lumMod val="75000"/>
                  </a:schemeClr>
                </a:solidFill>
                <a:latin typeface="微软雅黑" pitchFamily="34" charset="-122"/>
                <a:ea typeface="微软雅黑" pitchFamily="34" charset="-122"/>
              </a:rPr>
              <a:t>第一组</a:t>
            </a:r>
            <a:endParaRPr lang="zh-CN" altLang="en-US" sz="2800" b="1" dirty="0">
              <a:solidFill>
                <a:schemeClr val="accent6">
                  <a:lumMod val="75000"/>
                </a:schemeClr>
              </a:solidFill>
              <a:latin typeface="微软雅黑" pitchFamily="34" charset="-122"/>
              <a:ea typeface="微软雅黑" pitchFamily="34" charset="-122"/>
            </a:endParaRPr>
          </a:p>
        </p:txBody>
      </p:sp>
      <p:sp>
        <p:nvSpPr>
          <p:cNvPr id="8" name="TextBox 7">
            <a:hlinkClick r:id="rId3" action="ppaction://hlinksldjump"/>
          </p:cNvPr>
          <p:cNvSpPr txBox="1"/>
          <p:nvPr/>
        </p:nvSpPr>
        <p:spPr>
          <a:xfrm>
            <a:off x="4583039" y="3301069"/>
            <a:ext cx="1440160" cy="553994"/>
          </a:xfrm>
          <a:prstGeom prst="rect">
            <a:avLst/>
          </a:prstGeom>
          <a:noFill/>
        </p:spPr>
        <p:txBody>
          <a:bodyPr wrap="square" lIns="121917" tIns="60958" rIns="121917" bIns="60958" rtlCol="0">
            <a:spAutoFit/>
          </a:bodyPr>
          <a:lstStyle/>
          <a:p>
            <a:r>
              <a:rPr lang="zh-CN" altLang="zh-CN" sz="2800" b="1" dirty="0">
                <a:solidFill>
                  <a:schemeClr val="accent6">
                    <a:lumMod val="75000"/>
                  </a:schemeClr>
                </a:solidFill>
                <a:latin typeface="微软雅黑" pitchFamily="34" charset="-122"/>
                <a:ea typeface="微软雅黑" pitchFamily="34" charset="-122"/>
              </a:rPr>
              <a:t>第二组</a:t>
            </a:r>
            <a:endParaRPr lang="zh-CN" altLang="en-US" sz="2800" b="1" dirty="0">
              <a:solidFill>
                <a:schemeClr val="accent6">
                  <a:lumMod val="75000"/>
                </a:schemeClr>
              </a:solidFill>
              <a:latin typeface="微软雅黑" pitchFamily="34" charset="-122"/>
              <a:ea typeface="微软雅黑" pitchFamily="34" charset="-122"/>
            </a:endParaRPr>
          </a:p>
        </p:txBody>
      </p:sp>
      <p:cxnSp>
        <p:nvCxnSpPr>
          <p:cNvPr id="9" name="直接连接符 8"/>
          <p:cNvCxnSpPr/>
          <p:nvPr/>
        </p:nvCxnSpPr>
        <p:spPr>
          <a:xfrm>
            <a:off x="4163113" y="2924944"/>
            <a:ext cx="2531832"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4163113" y="3933056"/>
            <a:ext cx="2531832"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404169777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矩形 1"/>
          <p:cNvSpPr/>
          <p:nvPr/>
        </p:nvSpPr>
        <p:spPr>
          <a:xfrm>
            <a:off x="910630" y="830448"/>
            <a:ext cx="5428952" cy="1949508"/>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项渊</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源</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B</a:t>
            </a:r>
            <a:r>
              <a:rPr lang="zh-CN" altLang="zh-CN" sz="2800" kern="100" dirty="0">
                <a:latin typeface="Times New Roman"/>
                <a:ea typeface="华文细黑"/>
                <a:cs typeface="Times New Roman"/>
              </a:rPr>
              <a:t>项上</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尚</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C</a:t>
            </a:r>
            <a:r>
              <a:rPr lang="zh-CN" altLang="zh-CN" sz="2800" kern="100" dirty="0">
                <a:latin typeface="Times New Roman"/>
                <a:ea typeface="华文细黑"/>
                <a:cs typeface="Times New Roman"/>
              </a:rPr>
              <a:t>项倍</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备。</a:t>
            </a:r>
            <a:endParaRPr lang="zh-CN" altLang="zh-CN" sz="1050" kern="100" dirty="0">
              <a:effectLst/>
              <a:latin typeface="宋体"/>
              <a:cs typeface="Courier New"/>
            </a:endParaRPr>
          </a:p>
        </p:txBody>
      </p:sp>
    </p:spTree>
    <p:extLst>
      <p:ext uri="{BB962C8B-B14F-4D97-AF65-F5344CB8AC3E}">
        <p14:creationId xmlns:p14="http://schemas.microsoft.com/office/powerpoint/2010/main" val="18299221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750"/>
                                        <p:tgtEl>
                                          <p:spTgt spid="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blinds(horizontal)">
                                      <p:cBhvr>
                                        <p:cTn id="11" dur="750"/>
                                        <p:tgtEl>
                                          <p:spTgt spid="2">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blinds(horizontal)">
                                      <p:cBhvr>
                                        <p:cTn id="15" dur="75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 name="矩形 1"/>
          <p:cNvSpPr/>
          <p:nvPr/>
        </p:nvSpPr>
        <p:spPr>
          <a:xfrm>
            <a:off x="262558" y="44624"/>
            <a:ext cx="11637441" cy="6555641"/>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下列各句中，</a:t>
            </a:r>
            <a:r>
              <a:rPr lang="zh-CN" altLang="zh-CN" sz="2800" kern="100" dirty="0" smtClean="0">
                <a:latin typeface="Times New Roman"/>
                <a:ea typeface="华文细黑"/>
                <a:cs typeface="Times New Roman"/>
              </a:rPr>
              <a:t>加</a:t>
            </a:r>
            <a:r>
              <a:rPr lang="zh-CN" altLang="en-US" sz="2800" kern="100" dirty="0" smtClean="0">
                <a:latin typeface="Times New Roman"/>
                <a:ea typeface="华文细黑"/>
                <a:cs typeface="Times New Roman"/>
              </a:rPr>
              <a:t>颜色</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词语运用正确的一项是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由智慧冰箱、酒柜和烤箱构建的美食生态圈，从食材处理、保鲜到</a:t>
            </a:r>
            <a:r>
              <a:rPr lang="zh-CN" altLang="zh-CN" sz="2800" kern="100" dirty="0" smtClean="0">
                <a:latin typeface="Times New Roman"/>
                <a:ea typeface="华文细黑"/>
                <a:cs typeface="Times New Roman"/>
              </a:rPr>
              <a:t>美食</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制作</a:t>
            </a:r>
            <a:r>
              <a:rPr lang="zh-CN" altLang="zh-CN" sz="2800" kern="100" dirty="0">
                <a:latin typeface="Times New Roman"/>
                <a:ea typeface="华文细黑"/>
                <a:cs typeface="Times New Roman"/>
              </a:rPr>
              <a:t>的整个流程尽显智能化，用户</a:t>
            </a:r>
            <a:r>
              <a:rPr lang="zh-CN" altLang="zh-CN" sz="2800" kern="100" dirty="0">
                <a:solidFill>
                  <a:srgbClr val="C00000"/>
                </a:solidFill>
                <a:latin typeface="Times New Roman"/>
                <a:ea typeface="华文细黑"/>
                <a:cs typeface="Times New Roman"/>
              </a:rPr>
              <a:t>虽然</a:t>
            </a:r>
            <a:r>
              <a:rPr lang="zh-CN" altLang="zh-CN" sz="2800" kern="100" dirty="0">
                <a:latin typeface="Times New Roman"/>
                <a:ea typeface="华文细黑"/>
                <a:cs typeface="Times New Roman"/>
              </a:rPr>
              <a:t>不会做饭，也照样可以做出</a:t>
            </a:r>
            <a:r>
              <a:rPr lang="zh-CN" altLang="zh-CN" sz="2800" kern="100" dirty="0" smtClean="0">
                <a:latin typeface="Times New Roman"/>
                <a:ea typeface="华文细黑"/>
                <a:cs typeface="Times New Roman"/>
              </a:rPr>
              <a:t>各种</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美食</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既要依法坚决打击网络谣言，又要警惕少数领导干部</a:t>
            </a:r>
            <a:r>
              <a:rPr lang="zh-CN" altLang="zh-CN" sz="2800" kern="100" dirty="0">
                <a:solidFill>
                  <a:srgbClr val="C00000"/>
                </a:solidFill>
                <a:latin typeface="Times New Roman"/>
                <a:ea typeface="华文细黑"/>
                <a:cs typeface="Times New Roman"/>
              </a:rPr>
              <a:t>曲解</a:t>
            </a:r>
            <a:r>
              <a:rPr lang="zh-CN" altLang="zh-CN" sz="2800" kern="100" dirty="0">
                <a:latin typeface="Times New Roman"/>
                <a:ea typeface="华文细黑"/>
                <a:cs typeface="Times New Roman"/>
              </a:rPr>
              <a:t>法律，拒绝</a:t>
            </a:r>
            <a:r>
              <a:rPr lang="zh-CN" altLang="zh-CN" sz="2800" kern="100" dirty="0" smtClean="0">
                <a:latin typeface="Times New Roman"/>
                <a:ea typeface="华文细黑"/>
                <a:cs typeface="Times New Roman"/>
              </a:rPr>
              <a:t>网</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spc="-100" dirty="0" smtClean="0">
                <a:latin typeface="Times New Roman"/>
                <a:ea typeface="华文细黑"/>
                <a:cs typeface="Times New Roman"/>
              </a:rPr>
              <a:t>络</a:t>
            </a:r>
            <a:r>
              <a:rPr lang="zh-CN" altLang="zh-CN" sz="2800" kern="100" spc="-100" dirty="0">
                <a:latin typeface="Times New Roman"/>
                <a:ea typeface="华文细黑"/>
                <a:cs typeface="Times New Roman"/>
              </a:rPr>
              <a:t>舆论监督，利用打击网络谣言的机会狐假虎威、上纲上线打压网络批评。</a:t>
            </a:r>
            <a:endParaRPr lang="zh-CN" altLang="zh-CN" sz="1050" kern="100" spc="-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现今的古建筑异地保护，除了极个别是因为公共设施建设的需要外，</a:t>
            </a:r>
            <a:r>
              <a:rPr lang="zh-CN" altLang="zh-CN" sz="2800" kern="100" dirty="0" smtClean="0">
                <a:latin typeface="Times New Roman"/>
                <a:ea typeface="华文细黑"/>
                <a:cs typeface="Times New Roman"/>
              </a:rPr>
              <a:t>绝</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大部分</a:t>
            </a:r>
            <a:r>
              <a:rPr lang="zh-CN" altLang="zh-CN" sz="2800" kern="100" dirty="0">
                <a:latin typeface="Times New Roman"/>
                <a:ea typeface="华文细黑"/>
                <a:cs typeface="Times New Roman"/>
              </a:rPr>
              <a:t>是借助保护文物这个</a:t>
            </a:r>
            <a:r>
              <a:rPr lang="zh-CN" altLang="zh-CN" sz="2800" kern="100" dirty="0">
                <a:solidFill>
                  <a:srgbClr val="C00000"/>
                </a:solidFill>
                <a:latin typeface="Times New Roman"/>
                <a:ea typeface="华文细黑"/>
                <a:cs typeface="Times New Roman"/>
              </a:rPr>
              <a:t>道貌岸然</a:t>
            </a:r>
            <a:r>
              <a:rPr lang="zh-CN" altLang="zh-CN" sz="2800" kern="100" dirty="0">
                <a:latin typeface="Times New Roman"/>
                <a:ea typeface="华文细黑"/>
                <a:cs typeface="Times New Roman"/>
              </a:rPr>
              <a:t>的理由，去追求经济效益之实惠。</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瑕疵点点的白玉材料，经过艺术大师富有想象力的雕琢和创造，化</a:t>
            </a:r>
            <a:r>
              <a:rPr lang="zh-CN" altLang="zh-CN" sz="2800" kern="100" dirty="0" smtClean="0">
                <a:latin typeface="Times New Roman"/>
                <a:ea typeface="华文细黑"/>
                <a:cs typeface="Times New Roman"/>
              </a:rPr>
              <a:t>腐朽</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为</a:t>
            </a:r>
            <a:r>
              <a:rPr lang="zh-CN" altLang="zh-CN" sz="2800" kern="100" dirty="0">
                <a:latin typeface="Times New Roman"/>
                <a:ea typeface="华文细黑"/>
                <a:cs typeface="Times New Roman"/>
              </a:rPr>
              <a:t>神奇，成了一件</a:t>
            </a:r>
            <a:r>
              <a:rPr lang="zh-CN" altLang="zh-CN" sz="2800" kern="100" dirty="0">
                <a:solidFill>
                  <a:srgbClr val="C00000"/>
                </a:solidFill>
                <a:latin typeface="Times New Roman"/>
                <a:ea typeface="华文细黑"/>
                <a:cs typeface="Times New Roman"/>
              </a:rPr>
              <a:t>有板有眼</a:t>
            </a:r>
            <a:r>
              <a:rPr lang="zh-CN" altLang="zh-CN" sz="2800" kern="100" dirty="0">
                <a:latin typeface="Times New Roman"/>
                <a:ea typeface="华文细黑"/>
                <a:cs typeface="Times New Roman"/>
              </a:rPr>
              <a:t>、生动形象的艺术作品，让人叹为观止。</a:t>
            </a:r>
            <a:endParaRPr lang="zh-CN" altLang="zh-CN" sz="1050" kern="100" dirty="0">
              <a:effectLst/>
              <a:latin typeface="宋体"/>
              <a:cs typeface="Courier New"/>
            </a:endParaRPr>
          </a:p>
        </p:txBody>
      </p:sp>
      <p:sp>
        <p:nvSpPr>
          <p:cNvPr id="4" name="圆角矩形 3">
            <a:hlinkClick r:id="rId2" action="ppaction://hlinksldjump"/>
          </p:cNvPr>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a:t>
            </a:r>
            <a:endParaRPr lang="zh-CN" altLang="en-US" sz="1400" dirty="0">
              <a:solidFill>
                <a:srgbClr val="C00000"/>
              </a:solidFill>
              <a:latin typeface="黑体" pitchFamily="49" charset="-122"/>
              <a:ea typeface="黑体" pitchFamily="49" charset="-122"/>
            </a:endParaRPr>
          </a:p>
        </p:txBody>
      </p:sp>
      <p:sp>
        <p:nvSpPr>
          <p:cNvPr id="5" name="TextBox 4"/>
          <p:cNvSpPr txBox="1"/>
          <p:nvPr/>
        </p:nvSpPr>
        <p:spPr>
          <a:xfrm>
            <a:off x="89967" y="2750448"/>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27335" y="260648"/>
            <a:ext cx="616143" cy="430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513026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5" grpId="0"/>
      <p:bldP spid="5" grpId="1"/>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矩形 1"/>
          <p:cNvSpPr/>
          <p:nvPr/>
        </p:nvSpPr>
        <p:spPr>
          <a:xfrm>
            <a:off x="210870" y="830448"/>
            <a:ext cx="11637441" cy="4616648"/>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曲解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指错误地解释客观事实或别人的原意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多指故意地</a:t>
            </a:r>
            <a:r>
              <a:rPr lang="en-US" altLang="zh-CN" sz="2800" kern="100" dirty="0">
                <a:latin typeface="Times New Roman"/>
                <a:ea typeface="华文细黑"/>
                <a:cs typeface="Courier New"/>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A</a:t>
            </a:r>
            <a:r>
              <a:rPr lang="zh-CN" altLang="zh-CN" sz="2800" kern="100" dirty="0">
                <a:latin typeface="Times New Roman"/>
                <a:ea typeface="华文细黑"/>
                <a:cs typeface="Times New Roman"/>
              </a:rPr>
              <a:t>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虽然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为连词，用在上半句，下半句往往有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可是、但是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等跟它呼应，表示承认甲事为事实，但乙事并不因为甲事而不成立。用于此处不当，可改为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即使</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C</a:t>
            </a:r>
            <a:r>
              <a:rPr lang="zh-CN" altLang="zh-CN" sz="2800" kern="100" dirty="0">
                <a:latin typeface="Times New Roman"/>
                <a:ea typeface="华文细黑"/>
                <a:cs typeface="Times New Roman"/>
              </a:rPr>
              <a:t>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道貌岸然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形容神态庄严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现多含讥讽意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。不能用来修饰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理由</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D</a:t>
            </a:r>
            <a:r>
              <a:rPr lang="zh-CN" altLang="zh-CN" sz="2800" kern="100" dirty="0">
                <a:latin typeface="Times New Roman"/>
                <a:ea typeface="华文细黑"/>
                <a:cs typeface="Times New Roman"/>
              </a:rPr>
              <a:t>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有板有眼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形容言语行动有条不紊，富有节奏或章法。用来修饰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艺术作品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不当。</a:t>
            </a:r>
            <a:endParaRPr lang="zh-CN" altLang="zh-CN" sz="1050" kern="100" dirty="0">
              <a:effectLst/>
              <a:latin typeface="宋体"/>
              <a:cs typeface="Courier New"/>
            </a:endParaRPr>
          </a:p>
        </p:txBody>
      </p:sp>
    </p:spTree>
    <p:extLst>
      <p:ext uri="{BB962C8B-B14F-4D97-AF65-F5344CB8AC3E}">
        <p14:creationId xmlns:p14="http://schemas.microsoft.com/office/powerpoint/2010/main" val="41957475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750"/>
                                        <p:tgtEl>
                                          <p:spTgt spid="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blinds(horizontal)">
                                      <p:cBhvr>
                                        <p:cTn id="11" dur="750"/>
                                        <p:tgtEl>
                                          <p:spTgt spid="2">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blinds(horizontal)">
                                      <p:cBhvr>
                                        <p:cTn id="15" dur="750"/>
                                        <p:tgtEl>
                                          <p:spTgt spid="2">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blinds(horizontal)">
                                      <p:cBhvr>
                                        <p:cTn id="19" dur="75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2558" y="338581"/>
            <a:ext cx="11637441" cy="5909310"/>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下列各句中，没有语病的一项是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这里非常危险，随时塌方有可能再次发生，谁也不能保证你们的安全</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你们</a:t>
            </a:r>
            <a:r>
              <a:rPr lang="zh-CN" altLang="zh-CN" sz="2800" kern="100" dirty="0">
                <a:latin typeface="Times New Roman"/>
                <a:ea typeface="华文细黑"/>
                <a:cs typeface="Times New Roman"/>
              </a:rPr>
              <a:t>必须离开，这是命令！</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近期，英国、美国和中国香港媒体相继根据美国国家安全局前雇员</a:t>
            </a:r>
            <a:r>
              <a:rPr lang="zh-CN" altLang="zh-CN" sz="2800" kern="100" dirty="0" smtClean="0">
                <a:latin typeface="Times New Roman"/>
                <a:ea typeface="华文细黑"/>
                <a:cs typeface="Times New Roman"/>
              </a:rPr>
              <a:t>爱德</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华</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斯诺登提供的文件，报道了美国国家安全局代号为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棱镜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，内容</a:t>
            </a:r>
            <a:r>
              <a:rPr lang="zh-CN" altLang="zh-CN" sz="2800" kern="100" dirty="0" smtClean="0">
                <a:latin typeface="Times New Roman"/>
                <a:ea typeface="华文细黑"/>
                <a:cs typeface="Times New Roman"/>
              </a:rPr>
              <a:t>触</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目</a:t>
            </a:r>
            <a:r>
              <a:rPr lang="zh-CN" altLang="zh-CN" sz="2800" kern="100" dirty="0">
                <a:latin typeface="Times New Roman"/>
                <a:ea typeface="华文细黑"/>
                <a:cs typeface="Times New Roman"/>
              </a:rPr>
              <a:t>惊心。</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根据</a:t>
            </a:r>
            <a:r>
              <a:rPr lang="en-US" altLang="zh-CN" sz="2800" kern="100" dirty="0">
                <a:latin typeface="Times New Roman"/>
                <a:ea typeface="华文细黑"/>
                <a:cs typeface="Courier New"/>
              </a:rPr>
              <a:t>2014</a:t>
            </a:r>
            <a:r>
              <a:rPr lang="zh-CN" altLang="zh-CN" sz="2800" kern="100" dirty="0">
                <a:latin typeface="Times New Roman"/>
                <a:ea typeface="华文细黑"/>
                <a:cs typeface="Times New Roman"/>
              </a:rPr>
              <a:t>年公报，去年开始首次监测</a:t>
            </a:r>
            <a:r>
              <a:rPr lang="en-US" altLang="zh-CN" sz="2800" kern="100" dirty="0">
                <a:latin typeface="Times New Roman"/>
                <a:ea typeface="华文细黑"/>
                <a:cs typeface="Courier New"/>
              </a:rPr>
              <a:t>PM</a:t>
            </a:r>
            <a:r>
              <a:rPr lang="en-US" altLang="zh-CN" sz="2800" kern="100" baseline="-25000" dirty="0">
                <a:latin typeface="Times New Roman"/>
                <a:ea typeface="华文细黑"/>
                <a:cs typeface="Courier New"/>
              </a:rPr>
              <a:t>2.5</a:t>
            </a:r>
            <a:r>
              <a:rPr lang="zh-CN" altLang="zh-CN" sz="2800" kern="100" dirty="0">
                <a:latin typeface="Times New Roman"/>
                <a:ea typeface="华文细黑"/>
                <a:cs typeface="Times New Roman"/>
              </a:rPr>
              <a:t>的</a:t>
            </a:r>
            <a:r>
              <a:rPr lang="en-US" altLang="zh-CN" sz="2800" kern="100" dirty="0">
                <a:latin typeface="Times New Roman"/>
                <a:ea typeface="华文细黑"/>
                <a:cs typeface="Courier New"/>
              </a:rPr>
              <a:t>74</a:t>
            </a:r>
            <a:r>
              <a:rPr lang="zh-CN" altLang="zh-CN" sz="2800" kern="100" dirty="0">
                <a:latin typeface="Times New Roman"/>
                <a:ea typeface="华文细黑"/>
                <a:cs typeface="Times New Roman"/>
              </a:rPr>
              <a:t>个重点城市中，只有</a:t>
            </a:r>
            <a:r>
              <a:rPr lang="en-US" altLang="zh-CN" sz="2800" kern="100" dirty="0">
                <a:latin typeface="Times New Roman"/>
                <a:ea typeface="华文细黑"/>
                <a:cs typeface="Courier New"/>
              </a:rPr>
              <a:t>3</a:t>
            </a:r>
            <a:r>
              <a:rPr lang="zh-CN" altLang="zh-CN" sz="2800" kern="100" dirty="0" smtClean="0">
                <a:latin typeface="Times New Roman"/>
                <a:ea typeface="华文细黑"/>
                <a:cs typeface="Times New Roman"/>
              </a:rPr>
              <a:t>个</a:t>
            </a:r>
            <a:r>
              <a:rPr lang="en-US" altLang="zh-CN" sz="2800" kern="100" dirty="0" smtClean="0">
                <a:latin typeface="Times New Roman"/>
                <a:ea typeface="华文细黑"/>
                <a:cs typeface="Times New Roman"/>
              </a:rPr>
              <a:t>    </a:t>
            </a: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城市</a:t>
            </a:r>
            <a:r>
              <a:rPr lang="zh-CN" altLang="zh-CN" sz="2800" kern="100" dirty="0">
                <a:latin typeface="Times New Roman"/>
                <a:ea typeface="华文细黑"/>
                <a:cs typeface="Times New Roman"/>
              </a:rPr>
              <a:t>空气质量达标，京津冀地区去年有半年以上时间空气质量不达标</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水质</a:t>
            </a:r>
            <a:r>
              <a:rPr lang="zh-CN" altLang="zh-CN" sz="2800" kern="100" dirty="0">
                <a:latin typeface="Times New Roman"/>
                <a:ea typeface="华文细黑"/>
                <a:cs typeface="Times New Roman"/>
              </a:rPr>
              <a:t>也不容乐观</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pic>
        <p:nvPicPr>
          <p:cNvPr id="10" name="Picture 2">
            <a:hlinkClick r:id="rId2" action="ppaction://hlinksldjump"/>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73206" y="523433"/>
            <a:ext cx="616143" cy="430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507062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2558" y="472149"/>
            <a:ext cx="11637441" cy="1948739"/>
          </a:xfrm>
          <a:prstGeom prst="rect">
            <a:avLst/>
          </a:prstGeom>
        </p:spPr>
        <p:txBody>
          <a:bodyPr wrap="square">
            <a:spAutoFit/>
          </a:bodyPr>
          <a:lstStyle/>
          <a:p>
            <a:pPr algn="just">
              <a:lnSpc>
                <a:spcPct val="150000"/>
              </a:lnSpc>
              <a:spcAft>
                <a:spcPts val="0"/>
              </a:spcAft>
            </a:pPr>
            <a:r>
              <a:rPr lang="en-US" altLang="zh-CN" sz="2800" kern="100" dirty="0" smtClean="0">
                <a:latin typeface="Times New Roman"/>
                <a:ea typeface="华文细黑"/>
                <a:cs typeface="Courier New"/>
              </a:rPr>
              <a:t>D</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随着中国足球队在比赛中的屡屡失败，热爱中国足球的球迷们现在</a:t>
            </a:r>
            <a:r>
              <a:rPr lang="zh-CN" altLang="zh-CN" sz="2800" kern="100" dirty="0" smtClean="0">
                <a:latin typeface="Times New Roman"/>
                <a:ea typeface="华文细黑"/>
                <a:cs typeface="Times New Roman"/>
              </a:rPr>
              <a:t>真的</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感到</a:t>
            </a:r>
            <a:r>
              <a:rPr lang="zh-CN" altLang="zh-CN" sz="2800" kern="100" dirty="0">
                <a:latin typeface="Times New Roman"/>
                <a:ea typeface="华文细黑"/>
                <a:cs typeface="Times New Roman"/>
              </a:rPr>
              <a:t>很迷惘。面对这片绿茵场，不知是继续呐喊助威呢，还是干脆</a:t>
            </a:r>
            <a:r>
              <a:rPr lang="zh-CN" altLang="zh-CN" sz="2800" kern="100" dirty="0" smtClean="0">
                <a:latin typeface="Times New Roman"/>
                <a:ea typeface="华文细黑"/>
                <a:cs typeface="Times New Roman"/>
              </a:rPr>
              <a:t>点头</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而</a:t>
            </a:r>
            <a:r>
              <a:rPr lang="zh-CN" altLang="zh-CN" sz="2800" kern="100" dirty="0">
                <a:latin typeface="Times New Roman"/>
                <a:ea typeface="华文细黑"/>
                <a:cs typeface="Times New Roman"/>
              </a:rPr>
              <a:t>去。</a:t>
            </a:r>
            <a:endParaRPr lang="zh-CN" altLang="zh-CN" sz="1050" kern="100" dirty="0">
              <a:effectLst/>
              <a:latin typeface="宋体"/>
              <a:cs typeface="Courier New"/>
            </a:endParaRPr>
          </a:p>
        </p:txBody>
      </p:sp>
      <p:sp>
        <p:nvSpPr>
          <p:cNvPr id="11" name="矩形 10"/>
          <p:cNvSpPr/>
          <p:nvPr/>
        </p:nvSpPr>
        <p:spPr>
          <a:xfrm>
            <a:off x="262558" y="2420888"/>
            <a:ext cx="11637441" cy="3887731"/>
          </a:xfrm>
          <a:prstGeom prst="rect">
            <a:avLst/>
          </a:prstGeom>
        </p:spPr>
        <p:txBody>
          <a:bodyPr wrap="square">
            <a:spAutoFit/>
          </a:bodyPr>
          <a:lstStyle/>
          <a:p>
            <a:pPr algn="just">
              <a:lnSpc>
                <a:spcPct val="150000"/>
              </a:lnSpc>
              <a:spcAft>
                <a:spcPts val="0"/>
              </a:spcAft>
              <a:tabLst>
                <a:tab pos="2070735" algn="l"/>
              </a:tabLs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latin typeface="Times New Roman"/>
                <a:ea typeface="华文细黑"/>
              </a:rPr>
              <a:t>A</a:t>
            </a:r>
            <a:r>
              <a:rPr lang="zh-CN" altLang="zh-CN" sz="2800" kern="100" dirty="0">
                <a:latin typeface="Times New Roman"/>
                <a:ea typeface="华文细黑"/>
                <a:cs typeface="Times New Roman"/>
              </a:rPr>
              <a:t>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随时塌方有可能再次发生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语序不当，应将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随时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放到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塌方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的后面</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latin typeface="Times New Roman"/>
                <a:ea typeface="华文细黑"/>
              </a:rPr>
              <a:t>B</a:t>
            </a:r>
            <a:r>
              <a:rPr lang="zh-CN" altLang="zh-CN" sz="2800" kern="100" dirty="0">
                <a:latin typeface="Times New Roman"/>
                <a:ea typeface="华文细黑"/>
                <a:cs typeface="Times New Roman"/>
              </a:rPr>
              <a:t>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报道了美国国家安全局代号为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棱镜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成分残缺，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报道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后面缺少相应的宾语中心词</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latin typeface="Times New Roman"/>
                <a:ea typeface="华文细黑"/>
              </a:rPr>
              <a:t>C</a:t>
            </a:r>
            <a:r>
              <a:rPr lang="zh-CN" altLang="zh-CN" sz="2800" kern="100" dirty="0">
                <a:latin typeface="Times New Roman"/>
                <a:ea typeface="华文细黑"/>
                <a:cs typeface="Times New Roman"/>
              </a:rPr>
              <a:t>项成分残缺，缺少主语，应将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去年开始首次监测</a:t>
            </a:r>
            <a:r>
              <a:rPr lang="en-US" altLang="zh-CN" sz="2800" kern="100" dirty="0">
                <a:latin typeface="Times New Roman"/>
                <a:ea typeface="华文细黑"/>
              </a:rPr>
              <a:t>PM</a:t>
            </a:r>
            <a:r>
              <a:rPr lang="en-US" altLang="zh-CN" sz="2800" kern="100" baseline="-25000" dirty="0">
                <a:latin typeface="Times New Roman"/>
                <a:ea typeface="华文细黑"/>
              </a:rPr>
              <a:t>2.5</a:t>
            </a:r>
            <a:r>
              <a:rPr lang="zh-CN" altLang="zh-CN" sz="2800" kern="100" dirty="0">
                <a:latin typeface="Times New Roman"/>
                <a:ea typeface="华文细黑"/>
                <a:cs typeface="Times New Roman"/>
              </a:rPr>
              <a:t>的</a:t>
            </a:r>
            <a:r>
              <a:rPr lang="en-US" altLang="zh-CN" sz="2800" kern="100" dirty="0">
                <a:latin typeface="Times New Roman"/>
                <a:ea typeface="华文细黑"/>
              </a:rPr>
              <a:t>74</a:t>
            </a:r>
            <a:r>
              <a:rPr lang="zh-CN" altLang="zh-CN" sz="2800" kern="100" dirty="0">
                <a:latin typeface="Times New Roman"/>
                <a:ea typeface="华文细黑"/>
                <a:cs typeface="Times New Roman"/>
              </a:rPr>
              <a:t>个重点城市中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这句话中的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去掉。　</a:t>
            </a:r>
            <a:endParaRPr lang="zh-CN" altLang="zh-CN" sz="1050" kern="100" dirty="0">
              <a:latin typeface="宋体"/>
              <a:cs typeface="Courier New"/>
            </a:endParaRPr>
          </a:p>
        </p:txBody>
      </p:sp>
      <p:sp>
        <p:nvSpPr>
          <p:cNvPr id="9" name="TextBox 8"/>
          <p:cNvSpPr txBox="1"/>
          <p:nvPr/>
        </p:nvSpPr>
        <p:spPr>
          <a:xfrm>
            <a:off x="89967" y="614389"/>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5" name="矩形 4"/>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808528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11">
                                            <p:txEl>
                                              <p:pRg st="0" end="0"/>
                                            </p:txEl>
                                          </p:spTgt>
                                        </p:tgtEl>
                                        <p:attrNameLst>
                                          <p:attrName>style.visibility</p:attrName>
                                        </p:attrNameLst>
                                      </p:cBhvr>
                                      <p:to>
                                        <p:strVal val="visible"/>
                                      </p:to>
                                    </p:set>
                                    <p:animEffect transition="in" filter="blinds(horizontal)">
                                      <p:cBhvr>
                                        <p:cTn id="13" dur="500"/>
                                        <p:tgtEl>
                                          <p:spTgt spid="11">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1">
                                            <p:txEl>
                                              <p:pRg st="1" end="1"/>
                                            </p:txEl>
                                          </p:spTgt>
                                        </p:tgtEl>
                                        <p:attrNameLst>
                                          <p:attrName>style.visibility</p:attrName>
                                        </p:attrNameLst>
                                      </p:cBhvr>
                                      <p:to>
                                        <p:strVal val="visible"/>
                                      </p:to>
                                    </p:set>
                                    <p:animEffect transition="in" filter="blinds(horizontal)">
                                      <p:cBhvr>
                                        <p:cTn id="18" dur="500"/>
                                        <p:tgtEl>
                                          <p:spTgt spid="11">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1">
                                            <p:txEl>
                                              <p:pRg st="2" end="2"/>
                                            </p:txEl>
                                          </p:spTgt>
                                        </p:tgtEl>
                                        <p:attrNameLst>
                                          <p:attrName>style.visibility</p:attrName>
                                        </p:attrNameLst>
                                      </p:cBhvr>
                                      <p:to>
                                        <p:strVal val="visible"/>
                                      </p:to>
                                    </p:set>
                                    <p:animEffect transition="in" filter="blinds(horizontal)">
                                      <p:cBhvr>
                                        <p:cTn id="23" dur="500"/>
                                        <p:tgtEl>
                                          <p:spTgt spid="11">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0" nodeType="clickEffect">
                                  <p:stCondLst>
                                    <p:cond delay="0"/>
                                  </p:stCondLst>
                                  <p:childTnLst>
                                    <p:animEffect transition="out" filter="fade">
                                      <p:cBhvr>
                                        <p:cTn id="27" dur="500"/>
                                        <p:tgtEl>
                                          <p:spTgt spid="11">
                                            <p:txEl>
                                              <p:pRg st="0" end="0"/>
                                            </p:txEl>
                                          </p:spTgt>
                                        </p:tgtEl>
                                      </p:cBhvr>
                                    </p:animEffect>
                                    <p:set>
                                      <p:cBhvr>
                                        <p:cTn id="28" dur="1" fill="hold">
                                          <p:stCondLst>
                                            <p:cond delay="499"/>
                                          </p:stCondLst>
                                        </p:cTn>
                                        <p:tgtEl>
                                          <p:spTgt spid="11">
                                            <p:txEl>
                                              <p:pRg st="0" end="0"/>
                                            </p:txEl>
                                          </p:spTgt>
                                        </p:tgtEl>
                                        <p:attrNameLst>
                                          <p:attrName>style.visibility</p:attrName>
                                        </p:attrNameLst>
                                      </p:cBhvr>
                                      <p:to>
                                        <p:strVal val="hidden"/>
                                      </p:to>
                                    </p:set>
                                  </p:childTnLst>
                                </p:cTn>
                              </p:par>
                              <p:par>
                                <p:cTn id="29" presetID="10" presetClass="exit" presetSubtype="0" fill="hold" grpId="0" nodeType="withEffect">
                                  <p:stCondLst>
                                    <p:cond delay="0"/>
                                  </p:stCondLst>
                                  <p:childTnLst>
                                    <p:animEffect transition="out" filter="fade">
                                      <p:cBhvr>
                                        <p:cTn id="30" dur="500"/>
                                        <p:tgtEl>
                                          <p:spTgt spid="11">
                                            <p:txEl>
                                              <p:pRg st="1" end="1"/>
                                            </p:txEl>
                                          </p:spTgt>
                                        </p:tgtEl>
                                      </p:cBhvr>
                                    </p:animEffect>
                                    <p:set>
                                      <p:cBhvr>
                                        <p:cTn id="31" dur="1" fill="hold">
                                          <p:stCondLst>
                                            <p:cond delay="499"/>
                                          </p:stCondLst>
                                        </p:cTn>
                                        <p:tgtEl>
                                          <p:spTgt spid="11">
                                            <p:txEl>
                                              <p:pRg st="1" end="1"/>
                                            </p:txEl>
                                          </p:spTgt>
                                        </p:tgtEl>
                                        <p:attrNameLst>
                                          <p:attrName>style.visibility</p:attrName>
                                        </p:attrNameLst>
                                      </p:cBhvr>
                                      <p:to>
                                        <p:strVal val="hidden"/>
                                      </p:to>
                                    </p:set>
                                  </p:childTnLst>
                                </p:cTn>
                              </p:par>
                              <p:par>
                                <p:cTn id="32" presetID="10" presetClass="exit" presetSubtype="0" fill="hold" grpId="0" nodeType="withEffect">
                                  <p:stCondLst>
                                    <p:cond delay="0"/>
                                  </p:stCondLst>
                                  <p:childTnLst>
                                    <p:animEffect transition="out" filter="fade">
                                      <p:cBhvr>
                                        <p:cTn id="33" dur="500"/>
                                        <p:tgtEl>
                                          <p:spTgt spid="11">
                                            <p:txEl>
                                              <p:pRg st="2" end="2"/>
                                            </p:txEl>
                                          </p:spTgt>
                                        </p:tgtEl>
                                      </p:cBhvr>
                                    </p:animEffect>
                                    <p:set>
                                      <p:cBhvr>
                                        <p:cTn id="34" dur="1" fill="hold">
                                          <p:stCondLst>
                                            <p:cond delay="499"/>
                                          </p:stCondLst>
                                        </p:cTn>
                                        <p:tgtEl>
                                          <p:spTgt spid="11">
                                            <p:txEl>
                                              <p:pRg st="2" end="2"/>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11" grpId="0" build="allAtOnce"/>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2558" y="406337"/>
            <a:ext cx="11637441" cy="3970318"/>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填入下面空缺处的语句，最恰当的一项是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矮寨坡的海拔并不很高，它是武陵山脉的一个延伸，属于湘西山地。坡下是幽长的峡谷，清冽冽的峒河水伴着木楼人家在谷底蜿蜒而行，</a:t>
            </a:r>
            <a:r>
              <a:rPr lang="en-US" altLang="zh-CN" sz="2800" kern="100" dirty="0">
                <a:latin typeface="Times New Roman"/>
                <a:ea typeface="华文细黑"/>
                <a:cs typeface="Courier New"/>
              </a:rPr>
              <a:t>________________</a:t>
            </a:r>
            <a:r>
              <a:rPr lang="zh-CN" altLang="zh-CN" sz="2800" kern="100" dirty="0">
                <a:latin typeface="Times New Roman"/>
                <a:ea typeface="华文细黑"/>
                <a:cs typeface="Times New Roman"/>
              </a:rPr>
              <a:t>，红花绿树、田园牧歌随着岁月更迭浮沉。</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而高山台地在坡上</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而坡上是高山台地</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坡上被高山台地铺满</a:t>
            </a:r>
            <a:r>
              <a:rPr lang="zh-CN" altLang="zh-CN" sz="2800" kern="100" dirty="0">
                <a:latin typeface="宋体"/>
                <a:ea typeface="Times New Roman"/>
                <a:cs typeface="Courier New"/>
              </a:rPr>
              <a:t> </a:t>
            </a:r>
            <a:r>
              <a:rPr lang="en-US" altLang="zh-CN" sz="2800" kern="100" dirty="0">
                <a:latin typeface="宋体"/>
                <a:ea typeface="Times New Roman"/>
                <a:cs typeface="Courier New"/>
              </a:rPr>
              <a:t>	</a:t>
            </a:r>
            <a:r>
              <a:rPr lang="en-US" altLang="zh-CN" sz="2800" kern="100" dirty="0">
                <a:latin typeface="Times New Roman"/>
                <a:ea typeface="华文细黑"/>
                <a:cs typeface="Courier New"/>
              </a:rPr>
              <a:t>D</a:t>
            </a:r>
            <a:r>
              <a:rPr lang="en-US" altLang="zh-CN" sz="2800" kern="100" dirty="0">
                <a:latin typeface="宋体"/>
                <a:ea typeface="Times New Roman"/>
                <a:cs typeface="Courier New"/>
              </a:rPr>
              <a:t>.</a:t>
            </a:r>
            <a:r>
              <a:rPr lang="zh-CN" altLang="zh-CN" sz="2800" kern="100" dirty="0">
                <a:latin typeface="Times New Roman"/>
                <a:ea typeface="华文细黑"/>
                <a:cs typeface="Times New Roman"/>
              </a:rPr>
              <a:t>高山台地把坡上铺</a:t>
            </a:r>
            <a:r>
              <a:rPr lang="zh-CN" altLang="zh-CN" sz="2800" kern="100" dirty="0" smtClean="0">
                <a:latin typeface="Times New Roman"/>
                <a:ea typeface="华文细黑"/>
                <a:cs typeface="Times New Roman"/>
              </a:rPr>
              <a:t>满</a:t>
            </a:r>
            <a:endParaRPr lang="zh-CN" altLang="zh-CN" sz="1050" kern="100" dirty="0">
              <a:latin typeface="宋体"/>
              <a:cs typeface="Courier New"/>
            </a:endParaRPr>
          </a:p>
        </p:txBody>
      </p:sp>
      <p:sp>
        <p:nvSpPr>
          <p:cNvPr id="12" name="矩形 11"/>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TextBox 5"/>
          <p:cNvSpPr txBox="1"/>
          <p:nvPr/>
        </p:nvSpPr>
        <p:spPr>
          <a:xfrm>
            <a:off x="4665206" y="3096538"/>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18583" y="605313"/>
            <a:ext cx="616143" cy="430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nvSpPr>
        <p:spPr>
          <a:xfrm>
            <a:off x="262558" y="4287804"/>
            <a:ext cx="11637441" cy="1949508"/>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从前后文语境来看，前文有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坡下是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的提示，可见横线上所填句子的主语应该是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坡上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，由此排除了</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两项</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从</a:t>
            </a:r>
            <a:r>
              <a:rPr lang="zh-CN" altLang="zh-CN" sz="2800" kern="100" dirty="0">
                <a:latin typeface="Times New Roman"/>
                <a:ea typeface="华文细黑"/>
                <a:cs typeface="Times New Roman"/>
              </a:rPr>
              <a:t>用语的简练及上下文的衔接看，加上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更好，故选</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项。</a:t>
            </a:r>
            <a:endParaRPr lang="zh-CN" altLang="zh-CN" sz="1050" kern="100" dirty="0">
              <a:effectLst/>
              <a:latin typeface="宋体"/>
              <a:cs typeface="Courier New"/>
            </a:endParaRPr>
          </a:p>
        </p:txBody>
      </p:sp>
      <p:sp>
        <p:nvSpPr>
          <p:cNvPr id="10" name="圆角矩形 9"/>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06193188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10"/>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blinds(horizontal)">
                                      <p:cBhvr>
                                        <p:cTn id="18" dur="500"/>
                                        <p:tgtEl>
                                          <p:spTgt spid="8">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blinds(horizontal)">
                                      <p:cBhvr>
                                        <p:cTn id="23" dur="500"/>
                                        <p:tgtEl>
                                          <p:spTgt spid="8">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0" nodeType="clickEffect">
                                  <p:stCondLst>
                                    <p:cond delay="0"/>
                                  </p:stCondLst>
                                  <p:childTnLst>
                                    <p:animEffect transition="out" filter="fade">
                                      <p:cBhvr>
                                        <p:cTn id="27" dur="500"/>
                                        <p:tgtEl>
                                          <p:spTgt spid="8">
                                            <p:txEl>
                                              <p:pRg st="0" end="0"/>
                                            </p:txEl>
                                          </p:spTgt>
                                        </p:tgtEl>
                                      </p:cBhvr>
                                    </p:animEffect>
                                    <p:set>
                                      <p:cBhvr>
                                        <p:cTn id="28" dur="1" fill="hold">
                                          <p:stCondLst>
                                            <p:cond delay="499"/>
                                          </p:stCondLst>
                                        </p:cTn>
                                        <p:tgtEl>
                                          <p:spTgt spid="8">
                                            <p:txEl>
                                              <p:pRg st="0" end="0"/>
                                            </p:txEl>
                                          </p:spTgt>
                                        </p:tgtEl>
                                        <p:attrNameLst>
                                          <p:attrName>style.visibility</p:attrName>
                                        </p:attrNameLst>
                                      </p:cBhvr>
                                      <p:to>
                                        <p:strVal val="hidden"/>
                                      </p:to>
                                    </p:set>
                                  </p:childTnLst>
                                </p:cTn>
                              </p:par>
                              <p:par>
                                <p:cTn id="29" presetID="10" presetClass="exit" presetSubtype="0" fill="hold" grpId="0" nodeType="withEffect">
                                  <p:stCondLst>
                                    <p:cond delay="0"/>
                                  </p:stCondLst>
                                  <p:childTnLst>
                                    <p:animEffect transition="out" filter="fade">
                                      <p:cBhvr>
                                        <p:cTn id="30" dur="500"/>
                                        <p:tgtEl>
                                          <p:spTgt spid="8">
                                            <p:txEl>
                                              <p:pRg st="1" end="1"/>
                                            </p:txEl>
                                          </p:spTgt>
                                        </p:tgtEl>
                                      </p:cBhvr>
                                    </p:animEffect>
                                    <p:set>
                                      <p:cBhvr>
                                        <p:cTn id="31" dur="1" fill="hold">
                                          <p:stCondLst>
                                            <p:cond delay="499"/>
                                          </p:stCondLst>
                                        </p:cTn>
                                        <p:tgtEl>
                                          <p:spTgt spid="8">
                                            <p:txEl>
                                              <p:pRg st="1" end="1"/>
                                            </p:txEl>
                                          </p:spTgt>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6" grpId="0"/>
      <p:bldP spid="6" grpId="1"/>
      <p:bldP spid="8" grpId="0" uiExpand="1" build="allAtOnce"/>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52284" y="67535"/>
            <a:ext cx="11637441" cy="5449697"/>
          </a:xfrm>
          <a:prstGeom prst="rect">
            <a:avLst/>
          </a:prstGeom>
        </p:spPr>
        <p:txBody>
          <a:bodyPr wrap="square">
            <a:spAutoFit/>
          </a:bodyPr>
          <a:lstStyle/>
          <a:p>
            <a:pPr algn="just">
              <a:lnSpc>
                <a:spcPct val="140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下面是关于利用智能地毯预防老年人跌倒的一段报道。请依次概括出预防过程中的四个关键步骤，每个步骤不超过</a:t>
            </a: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个字。</a:t>
            </a:r>
            <a:endParaRPr lang="zh-CN" altLang="zh-CN" sz="1050" kern="100" dirty="0">
              <a:latin typeface="宋体"/>
              <a:cs typeface="Courier New"/>
            </a:endParaRPr>
          </a:p>
          <a:p>
            <a:pPr indent="711200" algn="just">
              <a:lnSpc>
                <a:spcPct val="140000"/>
              </a:lnSpc>
              <a:spcAft>
                <a:spcPts val="0"/>
              </a:spcAft>
            </a:pPr>
            <a:r>
              <a:rPr lang="zh-CN" altLang="zh-CN" sz="2800" kern="100" dirty="0">
                <a:latin typeface="Times New Roman"/>
                <a:ea typeface="华文细黑"/>
                <a:cs typeface="Times New Roman"/>
              </a:rPr>
              <a:t>英国科研人员使用一种新颖的电磁层析成像技术，研发了一种先进的智能地毯。通过监控在地毯上行走者的步伐，地毯可以在老人即将摔倒时发出提示音，从而避免摔伤事故发生。地毯里的塑料光学纤维就是奥妙所在。只要有人踏上地毯，地毯里的光学纤维就会弯曲，实时记录下踩踏者的行走模式，然后地毯边缘的微型电子传感器就把记录下的信息传送给连接的电脑，电脑会自动分析这些信息，显示出踩踏者的足迹，同时识别其行走过程中的细小变化，以此判断其是否会突然跌倒。</a:t>
            </a:r>
            <a:endParaRPr lang="zh-CN" altLang="zh-CN" sz="1050" kern="100" dirty="0">
              <a:effectLst/>
              <a:latin typeface="宋体"/>
              <a:cs typeface="Courier New"/>
            </a:endParaRPr>
          </a:p>
        </p:txBody>
      </p:sp>
      <p:sp>
        <p:nvSpPr>
          <p:cNvPr id="12" name="矩形 11"/>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矩形 6"/>
          <p:cNvSpPr/>
          <p:nvPr/>
        </p:nvSpPr>
        <p:spPr>
          <a:xfrm>
            <a:off x="252285" y="5387272"/>
            <a:ext cx="4133968" cy="695575"/>
          </a:xfrm>
          <a:prstGeom prst="rect">
            <a:avLst/>
          </a:prstGeom>
        </p:spPr>
        <p:txBody>
          <a:bodyPr wrap="square">
            <a:spAutoFit/>
          </a:bodyPr>
          <a:lstStyle/>
          <a:p>
            <a:pPr algn="just">
              <a:lnSpc>
                <a:spcPct val="14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记录行走模式</a:t>
            </a:r>
            <a:r>
              <a:rPr lang="zh-CN" altLang="zh-CN" sz="2800" kern="100" dirty="0" smtClean="0">
                <a:solidFill>
                  <a:srgbClr val="0000FF"/>
                </a:solidFill>
                <a:latin typeface="Times New Roman"/>
                <a:ea typeface="华文细黑"/>
                <a:cs typeface="Times New Roman"/>
              </a:rPr>
              <a:t>，</a:t>
            </a:r>
            <a:endParaRPr lang="zh-CN" altLang="zh-CN" sz="1050" kern="100" dirty="0">
              <a:solidFill>
                <a:srgbClr val="0000FF"/>
              </a:solidFill>
              <a:effectLst/>
              <a:latin typeface="宋体"/>
              <a:cs typeface="Courier New"/>
            </a:endParaRPr>
          </a:p>
        </p:txBody>
      </p:sp>
      <p:sp>
        <p:nvSpPr>
          <p:cNvPr id="5" name="圆角矩形 4"/>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3" name="矩形 2"/>
          <p:cNvSpPr/>
          <p:nvPr/>
        </p:nvSpPr>
        <p:spPr>
          <a:xfrm>
            <a:off x="4295006" y="5499171"/>
            <a:ext cx="3416320" cy="523220"/>
          </a:xfrm>
          <a:prstGeom prst="rect">
            <a:avLst/>
          </a:prstGeom>
        </p:spPr>
        <p:txBody>
          <a:bodyPr wrap="none">
            <a:spAutoFit/>
          </a:bodyPr>
          <a:lstStyle/>
          <a:p>
            <a:r>
              <a:rPr lang="en-US" altLang="zh-CN" sz="2800" kern="100" dirty="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传送信息至电脑，</a:t>
            </a:r>
            <a:endParaRPr lang="zh-CN" altLang="en-US" dirty="0"/>
          </a:p>
        </p:txBody>
      </p:sp>
      <p:sp>
        <p:nvSpPr>
          <p:cNvPr id="6" name="矩形 5"/>
          <p:cNvSpPr/>
          <p:nvPr/>
        </p:nvSpPr>
        <p:spPr>
          <a:xfrm>
            <a:off x="7679382" y="5499171"/>
            <a:ext cx="3416320" cy="523220"/>
          </a:xfrm>
          <a:prstGeom prst="rect">
            <a:avLst/>
          </a:prstGeom>
        </p:spPr>
        <p:txBody>
          <a:bodyPr wrap="none">
            <a:spAutoFit/>
          </a:bodyPr>
          <a:lstStyle/>
          <a:p>
            <a:r>
              <a:rPr lang="en-US" altLang="zh-CN" sz="2800" kern="100" dirty="0">
                <a:solidFill>
                  <a:srgbClr val="0000FF"/>
                </a:solidFill>
                <a:latin typeface="宋体"/>
                <a:ea typeface="华文细黑"/>
                <a:cs typeface="Times New Roman"/>
              </a:rPr>
              <a:t>③</a:t>
            </a:r>
            <a:r>
              <a:rPr lang="zh-CN" altLang="zh-CN" sz="2800" kern="100" dirty="0">
                <a:solidFill>
                  <a:srgbClr val="0000FF"/>
                </a:solidFill>
                <a:latin typeface="Times New Roman"/>
                <a:ea typeface="华文细黑"/>
                <a:cs typeface="Times New Roman"/>
              </a:rPr>
              <a:t>分析并识别信息，</a:t>
            </a:r>
            <a:endParaRPr lang="zh-CN" altLang="en-US" dirty="0"/>
          </a:p>
        </p:txBody>
      </p:sp>
      <p:sp>
        <p:nvSpPr>
          <p:cNvPr id="9" name="矩形 8"/>
          <p:cNvSpPr/>
          <p:nvPr/>
        </p:nvSpPr>
        <p:spPr>
          <a:xfrm>
            <a:off x="252285" y="5965788"/>
            <a:ext cx="2698175" cy="695575"/>
          </a:xfrm>
          <a:prstGeom prst="rect">
            <a:avLst/>
          </a:prstGeom>
        </p:spPr>
        <p:txBody>
          <a:bodyPr wrap="none">
            <a:spAutoFit/>
          </a:bodyPr>
          <a:lstStyle/>
          <a:p>
            <a:pPr lvl="0" algn="just">
              <a:lnSpc>
                <a:spcPct val="140000"/>
              </a:lnSpc>
            </a:pPr>
            <a:r>
              <a:rPr lang="en-US" altLang="zh-CN" sz="2800" kern="100" dirty="0">
                <a:solidFill>
                  <a:srgbClr val="0000FF"/>
                </a:solidFill>
                <a:latin typeface="宋体"/>
                <a:ea typeface="华文细黑"/>
                <a:cs typeface="Times New Roman"/>
              </a:rPr>
              <a:t>④</a:t>
            </a:r>
            <a:r>
              <a:rPr lang="zh-CN" altLang="zh-CN" sz="2800" kern="100" dirty="0">
                <a:solidFill>
                  <a:srgbClr val="0000FF"/>
                </a:solidFill>
                <a:latin typeface="Times New Roman"/>
                <a:ea typeface="华文细黑"/>
                <a:cs typeface="Times New Roman"/>
              </a:rPr>
              <a:t>发出提示音。</a:t>
            </a:r>
            <a:endParaRPr lang="zh-CN" altLang="zh-CN" sz="1050" kern="100" dirty="0">
              <a:solidFill>
                <a:srgbClr val="0000FF"/>
              </a:solidFill>
              <a:latin typeface="宋体"/>
              <a:cs typeface="Courier New"/>
            </a:endParaRPr>
          </a:p>
        </p:txBody>
      </p:sp>
    </p:spTree>
    <p:extLst>
      <p:ext uri="{BB962C8B-B14F-4D97-AF65-F5344CB8AC3E}">
        <p14:creationId xmlns:p14="http://schemas.microsoft.com/office/powerpoint/2010/main" val="350668750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3"/>
                                        </p:tgtEl>
                                      </p:cBhvr>
                                    </p:animEffect>
                                    <p:set>
                                      <p:cBhvr>
                                        <p:cTn id="30" dur="1" fill="hold">
                                          <p:stCondLst>
                                            <p:cond delay="499"/>
                                          </p:stCondLst>
                                        </p:cTn>
                                        <p:tgtEl>
                                          <p:spTgt spid="3"/>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6"/>
                                        </p:tgtEl>
                                      </p:cBhvr>
                                    </p:animEffect>
                                    <p:set>
                                      <p:cBhvr>
                                        <p:cTn id="33" dur="1" fill="hold">
                                          <p:stCondLst>
                                            <p:cond delay="499"/>
                                          </p:stCondLst>
                                        </p:cTn>
                                        <p:tgtEl>
                                          <p:spTgt spid="6"/>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9"/>
                                        </p:tgtEl>
                                      </p:cBhvr>
                                    </p:animEffect>
                                    <p:set>
                                      <p:cBhvr>
                                        <p:cTn id="36"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7" grpId="0"/>
      <p:bldP spid="7" grpId="1"/>
      <p:bldP spid="3" grpId="0"/>
      <p:bldP spid="3" grpId="1"/>
      <p:bldP spid="6" grpId="0"/>
      <p:bldP spid="6" grpId="1"/>
      <p:bldP spid="9" grpId="0"/>
      <p:bldP spid="9"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62558" y="116632"/>
            <a:ext cx="11637441" cy="3970318"/>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临近高考，有人冒用教育考试中心的名义组织所谓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高考报告会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，推销高考辅导资料，并称报告者为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高考命题组专家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。下面是教育考试中心所作的声明，略去标题和落款，请补写出空缺部分，要求语言恰当、得体。</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不超过</a:t>
            </a:r>
            <a:r>
              <a:rPr lang="en-US" altLang="zh-CN" sz="2800" kern="100" dirty="0">
                <a:latin typeface="Times New Roman"/>
                <a:ea typeface="华文细黑"/>
                <a:cs typeface="Courier New"/>
              </a:rPr>
              <a:t>100</a:t>
            </a:r>
            <a:r>
              <a:rPr lang="zh-CN" altLang="zh-CN" sz="2800" kern="100" dirty="0">
                <a:latin typeface="Times New Roman"/>
                <a:ea typeface="华文细黑"/>
                <a:cs typeface="Times New Roman"/>
              </a:rPr>
              <a:t>字</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近期</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____________________________________________________</a:t>
            </a:r>
            <a:r>
              <a:rPr lang="zh-CN" altLang="zh-CN" sz="2800" kern="100" dirty="0">
                <a:latin typeface="Times New Roman"/>
                <a:ea typeface="华文细黑"/>
                <a:cs typeface="Times New Roman"/>
              </a:rPr>
              <a:t>。特此声明</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12" name="矩形 11"/>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3" name="矩形 2"/>
          <p:cNvSpPr/>
          <p:nvPr/>
        </p:nvSpPr>
        <p:spPr>
          <a:xfrm>
            <a:off x="262558" y="3965985"/>
            <a:ext cx="11449272" cy="2677656"/>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示例</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教育考试中心发现有人冒用本单位名义进行虚假宣传。本单位禁止高考相关命题人员或专家参加任何形式的高考报告会，也未出版或发行过任何高考辅导资料。请广大考生和家长不要相信此类信息，以免上当受骗</a:t>
            </a:r>
            <a:endParaRPr lang="zh-CN" altLang="zh-CN" sz="2800" kern="100" dirty="0">
              <a:solidFill>
                <a:srgbClr val="0000FF"/>
              </a:solidFill>
              <a:effectLst/>
              <a:latin typeface="宋体"/>
              <a:cs typeface="Courier New"/>
            </a:endParaRPr>
          </a:p>
        </p:txBody>
      </p:sp>
      <p:sp>
        <p:nvSpPr>
          <p:cNvPr id="6" name="圆角矩形 5"/>
          <p:cNvSpPr/>
          <p:nvPr/>
        </p:nvSpPr>
        <p:spPr>
          <a:xfrm>
            <a:off x="10343678"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426256063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3" grpId="0"/>
      <p:bldP spid="3"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14" name="标题 1"/>
          <p:cNvSpPr txBox="1">
            <a:spLocks/>
          </p:cNvSpPr>
          <p:nvPr/>
        </p:nvSpPr>
        <p:spPr>
          <a:xfrm>
            <a:off x="2391127" y="3338736"/>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5" name="Picture 2" descr="E:\图片\1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20505" y="0"/>
            <a:ext cx="3069908" cy="2305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7474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435">
                                          <p:stCondLst>
                                            <p:cond delay="0"/>
                                          </p:stCondLst>
                                        </p:cTn>
                                        <p:tgtEl>
                                          <p:spTgt spid="14"/>
                                        </p:tgtEl>
                                      </p:cBhvr>
                                    </p:animEffect>
                                    <p:anim calcmode="lin" valueType="num">
                                      <p:cBhvr>
                                        <p:cTn id="8" dur="1367"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4"/>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4"/>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4"/>
                                        </p:tgtEl>
                                        <p:attrNameLst>
                                          <p:attrName>ppt_y</p:attrName>
                                        </p:attrNameLst>
                                      </p:cBhvr>
                                      <p:tavLst>
                                        <p:tav tm="0" fmla="#ppt_y-sin(pi*$)/81">
                                          <p:val>
                                            <p:fltVal val="0"/>
                                          </p:val>
                                        </p:tav>
                                        <p:tav tm="100000">
                                          <p:val>
                                            <p:fltVal val="1"/>
                                          </p:val>
                                        </p:tav>
                                      </p:tavLst>
                                    </p:anim>
                                    <p:animScale>
                                      <p:cBhvr>
                                        <p:cTn id="13" dur="20">
                                          <p:stCondLst>
                                            <p:cond delay="487"/>
                                          </p:stCondLst>
                                        </p:cTn>
                                        <p:tgtEl>
                                          <p:spTgt spid="14"/>
                                        </p:tgtEl>
                                      </p:cBhvr>
                                      <p:to x="100000" y="60000"/>
                                    </p:animScale>
                                    <p:animScale>
                                      <p:cBhvr>
                                        <p:cTn id="14" dur="124" decel="50000">
                                          <p:stCondLst>
                                            <p:cond delay="507"/>
                                          </p:stCondLst>
                                        </p:cTn>
                                        <p:tgtEl>
                                          <p:spTgt spid="14"/>
                                        </p:tgtEl>
                                      </p:cBhvr>
                                      <p:to x="100000" y="100000"/>
                                    </p:animScale>
                                    <p:animScale>
                                      <p:cBhvr>
                                        <p:cTn id="15" dur="20">
                                          <p:stCondLst>
                                            <p:cond delay="984"/>
                                          </p:stCondLst>
                                        </p:cTn>
                                        <p:tgtEl>
                                          <p:spTgt spid="14"/>
                                        </p:tgtEl>
                                      </p:cBhvr>
                                      <p:to x="100000" y="80000"/>
                                    </p:animScale>
                                    <p:animScale>
                                      <p:cBhvr>
                                        <p:cTn id="16" dur="124" decel="50000">
                                          <p:stCondLst>
                                            <p:cond delay="1004"/>
                                          </p:stCondLst>
                                        </p:cTn>
                                        <p:tgtEl>
                                          <p:spTgt spid="14"/>
                                        </p:tgtEl>
                                      </p:cBhvr>
                                      <p:to x="100000" y="100000"/>
                                    </p:animScale>
                                    <p:animScale>
                                      <p:cBhvr>
                                        <p:cTn id="17" dur="20">
                                          <p:stCondLst>
                                            <p:cond delay="1231"/>
                                          </p:stCondLst>
                                        </p:cTn>
                                        <p:tgtEl>
                                          <p:spTgt spid="14"/>
                                        </p:tgtEl>
                                      </p:cBhvr>
                                      <p:to x="100000" y="90000"/>
                                    </p:animScale>
                                    <p:animScale>
                                      <p:cBhvr>
                                        <p:cTn id="18" dur="124" decel="50000">
                                          <p:stCondLst>
                                            <p:cond delay="1251"/>
                                          </p:stCondLst>
                                        </p:cTn>
                                        <p:tgtEl>
                                          <p:spTgt spid="14"/>
                                        </p:tgtEl>
                                      </p:cBhvr>
                                      <p:to x="100000" y="100000"/>
                                    </p:animScale>
                                    <p:animScale>
                                      <p:cBhvr>
                                        <p:cTn id="19" dur="20">
                                          <p:stCondLst>
                                            <p:cond delay="1356"/>
                                          </p:stCondLst>
                                        </p:cTn>
                                        <p:tgtEl>
                                          <p:spTgt spid="14"/>
                                        </p:tgtEl>
                                      </p:cBhvr>
                                      <p:to x="100000" y="95000"/>
                                    </p:animScale>
                                    <p:animScale>
                                      <p:cBhvr>
                                        <p:cTn id="20" dur="124" decel="50000">
                                          <p:stCondLst>
                                            <p:cond delay="1376"/>
                                          </p:stCondLst>
                                        </p:cTn>
                                        <p:tgtEl>
                                          <p:spTgt spid="1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54303" y="754544"/>
            <a:ext cx="11637441" cy="5909310"/>
          </a:xfrm>
          <a:prstGeom prst="rect">
            <a:avLst/>
          </a:prstGeom>
        </p:spPr>
        <p:txBody>
          <a:bodyPr wrap="square">
            <a:spAutoFit/>
          </a:bodyPr>
          <a:lstStyle/>
          <a:p>
            <a:pPr algn="just">
              <a:lnSpc>
                <a:spcPct val="150000"/>
              </a:lnSpc>
              <a:spcAft>
                <a:spcPts val="0"/>
              </a:spcAft>
            </a:pPr>
            <a:r>
              <a:rPr lang="en-US" altLang="zh-CN" sz="2800" kern="100" dirty="0" smtClean="0">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下列词语中，加点字的注音全都正确的一项是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solidFill>
                  <a:srgbClr val="C00000"/>
                </a:solidFill>
                <a:latin typeface="Times New Roman"/>
                <a:ea typeface="华文细黑"/>
                <a:cs typeface="Times New Roman"/>
              </a:rPr>
              <a:t>踮</a:t>
            </a:r>
            <a:r>
              <a:rPr lang="zh-CN" altLang="zh-CN" sz="2800" kern="100" dirty="0">
                <a:latin typeface="Times New Roman"/>
                <a:ea typeface="华文细黑"/>
                <a:cs typeface="Times New Roman"/>
              </a:rPr>
              <a:t>脚</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diǎn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牵</a:t>
            </a:r>
            <a:r>
              <a:rPr lang="zh-CN" altLang="zh-CN" sz="2800" kern="100" dirty="0">
                <a:solidFill>
                  <a:srgbClr val="C00000"/>
                </a:solidFill>
                <a:latin typeface="Times New Roman"/>
                <a:ea typeface="华文细黑"/>
                <a:cs typeface="Times New Roman"/>
              </a:rPr>
              <a:t>累</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lèi</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系</a:t>
            </a:r>
            <a:r>
              <a:rPr lang="zh-CN" altLang="zh-CN" sz="2800" kern="100" dirty="0">
                <a:latin typeface="Times New Roman"/>
                <a:ea typeface="华文细黑"/>
                <a:cs typeface="Times New Roman"/>
              </a:rPr>
              <a:t>鞋带</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jì</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a:solidFill>
                  <a:srgbClr val="C00000"/>
                </a:solidFill>
                <a:latin typeface="Times New Roman"/>
                <a:ea typeface="华文细黑"/>
                <a:cs typeface="Times New Roman"/>
              </a:rPr>
              <a:t>量</a:t>
            </a:r>
            <a:r>
              <a:rPr lang="zh-CN" altLang="zh-CN" sz="2800" kern="100" dirty="0" smtClean="0">
                <a:latin typeface="Times New Roman"/>
                <a:ea typeface="华文细黑"/>
                <a:cs typeface="Times New Roman"/>
              </a:rPr>
              <a:t>体裁衣</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liànɡ</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消</a:t>
            </a:r>
            <a:r>
              <a:rPr lang="zh-CN" altLang="zh-CN" sz="2800" kern="100" dirty="0">
                <a:solidFill>
                  <a:srgbClr val="C00000"/>
                </a:solidFill>
                <a:latin typeface="Times New Roman"/>
                <a:ea typeface="华文细黑"/>
                <a:cs typeface="Times New Roman"/>
              </a:rPr>
              <a:t>散</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sàn</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a:solidFill>
                  <a:srgbClr val="C00000"/>
                </a:solidFill>
                <a:latin typeface="Times New Roman"/>
                <a:ea typeface="华文细黑"/>
                <a:cs typeface="Times New Roman"/>
              </a:rPr>
              <a:t>挫</a:t>
            </a:r>
            <a:r>
              <a:rPr lang="zh-CN" altLang="zh-CN" sz="2800" kern="100" dirty="0" smtClean="0">
                <a:latin typeface="Times New Roman"/>
                <a:ea typeface="华文细黑"/>
                <a:cs typeface="Times New Roman"/>
              </a:rPr>
              <a:t>折</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cuō</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胳</a:t>
            </a:r>
            <a:r>
              <a:rPr lang="zh-CN" altLang="zh-CN" sz="2800" kern="100" dirty="0" smtClean="0">
                <a:latin typeface="Times New Roman"/>
                <a:ea typeface="华文细黑"/>
                <a:cs typeface="Times New Roman"/>
              </a:rPr>
              <a:t>肢窝</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ɡā</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丢</a:t>
            </a:r>
            <a:r>
              <a:rPr lang="zh-CN" altLang="zh-CN" sz="2800" kern="100" dirty="0">
                <a:solidFill>
                  <a:srgbClr val="C00000"/>
                </a:solidFill>
                <a:latin typeface="Times New Roman"/>
                <a:ea typeface="华文细黑"/>
                <a:cs typeface="Times New Roman"/>
              </a:rPr>
              <a:t>车</a:t>
            </a:r>
            <a:r>
              <a:rPr lang="zh-CN" altLang="zh-CN" sz="2800" kern="100" dirty="0">
                <a:latin typeface="Times New Roman"/>
                <a:ea typeface="华文细黑"/>
                <a:cs typeface="Times New Roman"/>
              </a:rPr>
              <a:t>保帅</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jū</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solidFill>
                  <a:srgbClr val="C00000"/>
                </a:solidFill>
                <a:latin typeface="Times New Roman"/>
                <a:ea typeface="华文细黑"/>
                <a:cs typeface="Times New Roman"/>
              </a:rPr>
              <a:t>估</a:t>
            </a:r>
            <a:r>
              <a:rPr lang="zh-CN" altLang="zh-CN" sz="2800" kern="100" dirty="0">
                <a:latin typeface="Times New Roman"/>
                <a:ea typeface="华文细黑"/>
                <a:cs typeface="Times New Roman"/>
              </a:rPr>
              <a:t>衣</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ɡù</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a:solidFill>
                  <a:srgbClr val="C00000"/>
                </a:solidFill>
                <a:latin typeface="Times New Roman"/>
                <a:ea typeface="华文细黑"/>
                <a:cs typeface="Times New Roman"/>
              </a:rPr>
              <a:t>懵</a:t>
            </a:r>
            <a:r>
              <a:rPr lang="zh-CN" altLang="zh-CN" sz="2800" kern="100" dirty="0" smtClean="0">
                <a:latin typeface="Times New Roman"/>
                <a:ea typeface="华文细黑"/>
                <a:cs typeface="Times New Roman"/>
              </a:rPr>
              <a:t>懂</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mēnɡ</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撒</a:t>
            </a:r>
            <a:r>
              <a:rPr lang="zh-CN" altLang="zh-CN" sz="2800" kern="100" dirty="0" smtClean="0">
                <a:latin typeface="Times New Roman"/>
                <a:ea typeface="华文细黑"/>
                <a:cs typeface="Times New Roman"/>
              </a:rPr>
              <a:t>酒疯</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sā</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螳臂</a:t>
            </a:r>
            <a:r>
              <a:rPr lang="zh-CN" altLang="zh-CN" sz="2800" kern="100" dirty="0">
                <a:solidFill>
                  <a:srgbClr val="C00000"/>
                </a:solidFill>
                <a:latin typeface="Times New Roman"/>
                <a:ea typeface="华文细黑"/>
                <a:cs typeface="Times New Roman"/>
              </a:rPr>
              <a:t>当</a:t>
            </a:r>
            <a:r>
              <a:rPr lang="zh-CN" altLang="zh-CN" sz="2800" kern="100" dirty="0" smtClean="0">
                <a:latin typeface="Times New Roman"/>
                <a:ea typeface="华文细黑"/>
                <a:cs typeface="Times New Roman"/>
              </a:rPr>
              <a:t>车</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dānɡ</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锁</a:t>
            </a:r>
            <a:r>
              <a:rPr lang="zh-CN" altLang="zh-CN" sz="2800" kern="100" dirty="0">
                <a:solidFill>
                  <a:srgbClr val="C00000"/>
                </a:solidFill>
                <a:latin typeface="Times New Roman"/>
                <a:ea typeface="华文细黑"/>
                <a:cs typeface="Times New Roman"/>
              </a:rPr>
              <a:t>钥</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yuè</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旋</a:t>
            </a:r>
            <a:r>
              <a:rPr lang="zh-CN" altLang="zh-CN" sz="2800" kern="100" dirty="0">
                <a:solidFill>
                  <a:srgbClr val="C00000"/>
                </a:solidFill>
                <a:latin typeface="Times New Roman"/>
                <a:ea typeface="华文细黑"/>
                <a:cs typeface="Times New Roman"/>
              </a:rPr>
              <a:t>转</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zhuǎn</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供</a:t>
            </a:r>
            <a:r>
              <a:rPr lang="zh-CN" altLang="zh-CN" sz="2800" kern="100" dirty="0" smtClean="0">
                <a:latin typeface="Times New Roman"/>
                <a:ea typeface="华文细黑"/>
                <a:cs typeface="Times New Roman"/>
              </a:rPr>
              <a:t>销社</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ɡōnɡ</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白发</a:t>
            </a:r>
            <a:r>
              <a:rPr lang="zh-CN" altLang="zh-CN" sz="2800" kern="100" dirty="0">
                <a:solidFill>
                  <a:srgbClr val="C00000"/>
                </a:solidFill>
                <a:latin typeface="Times New Roman"/>
                <a:ea typeface="华文细黑"/>
                <a:cs typeface="Times New Roman"/>
              </a:rPr>
              <a:t>皤</a:t>
            </a:r>
            <a:r>
              <a:rPr lang="zh-CN" altLang="zh-CN" sz="2800" kern="100" dirty="0">
                <a:latin typeface="Times New Roman"/>
                <a:ea typeface="华文细黑"/>
                <a:cs typeface="Times New Roman"/>
              </a:rPr>
              <a:t>然</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pó</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sp>
        <p:nvSpPr>
          <p:cNvPr id="3" name="TextBox 2"/>
          <p:cNvSpPr txBox="1"/>
          <p:nvPr/>
        </p:nvSpPr>
        <p:spPr>
          <a:xfrm>
            <a:off x="67742" y="5381362"/>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06454" y="971456"/>
            <a:ext cx="616143" cy="430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nvSpPr>
        <p:spPr>
          <a:xfrm>
            <a:off x="-1" y="4173"/>
            <a:ext cx="12190414" cy="55133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37"/>
          <p:cNvSpPr txBox="1"/>
          <p:nvPr/>
        </p:nvSpPr>
        <p:spPr>
          <a:xfrm>
            <a:off x="0" y="48915"/>
            <a:ext cx="12190413" cy="461665"/>
          </a:xfrm>
          <a:prstGeom prst="rect">
            <a:avLst/>
          </a:prstGeom>
          <a:noFill/>
        </p:spPr>
        <p:txBody>
          <a:bodyPr wrap="square" rtlCol="0">
            <a:spAutoFit/>
          </a:bodyPr>
          <a:lstStyle/>
          <a:p>
            <a:pPr>
              <a:defRPr/>
            </a:pPr>
            <a:r>
              <a:rPr lang="zh-CN" altLang="zh-CN" sz="2400" b="1" kern="0" dirty="0">
                <a:solidFill>
                  <a:schemeClr val="bg1"/>
                </a:solidFill>
                <a:latin typeface="微软雅黑" pitchFamily="34" charset="-122"/>
                <a:ea typeface="微软雅黑" pitchFamily="34" charset="-122"/>
              </a:rPr>
              <a:t>第一组</a:t>
            </a:r>
            <a:endParaRPr lang="zh-CN" altLang="en-US" sz="2400" b="1" kern="0" dirty="0">
              <a:solidFill>
                <a:schemeClr val="bg1"/>
              </a:solidFill>
              <a:latin typeface="微软雅黑" pitchFamily="34" charset="-122"/>
              <a:ea typeface="微软雅黑" pitchFamily="34" charset="-122"/>
            </a:endParaRPr>
          </a:p>
        </p:txBody>
      </p:sp>
      <p:sp>
        <p:nvSpPr>
          <p:cNvPr id="10" name="矩形 9"/>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3" action="ppaction://hlinksldjump"/>
          </p:cNvPr>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67333323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3" grpId="0"/>
      <p:bldP spid="3" grpId="1"/>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838622" y="759412"/>
            <a:ext cx="7943750" cy="1949508"/>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读</a:t>
            </a:r>
            <a:r>
              <a:rPr lang="en-US" altLang="zh-CN" sz="2800" kern="100" dirty="0" err="1">
                <a:latin typeface="Times New Roman"/>
                <a:ea typeface="华文细黑"/>
                <a:cs typeface="Courier New"/>
              </a:rPr>
              <a:t>lěi</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B</a:t>
            </a:r>
            <a:r>
              <a:rPr lang="zh-CN" altLang="zh-CN" sz="2800" kern="100" dirty="0">
                <a:latin typeface="Times New Roman"/>
                <a:ea typeface="华文细黑"/>
                <a:cs typeface="Times New Roman"/>
              </a:rPr>
              <a:t>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读</a:t>
            </a:r>
            <a:r>
              <a:rPr lang="en-US" altLang="zh-CN" sz="2800" kern="100" dirty="0" err="1">
                <a:latin typeface="Times New Roman"/>
                <a:ea typeface="华文细黑"/>
                <a:cs typeface="Courier New"/>
              </a:rPr>
              <a:t>cuò</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C</a:t>
            </a:r>
            <a:r>
              <a:rPr lang="zh-CN" altLang="zh-CN" sz="2800" kern="100" dirty="0">
                <a:latin typeface="Times New Roman"/>
                <a:ea typeface="华文细黑"/>
                <a:cs typeface="Times New Roman"/>
              </a:rPr>
              <a:t>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懵</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读</a:t>
            </a:r>
            <a:r>
              <a:rPr lang="en-US" altLang="zh-CN" sz="2800" kern="100" dirty="0" err="1">
                <a:latin typeface="Times New Roman"/>
                <a:ea typeface="华文细黑"/>
                <a:cs typeface="Courier New"/>
              </a:rPr>
              <a:t>měn</a:t>
            </a:r>
            <a:r>
              <a:rPr lang="zh-CN" altLang="zh-CN" sz="2800" kern="100" dirty="0">
                <a:latin typeface="宋体"/>
                <a:ea typeface="华文细黑"/>
                <a:cs typeface="宋体"/>
              </a:rPr>
              <a:t>ɡ</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37173864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64037" y="-36176"/>
            <a:ext cx="11637441" cy="6814173"/>
          </a:xfrm>
          <a:prstGeom prst="rect">
            <a:avLst/>
          </a:prstGeom>
        </p:spPr>
        <p:txBody>
          <a:bodyPr wrap="square">
            <a:spAutoFit/>
          </a:bodyPr>
          <a:lstStyle/>
          <a:p>
            <a:pPr algn="just">
              <a:lnSpc>
                <a:spcPct val="140000"/>
              </a:lnSpc>
              <a:spcAft>
                <a:spcPts val="0"/>
              </a:spcAft>
            </a:pPr>
            <a:r>
              <a:rPr lang="en-US" altLang="zh-CN" sz="2600" kern="100" dirty="0" smtClean="0">
                <a:latin typeface="Times New Roman"/>
                <a:ea typeface="华文细黑"/>
                <a:cs typeface="Courier New"/>
              </a:rPr>
              <a:t>2</a:t>
            </a:r>
            <a:r>
              <a:rPr lang="en-US" altLang="zh-CN" sz="2600" kern="100" dirty="0" smtClean="0">
                <a:latin typeface="Times New Roman"/>
                <a:ea typeface="华文细黑"/>
                <a:cs typeface="Times New Roman"/>
              </a:rPr>
              <a:t>.</a:t>
            </a:r>
            <a:r>
              <a:rPr lang="zh-CN" altLang="zh-CN" sz="2600" kern="100" dirty="0" smtClean="0">
                <a:latin typeface="Times New Roman"/>
                <a:ea typeface="华文细黑"/>
                <a:cs typeface="Times New Roman"/>
              </a:rPr>
              <a:t>下列</a:t>
            </a:r>
            <a:r>
              <a:rPr lang="zh-CN" altLang="zh-CN" sz="2600" kern="100" dirty="0">
                <a:latin typeface="Times New Roman"/>
                <a:ea typeface="华文细黑"/>
                <a:cs typeface="Times New Roman"/>
              </a:rPr>
              <a:t>各句中，标点符号使用正确的一项是</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　　</a:t>
            </a:r>
            <a:r>
              <a:rPr lang="en-US" altLang="zh-CN" sz="2600" kern="100" dirty="0">
                <a:latin typeface="Times New Roman"/>
                <a:ea typeface="华文细黑"/>
                <a:cs typeface="Courier New"/>
              </a:rPr>
              <a:t>)</a:t>
            </a:r>
            <a:endParaRPr lang="zh-CN" altLang="zh-CN" sz="2600" kern="100" dirty="0">
              <a:latin typeface="宋体"/>
              <a:cs typeface="Courier New"/>
            </a:endParaRPr>
          </a:p>
          <a:p>
            <a:pPr algn="just">
              <a:lnSpc>
                <a:spcPct val="140000"/>
              </a:lnSpc>
              <a:spcAft>
                <a:spcPts val="0"/>
              </a:spcAft>
            </a:pPr>
            <a:r>
              <a:rPr lang="en-US" altLang="zh-CN" sz="2600" kern="100" dirty="0" smtClean="0">
                <a:latin typeface="Times New Roman"/>
                <a:ea typeface="华文细黑"/>
                <a:cs typeface="Courier New"/>
              </a:rPr>
              <a:t>A</a:t>
            </a:r>
            <a:r>
              <a:rPr lang="en-US" altLang="zh-CN" sz="2600" kern="100" dirty="0" smtClean="0">
                <a:latin typeface="Times New Roman"/>
                <a:ea typeface="华文细黑"/>
                <a:cs typeface="Times New Roman"/>
              </a:rPr>
              <a:t>.</a:t>
            </a:r>
            <a:r>
              <a:rPr lang="zh-CN" altLang="zh-CN" sz="2600" kern="100" dirty="0" smtClean="0">
                <a:latin typeface="Times New Roman"/>
                <a:ea typeface="华文细黑"/>
                <a:cs typeface="Times New Roman"/>
              </a:rPr>
              <a:t>信用卡</a:t>
            </a:r>
            <a:r>
              <a:rPr lang="zh-CN" altLang="zh-CN" sz="2600" kern="100" dirty="0">
                <a:latin typeface="Times New Roman"/>
                <a:ea typeface="华文细黑"/>
                <a:cs typeface="Times New Roman"/>
              </a:rPr>
              <a:t>已经成为我国居民使用最频繁的非现金支付工具，但消费者在享受</a:t>
            </a:r>
            <a:r>
              <a:rPr lang="zh-CN" altLang="zh-CN" sz="2600" kern="100" dirty="0" smtClean="0">
                <a:latin typeface="Times New Roman"/>
                <a:ea typeface="华文细黑"/>
                <a:cs typeface="Times New Roman"/>
              </a:rPr>
              <a:t>刷</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卡</a:t>
            </a:r>
            <a:r>
              <a:rPr lang="zh-CN" altLang="zh-CN" sz="2600" kern="100" dirty="0">
                <a:latin typeface="Times New Roman"/>
                <a:ea typeface="华文细黑"/>
                <a:cs typeface="Times New Roman"/>
              </a:rPr>
              <a:t>消费便捷性的同时，开卡容易销卡难、服务滞后、收费不合理、盗刷</a:t>
            </a:r>
            <a:r>
              <a:rPr lang="zh-CN" altLang="zh-CN" sz="2600" kern="100" dirty="0" smtClean="0">
                <a:latin typeface="Times New Roman"/>
                <a:ea typeface="华文细黑"/>
                <a:cs typeface="Times New Roman"/>
              </a:rPr>
              <a:t>争议</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多</a:t>
            </a:r>
            <a:r>
              <a:rPr lang="zh-CN" altLang="zh-CN" sz="2600" kern="100" dirty="0">
                <a:latin typeface="Times New Roman"/>
                <a:ea typeface="华文细黑"/>
                <a:cs typeface="Times New Roman"/>
              </a:rPr>
              <a:t>等问题也深深困扰着广大信用卡用户。</a:t>
            </a:r>
            <a:endParaRPr lang="zh-CN" altLang="zh-CN" sz="2600" kern="100" dirty="0">
              <a:latin typeface="宋体"/>
              <a:cs typeface="Courier New"/>
            </a:endParaRPr>
          </a:p>
          <a:p>
            <a:pPr algn="just">
              <a:lnSpc>
                <a:spcPct val="140000"/>
              </a:lnSpc>
              <a:spcAft>
                <a:spcPts val="0"/>
              </a:spcAft>
            </a:pPr>
            <a:r>
              <a:rPr lang="en-US" altLang="zh-CN" sz="2600" kern="100" dirty="0" smtClean="0">
                <a:latin typeface="Times New Roman"/>
                <a:ea typeface="华文细黑"/>
                <a:cs typeface="Courier New"/>
              </a:rPr>
              <a:t>B</a:t>
            </a:r>
            <a:r>
              <a:rPr lang="en-US" altLang="zh-CN" sz="2600" kern="100" dirty="0" smtClean="0">
                <a:latin typeface="Times New Roman"/>
                <a:ea typeface="华文细黑"/>
                <a:cs typeface="Times New Roman"/>
              </a:rPr>
              <a:t>.</a:t>
            </a:r>
            <a:r>
              <a:rPr lang="zh-CN" altLang="zh-CN" sz="2600" kern="100" dirty="0" smtClean="0">
                <a:latin typeface="Times New Roman"/>
                <a:ea typeface="华文细黑"/>
                <a:cs typeface="Times New Roman"/>
              </a:rPr>
              <a:t>新疆</a:t>
            </a:r>
            <a:r>
              <a:rPr lang="zh-CN" altLang="zh-CN" sz="2600" kern="100" dirty="0">
                <a:latin typeface="Times New Roman"/>
                <a:ea typeface="华文细黑"/>
                <a:cs typeface="Times New Roman"/>
              </a:rPr>
              <a:t>玛纳斯县的玉石到底是什么样的玉石，为什么价格攀升如此之快，它</a:t>
            </a:r>
            <a:r>
              <a:rPr lang="zh-CN" altLang="zh-CN" sz="2600" kern="100" dirty="0" smtClean="0">
                <a:latin typeface="Times New Roman"/>
                <a:ea typeface="华文细黑"/>
                <a:cs typeface="Times New Roman"/>
              </a:rPr>
              <a:t>和</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翡翠</a:t>
            </a:r>
            <a:r>
              <a:rPr lang="zh-CN" altLang="zh-CN" sz="2600" kern="100" dirty="0">
                <a:latin typeface="Times New Roman"/>
                <a:ea typeface="华文细黑"/>
                <a:cs typeface="Times New Roman"/>
              </a:rPr>
              <a:t>、和田玉相比到底有什么不同呢，乌鲁木齐市的市场又是什么样的情况</a:t>
            </a:r>
            <a:r>
              <a:rPr lang="zh-CN" altLang="zh-CN" sz="2600" kern="100" dirty="0" smtClean="0">
                <a:latin typeface="Times New Roman"/>
                <a:ea typeface="华文细黑"/>
                <a:cs typeface="Times New Roman"/>
              </a:rPr>
              <a:t>，</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记者</a:t>
            </a:r>
            <a:r>
              <a:rPr lang="zh-CN" altLang="zh-CN" sz="2600" kern="100" dirty="0">
                <a:latin typeface="Times New Roman"/>
                <a:ea typeface="华文细黑"/>
                <a:cs typeface="Times New Roman"/>
              </a:rPr>
              <a:t>日前就此进行了专门采访。</a:t>
            </a:r>
            <a:endParaRPr lang="zh-CN" altLang="zh-CN" sz="2600" kern="100" dirty="0">
              <a:latin typeface="宋体"/>
              <a:cs typeface="Courier New"/>
            </a:endParaRPr>
          </a:p>
          <a:p>
            <a:pPr algn="just">
              <a:lnSpc>
                <a:spcPct val="140000"/>
              </a:lnSpc>
              <a:spcAft>
                <a:spcPts val="0"/>
              </a:spcAft>
            </a:pPr>
            <a:r>
              <a:rPr lang="en-US" altLang="zh-CN" sz="2600" kern="100" dirty="0" smtClean="0">
                <a:latin typeface="Times New Roman"/>
                <a:ea typeface="华文细黑"/>
                <a:cs typeface="Courier New"/>
              </a:rPr>
              <a:t>C</a:t>
            </a:r>
            <a:r>
              <a:rPr lang="en-US" altLang="zh-CN" sz="2600" kern="100" dirty="0" smtClean="0">
                <a:latin typeface="Times New Roman"/>
                <a:ea typeface="华文细黑"/>
                <a:cs typeface="Times New Roman"/>
              </a:rPr>
              <a:t>.</a:t>
            </a:r>
            <a:r>
              <a:rPr lang="zh-CN" altLang="zh-CN" sz="2600" kern="100" dirty="0" smtClean="0">
                <a:latin typeface="Times New Roman"/>
                <a:ea typeface="华文细黑"/>
                <a:cs typeface="Times New Roman"/>
              </a:rPr>
              <a:t>看</a:t>
            </a:r>
            <a:r>
              <a:rPr lang="zh-CN" altLang="zh-CN" sz="2600" kern="100" dirty="0">
                <a:latin typeface="Times New Roman"/>
                <a:ea typeface="华文细黑"/>
                <a:cs typeface="Times New Roman"/>
              </a:rPr>
              <a:t>些有益的书籍、电视节目以及观赏山水风景等，可以使人精神愉快、</a:t>
            </a:r>
            <a:r>
              <a:rPr lang="zh-CN" altLang="zh-CN" sz="2600" kern="100" dirty="0" smtClean="0">
                <a:latin typeface="Times New Roman"/>
                <a:ea typeface="华文细黑"/>
                <a:cs typeface="Times New Roman"/>
              </a:rPr>
              <a:t>脾胃</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健康</a:t>
            </a:r>
            <a:r>
              <a:rPr lang="zh-CN" altLang="zh-CN" sz="2600" kern="100" dirty="0">
                <a:latin typeface="Times New Roman"/>
                <a:ea typeface="华文细黑"/>
                <a:cs typeface="Times New Roman"/>
              </a:rPr>
              <a:t>，血液生化也就充盛，这就是视养血的道理。</a:t>
            </a:r>
            <a:endParaRPr lang="zh-CN" altLang="zh-CN" sz="2600" kern="100" dirty="0">
              <a:latin typeface="宋体"/>
              <a:cs typeface="Courier New"/>
            </a:endParaRPr>
          </a:p>
          <a:p>
            <a:pPr algn="just">
              <a:lnSpc>
                <a:spcPct val="140000"/>
              </a:lnSpc>
              <a:spcAft>
                <a:spcPts val="0"/>
              </a:spcAft>
            </a:pPr>
            <a:r>
              <a:rPr lang="en-US" altLang="zh-CN" sz="2600" kern="100" dirty="0" smtClean="0">
                <a:latin typeface="Times New Roman"/>
                <a:ea typeface="华文细黑"/>
                <a:cs typeface="Courier New"/>
              </a:rPr>
              <a:t>D</a:t>
            </a:r>
            <a:r>
              <a:rPr lang="en-US" altLang="zh-CN" sz="2600" kern="100" dirty="0" smtClean="0">
                <a:latin typeface="Times New Roman"/>
                <a:ea typeface="华文细黑"/>
                <a:cs typeface="Times New Roman"/>
              </a:rPr>
              <a:t>.</a:t>
            </a:r>
            <a:r>
              <a:rPr lang="zh-CN" altLang="zh-CN" sz="2600" kern="100" dirty="0" smtClean="0">
                <a:latin typeface="Times New Roman"/>
                <a:ea typeface="华文细黑"/>
                <a:cs typeface="Times New Roman"/>
              </a:rPr>
              <a:t>中国</a:t>
            </a:r>
            <a:r>
              <a:rPr lang="zh-CN" altLang="zh-CN" sz="2600" kern="100" dirty="0">
                <a:latin typeface="Times New Roman"/>
                <a:ea typeface="华文细黑"/>
                <a:cs typeface="Times New Roman"/>
              </a:rPr>
              <a:t>已经确定的探月工程计划，分为三个阶段：一期工程为</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绕</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，即绕</a:t>
            </a:r>
            <a:r>
              <a:rPr lang="zh-CN" altLang="zh-CN" sz="2600" kern="100" dirty="0" smtClean="0">
                <a:latin typeface="Times New Roman"/>
                <a:ea typeface="华文细黑"/>
                <a:cs typeface="Times New Roman"/>
              </a:rPr>
              <a:t>月</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探测</a:t>
            </a:r>
            <a:r>
              <a:rPr lang="zh-CN" altLang="zh-CN" sz="2600" kern="100" dirty="0">
                <a:latin typeface="Times New Roman"/>
                <a:ea typeface="华文细黑"/>
                <a:cs typeface="Times New Roman"/>
              </a:rPr>
              <a:t>，二期工程为</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落</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，即实施月球软着陆和自动巡视勘察，三期工程</a:t>
            </a:r>
            <a:r>
              <a:rPr lang="zh-CN" altLang="zh-CN" sz="2600" kern="100" dirty="0" smtClean="0">
                <a:latin typeface="Times New Roman"/>
                <a:ea typeface="华文细黑"/>
                <a:cs typeface="Times New Roman"/>
              </a:rPr>
              <a:t>为</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en-US" altLang="zh-CN" sz="2600" kern="100" dirty="0" smtClean="0">
                <a:latin typeface="宋体"/>
                <a:ea typeface="华文细黑"/>
                <a:cs typeface="Times New Roman"/>
              </a:rPr>
              <a:t>“</a:t>
            </a:r>
            <a:r>
              <a:rPr lang="zh-CN" altLang="zh-CN" sz="2600" kern="100" dirty="0">
                <a:latin typeface="Times New Roman"/>
                <a:ea typeface="华文细黑"/>
                <a:cs typeface="Times New Roman"/>
              </a:rPr>
              <a:t>回</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，即实现月球样品采样后自动返回</a:t>
            </a:r>
            <a:r>
              <a:rPr lang="zh-CN" altLang="zh-CN" sz="2600" kern="100" dirty="0" smtClean="0">
                <a:latin typeface="Times New Roman"/>
                <a:ea typeface="华文细黑"/>
                <a:cs typeface="Times New Roman"/>
              </a:rPr>
              <a:t>。</a:t>
            </a:r>
            <a:endParaRPr lang="zh-CN" altLang="zh-CN" sz="2600" kern="100" dirty="0">
              <a:latin typeface="宋体"/>
              <a:cs typeface="Courier New"/>
            </a:endParaRP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97132" y="116632"/>
            <a:ext cx="616143" cy="430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TextBox 2"/>
          <p:cNvSpPr txBox="1"/>
          <p:nvPr/>
        </p:nvSpPr>
        <p:spPr>
          <a:xfrm>
            <a:off x="100958" y="575056"/>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6" name="圆角矩形 5">
            <a:hlinkClick r:id="rId3" action="ppaction://hlinksldjump"/>
          </p:cNvPr>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64891810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3" grpId="0"/>
      <p:bldP spid="3" grpId="1"/>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1198662" y="687404"/>
            <a:ext cx="9617720" cy="1949508"/>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smtClean="0">
                <a:latin typeface="Times New Roman"/>
                <a:ea typeface="华文细黑"/>
                <a:cs typeface="Courier New"/>
              </a:rPr>
              <a:t>B</a:t>
            </a:r>
            <a:r>
              <a:rPr lang="zh-CN" altLang="zh-CN" sz="2800" kern="100" dirty="0">
                <a:latin typeface="Times New Roman"/>
                <a:ea typeface="华文细黑"/>
                <a:cs typeface="Times New Roman"/>
              </a:rPr>
              <a:t>项四个逗号均应改为问号</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C</a:t>
            </a:r>
            <a:r>
              <a:rPr lang="zh-CN" altLang="zh-CN" sz="2800" kern="100" dirty="0">
                <a:latin typeface="Times New Roman"/>
                <a:ea typeface="华文细黑"/>
                <a:cs typeface="Times New Roman"/>
              </a:rPr>
              <a:t>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视养血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是专业术语，应加引号</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D</a:t>
            </a:r>
            <a:r>
              <a:rPr lang="zh-CN" altLang="zh-CN" sz="2800" kern="100" dirty="0">
                <a:latin typeface="Times New Roman"/>
                <a:ea typeface="华文细黑"/>
                <a:cs typeface="Times New Roman"/>
              </a:rPr>
              <a:t>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绕月探测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巡视勘察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后的逗号均应改为分号。</a:t>
            </a:r>
            <a:endParaRPr lang="zh-CN" altLang="zh-CN" sz="1050" kern="100" dirty="0">
              <a:latin typeface="宋体"/>
              <a:cs typeface="Courier New"/>
            </a:endParaRPr>
          </a:p>
        </p:txBody>
      </p:sp>
    </p:spTree>
    <p:extLst>
      <p:ext uri="{BB962C8B-B14F-4D97-AF65-F5344CB8AC3E}">
        <p14:creationId xmlns:p14="http://schemas.microsoft.com/office/powerpoint/2010/main" val="31266644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blinds(horizontal)">
                                      <p:cBhvr>
                                        <p:cTn id="11" dur="750"/>
                                        <p:tgtEl>
                                          <p:spTgt spid="7">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blinds(horizontal)">
                                      <p:cBhvr>
                                        <p:cTn id="15" dur="75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33983" y="764636"/>
            <a:ext cx="11637441" cy="5262979"/>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下列各句中，</a:t>
            </a:r>
            <a:r>
              <a:rPr lang="zh-CN" altLang="zh-CN" sz="2800" kern="100" dirty="0" smtClean="0">
                <a:latin typeface="Times New Roman"/>
                <a:ea typeface="华文细黑"/>
                <a:cs typeface="Times New Roman"/>
              </a:rPr>
              <a:t>加</a:t>
            </a:r>
            <a:r>
              <a:rPr lang="zh-CN" altLang="en-US" sz="2800" kern="100" dirty="0">
                <a:latin typeface="Times New Roman"/>
                <a:ea typeface="华文细黑"/>
                <a:cs typeface="Times New Roman"/>
              </a:rPr>
              <a:t>颜色</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词语运用正确的一项是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生活的</a:t>
            </a:r>
            <a:r>
              <a:rPr lang="zh-CN" altLang="zh-CN" sz="2800" kern="100" dirty="0">
                <a:solidFill>
                  <a:srgbClr val="C00000"/>
                </a:solidFill>
                <a:latin typeface="Times New Roman"/>
                <a:ea typeface="华文细黑"/>
                <a:cs typeface="Times New Roman"/>
              </a:rPr>
              <a:t>心酸</a:t>
            </a:r>
            <a:r>
              <a:rPr lang="zh-CN" altLang="zh-CN" sz="2800" kern="100" dirty="0">
                <a:latin typeface="Times New Roman"/>
                <a:ea typeface="华文细黑"/>
                <a:cs typeface="Times New Roman"/>
              </a:rPr>
              <a:t>并没有击败李明对音乐的执着，他很感激老天能够给他</a:t>
            </a:r>
            <a:r>
              <a:rPr lang="zh-CN" altLang="zh-CN" sz="2800" kern="100" dirty="0" smtClean="0">
                <a:latin typeface="Times New Roman"/>
                <a:ea typeface="华文细黑"/>
                <a:cs typeface="Times New Roman"/>
              </a:rPr>
              <a:t>这样</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经历，让他不断坚强，对音乐更加热爱。</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已经见过</a:t>
            </a:r>
            <a:r>
              <a:rPr lang="zh-CN" altLang="zh-CN" sz="2800" kern="100" dirty="0">
                <a:solidFill>
                  <a:srgbClr val="C00000"/>
                </a:solidFill>
                <a:latin typeface="Times New Roman"/>
                <a:ea typeface="华文细黑"/>
                <a:cs typeface="Times New Roman"/>
              </a:rPr>
              <a:t>不只</a:t>
            </a:r>
            <a:r>
              <a:rPr lang="zh-CN" altLang="zh-CN" sz="2800" kern="100" dirty="0">
                <a:latin typeface="Times New Roman"/>
                <a:ea typeface="华文细黑"/>
                <a:cs typeface="Times New Roman"/>
              </a:rPr>
              <a:t>一个国内的教授，在美国或者加拿大靠做豆腐过得很滋润。</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人生道路的选择都只是在</a:t>
            </a:r>
            <a:r>
              <a:rPr lang="zh-CN" altLang="zh-CN" sz="2800" kern="100" dirty="0">
                <a:solidFill>
                  <a:srgbClr val="C00000"/>
                </a:solidFill>
                <a:latin typeface="Times New Roman"/>
                <a:ea typeface="华文细黑"/>
                <a:cs typeface="Times New Roman"/>
              </a:rPr>
              <a:t>一念之差</a:t>
            </a:r>
            <a:r>
              <a:rPr lang="zh-CN" altLang="zh-CN" sz="2800" kern="100" dirty="0">
                <a:latin typeface="Times New Roman"/>
                <a:ea typeface="华文细黑"/>
                <a:cs typeface="Times New Roman"/>
              </a:rPr>
              <a:t>的事，但结果却往往大相径庭。要</a:t>
            </a:r>
            <a:r>
              <a:rPr lang="zh-CN" altLang="zh-CN" sz="2800" kern="100" dirty="0" smtClean="0">
                <a:latin typeface="Times New Roman"/>
                <a:ea typeface="华文细黑"/>
                <a:cs typeface="Times New Roman"/>
              </a:rPr>
              <a:t>想</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将来</a:t>
            </a:r>
            <a:r>
              <a:rPr lang="zh-CN" altLang="zh-CN" sz="2800" kern="100" dirty="0">
                <a:latin typeface="Times New Roman"/>
                <a:ea typeface="华文细黑"/>
                <a:cs typeface="Times New Roman"/>
              </a:rPr>
              <a:t>不后悔，就要在那一刻慎重考虑，仔细思量。</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 </a:t>
            </a:r>
            <a:r>
              <a:rPr lang="zh-CN" altLang="zh-CN" sz="2800" kern="100" dirty="0">
                <a:latin typeface="Times New Roman"/>
                <a:ea typeface="华文细黑"/>
                <a:cs typeface="Times New Roman"/>
              </a:rPr>
              <a:t>然而谁都不会否认，真正支撑起楼市，给予房地产行业持续发展</a:t>
            </a:r>
            <a:r>
              <a:rPr lang="zh-CN" altLang="zh-CN" sz="2800" kern="100" dirty="0" smtClean="0">
                <a:latin typeface="Times New Roman"/>
                <a:ea typeface="华文细黑"/>
                <a:cs typeface="Times New Roman"/>
              </a:rPr>
              <a:t>信心</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往往还是那些在价格上</a:t>
            </a:r>
            <a:r>
              <a:rPr lang="zh-CN" altLang="zh-CN" sz="2800" kern="100" dirty="0">
                <a:solidFill>
                  <a:srgbClr val="C00000"/>
                </a:solidFill>
                <a:latin typeface="Times New Roman"/>
                <a:ea typeface="华文细黑"/>
                <a:cs typeface="Times New Roman"/>
              </a:rPr>
              <a:t>掂斤播两</a:t>
            </a:r>
            <a:r>
              <a:rPr lang="zh-CN" altLang="zh-CN" sz="2800" kern="100" dirty="0">
                <a:latin typeface="Times New Roman"/>
                <a:ea typeface="华文细黑"/>
                <a:cs typeface="Times New Roman"/>
              </a:rPr>
              <a:t>的刚需</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3" name="TextBox 2"/>
          <p:cNvSpPr txBox="1"/>
          <p:nvPr/>
        </p:nvSpPr>
        <p:spPr>
          <a:xfrm>
            <a:off x="67742" y="4755624"/>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70825" y="975255"/>
            <a:ext cx="616143" cy="430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3" action="ppaction://hlinksldjump"/>
          </p:cNvPr>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83173933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3" grpId="0"/>
      <p:bldP spid="3" grpId="1"/>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262558" y="692696"/>
            <a:ext cx="11637441" cy="5826723"/>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掂斤播两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形容过分计较小事。掂、播：托在掌上试轻重</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A</a:t>
            </a:r>
            <a:r>
              <a:rPr lang="zh-CN" altLang="zh-CN" sz="2800" kern="100" dirty="0">
                <a:latin typeface="Times New Roman"/>
                <a:ea typeface="华文细黑"/>
                <a:cs typeface="Times New Roman"/>
              </a:rPr>
              <a:t>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心酸</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指的是内心的一种感受，是指心里悲痛。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辛酸</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是对生活状态以及经历的一种描写，形容痛苦悲伤。根据上文定语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生活的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限制，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心酸</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应改为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辛酸</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B</a:t>
            </a:r>
            <a:r>
              <a:rPr lang="zh-CN" altLang="zh-CN" sz="2800" kern="100" dirty="0">
                <a:latin typeface="Times New Roman"/>
                <a:ea typeface="华文细黑"/>
                <a:cs typeface="Times New Roman"/>
              </a:rPr>
              <a:t>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用于表递进关系的关联词，相当于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不但、不仅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是副词，表示超出某个数目或范围，句中一般带有表数量的词。句中的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应改为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不止</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C</a:t>
            </a:r>
            <a:r>
              <a:rPr lang="zh-CN" altLang="zh-CN" sz="2800" kern="100" dirty="0">
                <a:latin typeface="Times New Roman"/>
                <a:ea typeface="华文细黑"/>
                <a:cs typeface="Times New Roman"/>
              </a:rPr>
              <a:t>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一念之差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意思是一个念头的差错</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多指会引起严重的后果</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。念，念头、主意；差，错误。句中的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一念之差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应改为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一念之间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7025830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blinds(horizontal)">
                                      <p:cBhvr>
                                        <p:cTn id="11" dur="750"/>
                                        <p:tgtEl>
                                          <p:spTgt spid="7">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blinds(horizontal)">
                                      <p:cBhvr>
                                        <p:cTn id="15" dur="750"/>
                                        <p:tgtEl>
                                          <p:spTgt spid="7">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animEffect transition="in" filter="blinds(horizontal)">
                                      <p:cBhvr>
                                        <p:cTn id="19" dur="75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62558" y="116632"/>
            <a:ext cx="11637441" cy="6324808"/>
          </a:xfrm>
          <a:prstGeom prst="rect">
            <a:avLst/>
          </a:prstGeom>
        </p:spPr>
        <p:txBody>
          <a:bodyPr wrap="square">
            <a:spAutoFit/>
          </a:bodyPr>
          <a:lstStyle/>
          <a:p>
            <a:pPr algn="just">
              <a:lnSpc>
                <a:spcPct val="150000"/>
              </a:lnSpc>
              <a:spcAft>
                <a:spcPts val="0"/>
              </a:spcAft>
            </a:pPr>
            <a:r>
              <a:rPr lang="en-US" altLang="zh-CN" sz="2700" kern="100" dirty="0">
                <a:latin typeface="Times New Roman"/>
                <a:ea typeface="华文细黑"/>
                <a:cs typeface="Courier New"/>
              </a:rPr>
              <a:t>4.</a:t>
            </a:r>
            <a:r>
              <a:rPr lang="zh-CN" altLang="zh-CN" sz="2700" kern="100" dirty="0">
                <a:latin typeface="Times New Roman"/>
                <a:ea typeface="华文细黑"/>
                <a:cs typeface="Times New Roman"/>
              </a:rPr>
              <a:t>下列各句中，没有语病的一项是</a:t>
            </a:r>
            <a:r>
              <a:rPr lang="en-US" altLang="zh-CN" sz="2700" kern="100" dirty="0">
                <a:latin typeface="Times New Roman"/>
                <a:ea typeface="华文细黑"/>
                <a:cs typeface="Courier New"/>
              </a:rPr>
              <a:t>(</a:t>
            </a:r>
            <a:r>
              <a:rPr lang="zh-CN" altLang="zh-CN" sz="2700" kern="100" dirty="0">
                <a:latin typeface="Times New Roman"/>
                <a:ea typeface="华文细黑"/>
                <a:cs typeface="Times New Roman"/>
              </a:rPr>
              <a:t>　　</a:t>
            </a:r>
            <a:r>
              <a:rPr lang="en-US" altLang="zh-CN" sz="2700" kern="100" dirty="0">
                <a:latin typeface="Times New Roman"/>
                <a:ea typeface="华文细黑"/>
                <a:cs typeface="Courier New"/>
              </a:rPr>
              <a:t>)</a:t>
            </a:r>
            <a:endParaRPr lang="zh-CN" altLang="zh-CN" sz="2700" kern="100" dirty="0">
              <a:latin typeface="宋体"/>
              <a:cs typeface="Courier New"/>
            </a:endParaRPr>
          </a:p>
          <a:p>
            <a:pPr algn="just">
              <a:lnSpc>
                <a:spcPct val="150000"/>
              </a:lnSpc>
              <a:spcAft>
                <a:spcPts val="0"/>
              </a:spcAft>
            </a:pPr>
            <a:r>
              <a:rPr lang="en-US" altLang="zh-CN" sz="2700" kern="100" dirty="0">
                <a:latin typeface="Times New Roman"/>
                <a:ea typeface="华文细黑"/>
                <a:cs typeface="Courier New"/>
              </a:rPr>
              <a:t>A.</a:t>
            </a:r>
            <a:r>
              <a:rPr lang="zh-CN" altLang="zh-CN" sz="2700" kern="100" dirty="0">
                <a:latin typeface="Times New Roman"/>
                <a:ea typeface="华文细黑"/>
                <a:cs typeface="Times New Roman"/>
              </a:rPr>
              <a:t>中国游泳队在本届世界游泳锦标赛中，宁泽涛以</a:t>
            </a:r>
            <a:r>
              <a:rPr lang="en-US" altLang="zh-CN" sz="2700" kern="100" dirty="0">
                <a:latin typeface="Times New Roman"/>
                <a:ea typeface="华文细黑"/>
                <a:cs typeface="Courier New"/>
              </a:rPr>
              <a:t>47</a:t>
            </a:r>
            <a:r>
              <a:rPr lang="zh-CN" altLang="zh-CN" sz="2700" kern="100" dirty="0">
                <a:latin typeface="Times New Roman"/>
                <a:ea typeface="华文细黑"/>
                <a:cs typeface="Times New Roman"/>
              </a:rPr>
              <a:t>秒</a:t>
            </a:r>
            <a:r>
              <a:rPr lang="en-US" altLang="zh-CN" sz="2700" kern="100" dirty="0">
                <a:latin typeface="Times New Roman"/>
                <a:ea typeface="华文细黑"/>
                <a:cs typeface="Courier New"/>
              </a:rPr>
              <a:t>84</a:t>
            </a:r>
            <a:r>
              <a:rPr lang="zh-CN" altLang="zh-CN" sz="2700" kern="100" dirty="0">
                <a:latin typeface="Times New Roman"/>
                <a:ea typeface="华文细黑"/>
                <a:cs typeface="Times New Roman"/>
              </a:rPr>
              <a:t>率先触壁，</a:t>
            </a:r>
            <a:r>
              <a:rPr lang="zh-CN" altLang="zh-CN" sz="2700" kern="100" dirty="0" smtClean="0">
                <a:latin typeface="Times New Roman"/>
                <a:ea typeface="华文细黑"/>
                <a:cs typeface="Times New Roman"/>
              </a:rPr>
              <a:t>夺得</a:t>
            </a:r>
            <a:endParaRPr lang="en-US" altLang="zh-CN" sz="2700" kern="100" dirty="0" smtClean="0">
              <a:latin typeface="Times New Roman"/>
              <a:ea typeface="华文细黑"/>
              <a:cs typeface="Times New Roman"/>
            </a:endParaRPr>
          </a:p>
          <a:p>
            <a:pPr algn="just">
              <a:lnSpc>
                <a:spcPct val="150000"/>
              </a:lnSpc>
              <a:spcAft>
                <a:spcPts val="0"/>
              </a:spcAft>
            </a:pPr>
            <a:r>
              <a:rPr lang="en-US" altLang="zh-CN" sz="2700" kern="100" dirty="0">
                <a:latin typeface="Times New Roman"/>
                <a:ea typeface="华文细黑"/>
                <a:cs typeface="Times New Roman"/>
              </a:rPr>
              <a:t> </a:t>
            </a:r>
            <a:r>
              <a:rPr lang="en-US" altLang="zh-CN" sz="2700" kern="100" dirty="0" smtClean="0">
                <a:latin typeface="Times New Roman"/>
                <a:ea typeface="华文细黑"/>
                <a:cs typeface="Times New Roman"/>
              </a:rPr>
              <a:t>   </a:t>
            </a:r>
            <a:r>
              <a:rPr lang="en-US" altLang="zh-CN" sz="2700" kern="100" dirty="0" smtClean="0">
                <a:latin typeface="Times New Roman"/>
                <a:ea typeface="华文细黑"/>
                <a:cs typeface="Courier New"/>
              </a:rPr>
              <a:t>100</a:t>
            </a:r>
            <a:r>
              <a:rPr lang="zh-CN" altLang="zh-CN" sz="2700" kern="100" dirty="0">
                <a:latin typeface="Times New Roman"/>
                <a:ea typeface="华文细黑"/>
                <a:cs typeface="Times New Roman"/>
              </a:rPr>
              <a:t>米自由泳金牌。</a:t>
            </a:r>
            <a:endParaRPr lang="zh-CN" altLang="zh-CN" sz="2700" kern="100" dirty="0">
              <a:latin typeface="宋体"/>
              <a:cs typeface="Courier New"/>
            </a:endParaRPr>
          </a:p>
          <a:p>
            <a:pPr algn="just">
              <a:lnSpc>
                <a:spcPct val="150000"/>
              </a:lnSpc>
              <a:spcAft>
                <a:spcPts val="0"/>
              </a:spcAft>
            </a:pPr>
            <a:r>
              <a:rPr lang="en-US" altLang="zh-CN" sz="2700" kern="100" dirty="0">
                <a:latin typeface="Times New Roman"/>
                <a:ea typeface="华文细黑"/>
                <a:cs typeface="Courier New"/>
              </a:rPr>
              <a:t>B.</a:t>
            </a:r>
            <a:r>
              <a:rPr lang="zh-CN" altLang="zh-CN" sz="2700" kern="100" dirty="0">
                <a:latin typeface="Times New Roman"/>
                <a:ea typeface="华文细黑"/>
                <a:cs typeface="Times New Roman"/>
              </a:rPr>
              <a:t>俗话说，平安是福。对于群众而言，社会平安有序，人民安居乐业，是</a:t>
            </a:r>
            <a:r>
              <a:rPr lang="zh-CN" altLang="zh-CN" sz="2700" kern="100" dirty="0" smtClean="0">
                <a:latin typeface="Times New Roman"/>
                <a:ea typeface="华文细黑"/>
                <a:cs typeface="Times New Roman"/>
              </a:rPr>
              <a:t>检</a:t>
            </a:r>
            <a:endParaRPr lang="en-US" altLang="zh-CN" sz="2700" kern="100" dirty="0" smtClean="0">
              <a:latin typeface="Times New Roman"/>
              <a:ea typeface="华文细黑"/>
              <a:cs typeface="Times New Roman"/>
            </a:endParaRPr>
          </a:p>
          <a:p>
            <a:pPr algn="just">
              <a:lnSpc>
                <a:spcPct val="150000"/>
              </a:lnSpc>
              <a:spcAft>
                <a:spcPts val="0"/>
              </a:spcAft>
            </a:pPr>
            <a:r>
              <a:rPr lang="en-US" altLang="zh-CN" sz="2700" kern="100" dirty="0">
                <a:latin typeface="Times New Roman"/>
                <a:ea typeface="华文细黑"/>
                <a:cs typeface="Times New Roman"/>
              </a:rPr>
              <a:t> </a:t>
            </a:r>
            <a:r>
              <a:rPr lang="en-US" altLang="zh-CN" sz="2700" kern="100" dirty="0" smtClean="0">
                <a:latin typeface="Times New Roman"/>
                <a:ea typeface="华文细黑"/>
                <a:cs typeface="Times New Roman"/>
              </a:rPr>
              <a:t>   </a:t>
            </a:r>
            <a:r>
              <a:rPr lang="zh-CN" altLang="zh-CN" sz="2700" kern="100" dirty="0" smtClean="0">
                <a:latin typeface="Times New Roman"/>
                <a:ea typeface="华文细黑"/>
                <a:cs typeface="Times New Roman"/>
              </a:rPr>
              <a:t>验</a:t>
            </a:r>
            <a:r>
              <a:rPr lang="zh-CN" altLang="zh-CN" sz="2700" kern="100" dirty="0">
                <a:latin typeface="Times New Roman"/>
                <a:ea typeface="华文细黑"/>
                <a:cs typeface="Times New Roman"/>
              </a:rPr>
              <a:t>法治建设和社会治理是否有效的标准。</a:t>
            </a:r>
            <a:endParaRPr lang="zh-CN" altLang="zh-CN" sz="2700" kern="100" dirty="0">
              <a:latin typeface="宋体"/>
              <a:cs typeface="Courier New"/>
            </a:endParaRPr>
          </a:p>
          <a:p>
            <a:pPr algn="just">
              <a:lnSpc>
                <a:spcPct val="150000"/>
              </a:lnSpc>
              <a:spcAft>
                <a:spcPts val="0"/>
              </a:spcAft>
            </a:pPr>
            <a:r>
              <a:rPr lang="en-US" altLang="zh-CN" sz="2700" kern="100" dirty="0">
                <a:latin typeface="Times New Roman"/>
                <a:ea typeface="华文细黑"/>
                <a:cs typeface="Courier New"/>
              </a:rPr>
              <a:t>C.</a:t>
            </a:r>
            <a:r>
              <a:rPr lang="zh-CN" altLang="zh-CN" sz="2700" kern="100" spc="-100" dirty="0">
                <a:latin typeface="Times New Roman"/>
                <a:ea typeface="华文细黑"/>
                <a:cs typeface="Times New Roman"/>
              </a:rPr>
              <a:t>周小平在网络上的崛起凭借的其实是一股锐气，他用这股锐气帮我们思考</a:t>
            </a:r>
            <a:r>
              <a:rPr lang="zh-CN" altLang="zh-CN" sz="2700" kern="100" spc="-100" dirty="0" smtClean="0">
                <a:latin typeface="Times New Roman"/>
                <a:ea typeface="华文细黑"/>
                <a:cs typeface="Times New Roman"/>
              </a:rPr>
              <a:t>和</a:t>
            </a:r>
            <a:endParaRPr lang="en-US" altLang="zh-CN" sz="2700" kern="100" spc="-100" dirty="0" smtClean="0">
              <a:latin typeface="Times New Roman"/>
              <a:ea typeface="华文细黑"/>
              <a:cs typeface="Times New Roman"/>
            </a:endParaRPr>
          </a:p>
          <a:p>
            <a:pPr algn="just">
              <a:lnSpc>
                <a:spcPct val="150000"/>
              </a:lnSpc>
              <a:spcAft>
                <a:spcPts val="0"/>
              </a:spcAft>
            </a:pPr>
            <a:r>
              <a:rPr lang="en-US" altLang="zh-CN" sz="2700" kern="100" spc="-100" dirty="0">
                <a:latin typeface="Times New Roman"/>
                <a:ea typeface="华文细黑"/>
                <a:cs typeface="Times New Roman"/>
              </a:rPr>
              <a:t> </a:t>
            </a:r>
            <a:r>
              <a:rPr lang="en-US" altLang="zh-CN" sz="2700" kern="100" spc="-100" dirty="0" smtClean="0">
                <a:latin typeface="Times New Roman"/>
                <a:ea typeface="华文细黑"/>
                <a:cs typeface="Times New Roman"/>
              </a:rPr>
              <a:t>   </a:t>
            </a:r>
            <a:r>
              <a:rPr lang="zh-CN" altLang="zh-CN" sz="2700" kern="100" spc="-100" dirty="0" smtClean="0">
                <a:latin typeface="Times New Roman"/>
                <a:ea typeface="华文细黑"/>
                <a:cs typeface="Times New Roman"/>
              </a:rPr>
              <a:t>回答</a:t>
            </a:r>
            <a:r>
              <a:rPr lang="zh-CN" altLang="zh-CN" sz="2700" kern="100" spc="-100" dirty="0">
                <a:latin typeface="Times New Roman"/>
                <a:ea typeface="华文细黑"/>
                <a:cs typeface="Times New Roman"/>
              </a:rPr>
              <a:t>了这样一个问题：在互联网舆论面前，应保持什么样的处世态度最适宜。</a:t>
            </a:r>
            <a:endParaRPr lang="zh-CN" altLang="zh-CN" sz="2700" kern="100" spc="-100" dirty="0">
              <a:latin typeface="宋体"/>
              <a:cs typeface="Courier New"/>
            </a:endParaRPr>
          </a:p>
          <a:p>
            <a:pPr algn="just">
              <a:lnSpc>
                <a:spcPct val="150000"/>
              </a:lnSpc>
              <a:spcAft>
                <a:spcPts val="0"/>
              </a:spcAft>
            </a:pPr>
            <a:r>
              <a:rPr lang="en-US" altLang="zh-CN" sz="2700" kern="100" dirty="0">
                <a:latin typeface="Times New Roman"/>
                <a:ea typeface="华文细黑"/>
                <a:cs typeface="Courier New"/>
              </a:rPr>
              <a:t>D.</a:t>
            </a:r>
            <a:r>
              <a:rPr lang="zh-CN" altLang="zh-CN" sz="2700" kern="100" dirty="0">
                <a:latin typeface="Times New Roman"/>
                <a:ea typeface="华文细黑"/>
                <a:cs typeface="Times New Roman"/>
              </a:rPr>
              <a:t>文学经典是历史的回声，是审美体验的延伸，也是后代作家超越自我的</a:t>
            </a:r>
            <a:r>
              <a:rPr lang="zh-CN" altLang="zh-CN" sz="2700" kern="100" dirty="0" smtClean="0">
                <a:latin typeface="Times New Roman"/>
                <a:ea typeface="华文细黑"/>
                <a:cs typeface="Times New Roman"/>
              </a:rPr>
              <a:t>精</a:t>
            </a:r>
            <a:endParaRPr lang="en-US" altLang="zh-CN" sz="2700" kern="100" dirty="0" smtClean="0">
              <a:latin typeface="Times New Roman"/>
              <a:ea typeface="华文细黑"/>
              <a:cs typeface="Times New Roman"/>
            </a:endParaRPr>
          </a:p>
          <a:p>
            <a:pPr algn="just">
              <a:lnSpc>
                <a:spcPct val="150000"/>
              </a:lnSpc>
              <a:spcAft>
                <a:spcPts val="0"/>
              </a:spcAft>
            </a:pPr>
            <a:r>
              <a:rPr lang="en-US" altLang="zh-CN" sz="2700" kern="100" dirty="0">
                <a:latin typeface="Times New Roman"/>
                <a:ea typeface="华文细黑"/>
                <a:cs typeface="Times New Roman"/>
              </a:rPr>
              <a:t> </a:t>
            </a:r>
            <a:r>
              <a:rPr lang="en-US" altLang="zh-CN" sz="2700" kern="100" dirty="0" smtClean="0">
                <a:latin typeface="Times New Roman"/>
                <a:ea typeface="华文细黑"/>
                <a:cs typeface="Times New Roman"/>
              </a:rPr>
              <a:t>   </a:t>
            </a:r>
            <a:r>
              <a:rPr lang="zh-CN" altLang="zh-CN" sz="2700" kern="100" dirty="0" smtClean="0">
                <a:latin typeface="Times New Roman"/>
                <a:ea typeface="华文细黑"/>
                <a:cs typeface="Times New Roman"/>
              </a:rPr>
              <a:t>神</a:t>
            </a:r>
            <a:r>
              <a:rPr lang="zh-CN" altLang="zh-CN" sz="2700" kern="100" dirty="0">
                <a:latin typeface="Times New Roman"/>
                <a:ea typeface="华文细黑"/>
                <a:cs typeface="Times New Roman"/>
              </a:rPr>
              <a:t>刻度，作家只有在与经典大师的竞争中，才能拓展文学的想象空间，</a:t>
            </a:r>
            <a:r>
              <a:rPr lang="zh-CN" altLang="zh-CN" sz="2700" kern="100" dirty="0" smtClean="0">
                <a:latin typeface="Times New Roman"/>
                <a:ea typeface="华文细黑"/>
                <a:cs typeface="Times New Roman"/>
              </a:rPr>
              <a:t>为</a:t>
            </a:r>
            <a:endParaRPr lang="en-US" altLang="zh-CN" sz="2700" kern="100" dirty="0" smtClean="0">
              <a:latin typeface="Times New Roman"/>
              <a:ea typeface="华文细黑"/>
              <a:cs typeface="Times New Roman"/>
            </a:endParaRPr>
          </a:p>
          <a:p>
            <a:pPr algn="just">
              <a:lnSpc>
                <a:spcPct val="150000"/>
              </a:lnSpc>
              <a:spcAft>
                <a:spcPts val="0"/>
              </a:spcAft>
            </a:pPr>
            <a:r>
              <a:rPr lang="en-US" altLang="zh-CN" sz="2700" kern="100" dirty="0">
                <a:latin typeface="Times New Roman"/>
                <a:ea typeface="华文细黑"/>
                <a:cs typeface="Times New Roman"/>
              </a:rPr>
              <a:t> </a:t>
            </a:r>
            <a:r>
              <a:rPr lang="en-US" altLang="zh-CN" sz="2700" kern="100" dirty="0" smtClean="0">
                <a:latin typeface="Times New Roman"/>
                <a:ea typeface="华文细黑"/>
                <a:cs typeface="Times New Roman"/>
              </a:rPr>
              <a:t>   </a:t>
            </a:r>
            <a:r>
              <a:rPr lang="zh-CN" altLang="zh-CN" sz="2700" kern="100" dirty="0" smtClean="0">
                <a:latin typeface="Times New Roman"/>
                <a:ea typeface="华文细黑"/>
                <a:cs typeface="Times New Roman"/>
              </a:rPr>
              <a:t>未来</a:t>
            </a:r>
            <a:r>
              <a:rPr lang="zh-CN" altLang="zh-CN" sz="2700" kern="100" dirty="0">
                <a:latin typeface="Times New Roman"/>
                <a:ea typeface="华文细黑"/>
                <a:cs typeface="Times New Roman"/>
              </a:rPr>
              <a:t>提供新的审美体验</a:t>
            </a:r>
            <a:r>
              <a:rPr lang="zh-CN" altLang="zh-CN" sz="2700" kern="100" dirty="0" smtClean="0">
                <a:latin typeface="Times New Roman"/>
                <a:ea typeface="华文细黑"/>
                <a:cs typeface="Times New Roman"/>
              </a:rPr>
              <a:t>。</a:t>
            </a:r>
            <a:endParaRPr lang="zh-CN" altLang="zh-CN" sz="2700" kern="100" dirty="0">
              <a:latin typeface="宋体"/>
              <a:cs typeface="Courier New"/>
            </a:endParaRPr>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80990" y="300290"/>
            <a:ext cx="616143" cy="430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89967" y="4588386"/>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8" name="矩形 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3" action="ppaction://hlinksldjump"/>
          </p:cNvPr>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01546773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5" grpId="0"/>
      <p:bldP spid="5" grpId="1"/>
    </p:bldLst>
  </p:timing>
</p:sld>
</file>

<file path=ppt/theme/theme1.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1810</TotalTime>
  <Words>763</Words>
  <Application>Microsoft Office PowerPoint</Application>
  <PresentationFormat>自定义</PresentationFormat>
  <Paragraphs>177</Paragraphs>
  <Slides>28</Slides>
  <Notes>0</Notes>
  <HiddenSlides>8</HiddenSlides>
  <MMClips>0</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Administrator</cp:lastModifiedBy>
  <cp:revision>478</cp:revision>
  <dcterms:created xsi:type="dcterms:W3CDTF">2016-03-28T08:27:22Z</dcterms:created>
  <dcterms:modified xsi:type="dcterms:W3CDTF">2016-11-22T02:32:55Z</dcterms:modified>
</cp:coreProperties>
</file>