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303" r:id="rId7"/>
    <p:sldId id="633" r:id="rId8"/>
    <p:sldId id="302" r:id="rId9"/>
    <p:sldId id="310" r:id="rId10"/>
    <p:sldId id="282" r:id="rId11"/>
    <p:sldId id="278" r:id="rId12"/>
    <p:sldId id="260" r:id="rId13"/>
    <p:sldId id="279" r:id="rId14"/>
    <p:sldId id="272" r:id="rId15"/>
    <p:sldId id="261" r:id="rId16"/>
    <p:sldId id="263" r:id="rId17"/>
    <p:sldId id="283" r:id="rId18"/>
    <p:sldId id="262" r:id="rId19"/>
    <p:sldId id="281" r:id="rId20"/>
    <p:sldId id="343" r:id="rId21"/>
    <p:sldId id="550" r:id="rId22"/>
    <p:sldId id="344" r:id="rId23"/>
    <p:sldId id="394" r:id="rId24"/>
    <p:sldId id="458" r:id="rId25"/>
    <p:sldId id="459" r:id="rId26"/>
    <p:sldId id="524" r:id="rId27"/>
    <p:sldId id="584" r:id="rId28"/>
    <p:sldId id="265" r:id="rId29"/>
    <p:sldId id="585" r:id="rId30"/>
    <p:sldId id="609" r:id="rId31"/>
    <p:sldId id="508" r:id="rId32"/>
    <p:sldId id="346" r:id="rId33"/>
    <p:sldId id="267" r:id="rId34"/>
    <p:sldId id="583" r:id="rId35"/>
    <p:sldId id="614" r:id="rId36"/>
    <p:sldId id="399" r:id="rId37"/>
    <p:sldId id="401" r:id="rId38"/>
    <p:sldId id="402" r:id="rId39"/>
    <p:sldId id="403" r:id="rId40"/>
    <p:sldId id="610" r:id="rId41"/>
    <p:sldId id="611" r:id="rId42"/>
    <p:sldId id="304" r:id="rId43"/>
    <p:sldId id="612" r:id="rId44"/>
    <p:sldId id="342" r:id="rId45"/>
    <p:sldId id="340" r:id="rId46"/>
    <p:sldId id="305" r:id="rId47"/>
    <p:sldId id="462" r:id="rId48"/>
    <p:sldId id="284" r:id="rId4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4D7B1D"/>
    <a:srgbClr val="0000FF"/>
    <a:srgbClr val="66CCFF"/>
    <a:srgbClr val="00CCFF"/>
    <a:srgbClr val="00FF00"/>
    <a:srgbClr val="CCFFFF"/>
    <a:srgbClr val="FF0066"/>
    <a:srgbClr val="0000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48"/>
        <p:guide pos="3798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commentAuthors" Target="commentAuthors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未知"/>
          <p:cNvSpPr/>
          <p:nvPr/>
        </p:nvSpPr>
        <p:spPr bwMode="auto"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2641600" y="3962400"/>
            <a:ext cx="868256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3638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zh-CN" altLang="en-US" dirty="0">
                <a:latin typeface="Garamond" pitchFamily="18" charset="0"/>
              </a:rPr>
            </a:fld>
            <a:endParaRPr lang="zh-CN" altLang="en-US" dirty="0">
              <a:latin typeface="Garamond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  <a:latin typeface="Garamond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未知"/>
          <p:cNvSpPr/>
          <p:nvPr/>
        </p:nvSpPr>
        <p:spPr bwMode="auto"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9" Type="http://schemas.microsoft.com/office/2007/relationships/media" Target="file:///H:\&#21021;&#20013;&#35821;&#25991;&#32534;&#36753;\&#21021;&#20013;&#35821;&#25991;\3%20&#20843;&#19978;\&#35838;&#20214;\&#21556;&#37329;&#40667;%20-%20&#21488;&#28286;&#30011;&#30473;.mp3" TargetMode="External"/><Relationship Id="rId8" Type="http://schemas.openxmlformats.org/officeDocument/2006/relationships/image" Target="../media/image7.png"/><Relationship Id="rId7" Type="http://schemas.microsoft.com/office/2007/relationships/media" Target="file:///H:\&#21021;&#20013;&#35821;&#25991;&#32534;&#36753;\&#21021;&#20013;&#35821;&#25991;\3%20&#20843;&#19978;\&#35838;&#20214;\&#29503;&#21884;.m4a" TargetMode="External"/><Relationship Id="rId6" Type="http://schemas.openxmlformats.org/officeDocument/2006/relationships/audio" Target="NULL" TargetMode="External"/><Relationship Id="rId5" Type="http://schemas.openxmlformats.org/officeDocument/2006/relationships/image" Target="../media/image39.png"/><Relationship Id="rId4" Type="http://schemas.openxmlformats.org/officeDocument/2006/relationships/image" Target="../media/image38.GIF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microsoft.com/office/2007/relationships/media" Target="file:///H:\&#21021;&#20013;&#35821;&#25991;&#32534;&#36753;\&#21021;&#20013;&#35821;&#25991;\3%20&#20843;&#19978;\&#35838;&#20214;\&#12298;&#31572;&#35874;&#20013;&#20070;&#20070;&#12299;.mp3" TargetMode="External"/><Relationship Id="rId2" Type="http://schemas.openxmlformats.org/officeDocument/2006/relationships/audio" Target="file:///H:\&#21021;&#20013;&#35821;&#25991;&#32534;&#36753;\&#21021;&#20013;&#35821;&#25991;\3%20&#20843;&#19978;\&#35838;&#20214;\&#12298;&#31572;&#35874;&#20013;&#20070;&#20070;&#12299;.mp3" TargetMode="Externa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9149" t="484" r="12418"/>
          <a:stretch>
            <a:fillRect/>
          </a:stretch>
        </p:blipFill>
        <p:spPr>
          <a:xfrm>
            <a:off x="-328930" y="-55245"/>
            <a:ext cx="12520930" cy="6913245"/>
          </a:xfrm>
          <a:prstGeom prst="rect">
            <a:avLst/>
          </a:prstGeom>
        </p:spPr>
      </p:pic>
      <p:sp>
        <p:nvSpPr>
          <p:cNvPr id="4" name="日期占位符 3"/>
          <p:cNvSpPr/>
          <p:nvPr>
            <p:ph type="dt" sz="half" idx="10"/>
          </p:nvPr>
        </p:nvSpPr>
        <p:spPr>
          <a:xfrm>
            <a:off x="8788400" y="5721350"/>
            <a:ext cx="3048000" cy="1136650"/>
          </a:xfrm>
        </p:spPr>
        <p:txBody>
          <a:bodyPr/>
          <a:p>
            <a:pPr lvl="0" algn="ctr"/>
            <a:fld id="{BB962C8B-B14F-4D97-AF65-F5344CB8AC3E}" type="datetime3">
              <a:rPr lang="zh-CN" altLang="en-US" sz="3200" b="1" dirty="0">
                <a:solidFill>
                  <a:srgbClr val="92D050"/>
                </a:solidFill>
                <a:uFillTx/>
                <a:latin typeface="+mn-lt"/>
                <a:ea typeface="+mn-ea"/>
              </a:rPr>
            </a:fld>
            <a:endParaRPr lang="zh-CN" altLang="en-US" sz="3200" b="1" dirty="0">
              <a:solidFill>
                <a:srgbClr val="92D050"/>
              </a:solidFill>
              <a:uFillTx/>
              <a:latin typeface="+mn-lt"/>
              <a:ea typeface="+mn-ea"/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-220980" y="215265"/>
            <a:ext cx="307086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5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山水小品</a:t>
            </a:r>
            <a:endParaRPr lang="zh-CN" altLang="en-US" sz="48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骈体文</a:t>
            </a:r>
            <a:endParaRPr lang="zh-CN" altLang="en-US" sz="48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4036" name="矩形 44035"/>
          <p:cNvSpPr/>
          <p:nvPr/>
        </p:nvSpPr>
        <p:spPr>
          <a:xfrm>
            <a:off x="3254375" y="1174750"/>
            <a:ext cx="5683250" cy="13201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gradFill rotWithShape="0">
                  <a:gsLst>
                    <a:gs pos="0">
                      <a:srgbClr val="4D0808">
                        <a:alpha val="100000"/>
                      </a:srgbClr>
                    </a:gs>
                    <a:gs pos="15000">
                      <a:srgbClr val="FF0300">
                        <a:alpha val="100000"/>
                      </a:srgbClr>
                    </a:gs>
                    <a:gs pos="27500">
                      <a:srgbClr val="FF7A00">
                        <a:alpha val="100000"/>
                      </a:srgbClr>
                    </a:gs>
                    <a:gs pos="50000">
                      <a:srgbClr val="FFF200">
                        <a:alpha val="100000"/>
                      </a:srgbClr>
                    </a:gs>
                    <a:gs pos="72500">
                      <a:srgbClr val="FF7A00">
                        <a:alpha val="100000"/>
                      </a:srgbClr>
                    </a:gs>
                    <a:gs pos="85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18900000" scaled="1"/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答谢中书书</a:t>
            </a:r>
            <a:endParaRPr lang="zh-CN" altLang="en-US" sz="4000" b="1">
              <a:gradFill rotWithShape="0">
                <a:gsLst>
                  <a:gs pos="0">
                    <a:srgbClr val="4D0808">
                      <a:alpha val="100000"/>
                    </a:srgbClr>
                  </a:gs>
                  <a:gs pos="15000">
                    <a:srgbClr val="FF0300">
                      <a:alpha val="100000"/>
                    </a:srgbClr>
                  </a:gs>
                  <a:gs pos="27500">
                    <a:srgbClr val="FF7A00">
                      <a:alpha val="100000"/>
                    </a:srgbClr>
                  </a:gs>
                  <a:gs pos="50000">
                    <a:srgbClr val="FFF200">
                      <a:alpha val="100000"/>
                    </a:srgbClr>
                  </a:gs>
                  <a:gs pos="72500">
                    <a:srgbClr val="FF7A00">
                      <a:alpha val="100000"/>
                    </a:srgbClr>
                  </a:gs>
                  <a:gs pos="85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18900000" scaled="1"/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035" name="文本框 44034"/>
          <p:cNvSpPr txBox="1"/>
          <p:nvPr/>
        </p:nvSpPr>
        <p:spPr>
          <a:xfrm>
            <a:off x="5648325" y="2909888"/>
            <a:ext cx="1905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隶书" pitchFamily="1" charset="-122"/>
              </a:rPr>
              <a:t>陶弘景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隶书" pitchFamily="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36190" y="4993640"/>
            <a:ext cx="725995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C99FF">
                    <a:alpha val="62000"/>
                  </a:srgbClr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实用课件制作：涡阳八中臧文清</a:t>
            </a:r>
            <a:endParaRPr lang="zh-CN" altLang="en-US" sz="3200" b="1" dirty="0">
              <a:solidFill>
                <a:srgbClr val="FFFF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2" name="Picture 5" descr="中国园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955" y="0"/>
            <a:ext cx="9034780" cy="693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8194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0"/>
            <a:ext cx="63309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8195"/>
          <p:cNvSpPr txBox="1"/>
          <p:nvPr/>
        </p:nvSpPr>
        <p:spPr>
          <a:xfrm>
            <a:off x="1992630" y="0"/>
            <a:ext cx="404177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6600" b="1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高峰入云</a:t>
            </a:r>
            <a:r>
              <a:rPr lang="zh-CN" altLang="en-US" sz="6600" b="1">
                <a:latin typeface="隶书" pitchFamily="1" charset="-122"/>
                <a:ea typeface="隶书" pitchFamily="1" charset="-122"/>
              </a:rPr>
              <a:t> </a:t>
            </a:r>
            <a:r>
              <a:rPr lang="zh-CN" altLang="en-US" sz="6600" b="1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，</a:t>
            </a:r>
            <a:endParaRPr lang="zh-CN" altLang="en-US" sz="6600" b="1"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19340" y="4712335"/>
            <a:ext cx="366522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6600" b="1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清流见底</a:t>
            </a:r>
            <a:r>
              <a:rPr lang="zh-CN" altLang="en-US" sz="6600" b="1">
                <a:latin typeface="隶书" pitchFamily="1" charset="-122"/>
                <a:ea typeface="隶书" pitchFamily="1" charset="-122"/>
              </a:rPr>
              <a:t> </a:t>
            </a:r>
            <a:endParaRPr lang="zh-CN" altLang="en-US" sz="6600" b="1">
              <a:latin typeface="隶书" pitchFamily="1" charset="-122"/>
              <a:ea typeface="隶书" pitchFamily="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文本占位符 9217" descr="两岸石壁，五色交辉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-22225" y="0"/>
            <a:ext cx="12245340" cy="6858000"/>
          </a:xfr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225" y="0"/>
            <a:ext cx="10279380" cy="6858000"/>
          </a:xfrm>
          <a:prstGeom prst="rect">
            <a:avLst/>
          </a:prstGeom>
        </p:spPr>
      </p:pic>
      <p:pic>
        <p:nvPicPr>
          <p:cNvPr id="12290" name="Picture 2" descr="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4310" y="0"/>
            <a:ext cx="69484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9218"/>
          <p:cNvSpPr txBox="1"/>
          <p:nvPr/>
        </p:nvSpPr>
        <p:spPr>
          <a:xfrm>
            <a:off x="2033588" y="1391603"/>
            <a:ext cx="709295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两岸石壁，五色交辉</a:t>
            </a:r>
            <a:r>
              <a:rPr lang="zh-CN" altLang="en-US" sz="60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zh-CN" altLang="en-US" sz="6000" b="1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ClrTx/>
            </a:pPr>
            <a:endParaRPr lang="zh-CN" altLang="en-US" sz="6000" b="1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4" name="图片 10243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805" y="0"/>
            <a:ext cx="124529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文本框 10244"/>
          <p:cNvSpPr txBox="1"/>
          <p:nvPr/>
        </p:nvSpPr>
        <p:spPr>
          <a:xfrm>
            <a:off x="2057718" y="1549400"/>
            <a:ext cx="9396412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60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青林翠竹，四时</a:t>
            </a:r>
            <a:r>
              <a:rPr lang="zh-CN" altLang="en-US" sz="6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俱备。</a:t>
            </a:r>
            <a:endParaRPr lang="zh-CN" altLang="en-US" sz="6000" b="1">
              <a:solidFill>
                <a:srgbClr val="CC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246" name="圆角矩形标注 10245"/>
          <p:cNvSpPr/>
          <p:nvPr/>
        </p:nvSpPr>
        <p:spPr>
          <a:xfrm>
            <a:off x="8247698" y="2941955"/>
            <a:ext cx="1728787" cy="720725"/>
          </a:xfrm>
          <a:prstGeom prst="wedgeRoundRectCallout">
            <a:avLst>
              <a:gd name="adj1" fmla="val -46329"/>
              <a:gd name="adj2" fmla="val -11321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都具备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7" name="图片 11266" descr="晓雾将歇2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18895" y="0"/>
            <a:ext cx="704151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文本占位符 11267" descr="枣林小景"/>
          <p:cNvPicPr>
            <a:picLocks noChangeAspect="1"/>
          </p:cNvPicPr>
          <p:nvPr>
            <p:ph type="body" idx="1"/>
          </p:nvPr>
        </p:nvPicPr>
        <p:blipFill>
          <a:blip r:embed="rId2"/>
          <a:stretch>
            <a:fillRect/>
          </a:stretch>
        </p:blipFill>
        <p:spPr>
          <a:xfrm>
            <a:off x="5722620" y="0"/>
            <a:ext cx="6457950" cy="6858000"/>
          </a:xfrm>
        </p:spPr>
      </p:pic>
      <p:sp>
        <p:nvSpPr>
          <p:cNvPr id="11269" name="文本框 11268"/>
          <p:cNvSpPr txBox="1"/>
          <p:nvPr/>
        </p:nvSpPr>
        <p:spPr>
          <a:xfrm>
            <a:off x="2488565" y="4657090"/>
            <a:ext cx="7453313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</a:rPr>
              <a:t>晓雾将</a:t>
            </a:r>
            <a:r>
              <a:rPr lang="zh-CN" altLang="en-US" sz="5400" b="1">
                <a:solidFill>
                  <a:srgbClr val="00CC00"/>
                </a:solidFill>
                <a:latin typeface="Arial" panose="020B0604020202020204" pitchFamily="34" charset="0"/>
              </a:rPr>
              <a:t>歇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，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</a:rPr>
              <a:t>猿鸟乱鸣；</a:t>
            </a:r>
            <a:r>
              <a:rPr lang="zh-CN" altLang="en-US" sz="5400" b="1">
                <a:latin typeface="Arial" panose="020B0604020202020204" pitchFamily="34" charset="0"/>
              </a:rPr>
              <a:t> </a:t>
            </a:r>
            <a:endParaRPr lang="zh-CN" altLang="en-US" sz="5400" b="1">
              <a:latin typeface="Arial" panose="020B0604020202020204" pitchFamily="34" charset="0"/>
            </a:endParaRPr>
          </a:p>
        </p:txBody>
      </p:sp>
      <p:sp>
        <p:nvSpPr>
          <p:cNvPr id="11270" name="圆角矩形标注 11269"/>
          <p:cNvSpPr/>
          <p:nvPr/>
        </p:nvSpPr>
        <p:spPr>
          <a:xfrm>
            <a:off x="4940618" y="3388360"/>
            <a:ext cx="1800225" cy="720725"/>
          </a:xfrm>
          <a:prstGeom prst="wedgeRoundRectCallout">
            <a:avLst>
              <a:gd name="adj1" fmla="val -47000"/>
              <a:gd name="adj2" fmla="val 12313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4000" b="1">
                <a:latin typeface="Arial" panose="020B0604020202020204" pitchFamily="34" charset="0"/>
              </a:rPr>
              <a:t>消散</a:t>
            </a:r>
            <a:endParaRPr lang="zh-CN" altLang="en-US" sz="40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1" name="文本占位符 12290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-11430" y="0"/>
            <a:ext cx="12235180" cy="6834505"/>
          </a:xfrm>
        </p:spPr>
      </p:pic>
      <p:sp>
        <p:nvSpPr>
          <p:cNvPr id="12292" name="矩形 12291"/>
          <p:cNvSpPr/>
          <p:nvPr/>
        </p:nvSpPr>
        <p:spPr>
          <a:xfrm>
            <a:off x="3111183" y="668338"/>
            <a:ext cx="374491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>
                <a:solidFill>
                  <a:schemeClr val="bg1"/>
                </a:solidFill>
                <a:latin typeface="Arial" panose="020B0604020202020204" pitchFamily="34" charset="0"/>
              </a:rPr>
              <a:t>夕日欲</a:t>
            </a:r>
            <a:r>
              <a:rPr lang="zh-CN" altLang="en-US" sz="5400" b="1">
                <a:solidFill>
                  <a:srgbClr val="00FF00"/>
                </a:solidFill>
                <a:latin typeface="Arial" panose="020B0604020202020204" pitchFamily="34" charset="0"/>
              </a:rPr>
              <a:t>颓</a:t>
            </a:r>
            <a:r>
              <a:rPr lang="zh-CN" altLang="en-US" sz="5400" b="1">
                <a:solidFill>
                  <a:schemeClr val="bg1"/>
                </a:solidFill>
                <a:latin typeface="Arial" panose="020B0604020202020204" pitchFamily="34" charset="0"/>
              </a:rPr>
              <a:t>，</a:t>
            </a:r>
            <a:endParaRPr lang="zh-CN" altLang="en-US" sz="54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293" name="圆角矩形标注 12292"/>
          <p:cNvSpPr/>
          <p:nvPr/>
        </p:nvSpPr>
        <p:spPr>
          <a:xfrm>
            <a:off x="6024563" y="1916113"/>
            <a:ext cx="1943100" cy="865187"/>
          </a:xfrm>
          <a:prstGeom prst="wedgeRoundRectCallout">
            <a:avLst>
              <a:gd name="adj1" fmla="val -50407"/>
              <a:gd name="adj2" fmla="val -10725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4800">
                <a:solidFill>
                  <a:srgbClr val="0000FF"/>
                </a:solidFill>
                <a:latin typeface="Arial" panose="020B0604020202020204" pitchFamily="34" charset="0"/>
              </a:rPr>
              <a:t>坠落</a:t>
            </a:r>
            <a:endParaRPr lang="zh-CN" altLang="en-US" sz="480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645" y="0"/>
            <a:ext cx="1230439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矩形 13314"/>
          <p:cNvSpPr/>
          <p:nvPr/>
        </p:nvSpPr>
        <p:spPr>
          <a:xfrm>
            <a:off x="4367213" y="549275"/>
            <a:ext cx="32435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b="1">
                <a:solidFill>
                  <a:srgbClr val="00FF00"/>
                </a:solidFill>
                <a:latin typeface="Arial" panose="020B0604020202020204" pitchFamily="34" charset="0"/>
              </a:rPr>
              <a:t>沉鳞</a:t>
            </a:r>
            <a:r>
              <a:rPr lang="zh-CN" altLang="en-US" sz="6000" b="1">
                <a:solidFill>
                  <a:srgbClr val="FF9900"/>
                </a:solidFill>
                <a:latin typeface="Arial" panose="020B0604020202020204" pitchFamily="34" charset="0"/>
              </a:rPr>
              <a:t>竞</a:t>
            </a:r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</a:rPr>
              <a:t>跃</a:t>
            </a:r>
            <a:endParaRPr lang="zh-CN" altLang="en-US" sz="6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16" name="圆角矩形标注 13315"/>
          <p:cNvSpPr/>
          <p:nvPr/>
        </p:nvSpPr>
        <p:spPr>
          <a:xfrm>
            <a:off x="6096000" y="1844675"/>
            <a:ext cx="2232025" cy="792163"/>
          </a:xfrm>
          <a:prstGeom prst="wedgeRoundRectCallout">
            <a:avLst>
              <a:gd name="adj1" fmla="val -43028"/>
              <a:gd name="adj2" fmla="val -10050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4400" b="1">
                <a:solidFill>
                  <a:srgbClr val="FF9900"/>
                </a:solidFill>
                <a:latin typeface="Arial" panose="020B0604020202020204" pitchFamily="34" charset="0"/>
              </a:rPr>
              <a:t>争着</a:t>
            </a:r>
            <a:endParaRPr lang="zh-CN" altLang="en-US" sz="4400" b="1">
              <a:solidFill>
                <a:srgbClr val="FF9900"/>
              </a:solidFill>
              <a:latin typeface="Arial" panose="020B0604020202020204" pitchFamily="34" charset="0"/>
            </a:endParaRPr>
          </a:p>
        </p:txBody>
      </p:sp>
      <p:sp>
        <p:nvSpPr>
          <p:cNvPr id="13317" name="圆角矩形标注 13316"/>
          <p:cNvSpPr/>
          <p:nvPr/>
        </p:nvSpPr>
        <p:spPr>
          <a:xfrm>
            <a:off x="2495550" y="1844675"/>
            <a:ext cx="2951163" cy="1511300"/>
          </a:xfrm>
          <a:prstGeom prst="wedgeRoundRectCallout">
            <a:avLst>
              <a:gd name="adj1" fmla="val 38704"/>
              <a:gd name="adj2" fmla="val -72796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4400" b="1">
                <a:solidFill>
                  <a:srgbClr val="00CC00"/>
                </a:solidFill>
                <a:latin typeface="Arial" panose="020B0604020202020204" pitchFamily="34" charset="0"/>
              </a:rPr>
              <a:t>潜游在水中的鱼</a:t>
            </a:r>
            <a:endParaRPr lang="zh-CN" altLang="en-US" sz="4400" b="1">
              <a:solidFill>
                <a:srgbClr val="00CC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133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9220" y="0"/>
            <a:ext cx="1232408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14338"/>
          <p:cNvSpPr txBox="1"/>
          <p:nvPr/>
        </p:nvSpPr>
        <p:spPr>
          <a:xfrm>
            <a:off x="2495550" y="476250"/>
            <a:ext cx="6337300" cy="1430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</a:rPr>
              <a:t>实是</a:t>
            </a:r>
            <a:r>
              <a:rPr lang="zh-CN" altLang="en-US" sz="6000" b="1">
                <a:solidFill>
                  <a:schemeClr val="bg1"/>
                </a:solidFill>
                <a:latin typeface="Arial" panose="020B0604020202020204" pitchFamily="34" charset="0"/>
              </a:rPr>
              <a:t>欲界</a:t>
            </a:r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</a:rPr>
              <a:t>之仙都 。</a:t>
            </a:r>
            <a:endParaRPr lang="zh-CN" altLang="en-US" sz="60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b="1">
              <a:latin typeface="Arial" panose="020B0604020202020204" pitchFamily="34" charset="0"/>
            </a:endParaRPr>
          </a:p>
        </p:txBody>
      </p:sp>
      <p:sp>
        <p:nvSpPr>
          <p:cNvPr id="14340" name="圆角矩形标注 14339"/>
          <p:cNvSpPr/>
          <p:nvPr/>
        </p:nvSpPr>
        <p:spPr>
          <a:xfrm>
            <a:off x="3216275" y="1700213"/>
            <a:ext cx="1655763" cy="720725"/>
          </a:xfrm>
          <a:prstGeom prst="wedgeRoundRectCallout">
            <a:avLst>
              <a:gd name="adj1" fmla="val 51630"/>
              <a:gd name="adj2" fmla="val -10814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buClrTx/>
            </a:pPr>
            <a:r>
              <a:rPr lang="zh-CN" altLang="en-US" sz="4000" b="1">
                <a:solidFill>
                  <a:srgbClr val="6600CC"/>
                </a:solidFill>
                <a:latin typeface="Arial" panose="020B0604020202020204" pitchFamily="34" charset="0"/>
              </a:rPr>
              <a:t>人间</a:t>
            </a:r>
            <a:endParaRPr lang="zh-CN" altLang="en-US" sz="4000" b="1">
              <a:solidFill>
                <a:srgbClr val="6600CC"/>
              </a:solidFill>
              <a:latin typeface="Arial" panose="020B0604020202020204" pitchFamily="34" charset="0"/>
            </a:endParaRPr>
          </a:p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015" y="0"/>
            <a:ext cx="123539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15362"/>
          <p:cNvSpPr txBox="1"/>
          <p:nvPr/>
        </p:nvSpPr>
        <p:spPr>
          <a:xfrm>
            <a:off x="1774825" y="549275"/>
            <a:ext cx="9144000" cy="1691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自康乐以来，</a:t>
            </a:r>
            <a:r>
              <a:rPr lang="zh-CN" altLang="en-US" sz="4400" b="1">
                <a:solidFill>
                  <a:srgbClr val="FF00FF"/>
                </a:solidFill>
                <a:latin typeface="Arial" panose="020B0604020202020204" pitchFamily="34" charset="0"/>
                <a:ea typeface="华文行楷" pitchFamily="2" charset="-122"/>
              </a:rPr>
              <a:t>未复</a:t>
            </a:r>
            <a:r>
              <a:rPr lang="zh-CN" altLang="en-US" sz="4400" b="1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有能</a:t>
            </a:r>
            <a:r>
              <a:rPr lang="zh-CN" altLang="en-US" sz="4400" b="1">
                <a:solidFill>
                  <a:srgbClr val="FF00FF"/>
                </a:solidFill>
                <a:latin typeface="Arial" panose="020B0604020202020204" pitchFamily="34" charset="0"/>
                <a:ea typeface="华文行楷" pitchFamily="2" charset="-122"/>
              </a:rPr>
              <a:t>与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其</a:t>
            </a:r>
            <a:r>
              <a:rPr lang="zh-CN" altLang="en-US" sz="4400" b="1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奇者。</a:t>
            </a:r>
            <a:br>
              <a:rPr lang="zh-CN" altLang="en-US" sz="600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</a:br>
            <a:endParaRPr lang="zh-CN" altLang="en-US" sz="6000">
              <a:solidFill>
                <a:srgbClr val="FF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5364" name="圆角矩形标注 15363"/>
          <p:cNvSpPr/>
          <p:nvPr/>
        </p:nvSpPr>
        <p:spPr>
          <a:xfrm>
            <a:off x="4583113" y="1484313"/>
            <a:ext cx="1368425" cy="720725"/>
          </a:xfrm>
          <a:prstGeom prst="wedgeRoundRectCallout">
            <a:avLst>
              <a:gd name="adj1" fmla="val 41417"/>
              <a:gd name="adj2" fmla="val -99778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600" b="1">
                <a:solidFill>
                  <a:srgbClr val="CC00FF"/>
                </a:solidFill>
                <a:latin typeface="Arial" panose="020B0604020202020204" pitchFamily="34" charset="0"/>
              </a:rPr>
              <a:t>不再</a:t>
            </a:r>
            <a:endParaRPr lang="zh-CN" altLang="en-US" sz="3600" b="1">
              <a:solidFill>
                <a:srgbClr val="CC00FF"/>
              </a:solidFill>
              <a:latin typeface="Arial" panose="020B0604020202020204" pitchFamily="34" charset="0"/>
            </a:endParaRPr>
          </a:p>
        </p:txBody>
      </p:sp>
      <p:sp>
        <p:nvSpPr>
          <p:cNvPr id="15365" name="圆角矩形标注 15364"/>
          <p:cNvSpPr/>
          <p:nvPr/>
        </p:nvSpPr>
        <p:spPr>
          <a:xfrm>
            <a:off x="4872038" y="2205038"/>
            <a:ext cx="2952750" cy="1223962"/>
          </a:xfrm>
          <a:prstGeom prst="wedgeRoundRectCallout">
            <a:avLst>
              <a:gd name="adj1" fmla="val 45755"/>
              <a:gd name="adj2" fmla="val -128208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600" b="1">
                <a:solidFill>
                  <a:srgbClr val="CC00FF"/>
                </a:solidFill>
                <a:latin typeface="Arial" panose="020B0604020202020204" pitchFamily="34" charset="0"/>
              </a:rPr>
              <a:t>参与，此处指“欣赏”</a:t>
            </a:r>
            <a:endParaRPr lang="zh-CN" altLang="en-US" sz="3600" b="1">
              <a:solidFill>
                <a:srgbClr val="CC00FF"/>
              </a:solidFill>
              <a:latin typeface="Arial" panose="020B0604020202020204" pitchFamily="34" charset="0"/>
            </a:endParaRPr>
          </a:p>
        </p:txBody>
      </p:sp>
      <p:sp>
        <p:nvSpPr>
          <p:cNvPr id="15366" name="圆角矩形标注 15365"/>
          <p:cNvSpPr/>
          <p:nvPr/>
        </p:nvSpPr>
        <p:spPr>
          <a:xfrm>
            <a:off x="7824788" y="1557338"/>
            <a:ext cx="2843212" cy="1295400"/>
          </a:xfrm>
          <a:prstGeom prst="wedgeRoundRectCallout">
            <a:avLst>
              <a:gd name="adj1" fmla="val -35537"/>
              <a:gd name="adj2" fmla="val -80394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buClrTx/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它，代“自然之景”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nimBg="1"/>
      <p:bldP spid="15365" grpId="0" bldLvl="0" animBg="1"/>
      <p:bldP spid="1536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83299"/>
          <p:cNvSpPr txBox="1"/>
          <p:nvPr/>
        </p:nvSpPr>
        <p:spPr>
          <a:xfrm>
            <a:off x="2855913" y="3716338"/>
            <a:ext cx="60483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4579" name="图片 18330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9475" y="114935"/>
            <a:ext cx="3419475" cy="259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3307" name="矩形 183306"/>
          <p:cNvSpPr/>
          <p:nvPr/>
        </p:nvSpPr>
        <p:spPr>
          <a:xfrm>
            <a:off x="1139508" y="1108710"/>
            <a:ext cx="4672330" cy="575437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p>
            <a:pPr>
              <a:lnSpc>
                <a:spcPts val="5520"/>
              </a:lnSpc>
            </a:pP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1</a:t>
            </a:r>
            <a:r>
              <a:rPr lang="en-US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、五色</a:t>
            </a:r>
            <a:r>
              <a:rPr lang="en-US" altLang="en-US" sz="3600" b="1" u="heavy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>
                  <a:solidFill>
                    <a:srgbClr val="FF0066"/>
                  </a:solidFill>
                </a:uFill>
                <a:latin typeface="仿宋_GB2312" pitchFamily="1" charset="-122"/>
                <a:ea typeface="黑体" panose="02010609060101010101" pitchFamily="2" charset="-122"/>
              </a:rPr>
              <a:t>交辉</a:t>
            </a:r>
            <a:endParaRPr lang="en-US" altLang="en-US" sz="3600" b="1" u="heavy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Fill>
                <a:solidFill>
                  <a:srgbClr val="FF0066"/>
                </a:solidFill>
              </a:uFill>
              <a:latin typeface="仿宋_GB2312" pitchFamily="1" charset="-122"/>
              <a:ea typeface="黑体" panose="02010609060101010101" pitchFamily="2" charset="-122"/>
            </a:endParaRPr>
          </a:p>
          <a:p>
            <a:pPr>
              <a:lnSpc>
                <a:spcPts val="5520"/>
              </a:lnSpc>
            </a:pP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2</a:t>
            </a:r>
            <a:r>
              <a:rPr lang="en-US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、</a:t>
            </a:r>
            <a:r>
              <a:rPr lang="en-US" altLang="en-US" sz="3600" b="1" u="heavy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>
                  <a:solidFill>
                    <a:srgbClr val="FF0066"/>
                  </a:solidFill>
                </a:uFill>
                <a:latin typeface="仿宋_GB2312" pitchFamily="1" charset="-122"/>
                <a:ea typeface="黑体" panose="02010609060101010101" pitchFamily="2" charset="-122"/>
              </a:rPr>
              <a:t>四时</a:t>
            </a:r>
            <a:r>
              <a:rPr lang="en-US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俱备</a:t>
            </a:r>
            <a:endParaRPr lang="en-US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仿宋_GB2312" pitchFamily="1" charset="-122"/>
              <a:ea typeface="黑体" panose="02010609060101010101" pitchFamily="2" charset="-122"/>
            </a:endParaRPr>
          </a:p>
          <a:p>
            <a:pPr>
              <a:lnSpc>
                <a:spcPts val="5520"/>
              </a:lnSpc>
            </a:pP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3</a:t>
            </a:r>
            <a:r>
              <a:rPr lang="en-US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、</a:t>
            </a:r>
            <a:r>
              <a:rPr lang="en-US" altLang="en-US" sz="3600" b="1" u="heavy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>
                  <a:solidFill>
                    <a:srgbClr val="FF0066"/>
                  </a:solidFill>
                </a:uFill>
                <a:latin typeface="仿宋_GB2312" pitchFamily="1" charset="-122"/>
                <a:ea typeface="黑体" panose="02010609060101010101" pitchFamily="2" charset="-122"/>
              </a:rPr>
              <a:t>晓</a:t>
            </a:r>
            <a:r>
              <a:rPr lang="en-US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雾将</a:t>
            </a:r>
            <a:r>
              <a:rPr lang="en-US" altLang="en-US" sz="3600" b="1" u="heavy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>
                  <a:solidFill>
                    <a:srgbClr val="FF0066"/>
                  </a:solidFill>
                </a:uFill>
                <a:latin typeface="仿宋_GB2312" pitchFamily="1" charset="-122"/>
                <a:ea typeface="黑体" panose="02010609060101010101" pitchFamily="2" charset="-122"/>
              </a:rPr>
              <a:t>歇</a:t>
            </a:r>
            <a:endParaRPr lang="en-US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仿宋_GB2312" pitchFamily="1" charset="-122"/>
              <a:ea typeface="黑体" panose="02010609060101010101" pitchFamily="2" charset="-122"/>
            </a:endParaRPr>
          </a:p>
          <a:p>
            <a:pPr>
              <a:lnSpc>
                <a:spcPts val="5520"/>
              </a:lnSpc>
            </a:pP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4</a:t>
            </a:r>
            <a:r>
              <a:rPr lang="en-US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、沉</a:t>
            </a:r>
            <a:r>
              <a:rPr lang="en-US" altLang="en-US" sz="3600" b="1" u="heavy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>
                  <a:solidFill>
                    <a:srgbClr val="FF0066"/>
                  </a:solidFill>
                </a:uFill>
                <a:latin typeface="仿宋_GB2312" pitchFamily="1" charset="-122"/>
                <a:ea typeface="黑体" panose="02010609060101010101" pitchFamily="2" charset="-122"/>
              </a:rPr>
              <a:t>鳞</a:t>
            </a:r>
            <a:r>
              <a:rPr lang="en-US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>
                  <a:solidFill>
                    <a:srgbClr val="FF0066"/>
                  </a:solidFill>
                </a:uFill>
                <a:latin typeface="仿宋_GB2312" pitchFamily="1" charset="-122"/>
                <a:ea typeface="黑体" panose="02010609060101010101" pitchFamily="2" charset="-122"/>
              </a:rPr>
              <a:t> </a:t>
            </a:r>
            <a:r>
              <a:rPr lang="en-US" altLang="en-US" sz="3600" b="1" u="heavy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>
                  <a:solidFill>
                    <a:srgbClr val="FF0066"/>
                  </a:solidFill>
                </a:uFill>
                <a:latin typeface="仿宋_GB2312" pitchFamily="1" charset="-122"/>
                <a:ea typeface="黑体" panose="02010609060101010101" pitchFamily="2" charset="-122"/>
              </a:rPr>
              <a:t>竞跃</a:t>
            </a:r>
            <a:endParaRPr lang="en-US" altLang="en-US" sz="3600" b="1" u="sng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仿宋_GB2312" pitchFamily="1" charset="-122"/>
              <a:ea typeface="黑体" panose="02010609060101010101" pitchFamily="2" charset="-122"/>
            </a:endParaRPr>
          </a:p>
          <a:p>
            <a:pPr>
              <a:lnSpc>
                <a:spcPts val="5520"/>
              </a:lnSpc>
            </a:pP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5</a:t>
            </a:r>
            <a:r>
              <a:rPr lang="en-US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、夕日欲</a:t>
            </a:r>
            <a:r>
              <a:rPr lang="en-US" altLang="en-US" sz="3600" b="1" u="heavy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>
                  <a:solidFill>
                    <a:srgbClr val="FF0066"/>
                  </a:solidFill>
                </a:uFill>
                <a:latin typeface="仿宋_GB2312" pitchFamily="1" charset="-122"/>
                <a:ea typeface="黑体" panose="02010609060101010101" pitchFamily="2" charset="-122"/>
              </a:rPr>
              <a:t>颓</a:t>
            </a:r>
            <a:endParaRPr lang="en-US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仿宋_GB2312" pitchFamily="1" charset="-122"/>
              <a:ea typeface="黑体" panose="02010609060101010101" pitchFamily="2" charset="-122"/>
            </a:endParaRPr>
          </a:p>
          <a:p>
            <a:pPr>
              <a:lnSpc>
                <a:spcPts val="5520"/>
              </a:lnSpc>
            </a:pP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6</a:t>
            </a:r>
            <a:r>
              <a:rPr lang="en-US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、</a:t>
            </a:r>
            <a:r>
              <a:rPr lang="en-US" altLang="en-US" sz="3600" b="1" u="heavy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>
                  <a:solidFill>
                    <a:srgbClr val="FF0066"/>
                  </a:solidFill>
                </a:uFill>
                <a:latin typeface="仿宋_GB2312" pitchFamily="1" charset="-122"/>
                <a:ea typeface="黑体" panose="02010609060101010101" pitchFamily="2" charset="-122"/>
              </a:rPr>
              <a:t>欲界</a:t>
            </a:r>
            <a:r>
              <a:rPr lang="en-US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之</a:t>
            </a:r>
            <a:r>
              <a:rPr lang="en-US" altLang="en-US" sz="3600" b="1" u="heavy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>
                  <a:solidFill>
                    <a:srgbClr val="FF0066"/>
                  </a:solidFill>
                </a:uFill>
                <a:latin typeface="仿宋_GB2312" pitchFamily="1" charset="-122"/>
                <a:ea typeface="黑体" panose="02010609060101010101" pitchFamily="2" charset="-122"/>
              </a:rPr>
              <a:t>仙都</a:t>
            </a:r>
            <a:endParaRPr lang="en-US" altLang="en-US" sz="3600" b="1" u="sng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仿宋_GB2312" pitchFamily="1" charset="-122"/>
              <a:ea typeface="黑体" panose="02010609060101010101" pitchFamily="2" charset="-122"/>
            </a:endParaRPr>
          </a:p>
          <a:p>
            <a:pPr>
              <a:lnSpc>
                <a:spcPts val="5520"/>
              </a:lnSpc>
            </a:pP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7</a:t>
            </a:r>
            <a:r>
              <a:rPr lang="en-US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、未</a:t>
            </a:r>
            <a:r>
              <a:rPr lang="en-US" altLang="en-US" sz="3600" b="1" u="heavy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>
                  <a:solidFill>
                    <a:srgbClr val="FF0066"/>
                  </a:solidFill>
                </a:uFill>
                <a:latin typeface="仿宋_GB2312" pitchFamily="1" charset="-122"/>
                <a:ea typeface="黑体" panose="02010609060101010101" pitchFamily="2" charset="-122"/>
              </a:rPr>
              <a:t>复</a:t>
            </a:r>
            <a:r>
              <a:rPr lang="en-US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有能</a:t>
            </a:r>
            <a:r>
              <a:rPr lang="en-US" altLang="en-US" sz="3600" b="1" u="heavy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>
                  <a:solidFill>
                    <a:srgbClr val="FF0066"/>
                  </a:solidFill>
                </a:uFill>
                <a:latin typeface="仿宋_GB2312" pitchFamily="1" charset="-122"/>
                <a:ea typeface="黑体" panose="02010609060101010101" pitchFamily="2" charset="-122"/>
              </a:rPr>
              <a:t>与</a:t>
            </a:r>
            <a:r>
              <a:rPr lang="en-US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仿宋_GB2312" pitchFamily="1" charset="-122"/>
                <a:ea typeface="黑体" panose="02010609060101010101" pitchFamily="2" charset="-122"/>
              </a:rPr>
              <a:t>其奇者</a:t>
            </a:r>
            <a:r>
              <a:rPr lang="en-US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en-US" altLang="en-US" sz="3600" b="1" u="sng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5520"/>
              </a:lnSpc>
            </a:pPr>
            <a:endParaRPr lang="en-US" altLang="en-US" sz="3600" b="1" u="sng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3308" name="文本框 183307"/>
          <p:cNvSpPr txBox="1"/>
          <p:nvPr/>
        </p:nvSpPr>
        <p:spPr>
          <a:xfrm>
            <a:off x="3533458" y="1289050"/>
            <a:ext cx="316801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（</a:t>
            </a:r>
            <a:r>
              <a:rPr lang="zh-CN" altLang="en-US" sz="36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交相辉映</a:t>
            </a:r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 ）</a:t>
            </a:r>
            <a:endParaRPr lang="zh-CN" altLang="en-US" sz="3600" b="1" dirty="0">
              <a:solidFill>
                <a:srgbClr val="0000FF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83309" name="文本框 183308"/>
          <p:cNvSpPr txBox="1"/>
          <p:nvPr/>
        </p:nvSpPr>
        <p:spPr>
          <a:xfrm>
            <a:off x="3533458" y="1933893"/>
            <a:ext cx="20732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（</a:t>
            </a:r>
            <a:r>
              <a:rPr lang="zh-CN" altLang="en-US" sz="36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四季</a:t>
            </a:r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83310" name="文本框 183309"/>
          <p:cNvSpPr txBox="1"/>
          <p:nvPr/>
        </p:nvSpPr>
        <p:spPr>
          <a:xfrm>
            <a:off x="3533458" y="264096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（</a:t>
            </a:r>
            <a:r>
              <a:rPr lang="zh-CN" altLang="en-US" sz="36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早晨</a:t>
            </a:r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83311" name="文本框 183310"/>
          <p:cNvSpPr txBox="1"/>
          <p:nvPr/>
        </p:nvSpPr>
        <p:spPr>
          <a:xfrm>
            <a:off x="3533458" y="4022408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（</a:t>
            </a:r>
            <a:r>
              <a:rPr lang="zh-CN" altLang="en-US" sz="36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坠落</a:t>
            </a:r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83312" name="文本框 183311"/>
          <p:cNvSpPr txBox="1"/>
          <p:nvPr/>
        </p:nvSpPr>
        <p:spPr>
          <a:xfrm>
            <a:off x="3814445" y="3377565"/>
            <a:ext cx="21215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（</a:t>
            </a:r>
            <a:r>
              <a:rPr lang="zh-CN" altLang="en-US" sz="36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鳞，鱼</a:t>
            </a:r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）</a:t>
            </a:r>
            <a:endParaRPr lang="zh-CN" altLang="en-US" sz="3600" b="1" dirty="0">
              <a:solidFill>
                <a:srgbClr val="FF0066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3313" name="文本框 183312"/>
          <p:cNvSpPr txBox="1"/>
          <p:nvPr/>
        </p:nvSpPr>
        <p:spPr>
          <a:xfrm>
            <a:off x="3994785" y="4725670"/>
            <a:ext cx="31102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（</a:t>
            </a:r>
            <a:r>
              <a:rPr lang="zh-CN" altLang="en-US" sz="36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欲界，人间</a:t>
            </a:r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83314" name="文本框 183313"/>
          <p:cNvSpPr txBox="1"/>
          <p:nvPr/>
        </p:nvSpPr>
        <p:spPr>
          <a:xfrm>
            <a:off x="5388610" y="5428615"/>
            <a:ext cx="20332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（</a:t>
            </a:r>
            <a:r>
              <a:rPr lang="zh-CN" altLang="en-US" sz="36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复，再</a:t>
            </a:r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86033" y="264096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（</a:t>
            </a:r>
            <a:r>
              <a:rPr lang="zh-CN" altLang="en-US" sz="36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消散</a:t>
            </a:r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2500" y="3377565"/>
            <a:ext cx="46888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（</a:t>
            </a:r>
            <a:r>
              <a:rPr lang="zh-CN" altLang="en-US" sz="36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竞跃，争相跳跃</a:t>
            </a:r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）</a:t>
            </a:r>
            <a:endParaRPr lang="zh-CN" altLang="en-US" sz="2800" dirty="0">
              <a:solidFill>
                <a:srgbClr val="0000FF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06933" y="4725670"/>
            <a:ext cx="40322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（</a:t>
            </a:r>
            <a:r>
              <a:rPr lang="zh-CN" altLang="en-US" sz="36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仙都，仙境</a:t>
            </a:r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10170" y="5428615"/>
            <a:ext cx="35293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（</a:t>
            </a:r>
            <a:r>
              <a:rPr lang="zh-CN" altLang="en-US" sz="36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与，欣赏</a:t>
            </a:r>
            <a:r>
              <a:rPr lang="zh-CN" altLang="en-US" sz="36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重要解词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3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3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3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3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3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3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3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3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8" grpId="0"/>
      <p:bldP spid="183309" grpId="0"/>
      <p:bldP spid="183311" grpId="0"/>
      <p:bldP spid="183312" grpId="0"/>
      <p:bldP spid="183313" grpId="0"/>
      <p:bldP spid="183314" grpId="0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020" y="-101600"/>
            <a:ext cx="12232640" cy="6957060"/>
          </a:xfrm>
          <a:prstGeom prst="rect">
            <a:avLst/>
          </a:prstGeom>
        </p:spPr>
      </p:pic>
      <p:sp>
        <p:nvSpPr>
          <p:cNvPr id="37891" name="Rectangle 3"/>
          <p:cNvSpPr>
            <a:spLocks noGrp="1"/>
          </p:cNvSpPr>
          <p:nvPr>
            <p:ph type="title"/>
          </p:nvPr>
        </p:nvSpPr>
        <p:spPr>
          <a:xfrm>
            <a:off x="561340" y="2249170"/>
            <a:ext cx="1313815" cy="838200"/>
          </a:xfrm>
        </p:spPr>
        <p:txBody>
          <a:bodyPr vert="horz" wrap="square" lIns="91440" tIns="45720" rIns="91440" bIns="45720" anchor="ctr">
            <a:normAutofit fontScale="90000"/>
          </a:bodyPr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uFillTx/>
                <a:ea typeface="黑体" panose="02010609060101010101" pitchFamily="2" charset="-122"/>
              </a:rPr>
              <a:t>原则：</a:t>
            </a:r>
            <a:endParaRPr lang="zh-CN" altLang="en-US" sz="4400" b="1" dirty="0">
              <a:solidFill>
                <a:schemeClr val="bg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7892" name="Rectangle 4"/>
          <p:cNvSpPr>
            <a:spLocks noGrp="1"/>
          </p:cNvSpPr>
          <p:nvPr>
            <p:ph idx="1"/>
          </p:nvPr>
        </p:nvSpPr>
        <p:spPr>
          <a:xfrm>
            <a:off x="2029460" y="986155"/>
            <a:ext cx="9184005" cy="5196205"/>
          </a:xfrm>
          <a:solidFill>
            <a:schemeClr val="bg1"/>
          </a:solidFill>
        </p:spPr>
        <p:txBody>
          <a:bodyPr vert="horz" wrap="square" lIns="91440" tIns="45720" rIns="91440" bIns="45720" anchor="t"/>
          <a:p>
            <a:pPr marL="0" eaLnBrk="1" latinLnBrk="0" hangingPunct="1">
              <a:spcBef>
                <a:spcPts val="0"/>
              </a:spcBef>
              <a:buNone/>
            </a:pPr>
            <a:r>
              <a:rPr lang="zh-CN" altLang="en-US" sz="3200" b="1" dirty="0"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“信”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，就是译文要准确表达原文的意思，不歪曲、不遗漏、不增译。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“达”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，就是译文明白晓畅，符合现代汉语表达要求和习惯，无语病。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“雅”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，就是译文语句规范、得体、生动、优美。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latinLnBrk="0" hangingPunct="1"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latinLnBrk="0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六字歌诀：留、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对、换、加、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删、调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加字、换字、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直译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意译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） 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5" name="Rectangle 3"/>
          <p:cNvSpPr>
            <a:spLocks noGrp="1"/>
          </p:cNvSpPr>
          <p:nvPr/>
        </p:nvSpPr>
        <p:spPr>
          <a:xfrm>
            <a:off x="561340" y="4864735"/>
            <a:ext cx="1313815" cy="838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>
            <a:normAutofit fontScale="900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uFillTx/>
                <a:ea typeface="黑体" panose="02010609060101010101" pitchFamily="2" charset="-122"/>
              </a:rPr>
              <a:t>方法：</a:t>
            </a:r>
            <a:endParaRPr lang="zh-CN" altLang="en-US" sz="4400" b="1" dirty="0">
              <a:solidFill>
                <a:schemeClr val="bg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" name="副标题 2"/>
          <p:cNvSpPr txBox="1"/>
          <p:nvPr/>
        </p:nvSpPr>
        <p:spPr bwMode="auto">
          <a:xfrm>
            <a:off x="4820920" y="24130"/>
            <a:ext cx="2745740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FFFF00"/>
                </a:solidFill>
                <a:uFillTx/>
                <a:latin typeface="+中文标题" charset="0"/>
                <a:ea typeface="黑体" panose="02010609060101010101" pitchFamily="2" charset="-122"/>
              </a:rPr>
              <a:t>文言文翻译</a:t>
            </a:r>
            <a:endParaRPr lang="zh-CN" sz="4000" dirty="0">
              <a:solidFill>
                <a:srgbClr val="FFFF0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文本占位符 4098"/>
          <p:cNvSpPr>
            <a:spLocks noGrp="1" noRot="1"/>
          </p:cNvSpPr>
          <p:nvPr>
            <p:ph type="body" idx="1"/>
          </p:nvPr>
        </p:nvSpPr>
        <p:spPr>
          <a:xfrm>
            <a:off x="657225" y="1420495"/>
            <a:ext cx="5187315" cy="5227955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000"/>
              <a:t>       </a:t>
            </a:r>
            <a:r>
              <a:rPr lang="en-US" altLang="zh-CN" sz="4000" b="1"/>
              <a:t> 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陶弘景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ea typeface="黑体" panose="02010609060101010101" pitchFamily="2" charset="-122"/>
              </a:rPr>
              <a:t>（</a:t>
            </a:r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ea typeface="黑体" panose="02010609060101010101" pitchFamily="2" charset="-122"/>
              </a:rPr>
              <a:t>456</a:t>
            </a:r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ea typeface="黑体" panose="02010609060101010101" pitchFamily="2" charset="-122"/>
              </a:rPr>
              <a:t>536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ea typeface="黑体" panose="02010609060101010101" pitchFamily="2" charset="-122"/>
              </a:rPr>
              <a:t>），字通明，丹阳秣陵（今江苏南京）人。南朝齐、梁时期思想家、医学家。隐居茅山。梁武帝遇有国家大事，常去山中征询他的意见，时人称为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“山中宰相”。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pic>
        <p:nvPicPr>
          <p:cNvPr id="4100" name="图片 4099" descr="m28037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3010" y="186055"/>
            <a:ext cx="4815840" cy="6530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作者简介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6700" y="-50165"/>
            <a:ext cx="12500610" cy="6958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6787" name="文本占位符 246786"/>
          <p:cNvSpPr>
            <a:spLocks noGrp="1"/>
          </p:cNvSpPr>
          <p:nvPr>
            <p:ph idx="4294967295"/>
          </p:nvPr>
        </p:nvSpPr>
        <p:spPr>
          <a:xfrm>
            <a:off x="2663825" y="703580"/>
            <a:ext cx="8885555" cy="503301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>
              <a:lnSpc>
                <a:spcPts val="5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3600" b="1" i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、山川之美，古来共谈。</a:t>
            </a: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>
              <a:lnSpc>
                <a:spcPts val="5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>
              <a:lnSpc>
                <a:spcPts val="5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en-US" sz="3600" b="1" i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、高峰入云，清流见底。</a:t>
            </a: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>
              <a:lnSpc>
                <a:spcPts val="5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>
              <a:lnSpc>
                <a:spcPts val="5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en-US" sz="3600" b="1" i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、两岸石壁，五色交辉。</a:t>
            </a: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>
              <a:lnSpc>
                <a:spcPts val="5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>
              <a:lnSpc>
                <a:spcPts val="5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r>
              <a:rPr kumimoji="0" lang="zh-CN" altLang="en-US" sz="3600" b="1" i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、青林翠竹，四时俱备。</a:t>
            </a: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>
              <a:lnSpc>
                <a:spcPts val="4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6788" name="文本框 246787"/>
          <p:cNvSpPr txBox="1"/>
          <p:nvPr/>
        </p:nvSpPr>
        <p:spPr>
          <a:xfrm>
            <a:off x="1565593" y="1420178"/>
            <a:ext cx="10161905" cy="58356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山川景色的美丽，自古以来就是文人雅士共同赞叹的。</a:t>
            </a:r>
            <a:r>
              <a:rPr lang="zh-CN" altLang="en-US" sz="2800" b="1" dirty="0">
                <a:solidFill>
                  <a:srgbClr val="FF0066"/>
                </a:solidFill>
                <a:uFillTx/>
                <a:latin typeface="仿宋_GB2312" pitchFamily="1" charset="-122"/>
                <a:ea typeface="仿宋_GB2312" pitchFamily="1" charset="-122"/>
              </a:rPr>
              <a:t> </a:t>
            </a:r>
            <a:endParaRPr lang="zh-CN" altLang="en-US" sz="2800" b="1" dirty="0">
              <a:solidFill>
                <a:srgbClr val="FF0066"/>
              </a:solidFill>
              <a:uFillTx/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246789" name="文本框 246788"/>
          <p:cNvSpPr txBox="1"/>
          <p:nvPr/>
        </p:nvSpPr>
        <p:spPr>
          <a:xfrm>
            <a:off x="1723073" y="2843530"/>
            <a:ext cx="8348980" cy="58356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巍峨的山峰耸入云端，明净的溪流清澈见底。</a:t>
            </a:r>
            <a:endParaRPr lang="zh-CN" altLang="en-US" sz="3200" b="1" dirty="0">
              <a:solidFill>
                <a:srgbClr val="FF3399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6790" name="文本框 246789"/>
          <p:cNvSpPr txBox="1"/>
          <p:nvPr/>
        </p:nvSpPr>
        <p:spPr>
          <a:xfrm>
            <a:off x="1841183" y="4266248"/>
            <a:ext cx="7940675" cy="58356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p>
            <a:pPr lvl="0" algn="l"/>
            <a:r>
              <a:rPr lang="zh-CN" altLang="en-US" sz="32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两岸的石壁色彩斑斓，在阳光下交相辉映。</a:t>
            </a:r>
            <a:endParaRPr lang="zh-CN" altLang="en-US" sz="3200" b="1" dirty="0">
              <a:solidFill>
                <a:srgbClr val="FF3399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6791" name="文本框 246790"/>
          <p:cNvSpPr txBox="1"/>
          <p:nvPr/>
        </p:nvSpPr>
        <p:spPr>
          <a:xfrm>
            <a:off x="1723073" y="5736590"/>
            <a:ext cx="7124065" cy="58356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p>
            <a:pPr lvl="0" algn="l"/>
            <a:r>
              <a:rPr lang="zh-CN" altLang="en-US" sz="32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青葱的林木，翠绿的竹丛，四季长存。</a:t>
            </a:r>
            <a:endParaRPr lang="zh-CN" altLang="en-US" sz="3200" b="1" dirty="0">
              <a:solidFill>
                <a:srgbClr val="FF0066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课文翻译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6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6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6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46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88" grpId="0" bldLvl="0" animBg="1"/>
      <p:bldP spid="246789" grpId="0" bldLvl="0" animBg="1"/>
      <p:bldP spid="246790" grpId="0" bldLvl="0" animBg="1"/>
      <p:bldP spid="246791" grpId="0" bldLvl="0" animBg="1"/>
      <p:bldP spid="24678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7" name="图片 38916" descr="tour10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0" y="0"/>
            <a:ext cx="124745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6787" name="文本占位符 246786"/>
          <p:cNvSpPr>
            <a:spLocks noGrp="1"/>
          </p:cNvSpPr>
          <p:nvPr>
            <p:ph idx="4294967295"/>
          </p:nvPr>
        </p:nvSpPr>
        <p:spPr>
          <a:xfrm>
            <a:off x="2625090" y="1026160"/>
            <a:ext cx="8924290" cy="600773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>
              <a:lnSpc>
                <a:spcPts val="4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r>
              <a:rPr kumimoji="0" lang="zh-CN" altLang="en-US" sz="3600" b="1" i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、晓雾将歇，猿鸟乱鸣。</a:t>
            </a: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>
              <a:lnSpc>
                <a:spcPts val="4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>
              <a:lnSpc>
                <a:spcPts val="4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>
              <a:lnSpc>
                <a:spcPts val="4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6、夕日欲颓，沉鳞竞跃。</a:t>
            </a: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>
              <a:lnSpc>
                <a:spcPts val="4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>
              <a:lnSpc>
                <a:spcPts val="4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>
              <a:lnSpc>
                <a:spcPts val="4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7、实是欲界之仙都，自康乐以来，未复有能与其奇者。 </a:t>
            </a: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>
              <a:lnSpc>
                <a:spcPts val="4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>
              <a:lnSpc>
                <a:spcPts val="4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>
              <a:lnSpc>
                <a:spcPts val="444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6793" name="文本框 246792"/>
          <p:cNvSpPr txBox="1"/>
          <p:nvPr/>
        </p:nvSpPr>
        <p:spPr>
          <a:xfrm>
            <a:off x="1084580" y="1744980"/>
            <a:ext cx="10671810" cy="58356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lvl="0" algn="l"/>
            <a:r>
              <a:rPr lang="zh-CN" altLang="en-US" sz="3200" b="1" dirty="0">
                <a:solidFill>
                  <a:srgbClr val="FF33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清晨的薄雾将要消散的时候，传来猿、鸟此起彼伏的叫声。</a:t>
            </a:r>
            <a:endParaRPr lang="zh-CN" altLang="en-US" sz="3200" b="1" dirty="0">
              <a:solidFill>
                <a:srgbClr val="FF33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7813" name="文本框 247812"/>
          <p:cNvSpPr txBox="1"/>
          <p:nvPr/>
        </p:nvSpPr>
        <p:spPr>
          <a:xfrm>
            <a:off x="1084580" y="3331845"/>
            <a:ext cx="10671810" cy="10763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FF33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傍晚，夕阳快要落山的时候，潜游在水中的鱼儿争相跳出水面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7817" name="矩形 247816"/>
          <p:cNvSpPr/>
          <p:nvPr/>
        </p:nvSpPr>
        <p:spPr>
          <a:xfrm>
            <a:off x="1084580" y="5636895"/>
            <a:ext cx="10671810" cy="10763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FF33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solidFill>
                  <a:srgbClr val="FF33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这里实在是人间的仙境啊。自从南朝的谢灵运以来，就再也没有人能够欣赏这种奇丽景色了。</a:t>
            </a:r>
            <a:endParaRPr lang="zh-CN" altLang="en-US" sz="3200" b="1" dirty="0">
              <a:solidFill>
                <a:srgbClr val="FF33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课文翻译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7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7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7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7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93" grpId="0" bldLvl="0" animBg="1"/>
      <p:bldP spid="247813" grpId="0" bldLvl="0" animBg="1"/>
      <p:bldP spid="2478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13" descr="?ResID=5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655" y="0"/>
            <a:ext cx="1229169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矩形 18433"/>
          <p:cNvSpPr/>
          <p:nvPr/>
        </p:nvSpPr>
        <p:spPr>
          <a:xfrm>
            <a:off x="2095500" y="1196975"/>
            <a:ext cx="8000365" cy="942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b="1">
                <a:solidFill>
                  <a:srgbClr val="0000FF"/>
                </a:solidFill>
                <a:uFillTx/>
              </a:rPr>
              <a:t>1</a:t>
            </a:r>
            <a:r>
              <a:rPr lang="zh-CN" altLang="en-US" b="1">
                <a:solidFill>
                  <a:srgbClr val="0000FF"/>
                </a:solidFill>
                <a:uFillTx/>
              </a:rPr>
              <a:t>、本文的主要内容是什么？</a:t>
            </a:r>
            <a:endParaRPr lang="zh-CN" altLang="en-US" b="1">
              <a:solidFill>
                <a:srgbClr val="0000FF"/>
              </a:solidFill>
              <a:uFillTx/>
            </a:endParaRPr>
          </a:p>
        </p:txBody>
      </p:sp>
      <p:sp>
        <p:nvSpPr>
          <p:cNvPr id="18435" name="矩形 18434"/>
          <p:cNvSpPr/>
          <p:nvPr/>
        </p:nvSpPr>
        <p:spPr>
          <a:xfrm>
            <a:off x="2095500" y="2803525"/>
            <a:ext cx="8000365" cy="176911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sz="4800" b="1">
                <a:solidFill>
                  <a:srgbClr val="FF0000"/>
                </a:solidFill>
              </a:rPr>
              <a:t>         </a:t>
            </a:r>
            <a:r>
              <a:rPr lang="zh-CN" altLang="en-US" sz="4800" b="1">
                <a:solidFill>
                  <a:srgbClr val="FF0000"/>
                </a:solidFill>
              </a:rPr>
              <a:t>本文以清峻的笔触，描绘了秀美的山川景色。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整体把握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8" name="图片 2867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645" y="0"/>
            <a:ext cx="1231392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框 18435"/>
          <p:cNvSpPr txBox="1"/>
          <p:nvPr/>
        </p:nvSpPr>
        <p:spPr>
          <a:xfrm>
            <a:off x="1962785" y="921385"/>
            <a:ext cx="8267065" cy="13220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40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2、</a:t>
            </a:r>
            <a:r>
              <a:rPr lang="zh-CN" altLang="en-US" sz="40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文中具体描写景物的句子是哪些</a:t>
            </a:r>
            <a:r>
              <a:rPr lang="en-US" altLang="zh-CN" sz="40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？</a:t>
            </a:r>
            <a:r>
              <a:rPr lang="zh-CN" altLang="en-US" sz="40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作者都描写了哪些景物？</a:t>
            </a:r>
            <a:endParaRPr lang="zh-CN" altLang="en-US" sz="4000" b="1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9740" y="2358390"/>
            <a:ext cx="6152515" cy="37846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高峰入云，清流见底。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两岸石壁，五色交辉。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青林翠竹，四时俱备。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晓雾将歇，猿鸟乱鸣；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夕日欲颓，沉鳞竞跃。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整体把握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43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8" name="图片 2867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645" y="0"/>
            <a:ext cx="1231392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框 18435"/>
          <p:cNvSpPr txBox="1"/>
          <p:nvPr/>
        </p:nvSpPr>
        <p:spPr>
          <a:xfrm>
            <a:off x="1783715" y="922020"/>
            <a:ext cx="8371205" cy="13220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40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2、</a:t>
            </a:r>
            <a:r>
              <a:rPr lang="zh-CN" altLang="en-US" sz="40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文中具体描写景物的句子是哪些</a:t>
            </a:r>
            <a:r>
              <a:rPr lang="en-US" altLang="zh-CN" sz="40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？</a:t>
            </a:r>
            <a:r>
              <a:rPr lang="zh-CN" altLang="en-US" sz="40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作者都描写了哪些景物？</a:t>
            </a:r>
            <a:endParaRPr lang="zh-CN" altLang="en-US" sz="4000" b="1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93060" y="2348865"/>
            <a:ext cx="6000115" cy="37846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48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</a:rPr>
              <a:t>高峰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入云，</a:t>
            </a:r>
            <a:r>
              <a:rPr lang="zh-CN" altLang="en-US" sz="48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</a:rPr>
              <a:t>清流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见底。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两岸</a:t>
            </a:r>
            <a:r>
              <a:rPr lang="zh-CN" altLang="en-US" sz="48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</a:rPr>
              <a:t>石壁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，五色交辉。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48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</a:rPr>
              <a:t>青林翠竹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，四时俱备。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48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</a:rPr>
              <a:t>晓雾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将歇，</a:t>
            </a:r>
            <a:r>
              <a:rPr lang="zh-CN" altLang="en-US" sz="48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</a:rPr>
              <a:t>猿鸟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乱鸣；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48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</a:rPr>
              <a:t>夕日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欲颓，</a:t>
            </a:r>
            <a:r>
              <a:rPr lang="zh-CN" altLang="en-US" sz="48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</a:rPr>
              <a:t>沉鳞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竞跃。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整体把握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 txBox="1"/>
          <p:nvPr>
            <p:ph type="title"/>
          </p:nvPr>
        </p:nvSpPr>
        <p:spPr>
          <a:xfrm>
            <a:off x="4527550" y="-116840"/>
            <a:ext cx="4112260" cy="1143000"/>
          </a:xfrm>
        </p:spPr>
        <p:txBody>
          <a:bodyPr vert="horz" wrap="square" anchor="ctr"/>
          <a:p>
            <a:pPr algn="l">
              <a:buClrTx/>
              <a:buNone/>
            </a:pPr>
            <a:r>
              <a:rPr lang="en-US" altLang="zh-CN" sz="40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3</a:t>
            </a:r>
            <a:r>
              <a:rPr lang="zh-CN" altLang="en-US" sz="40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、理清课文结构</a:t>
            </a:r>
            <a:endParaRPr lang="zh-CN" altLang="en-US" sz="40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819150" y="1040130"/>
            <a:ext cx="27476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00B05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一、</a:t>
            </a:r>
            <a:r>
              <a:rPr lang="zh-CN" altLang="en-US" sz="3200" b="1">
                <a:solidFill>
                  <a:srgbClr val="FF3399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总写</a:t>
            </a: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2" charset="-122"/>
              </a:rPr>
              <a:t>               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22541" name="组合 22540"/>
          <p:cNvGrpSpPr/>
          <p:nvPr/>
        </p:nvGrpSpPr>
        <p:grpSpPr>
          <a:xfrm>
            <a:off x="4477068" y="1896427"/>
            <a:ext cx="4441825" cy="1943100"/>
            <a:chOff x="-2" y="-33"/>
            <a:chExt cx="2798" cy="1224"/>
          </a:xfrm>
        </p:grpSpPr>
        <p:sp>
          <p:nvSpPr>
            <p:cNvPr id="22542" name="文本框 22541"/>
            <p:cNvSpPr txBox="1"/>
            <p:nvPr/>
          </p:nvSpPr>
          <p:spPr>
            <a:xfrm>
              <a:off x="12" y="-33"/>
              <a:ext cx="2784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Tx/>
              </a:pPr>
              <a:r>
                <a:rPr lang="zh-CN" altLang="en-US" sz="3200" b="1">
                  <a:solidFill>
                    <a:srgbClr val="0000FF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</a:rPr>
                <a:t>高峰入云，清流见底。</a:t>
              </a:r>
              <a:endParaRPr lang="zh-CN" altLang="en-US" sz="3200" b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2543" name="文本框 22542"/>
            <p:cNvSpPr txBox="1"/>
            <p:nvPr/>
          </p:nvSpPr>
          <p:spPr>
            <a:xfrm>
              <a:off x="-2" y="335"/>
              <a:ext cx="2784" cy="8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4940"/>
                </a:lnSpc>
                <a:spcBef>
                  <a:spcPts val="0"/>
                </a:spcBef>
                <a:buClrTx/>
              </a:pPr>
              <a:r>
                <a:rPr lang="zh-CN" altLang="en-US" sz="3200" b="1">
                  <a:solidFill>
                    <a:srgbClr val="0000FF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</a:rPr>
                <a:t>两岸石壁，五色交辉。</a:t>
              </a:r>
              <a:endPara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>
                <a:lnSpc>
                  <a:spcPts val="4940"/>
                </a:lnSpc>
                <a:spcBef>
                  <a:spcPts val="0"/>
                </a:spcBef>
                <a:buClrTx/>
              </a:pPr>
              <a:r>
                <a:rPr lang="zh-CN" altLang="en-US" sz="3200" b="1">
                  <a:solidFill>
                    <a:srgbClr val="0000FF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</a:rPr>
                <a:t>青林翠竹，四时俱备。</a:t>
              </a:r>
              <a:endParaRPr lang="zh-CN" altLang="en-US" sz="3200" b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22544" name="文本框 22543"/>
          <p:cNvSpPr txBox="1"/>
          <p:nvPr/>
        </p:nvSpPr>
        <p:spPr>
          <a:xfrm>
            <a:off x="4521518" y="3848418"/>
            <a:ext cx="4419600" cy="1435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5240"/>
              </a:lnSpc>
              <a:spcBef>
                <a:spcPts val="0"/>
              </a:spcBef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晓雾将歇，猿鸟乱鸣。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5240"/>
              </a:lnSpc>
              <a:spcBef>
                <a:spcPts val="0"/>
              </a:spcBef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夕日欲颓，沉鳞竞跃。</a:t>
            </a:r>
            <a:endParaRPr lang="zh-CN" altLang="en-US" sz="3200" b="1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545" name="文本框 22544"/>
          <p:cNvSpPr txBox="1"/>
          <p:nvPr/>
        </p:nvSpPr>
        <p:spPr>
          <a:xfrm>
            <a:off x="746125" y="5594985"/>
            <a:ext cx="305689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240"/>
              </a:lnSpc>
              <a:spcBef>
                <a:spcPts val="0"/>
              </a:spcBef>
              <a:buClrTx/>
            </a:pPr>
            <a:r>
              <a:rPr lang="zh-CN" altLang="en-US" sz="3200" b="1">
                <a:solidFill>
                  <a:srgbClr val="00B05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三、</a:t>
            </a:r>
            <a:r>
              <a:rPr lang="zh-CN" altLang="en-US" sz="3200" b="1">
                <a:solidFill>
                  <a:srgbClr val="FF3399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总结全文，</a:t>
            </a:r>
            <a:endParaRPr lang="zh-CN" altLang="en-US" sz="3200" b="1">
              <a:solidFill>
                <a:srgbClr val="FF3399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3240"/>
              </a:lnSpc>
              <a:spcBef>
                <a:spcPts val="0"/>
              </a:spcBef>
              <a:buClrTx/>
            </a:pPr>
            <a:r>
              <a:rPr lang="zh-CN" altLang="en-US" sz="3200" b="1">
                <a:solidFill>
                  <a:srgbClr val="FF3399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      呼应开头</a:t>
            </a:r>
            <a:endParaRPr lang="zh-CN" altLang="en-US" sz="3200" b="1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546" name="文本框 22545"/>
          <p:cNvSpPr txBox="1"/>
          <p:nvPr/>
        </p:nvSpPr>
        <p:spPr>
          <a:xfrm>
            <a:off x="4527550" y="5469890"/>
            <a:ext cx="5831840" cy="1180465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 algn="l">
              <a:lnSpc>
                <a:spcPts val="2760"/>
              </a:lnSpc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实是欲界之仙都。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ts val="2760"/>
              </a:lnSpc>
              <a:buClrTx/>
            </a:pP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ts val="2760"/>
              </a:lnSpc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自康乐以来，未复有能与其奇者。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99610" y="1097280"/>
            <a:ext cx="41402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山川之美，古来共谈。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527050" y="1264285"/>
            <a:ext cx="292100" cy="4712970"/>
          </a:xfrm>
          <a:prstGeom prst="leftBrace">
            <a:avLst>
              <a:gd name="adj1" fmla="val 62777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Tx/>
            </a:pPr>
            <a:endParaRPr sz="2400">
              <a:solidFill>
                <a:srgbClr val="FFCCFF"/>
              </a:solidFill>
              <a:latin typeface="Times New Roman" panose="02020603050405020304" pitchFamily="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-138430" y="2757805"/>
            <a:ext cx="798195" cy="16230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uFillTx/>
              </a:rPr>
              <a:t>总分总</a:t>
            </a:r>
            <a:endParaRPr lang="zh-CN" altLang="en-US" sz="4000" b="1">
              <a:solidFill>
                <a:srgbClr val="FF0000"/>
              </a:solidFill>
              <a:uFillTx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整体把握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4380230" y="4191000"/>
            <a:ext cx="162560" cy="92710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618740" y="254698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四季之景</a:t>
            </a:r>
            <a:endParaRPr lang="zh-CN" altLang="en-US" sz="32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18740" y="438086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晨昏之景</a:t>
            </a:r>
            <a:endParaRPr lang="zh-CN" altLang="en-US" sz="32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8" name="左大括号 27"/>
          <p:cNvSpPr/>
          <p:nvPr/>
        </p:nvSpPr>
        <p:spPr>
          <a:xfrm>
            <a:off x="4364990" y="5537835"/>
            <a:ext cx="177800" cy="97155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" name="左大括号 28"/>
          <p:cNvSpPr/>
          <p:nvPr/>
        </p:nvSpPr>
        <p:spPr>
          <a:xfrm>
            <a:off x="4364990" y="2021205"/>
            <a:ext cx="177800" cy="163449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" name="左大括号 29"/>
          <p:cNvSpPr/>
          <p:nvPr/>
        </p:nvSpPr>
        <p:spPr>
          <a:xfrm>
            <a:off x="2510155" y="2100580"/>
            <a:ext cx="179070" cy="2950845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59765" y="3328670"/>
            <a:ext cx="18503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00B05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二、</a:t>
            </a:r>
            <a:r>
              <a:rPr lang="zh-CN" altLang="en-US" sz="3200" b="1">
                <a:solidFill>
                  <a:srgbClr val="FF3399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分写</a:t>
            </a: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2" charset="-122"/>
              </a:rPr>
              <a:t>               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45" grpId="0"/>
      <p:bldP spid="16" grpId="0" bldLvl="0" animBg="1"/>
      <p:bldP spid="18" grpId="0"/>
      <p:bldP spid="31" grpId="0"/>
      <p:bldP spid="30" grpId="0" bldLvl="0" animBg="1"/>
      <p:bldP spid="29" grpId="0" animBg="1"/>
      <p:bldP spid="25" grpId="0" animBg="1"/>
      <p:bldP spid="28" grpId="0" animBg="1"/>
      <p:bldP spid="2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40" name="图片 14339" descr="2af7df2ea48019231e3089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8665" y="2081530"/>
            <a:ext cx="5029200" cy="478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矩形 18433"/>
          <p:cNvSpPr/>
          <p:nvPr/>
        </p:nvSpPr>
        <p:spPr>
          <a:xfrm>
            <a:off x="1524000" y="1268413"/>
            <a:ext cx="8532813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571500" lvl="0" indent="-571500"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4000" b="1" u="heavy">
                <a:solidFill>
                  <a:srgbClr val="0000FF"/>
                </a:solidFill>
                <a:uFill>
                  <a:solidFill>
                    <a:srgbClr val="00B050"/>
                  </a:solidFill>
                </a:uFill>
              </a:rPr>
              <a:t>总领全文</a:t>
            </a:r>
            <a:r>
              <a:rPr lang="zh-CN" altLang="en-US" sz="4000" b="1">
                <a:solidFill>
                  <a:srgbClr val="0000FF"/>
                </a:solidFill>
                <a:uFillTx/>
              </a:rPr>
              <a:t>的一句话是什么？</a:t>
            </a:r>
            <a:endParaRPr lang="zh-CN" altLang="en-US" sz="4000" b="1">
              <a:solidFill>
                <a:srgbClr val="0000FF"/>
              </a:solidFill>
              <a:uFillTx/>
            </a:endParaRPr>
          </a:p>
        </p:txBody>
      </p:sp>
      <p:sp>
        <p:nvSpPr>
          <p:cNvPr id="18435" name="矩形 18434"/>
          <p:cNvSpPr/>
          <p:nvPr/>
        </p:nvSpPr>
        <p:spPr>
          <a:xfrm>
            <a:off x="2782888" y="2349500"/>
            <a:ext cx="8229600" cy="8921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40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</a:rPr>
              <a:t>山川之美，古来共谈。</a:t>
            </a:r>
            <a:endParaRPr lang="zh-CN" altLang="en-US" sz="4000" b="1" u="heavy">
              <a:solidFill>
                <a:srgbClr val="FF0000"/>
              </a:solidFill>
              <a:uFill>
                <a:solidFill>
                  <a:srgbClr val="0000FF"/>
                </a:solidFill>
              </a:uFill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2351088" y="3429000"/>
            <a:ext cx="60118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algn="ctr"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en-US" altLang="zh-CN" sz="40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全文围绕哪个字展开？</a:t>
            </a:r>
            <a:endParaRPr lang="en-US" altLang="zh-CN" sz="4000" b="1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2855913" y="4351338"/>
            <a:ext cx="140462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美</a:t>
            </a:r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endParaRPr lang="en-US" altLang="zh-CN" sz="4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 txBox="1"/>
          <p:nvPr>
            <p:ph type="title"/>
          </p:nvPr>
        </p:nvSpPr>
        <p:spPr>
          <a:xfrm>
            <a:off x="3677920" y="-102870"/>
            <a:ext cx="6018530" cy="1143000"/>
          </a:xfrm>
        </p:spPr>
        <p:txBody>
          <a:bodyPr vert="horz" wrap="square" anchor="ctr"/>
          <a:p>
            <a:pPr marL="571500" indent="-571500" algn="l"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40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作者是如何描绘美景的？</a:t>
            </a:r>
            <a:endParaRPr lang="zh-CN" altLang="en-US" sz="40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819150" y="1040130"/>
            <a:ext cx="27476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00B05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一、</a:t>
            </a:r>
            <a:r>
              <a:rPr lang="zh-CN" altLang="en-US" sz="3200" b="1">
                <a:solidFill>
                  <a:srgbClr val="FF3399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总写</a:t>
            </a: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2" charset="-122"/>
              </a:rPr>
              <a:t>               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22541" name="组合 22540"/>
          <p:cNvGrpSpPr/>
          <p:nvPr/>
        </p:nvGrpSpPr>
        <p:grpSpPr>
          <a:xfrm>
            <a:off x="4477068" y="1896427"/>
            <a:ext cx="4441825" cy="1943100"/>
            <a:chOff x="-2" y="-33"/>
            <a:chExt cx="2798" cy="1224"/>
          </a:xfrm>
        </p:grpSpPr>
        <p:sp>
          <p:nvSpPr>
            <p:cNvPr id="22542" name="文本框 22541"/>
            <p:cNvSpPr txBox="1"/>
            <p:nvPr/>
          </p:nvSpPr>
          <p:spPr>
            <a:xfrm>
              <a:off x="12" y="-33"/>
              <a:ext cx="2784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Tx/>
              </a:pPr>
              <a:r>
                <a:rPr lang="zh-CN" altLang="en-US" sz="3200" b="1">
                  <a:solidFill>
                    <a:srgbClr val="0000FF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</a:rPr>
                <a:t>高峰入云，清流见底。</a:t>
              </a:r>
              <a:endParaRPr lang="zh-CN" altLang="en-US" sz="3200" b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2543" name="文本框 22542"/>
            <p:cNvSpPr txBox="1"/>
            <p:nvPr/>
          </p:nvSpPr>
          <p:spPr>
            <a:xfrm>
              <a:off x="-2" y="335"/>
              <a:ext cx="2784" cy="8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4940"/>
                </a:lnSpc>
                <a:spcBef>
                  <a:spcPts val="0"/>
                </a:spcBef>
                <a:buClrTx/>
              </a:pPr>
              <a:r>
                <a:rPr lang="zh-CN" altLang="en-US" sz="3200" b="1">
                  <a:solidFill>
                    <a:srgbClr val="0000FF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</a:rPr>
                <a:t>两岸石壁，五色交辉。</a:t>
              </a:r>
              <a:endPara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>
                <a:lnSpc>
                  <a:spcPts val="4940"/>
                </a:lnSpc>
                <a:spcBef>
                  <a:spcPts val="0"/>
                </a:spcBef>
                <a:buClrTx/>
              </a:pPr>
              <a:r>
                <a:rPr lang="zh-CN" altLang="en-US" sz="3200" b="1">
                  <a:solidFill>
                    <a:srgbClr val="0000FF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</a:rPr>
                <a:t>青林翠竹，四时俱备。</a:t>
              </a:r>
              <a:endParaRPr lang="zh-CN" altLang="en-US" sz="3200" b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22544" name="文本框 22543"/>
          <p:cNvSpPr txBox="1"/>
          <p:nvPr/>
        </p:nvSpPr>
        <p:spPr>
          <a:xfrm>
            <a:off x="4521518" y="3848418"/>
            <a:ext cx="4419600" cy="1435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5240"/>
              </a:lnSpc>
              <a:spcBef>
                <a:spcPts val="0"/>
              </a:spcBef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晓雾将歇，猿鸟乱鸣。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5240"/>
              </a:lnSpc>
              <a:spcBef>
                <a:spcPts val="0"/>
              </a:spcBef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夕日欲颓，沉鳞竞跃。</a:t>
            </a:r>
            <a:endParaRPr lang="zh-CN" altLang="en-US" sz="3200" b="1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545" name="文本框 22544"/>
          <p:cNvSpPr txBox="1"/>
          <p:nvPr/>
        </p:nvSpPr>
        <p:spPr>
          <a:xfrm>
            <a:off x="746125" y="5594985"/>
            <a:ext cx="305689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240"/>
              </a:lnSpc>
              <a:spcBef>
                <a:spcPts val="0"/>
              </a:spcBef>
              <a:buClrTx/>
            </a:pPr>
            <a:r>
              <a:rPr lang="zh-CN" altLang="en-US" sz="3200" b="1">
                <a:solidFill>
                  <a:srgbClr val="00B05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三、</a:t>
            </a:r>
            <a:r>
              <a:rPr lang="zh-CN" altLang="en-US" sz="3200" b="1">
                <a:solidFill>
                  <a:srgbClr val="FF3399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总结全文，</a:t>
            </a:r>
            <a:endParaRPr lang="zh-CN" altLang="en-US" sz="3200" b="1">
              <a:solidFill>
                <a:srgbClr val="FF3399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3240"/>
              </a:lnSpc>
              <a:spcBef>
                <a:spcPts val="0"/>
              </a:spcBef>
              <a:buClrTx/>
            </a:pPr>
            <a:r>
              <a:rPr lang="zh-CN" altLang="en-US" sz="3200" b="1">
                <a:solidFill>
                  <a:srgbClr val="FF3399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      呼应开头</a:t>
            </a:r>
            <a:endParaRPr lang="zh-CN" altLang="en-US" sz="3200" b="1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546" name="文本框 22545"/>
          <p:cNvSpPr txBox="1"/>
          <p:nvPr/>
        </p:nvSpPr>
        <p:spPr>
          <a:xfrm>
            <a:off x="4527550" y="5469890"/>
            <a:ext cx="5831840" cy="1180465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 algn="l">
              <a:lnSpc>
                <a:spcPts val="2760"/>
              </a:lnSpc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实是欲界之仙都。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ts val="2760"/>
              </a:lnSpc>
              <a:buClrTx/>
            </a:pP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ts val="2760"/>
              </a:lnSpc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自康乐以来，未复有能与其奇者。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99610" y="1097280"/>
            <a:ext cx="41402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山川之美，古来共谈。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527050" y="1264285"/>
            <a:ext cx="292100" cy="4712970"/>
          </a:xfrm>
          <a:prstGeom prst="leftBrace">
            <a:avLst>
              <a:gd name="adj1" fmla="val 62777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Tx/>
            </a:pPr>
            <a:endParaRPr sz="2400">
              <a:solidFill>
                <a:srgbClr val="FFCCFF"/>
              </a:solidFill>
              <a:latin typeface="Times New Roman" panose="02020603050405020304" pitchFamily="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-138430" y="2757805"/>
            <a:ext cx="798195" cy="16230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uFillTx/>
              </a:rPr>
              <a:t>总分总</a:t>
            </a:r>
            <a:endParaRPr lang="zh-CN" altLang="en-US" sz="4000" b="1">
              <a:solidFill>
                <a:srgbClr val="FF0000"/>
              </a:solidFill>
              <a:uFillTx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4380230" y="4191000"/>
            <a:ext cx="162560" cy="92710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618740" y="254698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四季之景</a:t>
            </a:r>
            <a:endParaRPr lang="zh-CN" altLang="en-US" sz="32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18740" y="438086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晨昏之景</a:t>
            </a:r>
            <a:endParaRPr lang="zh-CN" altLang="en-US" sz="32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8" name="左大括号 27"/>
          <p:cNvSpPr/>
          <p:nvPr/>
        </p:nvSpPr>
        <p:spPr>
          <a:xfrm>
            <a:off x="4364990" y="5537835"/>
            <a:ext cx="177800" cy="97155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" name="左大括号 28"/>
          <p:cNvSpPr/>
          <p:nvPr/>
        </p:nvSpPr>
        <p:spPr>
          <a:xfrm>
            <a:off x="4364990" y="2021205"/>
            <a:ext cx="177800" cy="163449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" name="左大括号 29"/>
          <p:cNvSpPr/>
          <p:nvPr/>
        </p:nvSpPr>
        <p:spPr>
          <a:xfrm>
            <a:off x="2510155" y="2100580"/>
            <a:ext cx="179070" cy="2950845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59765" y="3328670"/>
            <a:ext cx="18503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00B05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二、</a:t>
            </a:r>
            <a:r>
              <a:rPr lang="zh-CN" altLang="en-US" sz="3200" b="1">
                <a:solidFill>
                  <a:srgbClr val="FF3399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分写</a:t>
            </a: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2" charset="-122"/>
              </a:rPr>
              <a:t>               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98840" y="1040130"/>
            <a:ext cx="22225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  <a:cs typeface="Arial" panose="020B0604020202020204" pitchFamily="34" charset="0"/>
              </a:rPr>
              <a:t>←</a:t>
            </a:r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总领全文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69840" y="1640205"/>
            <a:ext cx="960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仰视</a:t>
            </a:r>
            <a:endParaRPr lang="zh-CN" altLang="en-US" sz="2400" b="1">
              <a:solidFill>
                <a:srgbClr val="FF0000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42150" y="1623695"/>
            <a:ext cx="960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俯视</a:t>
            </a:r>
            <a:endParaRPr lang="zh-CN" altLang="en-US" sz="2800" b="1">
              <a:solidFill>
                <a:srgbClr val="FF3399"/>
              </a:solidFill>
              <a:uFillTx/>
              <a:latin typeface="Times New Roman" panose="02020603050405020304" pitchFamily="2" charset="0"/>
              <a:ea typeface="隶书" pitchFamily="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08295" y="2324100"/>
            <a:ext cx="960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平视</a:t>
            </a:r>
            <a:endParaRPr lang="zh-CN" altLang="en-US" sz="2400" b="1">
              <a:solidFill>
                <a:srgbClr val="FF3399"/>
              </a:solidFill>
              <a:uFillTx/>
              <a:latin typeface="Times New Roman" panose="02020603050405020304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48965" y="3049270"/>
            <a:ext cx="9918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静态</a:t>
            </a:r>
            <a:endParaRPr lang="zh-CN" altLang="en-US" sz="2400" b="1">
              <a:solidFill>
                <a:srgbClr val="FF0000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48965" y="3999230"/>
            <a:ext cx="1216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动态</a:t>
            </a:r>
            <a:endParaRPr lang="zh-CN" altLang="en-US" sz="2800" b="1">
              <a:solidFill>
                <a:srgbClr val="FF0000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42150" y="4380865"/>
            <a:ext cx="960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听觉</a:t>
            </a:r>
            <a:endParaRPr lang="zh-CN" altLang="en-US" sz="2400" b="1">
              <a:solidFill>
                <a:srgbClr val="FF3399"/>
              </a:solidFill>
              <a:uFillTx/>
              <a:latin typeface="Times New Roman" panose="02020603050405020304" pitchFamily="2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42150" y="5077460"/>
            <a:ext cx="960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视觉</a:t>
            </a:r>
            <a:endParaRPr lang="zh-CN" altLang="en-US" sz="2400" b="1">
              <a:solidFill>
                <a:srgbClr val="FF0000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517380" y="469201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骈散结合</a:t>
            </a:r>
            <a:endParaRPr lang="zh-CN" altLang="en-US" sz="32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2" grpId="0"/>
      <p:bldP spid="13" grpId="0"/>
      <p:bldP spid="20" grpId="0"/>
      <p:bldP spid="11" grpId="0"/>
      <p:bldP spid="10" grpId="0"/>
      <p:bldP spid="23" grpId="0"/>
      <p:bldP spid="24" grpId="0"/>
      <p:bldP spid="3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3178" name="矩形 263177"/>
          <p:cNvSpPr/>
          <p:nvPr/>
        </p:nvSpPr>
        <p:spPr>
          <a:xfrm>
            <a:off x="2179320" y="2186940"/>
            <a:ext cx="8470265" cy="40589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ts val="44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    </a:t>
            </a:r>
            <a:r>
              <a:rPr kumimoji="0" lang="zh-CN" altLang="en-US" sz="36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使用了对偶、拟人、借代的修辞手法。句式工整，</a:t>
            </a:r>
            <a:r>
              <a:rPr kumimoji="0" lang="en-US" altLang="zh-CN" sz="36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“</a:t>
            </a:r>
            <a:r>
              <a:rPr kumimoji="0" lang="zh-CN" altLang="en-US" sz="36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歇</a:t>
            </a:r>
            <a:r>
              <a:rPr kumimoji="0" lang="en-US" altLang="zh-CN" sz="36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”“</a:t>
            </a:r>
            <a:r>
              <a:rPr kumimoji="0" lang="zh-CN" altLang="en-US" sz="36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颓</a:t>
            </a:r>
            <a:r>
              <a:rPr kumimoji="0" lang="en-US" altLang="zh-CN" sz="36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”</a:t>
            </a:r>
            <a:r>
              <a:rPr kumimoji="0" lang="zh-CN" altLang="en-US" sz="36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把晓雾和夕日人格化，描写了晨昏之间，山林江河的美景。色彩绚丽，音响丰富，充满动感，显示了自然界的勃勃生机。</a:t>
            </a:r>
            <a:endParaRPr kumimoji="0" lang="zh-CN" altLang="en-US" sz="3600" b="1" i="0" baseline="0" noProof="1">
              <a:ln>
                <a:noFill/>
              </a:ln>
              <a:solidFill>
                <a:srgbClr val="FF0000"/>
              </a:solidFill>
              <a:effectLst/>
              <a:uLnTx/>
              <a:uFill>
                <a:solidFill>
                  <a:srgbClr val="0000FF"/>
                </a:solidFill>
              </a:uFill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  <a:p>
            <a:pPr marL="0" marR="0" lvl="0" indent="0" algn="l" defTabSz="914400" rtl="0">
              <a:lnSpc>
                <a:spcPts val="44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   “</a:t>
            </a:r>
            <a:r>
              <a:rPr lang="zh-CN" altLang="en-US" sz="3600" b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鳞</a:t>
            </a:r>
            <a:r>
              <a:rPr lang="en-US" altLang="zh-CN" sz="3600" b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”</a:t>
            </a:r>
            <a:r>
              <a:rPr lang="zh-CN" altLang="en-US" sz="3600" b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使用了借代的修辞手法，增加了语言表现力，文学色彩浓厚。</a:t>
            </a:r>
            <a:endParaRPr kumimoji="0" lang="zh-CN" altLang="en-US" sz="3600" b="1" i="0" baseline="0" noProof="1">
              <a:ln>
                <a:noFill/>
              </a:ln>
              <a:solidFill>
                <a:srgbClr val="FF0000"/>
              </a:solidFill>
              <a:effectLst/>
              <a:uLnTx/>
              <a:uFill>
                <a:solidFill>
                  <a:srgbClr val="0000FF"/>
                </a:solidFill>
              </a:u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19555" y="807085"/>
            <a:ext cx="9910445" cy="1276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 algn="l">
              <a:lnSpc>
                <a:spcPts val="462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en-US" altLang="zh-CN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晓雾将歇，猿鸟乱鸣；夕日欲颓，沉鳞竞跃。</a:t>
            </a:r>
            <a:r>
              <a:rPr lang="en-US" altLang="zh-CN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使用了什么修辞手法？有什么表达效果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3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3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3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3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3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3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3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3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539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6" name="Rectangle 2"/>
          <p:cNvSpPr>
            <a:spLocks noGrp="1" noChangeArrowheads="1"/>
          </p:cNvSpPr>
          <p:nvPr>
            <p:ph idx="1"/>
          </p:nvPr>
        </p:nvSpPr>
        <p:spPr>
          <a:xfrm>
            <a:off x="1206500" y="1075690"/>
            <a:ext cx="9779635" cy="5611495"/>
          </a:xfrm>
          <a:solidFill>
            <a:schemeClr val="accent5"/>
          </a:solidFill>
        </p:spPr>
        <p:txBody>
          <a:bodyPr/>
          <a:lstStyle/>
          <a:p>
            <a:pPr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首先、描绘景物要抓住景物的特点。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ea typeface="黑体" panose="02010609060101010101" pitchFamily="2" charset="-122"/>
              </a:rPr>
              <a:t>其次、从不同角度运用多种方法来描绘景物。</a:t>
            </a:r>
            <a:endParaRPr lang="zh-CN" altLang="en-US" sz="3600" b="1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正面描写、侧面烘托相结合；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动静结合；虚实相生；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视、听、嗅、味、触多种感官角度；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描写顺序，如从高到低、从近到远等；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仰视、俯视、平视不同的视角（观察角度）写；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语言修辞：骈散结合、八大修辞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……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47870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怎样写景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24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24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24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24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24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24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utoUpdateAnimBg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7" name="图片 44036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0" y="0"/>
            <a:ext cx="124618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题目解说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3795" name="文本占位符 33794"/>
          <p:cNvSpPr>
            <a:spLocks noGrp="1"/>
          </p:cNvSpPr>
          <p:nvPr/>
        </p:nvSpPr>
        <p:spPr>
          <a:xfrm>
            <a:off x="2166620" y="1019810"/>
            <a:ext cx="7667625" cy="466598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chemeClr val="accent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《答谢中书书》是作者写给谢中书的一封谈山水的信。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书，书信，</a:t>
            </a:r>
            <a:r>
              <a:rPr lang="zh-CN" altLang="en-US" sz="3600" b="1" dirty="0">
                <a:solidFill>
                  <a:schemeClr val="accent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古人的书信又叫“尺牍”或“信札”，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是一种应用性文体，多记事陈情</a:t>
            </a:r>
            <a:r>
              <a:rPr lang="zh-CN" altLang="en-US" sz="3600" b="1" dirty="0">
                <a:solidFill>
                  <a:schemeClr val="accent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。谢中书即谢征，字元度，夏阳（今河南太康）人，曾任中书鸿胪，故称“谢中书”。本文是作者给谢中书复信中的一部分内容，是作者写景的名篇。</a:t>
            </a:r>
            <a:endParaRPr lang="zh-CN" altLang="en-US" sz="3600" b="1" dirty="0">
              <a:solidFill>
                <a:schemeClr val="accent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3178" name="矩形 263177"/>
          <p:cNvSpPr/>
          <p:nvPr/>
        </p:nvSpPr>
        <p:spPr>
          <a:xfrm>
            <a:off x="2359025" y="2277110"/>
            <a:ext cx="8470265" cy="13271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ts val="48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语句：“实是欲界之仙都。自康乐以来，未复有能与其奇者。” </a:t>
            </a:r>
            <a:endParaRPr kumimoji="0" lang="zh-CN" altLang="en-US" sz="3600" b="1" i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19555" y="807085"/>
            <a:ext cx="10119360" cy="1276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 algn="l">
              <a:lnSpc>
                <a:spcPts val="462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最能体现作者思想感情的语句是什么？使用了什么表达方式？表达了作者怎样的思想感情？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59025" y="3747135"/>
            <a:ext cx="5746750" cy="7092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marR="0" lvl="0" indent="0" algn="l" defTabSz="914400" rtl="0">
              <a:lnSpc>
                <a:spcPts val="48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表达方式：抒情，议论。</a:t>
            </a:r>
            <a:endParaRPr kumimoji="0" lang="zh-CN" altLang="en-US" sz="3600" b="1" i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3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3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3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3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3605" y="0"/>
            <a:ext cx="45005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5774055" y="489585"/>
            <a:ext cx="596074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       </a:t>
            </a:r>
            <a:r>
              <a:rPr lang="en-US" altLang="zh-CN" sz="3600" b="1">
                <a:latin typeface="Arial" panose="020B0604020202020204" pitchFamily="34" charset="0"/>
              </a:rPr>
              <a:t> </a:t>
            </a:r>
            <a:r>
              <a:rPr lang="zh-CN" altLang="en-US" sz="3600" b="1" u="sng">
                <a:solidFill>
                  <a:srgbClr val="FF0000"/>
                </a:solidFill>
                <a:latin typeface="Arial" panose="020B0604020202020204" pitchFamily="34" charset="0"/>
              </a:rPr>
              <a:t>康乐：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南朝著名山水诗人谢灵运，他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18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岁时继承他祖父的爵位，被封为康乐公。谢灵运是中国诗歌史上第一个大批量创作山水诗的诗人，第一个以山水作为诗歌主要描写对象的诗人。他的诗歌的出现标志着中国真正意义上的山水诗歌的形成。</a:t>
            </a:r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</a:rPr>
              <a:t>因此赢得了</a:t>
            </a:r>
            <a:r>
              <a:rPr lang="zh-CN" altLang="en-US" sz="3600" b="1" u="heavy">
                <a:solidFill>
                  <a:srgbClr val="FF0066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</a:rPr>
              <a:t>中国山水诗派开山鼻祖</a:t>
            </a:r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</a:rPr>
              <a:t>的称号。</a:t>
            </a:r>
            <a:endParaRPr lang="zh-CN" altLang="en-US" sz="36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pic>
        <p:nvPicPr>
          <p:cNvPr id="23554" name="图片 22530" descr="谢灵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669925"/>
            <a:ext cx="5363845" cy="54813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3178" name="矩形 263177"/>
          <p:cNvSpPr/>
          <p:nvPr/>
        </p:nvSpPr>
        <p:spPr>
          <a:xfrm>
            <a:off x="2359025" y="2277110"/>
            <a:ext cx="8470265" cy="13271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ts val="48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语句：“实是欲界之仙都。自康乐以来，未复有能与其奇者。” </a:t>
            </a:r>
            <a:endParaRPr kumimoji="0" lang="zh-CN" altLang="en-US" sz="3600" b="1" i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19555" y="807085"/>
            <a:ext cx="10240010" cy="1276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 algn="l">
              <a:lnSpc>
                <a:spcPts val="462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最能体现作者思想感情的语句是什么？使用了什么表达方式？表达了作者怎样的思想感情？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59025" y="3747135"/>
            <a:ext cx="8794750" cy="7092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marR="0" lvl="0" indent="0" algn="l" defTabSz="914400" rtl="0">
              <a:lnSpc>
                <a:spcPts val="48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表达方式：抒情，议论。</a:t>
            </a:r>
            <a:endParaRPr kumimoji="0" lang="zh-CN" altLang="en-US" sz="3600" b="1" i="0" baseline="0" noProof="1">
              <a:ln>
                <a:noFill/>
              </a:ln>
              <a:solidFill>
                <a:srgbClr val="FF0000"/>
              </a:solidFill>
              <a:effectLst/>
              <a:uLnTx/>
              <a:uFill>
                <a:solidFill>
                  <a:srgbClr val="0000FF"/>
                </a:solidFill>
              </a:u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59025" y="4702810"/>
            <a:ext cx="8794750" cy="19456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marR="0" lvl="0" indent="0" algn="l" defTabSz="914400" rtl="0">
              <a:lnSpc>
                <a:spcPts val="48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思想感情：表达了作者沉醉山水的愉悦之情和与古今知音共赏美景的得意之感；与谢公比肩的自豪之感。</a:t>
            </a:r>
            <a:endParaRPr kumimoji="0" lang="zh-CN" altLang="en-US" sz="3600" b="1" i="0" baseline="0" noProof="1">
              <a:ln>
                <a:noFill/>
              </a:ln>
              <a:solidFill>
                <a:srgbClr val="FF0000"/>
              </a:solidFill>
              <a:effectLst/>
              <a:uLnTx/>
              <a:uFill>
                <a:solidFill>
                  <a:srgbClr val="0000FF"/>
                </a:solidFill>
              </a:u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3178" name="矩形 263177"/>
          <p:cNvSpPr/>
          <p:nvPr/>
        </p:nvSpPr>
        <p:spPr>
          <a:xfrm>
            <a:off x="1940560" y="2795905"/>
            <a:ext cx="8470265" cy="19456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ts val="48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cs typeface="+mn-ea"/>
              </a:rPr>
              <a:t>    </a:t>
            </a:r>
            <a:r>
              <a:rPr lang="zh-CN" altLang="en-US" sz="4000" b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cs typeface="+mn-ea"/>
                <a:sym typeface="+mn-ea"/>
              </a:rPr>
              <a:t>表达了作者沉醉山水的愉悦之情和与古今知音共赏美景的得意之感；与谢公比肩的自豪之感。</a:t>
            </a:r>
            <a:endParaRPr kumimoji="0" lang="zh-CN" altLang="en-US" sz="4000" b="1" i="0" baseline="0" noProof="1">
              <a:ln>
                <a:noFill/>
              </a:ln>
              <a:solidFill>
                <a:srgbClr val="FF0000"/>
              </a:solidFill>
              <a:effectLst/>
              <a:uLnTx/>
              <a:uFill>
                <a:solidFill>
                  <a:srgbClr val="0000FF"/>
                </a:solidFill>
              </a:uFill>
              <a:latin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19555" y="1126490"/>
            <a:ext cx="9642475" cy="1276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 algn="l">
              <a:lnSpc>
                <a:spcPts val="462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4000" b="1">
                <a:solidFill>
                  <a:srgbClr val="0000FF"/>
                </a:solidFill>
                <a:uFillTx/>
              </a:rPr>
              <a:t>“自康乐以来，未复有能与其奇者”有什么言外之意？</a:t>
            </a:r>
            <a:endParaRPr lang="zh-CN" altLang="en-US" sz="4000" b="1">
              <a:solidFill>
                <a:srgbClr val="0000FF"/>
              </a:solidFill>
              <a:uFillTx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3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445" y="1851025"/>
            <a:ext cx="7446645" cy="4964430"/>
          </a:xfrm>
          <a:prstGeom prst="rect">
            <a:avLst/>
          </a:prstGeom>
        </p:spPr>
      </p:pic>
      <p:pic>
        <p:nvPicPr>
          <p:cNvPr id="33796" name="图片 33795" descr="1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7954010" y="1851025"/>
            <a:ext cx="3627120" cy="4964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占位符 33794"/>
          <p:cNvSpPr>
            <a:spLocks noGrp="1"/>
          </p:cNvSpPr>
          <p:nvPr/>
        </p:nvSpPr>
        <p:spPr>
          <a:xfrm>
            <a:off x="2273935" y="1851025"/>
            <a:ext cx="7106285" cy="434403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作品首先为我们呈现了山水相映之美。</a:t>
            </a:r>
            <a:endParaRPr lang="zh-CN" altLang="en-US" sz="3600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rgbClr val="FF0066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chemeClr val="bg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“高峰入云，清流见底”，巍峨的山峰耸入云端，明净的溪流清澈见底。山的倒影给水铺上异彩，水的动势给山增加了活力。山水相伴相映，俯仰生姿，情味盎然。</a:t>
            </a:r>
            <a:endParaRPr lang="zh-CN" altLang="en-US" sz="3600" b="1" dirty="0">
              <a:solidFill>
                <a:schemeClr val="accent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38095" y="387985"/>
            <a:ext cx="89687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 algn="l"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40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结合文句分析山川之美，美在何处。</a:t>
            </a:r>
            <a:endParaRPr lang="zh-CN" altLang="en-US" sz="40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5945" y="1013460"/>
            <a:ext cx="27355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一、意境美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5455" y="956945"/>
            <a:ext cx="7907020" cy="59302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880" y="956310"/>
            <a:ext cx="8352790" cy="5930900"/>
          </a:xfrm>
          <a:prstGeom prst="rect">
            <a:avLst/>
          </a:prstGeom>
        </p:spPr>
      </p:pic>
      <p:sp>
        <p:nvSpPr>
          <p:cNvPr id="33795" name="文本占位符 33794"/>
          <p:cNvSpPr>
            <a:spLocks noGrp="1"/>
          </p:cNvSpPr>
          <p:nvPr/>
        </p:nvSpPr>
        <p:spPr>
          <a:xfrm>
            <a:off x="2353310" y="956310"/>
            <a:ext cx="7697470" cy="531685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其次是缤纷的色彩美。</a:t>
            </a:r>
            <a:endParaRPr lang="zh-CN" altLang="en-US" sz="3600" b="1" dirty="0">
              <a:solidFill>
                <a:srgbClr val="FF0066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rgbClr val="FF0066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chemeClr val="accent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两岸石壁，五色交辉。青林翠竹，四时俱备”，两岸的石壁色彩斑斓，交相辉映。青葱的林木，翠绿的竹丛，四季常春。山青水绿固然清幽雅静，但色调单一却使人感到冷寂。石壁壁立千仞，五色争辉；又有青林翠竹，间杂其中，就如五彩锦锻上缀以碧玉、翡翠。</a:t>
            </a:r>
            <a:endParaRPr lang="zh-CN" altLang="en-US" sz="3600" b="1" dirty="0">
              <a:solidFill>
                <a:schemeClr val="accent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270" y="4711700"/>
            <a:ext cx="222504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青林翠竹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  <a:p>
            <a:pPr algn="l"/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四时俱备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4004945"/>
            <a:ext cx="4268470" cy="28428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295" y="3942080"/>
            <a:ext cx="4193540" cy="2969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835" y="-20955"/>
            <a:ext cx="5415915" cy="4025900"/>
          </a:xfrm>
          <a:prstGeom prst="rect">
            <a:avLst/>
          </a:prstGeom>
        </p:spPr>
      </p:pic>
      <p:pic>
        <p:nvPicPr>
          <p:cNvPr id="2" name="图片 1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8470" y="3170555"/>
            <a:ext cx="5415280" cy="37077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430" y="748030"/>
            <a:ext cx="4761865" cy="3256915"/>
          </a:xfrm>
          <a:prstGeom prst="rect">
            <a:avLst/>
          </a:prstGeom>
        </p:spPr>
      </p:pic>
      <p:pic>
        <p:nvPicPr>
          <p:cNvPr id="6" name="猿啼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link="rId7">
                  <p14:trim end="1799.000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  <p:pic>
        <p:nvPicPr>
          <p:cNvPr id="7" name="吴金黛 - 台湾画眉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link="rId9">
                  <p14:trim st="3158.000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48650" y="2705735"/>
            <a:ext cx="619125" cy="6191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65325" y="317055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晓雾将歇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95475" y="411924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猿鸟乱鸣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37270" y="22212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夕日欲颓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99195" y="3235325"/>
            <a:ext cx="22250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沉鳞竞跃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3795" name="文本占位符 33794"/>
          <p:cNvSpPr>
            <a:spLocks noGrp="1"/>
          </p:cNvSpPr>
          <p:nvPr/>
        </p:nvSpPr>
        <p:spPr>
          <a:xfrm>
            <a:off x="2423795" y="748030"/>
            <a:ext cx="7630160" cy="504698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第三是晨昏变化之美。</a:t>
            </a:r>
            <a:endParaRPr lang="zh-CN" altLang="en-US" sz="3600" b="1" dirty="0">
              <a:solidFill>
                <a:srgbClr val="FF0066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rgbClr val="FF0066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600" b="1" dirty="0">
                <a:solidFill>
                  <a:schemeClr val="accent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晓雾将歇，猿鸟乱鸣；夕日欲颓，沉鳞竞跃”写的是清晨的薄雾将要消散时，传来猿鸟此起彼伏的鸣叫声；夕阳将要落山的时候，潜游在水中的鱼儿争相跳出水面。这是一幅多么热烈欢快的晨景，又是一幅清静幽寂的暮景。</a:t>
            </a:r>
            <a:endParaRPr lang="zh-CN" altLang="en-US" sz="3600" b="1" dirty="0">
              <a:solidFill>
                <a:schemeClr val="accent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accent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sz="3600" b="1" dirty="0">
              <a:solidFill>
                <a:schemeClr val="accent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8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" dur="632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 showWhenStopped="0">
                <p:cTn id="1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379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33794"/>
          <p:cNvSpPr>
            <a:spLocks noGrp="1"/>
          </p:cNvSpPr>
          <p:nvPr/>
        </p:nvSpPr>
        <p:spPr>
          <a:xfrm>
            <a:off x="2440940" y="4011930"/>
            <a:ext cx="7848600" cy="221043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40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40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山水相映之美、缤纷的色彩美、晨昏变化之美、动静相衬之美，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这四种美交替出现，构成一幅美丽迷人的山水画轴。</a:t>
            </a:r>
            <a:endParaRPr lang="zh-CN" altLang="en-US" sz="40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4000"/>
              </a:lnSpc>
              <a:spcBef>
                <a:spcPts val="0"/>
              </a:spcBef>
              <a:buNone/>
            </a:pPr>
            <a:endParaRPr lang="zh-CN" altLang="en-US" sz="4000" b="1" dirty="0">
              <a:solidFill>
                <a:srgbClr val="FF0066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占位符 33794"/>
          <p:cNvSpPr>
            <a:spLocks noGrp="1"/>
          </p:cNvSpPr>
          <p:nvPr/>
        </p:nvSpPr>
        <p:spPr>
          <a:xfrm>
            <a:off x="2639695" y="1090930"/>
            <a:ext cx="7182485" cy="223710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600" b="1" dirty="0">
                <a:solidFill>
                  <a:srgbClr val="FF0066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第四是动静相衬之美。</a:t>
            </a:r>
            <a:endParaRPr lang="zh-CN" altLang="en-US" sz="3600" b="1" dirty="0">
              <a:solidFill>
                <a:srgbClr val="FF0066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rgbClr val="FF0066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600" b="1" dirty="0">
                <a:solidFill>
                  <a:schemeClr val="accent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四季之景为静，晨昏之景为动。</a:t>
            </a:r>
            <a:endParaRPr lang="zh-CN" altLang="en-US" sz="3600" b="1" dirty="0">
              <a:solidFill>
                <a:schemeClr val="accent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38095" y="387985"/>
            <a:ext cx="89687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 algn="l"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40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结合文句分析山川之美，美在何处。</a:t>
            </a:r>
            <a:endParaRPr lang="zh-CN" altLang="en-US" sz="40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14545" y="1003300"/>
            <a:ext cx="27355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二、结构美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56460" y="1819910"/>
            <a:ext cx="896874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>
                <a:srgbClr val="0000FF"/>
              </a:buClr>
              <a:buFont typeface="Wingdings" panose="05000000000000000000" charset="0"/>
            </a:pPr>
            <a:r>
              <a:rPr lang="en-US" altLang="zh-CN" sz="4000" b="1">
                <a:solidFill>
                  <a:srgbClr val="FF0000"/>
                </a:solidFill>
                <a:uFillTx/>
              </a:rPr>
              <a:t>      “</a:t>
            </a:r>
            <a:r>
              <a:rPr lang="zh-CN" altLang="en-US" sz="4000" b="1">
                <a:solidFill>
                  <a:srgbClr val="FF0000"/>
                </a:solidFill>
                <a:uFillTx/>
              </a:rPr>
              <a:t>山川之美，古来共谈</a:t>
            </a:r>
            <a:r>
              <a:rPr lang="en-US" altLang="zh-CN" sz="4000" b="1">
                <a:solidFill>
                  <a:srgbClr val="FF0000"/>
                </a:solidFill>
                <a:uFillTx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uFillTx/>
              </a:rPr>
              <a:t>总领全文，以</a:t>
            </a:r>
            <a:r>
              <a:rPr lang="en-US" altLang="zh-CN" sz="4000" b="1">
                <a:solidFill>
                  <a:srgbClr val="FF0000"/>
                </a:solidFill>
                <a:uFillTx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uFillTx/>
              </a:rPr>
              <a:t>美</a:t>
            </a:r>
            <a:r>
              <a:rPr lang="en-US" altLang="zh-CN" sz="4000" b="1">
                <a:solidFill>
                  <a:srgbClr val="FF0000"/>
                </a:solidFill>
                <a:uFillTx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uFillTx/>
              </a:rPr>
              <a:t>点明全文中心。</a:t>
            </a:r>
            <a:endParaRPr lang="zh-CN" altLang="en-US" sz="4000" b="1">
              <a:solidFill>
                <a:srgbClr val="FF0000"/>
              </a:solidFill>
              <a:uFillTx/>
            </a:endParaRPr>
          </a:p>
          <a:p>
            <a:pPr algn="l">
              <a:buClr>
                <a:srgbClr val="0000FF"/>
              </a:buClr>
              <a:buFont typeface="Wingdings" panose="05000000000000000000" charset="0"/>
            </a:pPr>
            <a:r>
              <a:rPr lang="zh-CN" altLang="en-US" sz="4000" b="1">
                <a:solidFill>
                  <a:srgbClr val="FF0000"/>
                </a:solidFill>
                <a:uFillTx/>
              </a:rPr>
              <a:t>     中间部分具体描写山川之美，先仰视，再俯瞰，复平看；最后又以</a:t>
            </a:r>
            <a:r>
              <a:rPr lang="en-US" altLang="zh-CN" sz="4000" b="1">
                <a:solidFill>
                  <a:srgbClr val="FF0000"/>
                </a:solidFill>
                <a:uFillTx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uFillTx/>
              </a:rPr>
              <a:t>晓</a:t>
            </a:r>
            <a:r>
              <a:rPr lang="en-US" altLang="zh-CN" sz="4000" b="1">
                <a:solidFill>
                  <a:srgbClr val="FF0000"/>
                </a:solidFill>
                <a:uFillTx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uFillTx/>
              </a:rPr>
              <a:t>与</a:t>
            </a:r>
            <a:r>
              <a:rPr lang="en-US" altLang="zh-CN" sz="4000" b="1">
                <a:solidFill>
                  <a:srgbClr val="FF0000"/>
                </a:solidFill>
                <a:uFillTx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uFillTx/>
              </a:rPr>
              <a:t>夕</a:t>
            </a:r>
            <a:r>
              <a:rPr lang="en-US" altLang="zh-CN" sz="4000" b="1">
                <a:solidFill>
                  <a:srgbClr val="FF0000"/>
                </a:solidFill>
                <a:uFillTx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uFillTx/>
              </a:rPr>
              <a:t>来写，次序井然。</a:t>
            </a:r>
            <a:endParaRPr lang="zh-CN" altLang="en-US" sz="4000" b="1">
              <a:solidFill>
                <a:srgbClr val="FF0000"/>
              </a:solidFill>
              <a:uFillTx/>
            </a:endParaRPr>
          </a:p>
          <a:p>
            <a:pPr algn="l">
              <a:buClr>
                <a:srgbClr val="0000FF"/>
              </a:buClr>
              <a:buFont typeface="Wingdings" panose="05000000000000000000" charset="0"/>
            </a:pPr>
            <a:r>
              <a:rPr lang="zh-CN" altLang="en-US" sz="4000" b="1">
                <a:solidFill>
                  <a:srgbClr val="FF0000"/>
                </a:solidFill>
                <a:uFillTx/>
              </a:rPr>
              <a:t>       最后以感叹总括全文，首尾呼应，使文章主体部分更为鲜明突出。</a:t>
            </a:r>
            <a:r>
              <a:rPr lang="en-US" altLang="zh-CN" sz="4000" b="1">
                <a:solidFill>
                  <a:srgbClr val="FF0000"/>
                </a:solidFill>
                <a:uFillTx/>
              </a:rPr>
              <a:t>	</a:t>
            </a:r>
            <a:endParaRPr lang="en-US" altLang="zh-CN" sz="4000" b="1">
              <a:solidFill>
                <a:srgbClr val="FF0000"/>
              </a:solidFill>
              <a:uFillTx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38095" y="387985"/>
            <a:ext cx="89687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 algn="l"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40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结合文句分析山川之美，美在何处。</a:t>
            </a:r>
            <a:endParaRPr lang="zh-CN" altLang="en-US" sz="40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5320" y="1193165"/>
            <a:ext cx="27355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三、语言美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33115" y="2459990"/>
            <a:ext cx="710501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>
                <a:srgbClr val="0000FF"/>
              </a:buClr>
              <a:buFont typeface="Wingdings" panose="05000000000000000000" charset="0"/>
            </a:pPr>
            <a:r>
              <a:rPr lang="zh-CN" sz="4000" b="1">
                <a:solidFill>
                  <a:srgbClr val="FF0000"/>
                </a:solidFill>
                <a:uFillTx/>
              </a:rPr>
              <a:t>用词简洁凝练，准确生动。</a:t>
            </a:r>
            <a:endParaRPr lang="zh-CN" sz="4000" b="1">
              <a:solidFill>
                <a:srgbClr val="FF0000"/>
              </a:solidFill>
              <a:uFillTx/>
            </a:endParaRPr>
          </a:p>
          <a:p>
            <a:pPr algn="l">
              <a:buClr>
                <a:srgbClr val="0000FF"/>
              </a:buClr>
              <a:buFont typeface="Wingdings" panose="05000000000000000000" charset="0"/>
            </a:pPr>
            <a:endParaRPr lang="zh-CN" sz="4000" b="1">
              <a:solidFill>
                <a:srgbClr val="FF0000"/>
              </a:solidFill>
              <a:uFillTx/>
            </a:endParaRPr>
          </a:p>
          <a:p>
            <a:pPr algn="l">
              <a:buClr>
                <a:srgbClr val="0000FF"/>
              </a:buClr>
              <a:buFont typeface="Wingdings" panose="05000000000000000000" charset="0"/>
            </a:pPr>
            <a:r>
              <a:rPr lang="zh-CN" sz="4000" b="1">
                <a:solidFill>
                  <a:srgbClr val="FF0000"/>
                </a:solidFill>
                <a:uFillTx/>
              </a:rPr>
              <a:t>句式以四言为主，</a:t>
            </a:r>
            <a:r>
              <a:rPr lang="zh-CN" altLang="en-US" sz="4000" b="1">
                <a:solidFill>
                  <a:srgbClr val="FF0000"/>
                </a:solidFill>
                <a:uFillTx/>
              </a:rPr>
              <a:t>骈散结合。</a:t>
            </a:r>
            <a:endParaRPr lang="zh-CN" altLang="en-US" sz="4000" b="1">
              <a:solidFill>
                <a:srgbClr val="FF0000"/>
              </a:solidFill>
              <a:uFillTx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6" name="图片 3075" descr="?ResID=5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0325" y="0"/>
            <a:ext cx="1227391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1"/>
          <p:cNvSpPr txBox="1"/>
          <p:nvPr/>
        </p:nvSpPr>
        <p:spPr>
          <a:xfrm>
            <a:off x="455295" y="916305"/>
            <a:ext cx="11282045" cy="563118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rPr>
              <a:t> 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南北朝时，因政局动荡，矛盾尖锐，不少文人往往遁迹山林，从自然美中寻求精神上的解脱。因而他们在书信中常常描山绘水，表明自己所好，并作为对友人的安慰，如吴均的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与顾章节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、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与朱元思书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、陶弘景的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答谢中书书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都属于此类。这类作品虽没有表现积极进步的政治观点，但却以其高超的艺术笔力，创作了具有相当美学价值的精品，具有较高的鉴赏意义。</a:t>
            </a:r>
            <a:endParaRPr lang="zh-CN" altLang="en-US" sz="3600" b="1" dirty="0">
              <a:solidFill>
                <a:srgbClr val="0000FF"/>
              </a:solidFill>
              <a:uFillTx/>
              <a:latin typeface="华文新魏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陶弘景的《答谢中书书》、吴均的《与宋元思书》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，都是传诵千古的山水名篇，其风格雅淡、文字清丽，堪与山水诗媲美，此二文被人誉为“</a:t>
            </a:r>
            <a:r>
              <a:rPr lang="zh-CN" altLang="en-US" sz="3600" b="1" dirty="0">
                <a:solidFill>
                  <a:srgbClr val="FF0066"/>
                </a:solidFill>
                <a:uFillTx/>
                <a:latin typeface="华文新魏" charset="0"/>
                <a:ea typeface="黑体" panose="02010609060101010101" pitchFamily="2" charset="-122"/>
                <a:sym typeface="Arial" panose="020B0604020202020204" pitchFamily="34" charset="0"/>
              </a:rPr>
              <a:t>骈文双璧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”。</a:t>
            </a:r>
            <a:endParaRPr lang="zh-CN" altLang="en-US" sz="3600" b="1" dirty="0">
              <a:solidFill>
                <a:srgbClr val="0000FF"/>
              </a:solidFill>
              <a:uFillTx/>
              <a:latin typeface="华文新魏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写作背景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1" name="Picture 4" descr="tour10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" y="-10160"/>
            <a:ext cx="12240260" cy="7101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TextBox 6"/>
          <p:cNvSpPr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标题 25602"/>
          <p:cNvSpPr>
            <a:spLocks noGrp="1"/>
          </p:cNvSpPr>
          <p:nvPr/>
        </p:nvSpPr>
        <p:spPr>
          <a:xfrm>
            <a:off x="3855085" y="670560"/>
            <a:ext cx="448119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</a:rPr>
              <a:t>文章主旨</a:t>
            </a:r>
            <a:endParaRPr lang="zh-CN" altLang="en-US" sz="48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FillTx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3795" name="文本占位符 33794"/>
          <p:cNvSpPr>
            <a:spLocks noGrp="1"/>
          </p:cNvSpPr>
          <p:nvPr/>
        </p:nvSpPr>
        <p:spPr>
          <a:xfrm>
            <a:off x="2795270" y="2613660"/>
            <a:ext cx="7478395" cy="26479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作者用凝练的语言描绘了秀美的山川景色，表达了作者沉醉山水的愉悦之情和与古今知音共赏美景的得意之感。    </a:t>
            </a:r>
            <a:endParaRPr lang="zh-CN" alt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文本框 22530"/>
          <p:cNvSpPr txBox="1"/>
          <p:nvPr/>
        </p:nvSpPr>
        <p:spPr>
          <a:xfrm>
            <a:off x="706120" y="329565"/>
            <a:ext cx="27476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00B05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一、</a:t>
            </a:r>
            <a:r>
              <a:rPr lang="zh-CN" altLang="en-US" sz="3200" b="1">
                <a:solidFill>
                  <a:srgbClr val="FF3399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总写</a:t>
            </a: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2" charset="-122"/>
              </a:rPr>
              <a:t>               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544" name="文本框 22543"/>
          <p:cNvSpPr txBox="1"/>
          <p:nvPr/>
        </p:nvSpPr>
        <p:spPr>
          <a:xfrm>
            <a:off x="4558665" y="70485"/>
            <a:ext cx="4344670" cy="6131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240"/>
              </a:lnSpc>
              <a:spcBef>
                <a:spcPts val="0"/>
              </a:spcBef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山川之美，古来共谈。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5240"/>
              </a:lnSpc>
              <a:spcBef>
                <a:spcPts val="0"/>
              </a:spcBef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高峰入云，清流见底。两岸石壁，五色交辉。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5240"/>
              </a:lnSpc>
              <a:spcBef>
                <a:spcPts val="0"/>
              </a:spcBef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青林翠竹，四时俱备。</a:t>
            </a:r>
            <a:endParaRPr lang="zh-CN" altLang="en-US" sz="3200" b="1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5240"/>
              </a:lnSpc>
              <a:spcBef>
                <a:spcPts val="0"/>
              </a:spcBef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晓雾将歇，猿鸟乱鸣。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5240"/>
              </a:lnSpc>
              <a:spcBef>
                <a:spcPts val="0"/>
              </a:spcBef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夕日欲颓，沉鳞竞跃。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ts val="2660"/>
              </a:lnSpc>
              <a:buClrTx/>
            </a:pP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2660"/>
              </a:lnSpc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实是欲界之仙都。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ts val="2660"/>
              </a:lnSpc>
              <a:buClrTx/>
            </a:pP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自康乐以来，未复有能与其奇者。</a:t>
            </a:r>
            <a:endParaRPr lang="zh-CN" altLang="en-US" sz="3200" b="1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545" name="文本框 22544"/>
          <p:cNvSpPr txBox="1"/>
          <p:nvPr/>
        </p:nvSpPr>
        <p:spPr>
          <a:xfrm>
            <a:off x="706120" y="4786630"/>
            <a:ext cx="305689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240"/>
              </a:lnSpc>
              <a:spcBef>
                <a:spcPts val="0"/>
              </a:spcBef>
              <a:buClrTx/>
            </a:pPr>
            <a:r>
              <a:rPr lang="zh-CN" altLang="en-US" sz="3200" b="1">
                <a:solidFill>
                  <a:srgbClr val="00B05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三、</a:t>
            </a:r>
            <a:r>
              <a:rPr lang="zh-CN" altLang="en-US" sz="3200" b="1">
                <a:solidFill>
                  <a:srgbClr val="FF3399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总结全文，</a:t>
            </a:r>
            <a:endParaRPr lang="zh-CN" altLang="en-US" sz="3200" b="1">
              <a:solidFill>
                <a:srgbClr val="FF3399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3240"/>
              </a:lnSpc>
              <a:spcBef>
                <a:spcPts val="0"/>
              </a:spcBef>
              <a:buClrTx/>
            </a:pPr>
            <a:r>
              <a:rPr lang="zh-CN" altLang="en-US" sz="3200" b="1">
                <a:solidFill>
                  <a:srgbClr val="FF3399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        </a:t>
            </a:r>
            <a:r>
              <a:rPr lang="zh-CN" altLang="en-US" sz="3200" b="1">
                <a:solidFill>
                  <a:srgbClr val="FF3399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呼应开头</a:t>
            </a:r>
            <a:endParaRPr lang="zh-CN" altLang="en-US" sz="3200" b="1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590550" y="506095"/>
            <a:ext cx="227965" cy="5052695"/>
          </a:xfrm>
          <a:prstGeom prst="leftBrace">
            <a:avLst>
              <a:gd name="adj1" fmla="val 62777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Tx/>
            </a:pPr>
            <a:endParaRPr sz="2400">
              <a:solidFill>
                <a:srgbClr val="FFCCFF"/>
              </a:solidFill>
              <a:latin typeface="Times New Roman" panose="02020603050405020304" pitchFamily="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-104140" y="2056130"/>
            <a:ext cx="798195" cy="16230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uFillTx/>
              </a:rPr>
              <a:t>总分总</a:t>
            </a:r>
            <a:endParaRPr lang="zh-CN" altLang="en-US" sz="4000" b="1">
              <a:solidFill>
                <a:srgbClr val="FF0000"/>
              </a:solidFill>
              <a:uFillTx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-635" y="-77470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板书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4396105" y="3020695"/>
            <a:ext cx="162560" cy="987425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556510" y="1534160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四季之景</a:t>
            </a:r>
            <a:endParaRPr lang="zh-CN" altLang="en-US" sz="32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64765" y="324421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晨昏之景</a:t>
            </a:r>
            <a:endParaRPr lang="zh-CN" altLang="en-US" sz="32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8" name="左大括号 27"/>
          <p:cNvSpPr/>
          <p:nvPr/>
        </p:nvSpPr>
        <p:spPr>
          <a:xfrm>
            <a:off x="4396105" y="4427855"/>
            <a:ext cx="256540" cy="149987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" name="左大括号 28"/>
          <p:cNvSpPr/>
          <p:nvPr/>
        </p:nvSpPr>
        <p:spPr>
          <a:xfrm>
            <a:off x="4380865" y="1000760"/>
            <a:ext cx="177800" cy="163449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" name="左大括号 29"/>
          <p:cNvSpPr/>
          <p:nvPr/>
        </p:nvSpPr>
        <p:spPr>
          <a:xfrm>
            <a:off x="2384425" y="1684020"/>
            <a:ext cx="180340" cy="211328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64845" y="2479675"/>
            <a:ext cx="18503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00B05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二、</a:t>
            </a:r>
            <a:r>
              <a:rPr lang="zh-CN" altLang="en-US" sz="3200" b="1">
                <a:solidFill>
                  <a:srgbClr val="FF3399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分写</a:t>
            </a: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2" charset="-122"/>
              </a:rPr>
              <a:t>               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688070" y="166370"/>
            <a:ext cx="22225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  <a:cs typeface="Arial" panose="020B0604020202020204" pitchFamily="34" charset="0"/>
              </a:rPr>
              <a:t>←</a:t>
            </a:r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总领全文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30750" y="629285"/>
            <a:ext cx="960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仰视</a:t>
            </a:r>
            <a:endParaRPr lang="zh-CN" altLang="en-US" sz="2400" b="1">
              <a:solidFill>
                <a:srgbClr val="FF0000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82460" y="629285"/>
            <a:ext cx="960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俯视</a:t>
            </a:r>
            <a:endParaRPr lang="zh-CN" altLang="en-US" sz="2800" b="1">
              <a:solidFill>
                <a:srgbClr val="FF3399"/>
              </a:solidFill>
              <a:uFillTx/>
              <a:latin typeface="Times New Roman" panose="02020603050405020304" pitchFamily="2" charset="0"/>
              <a:ea typeface="隶书" pitchFamily="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95290" y="1950085"/>
            <a:ext cx="960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平视</a:t>
            </a:r>
            <a:endParaRPr lang="zh-CN" altLang="en-US" sz="2400" b="1">
              <a:solidFill>
                <a:srgbClr val="FF3399"/>
              </a:solidFill>
              <a:uFillTx/>
              <a:latin typeface="Times New Roman" panose="02020603050405020304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76880" y="1976755"/>
            <a:ext cx="9918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静态</a:t>
            </a:r>
            <a:endParaRPr lang="zh-CN" altLang="en-US" sz="2400" b="1">
              <a:solidFill>
                <a:srgbClr val="FF0000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76880" y="2875280"/>
            <a:ext cx="1216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动态</a:t>
            </a:r>
            <a:endParaRPr lang="zh-CN" altLang="en-US" sz="2800" b="1">
              <a:solidFill>
                <a:srgbClr val="FF0000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12990" y="2637790"/>
            <a:ext cx="960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听觉</a:t>
            </a:r>
            <a:endParaRPr lang="zh-CN" altLang="en-US" sz="2400" b="1">
              <a:solidFill>
                <a:srgbClr val="FF3399"/>
              </a:solidFill>
              <a:uFillTx/>
              <a:latin typeface="Times New Roman" panose="02020603050405020304" pitchFamily="2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85380" y="3947795"/>
            <a:ext cx="815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视觉</a:t>
            </a:r>
            <a:endParaRPr lang="zh-CN" altLang="en-US" sz="2400" b="1">
              <a:solidFill>
                <a:srgbClr val="FF0000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9150" y="5997575"/>
            <a:ext cx="11139805" cy="896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140"/>
              </a:lnSpc>
              <a:spcBef>
                <a:spcPts val="0"/>
              </a:spcBef>
              <a:buClrTx/>
            </a:pP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主旨：表达了作者沉醉山水的愉悦之情和与古今知音共赏美景的得意之感。</a:t>
            </a:r>
            <a:endParaRPr lang="zh-CN" altLang="en-US" sz="3200" b="1">
              <a:solidFill>
                <a:srgbClr val="FF0066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66480" y="913130"/>
            <a:ext cx="2416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buClrTx/>
            </a:pPr>
            <a:r>
              <a:rPr lang="zh-CN" altLang="en-US" sz="2800" b="1">
                <a:solidFill>
                  <a:srgbClr val="00B05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山水相映之美</a:t>
            </a:r>
            <a:endParaRPr lang="zh-CN" altLang="en-US" sz="2800" b="1">
              <a:solidFill>
                <a:srgbClr val="00B050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26170" y="1888490"/>
            <a:ext cx="2356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ts val="0"/>
              </a:spcBef>
              <a:buClrTx/>
              <a:buNone/>
            </a:pPr>
            <a:r>
              <a:rPr lang="zh-CN" altLang="en-US" sz="2800" b="1">
                <a:solidFill>
                  <a:srgbClr val="00B05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色彩相配之美</a:t>
            </a:r>
            <a:endParaRPr lang="zh-CN" altLang="en-US" sz="2800" b="1">
              <a:solidFill>
                <a:srgbClr val="00B050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07120" y="2498725"/>
            <a:ext cx="23945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>
                <a:solidFill>
                  <a:srgbClr val="00B05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动静结合之美</a:t>
            </a:r>
            <a:endParaRPr lang="zh-CN" altLang="en-US" sz="2800" b="1">
              <a:solidFill>
                <a:srgbClr val="00B050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26170" y="3275330"/>
            <a:ext cx="2356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</a:pPr>
            <a:r>
              <a:rPr lang="zh-CN" altLang="en-US" sz="2800" b="1">
                <a:solidFill>
                  <a:srgbClr val="00B05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rPr>
              <a:t>晨昏变化之美</a:t>
            </a:r>
            <a:endParaRPr lang="zh-CN" altLang="en-US" sz="2800" b="1">
              <a:solidFill>
                <a:srgbClr val="00B050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 rot="10800000">
            <a:off x="8510270" y="1663700"/>
            <a:ext cx="177800" cy="97155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" name="左大括号 8"/>
          <p:cNvSpPr/>
          <p:nvPr/>
        </p:nvSpPr>
        <p:spPr>
          <a:xfrm rot="10800000">
            <a:off x="8510270" y="2976245"/>
            <a:ext cx="177800" cy="97155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 rot="10800000">
            <a:off x="11012805" y="1089660"/>
            <a:ext cx="322580" cy="258953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1405235" y="1724660"/>
            <a:ext cx="591185" cy="1568450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意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境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美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405235" y="-34290"/>
            <a:ext cx="591185" cy="1568450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结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构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美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05235" y="3528060"/>
            <a:ext cx="591185" cy="1568450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语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言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美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519285" y="451294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骈散结合</a:t>
            </a:r>
            <a:endParaRPr lang="zh-CN" altLang="en-US" sz="32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7" grpId="0"/>
      <p:bldP spid="21" grpId="0" bldLvl="0" animBg="1"/>
      <p:bldP spid="22" grpId="0" bldLvl="0" animBg="1"/>
      <p:bldP spid="33" grpId="0" bldLvl="0" animBg="1"/>
      <p:bldP spid="34" grpId="0"/>
      <p:bldP spid="8" grpId="0" bldLvl="0" animBg="1"/>
      <p:bldP spid="9" grpId="0" bldLvl="0" animBg="1"/>
      <p:bldP spid="19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Picture 2" descr="http://pic19.nipic.com/20120311/9459557_165930432195_2.jpg"/>
          <p:cNvPicPr>
            <a:picLocks noChangeAspect="1"/>
          </p:cNvPicPr>
          <p:nvPr/>
        </p:nvPicPr>
        <p:blipFill>
          <a:blip r:embed="rId1"/>
          <a:srcRect r="-428" b="5721"/>
          <a:stretch>
            <a:fillRect/>
          </a:stretch>
        </p:blipFill>
        <p:spPr>
          <a:xfrm>
            <a:off x="-28575" y="0"/>
            <a:ext cx="12286615" cy="6922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矩形 25603"/>
          <p:cNvSpPr/>
          <p:nvPr/>
        </p:nvSpPr>
        <p:spPr>
          <a:xfrm>
            <a:off x="2252980" y="1026160"/>
            <a:ext cx="8258175" cy="452310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95000"/>
              <a:buFont typeface="Wingdings" panose="05000000000000000000" pitchFamily="2" charset="2"/>
            </a:pPr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Arial" panose="020B0604020202020204" pitchFamily="34" charset="0"/>
              </a:rPr>
              <a:t>       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Arial" panose="020B0604020202020204" pitchFamily="34" charset="0"/>
              </a:rPr>
              <a:t>这篇山水小品廖廖</a:t>
            </a:r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Arial" panose="020B0604020202020204" pitchFamily="34" charset="0"/>
              </a:rPr>
              <a:t>68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Arial" panose="020B0604020202020204" pitchFamily="34" charset="0"/>
              </a:rPr>
              <a:t>个字，就概括古今，包罗了四时，兼顾了晨昏，山川草木，飞禽走兽，文章清幽隽雅，像一幅清丽的山水画，像一首流动的山水诗。 像诗一般优美动人。表达作者亲近自然的喜悦。</a:t>
            </a:r>
            <a:endParaRPr lang="zh-CN" altLang="en-US" sz="4000" b="1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95000"/>
              <a:buFont typeface="Wingdings" panose="05000000000000000000" pitchFamily="2" charset="2"/>
            </a:pP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Arial" panose="020B0604020202020204" pitchFamily="34" charset="0"/>
              </a:rPr>
              <a:t>       不愧是六朝山水小品名作。</a:t>
            </a:r>
            <a:endParaRPr lang="zh-CN" altLang="en-US" sz="4000" b="1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课堂小结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9" name="文本框 24578"/>
          <p:cNvSpPr txBox="1"/>
          <p:nvPr/>
        </p:nvSpPr>
        <p:spPr>
          <a:xfrm>
            <a:off x="2337435" y="234315"/>
            <a:ext cx="980503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根据课文内容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填上恰当的词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并解释它的意思。</a:t>
            </a:r>
            <a:endParaRPr lang="zh-CN" altLang="en-US" sz="32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1847850" y="916305"/>
            <a:ext cx="7808595" cy="3066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640"/>
              </a:lnSpc>
              <a:spcBef>
                <a:spcPts val="0"/>
              </a:spcBef>
            </a:pPr>
            <a:r>
              <a:rPr lang="zh-CN" sz="320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1</a:t>
            </a:r>
            <a:r>
              <a:rPr lang="zh-CN" sz="320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）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两岸石壁，五色（         ）。</a:t>
            </a:r>
            <a:r>
              <a:rPr lang="zh-CN" altLang="en-US" sz="3200" b="1" u="sng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                    </a:t>
            </a:r>
            <a:endParaRPr lang="zh-CN" altLang="en-US" sz="3200" b="1" u="sng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4640"/>
              </a:lnSpc>
              <a:spcBef>
                <a:spcPts val="0"/>
              </a:spcBef>
            </a:pPr>
            <a:r>
              <a:rPr lang="zh-CN" sz="320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2</a:t>
            </a:r>
            <a:r>
              <a:rPr lang="zh-CN" sz="320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青林翠竹，四时（       ）备。</a:t>
            </a:r>
            <a:endParaRPr lang="zh-CN" altLang="en-US" sz="32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4640"/>
              </a:lnSpc>
              <a:spcBef>
                <a:spcPts val="0"/>
              </a:spcBef>
            </a:pPr>
            <a:r>
              <a:rPr lang="zh-CN" sz="320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3</a:t>
            </a:r>
            <a:r>
              <a:rPr lang="zh-CN" sz="320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晓雾将（       ），猿鸟乱鸣；</a:t>
            </a:r>
            <a:endParaRPr lang="zh-CN" altLang="en-US" sz="32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4640"/>
              </a:lnSpc>
              <a:spcBef>
                <a:spcPts val="0"/>
              </a:spcBef>
            </a:pPr>
            <a:r>
              <a:rPr lang="zh-CN" sz="320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4</a:t>
            </a:r>
            <a:r>
              <a:rPr lang="zh-CN" sz="320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夕日欲（      ），（       ）竞跃。</a:t>
            </a:r>
            <a:endParaRPr lang="zh-CN" altLang="en-US" sz="32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4640"/>
              </a:lnSpc>
              <a:spcBef>
                <a:spcPts val="0"/>
              </a:spcBef>
            </a:pPr>
            <a:r>
              <a:rPr lang="zh-CN" sz="320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5</a:t>
            </a:r>
            <a:r>
              <a:rPr lang="zh-CN" sz="320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未复有能（      ）其奇者。</a:t>
            </a:r>
            <a:endParaRPr lang="zh-CN" altLang="en-US" sz="32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4581" name="文本框 24580"/>
          <p:cNvSpPr txBox="1"/>
          <p:nvPr/>
        </p:nvSpPr>
        <p:spPr>
          <a:xfrm>
            <a:off x="6347143" y="1576229"/>
            <a:ext cx="540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俱</a:t>
            </a:r>
            <a:endParaRPr lang="en-US" altLang="zh-CN" sz="3200" b="1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6269990" y="992188"/>
            <a:ext cx="1045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交辉</a:t>
            </a:r>
            <a:endParaRPr lang="en-US" altLang="zh-CN" sz="3200" b="1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583" name="文本框 24582"/>
          <p:cNvSpPr txBox="1"/>
          <p:nvPr/>
        </p:nvSpPr>
        <p:spPr>
          <a:xfrm>
            <a:off x="4764088" y="2159794"/>
            <a:ext cx="7191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歇</a:t>
            </a:r>
            <a:endParaRPr lang="en-US" altLang="zh-CN" sz="3200" b="1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584" name="文本框 24583"/>
          <p:cNvSpPr txBox="1"/>
          <p:nvPr/>
        </p:nvSpPr>
        <p:spPr>
          <a:xfrm>
            <a:off x="4653915" y="2743042"/>
            <a:ext cx="540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颓</a:t>
            </a:r>
            <a:endParaRPr lang="en-US" altLang="zh-CN" sz="3200" b="1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585" name="矩形 24584"/>
          <p:cNvSpPr/>
          <p:nvPr/>
        </p:nvSpPr>
        <p:spPr>
          <a:xfrm>
            <a:off x="6455093" y="2802732"/>
            <a:ext cx="1296987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沉鳞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4586" name="文本框 24585"/>
          <p:cNvSpPr txBox="1"/>
          <p:nvPr/>
        </p:nvSpPr>
        <p:spPr>
          <a:xfrm>
            <a:off x="5001895" y="3356134"/>
            <a:ext cx="540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与</a:t>
            </a:r>
            <a:endParaRPr lang="en-US" altLang="zh-CN" sz="3200" b="1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587" name="文本框 24586"/>
          <p:cNvSpPr txBox="1"/>
          <p:nvPr/>
        </p:nvSpPr>
        <p:spPr>
          <a:xfrm>
            <a:off x="8078470" y="992188"/>
            <a:ext cx="25923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交相辉映</a:t>
            </a:r>
            <a:endParaRPr lang="en-US" altLang="zh-CN" sz="3200" b="1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588" name="文本框 24587"/>
          <p:cNvSpPr txBox="1"/>
          <p:nvPr/>
        </p:nvSpPr>
        <p:spPr>
          <a:xfrm>
            <a:off x="8252460" y="1575912"/>
            <a:ext cx="540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都</a:t>
            </a:r>
            <a:endParaRPr lang="en-US" altLang="zh-CN" sz="3200" b="1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589" name="矩形 24588"/>
          <p:cNvSpPr/>
          <p:nvPr/>
        </p:nvSpPr>
        <p:spPr>
          <a:xfrm>
            <a:off x="8195945" y="2159636"/>
            <a:ext cx="1368425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消散</a:t>
            </a:r>
            <a:endParaRPr lang="zh-CN" altLang="en-US" sz="2800" b="1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4590" name="文本框 24589"/>
          <p:cNvSpPr txBox="1"/>
          <p:nvPr/>
        </p:nvSpPr>
        <p:spPr>
          <a:xfrm>
            <a:off x="1198880" y="2743201"/>
            <a:ext cx="14398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坠落</a:t>
            </a:r>
            <a:endParaRPr lang="en-US" altLang="zh-CN" sz="3200" b="1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591" name="文本框 24590"/>
          <p:cNvSpPr txBox="1"/>
          <p:nvPr/>
        </p:nvSpPr>
        <p:spPr>
          <a:xfrm>
            <a:off x="8792845" y="2743200"/>
            <a:ext cx="3261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潜游在水中的鱼</a:t>
            </a:r>
            <a:endParaRPr lang="en-US" altLang="zh-CN" sz="3200" b="1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592" name="文本框 24591"/>
          <p:cNvSpPr txBox="1"/>
          <p:nvPr/>
        </p:nvSpPr>
        <p:spPr>
          <a:xfrm>
            <a:off x="7606983" y="3355976"/>
            <a:ext cx="21605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指欣赏</a:t>
            </a:r>
            <a:endParaRPr lang="en-US" altLang="zh-CN" sz="3200" b="1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595" name="文本框 24594"/>
          <p:cNvSpPr txBox="1"/>
          <p:nvPr/>
        </p:nvSpPr>
        <p:spPr>
          <a:xfrm>
            <a:off x="1752600" y="3982720"/>
            <a:ext cx="100793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、本文运用了什么结构？运用了什么写法来表现山川之美？</a:t>
            </a:r>
            <a:endParaRPr lang="zh-CN" altLang="en-US" sz="32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4596" name="文本框 24595"/>
          <p:cNvSpPr txBox="1"/>
          <p:nvPr/>
        </p:nvSpPr>
        <p:spPr>
          <a:xfrm>
            <a:off x="1847850" y="4972685"/>
            <a:ext cx="38887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总—分—总的结构</a:t>
            </a:r>
            <a:endParaRPr lang="en-US" altLang="zh-CN" sz="3200" b="1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4597" name="文本框 24596"/>
          <p:cNvSpPr txBox="1"/>
          <p:nvPr/>
        </p:nvSpPr>
        <p:spPr>
          <a:xfrm>
            <a:off x="5736590" y="4972685"/>
            <a:ext cx="5836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以动衬静（动静结合）的写法</a:t>
            </a:r>
            <a:endParaRPr lang="en-US" altLang="zh-CN" sz="3200" b="1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4598" name="文本框 24597"/>
          <p:cNvSpPr txBox="1"/>
          <p:nvPr/>
        </p:nvSpPr>
        <p:spPr>
          <a:xfrm>
            <a:off x="1847850" y="5636895"/>
            <a:ext cx="95389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、文中哪句话直接抒发了作者对山水景物的赞叹？</a:t>
            </a:r>
            <a:endParaRPr lang="zh-CN" altLang="en-US" sz="3200" b="1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599" name="文本框 24598"/>
          <p:cNvSpPr txBox="1"/>
          <p:nvPr/>
        </p:nvSpPr>
        <p:spPr>
          <a:xfrm>
            <a:off x="3071813" y="6220143"/>
            <a:ext cx="45354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实是欲界之仙都。</a:t>
            </a:r>
            <a:endParaRPr lang="en-US" altLang="zh-CN" sz="3200" b="1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9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1" dur="20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  <p:bldP spid="24583" grpId="0"/>
      <p:bldP spid="24584" grpId="0"/>
      <p:bldP spid="24585" grpId="0"/>
      <p:bldP spid="24586" grpId="0"/>
      <p:bldP spid="24587" grpId="0"/>
      <p:bldP spid="24588" grpId="0"/>
      <p:bldP spid="24589" grpId="0"/>
      <p:bldP spid="24590" grpId="0"/>
      <p:bldP spid="24591" grpId="0"/>
      <p:bldP spid="24592" grpId="0"/>
      <p:bldP spid="24595" grpId="0"/>
      <p:bldP spid="24596" grpId="0"/>
      <p:bldP spid="24597" grpId="0"/>
      <p:bldP spid="24598" grpId="0"/>
      <p:bldP spid="2459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6"/>
          <p:cNvSpPr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9" name="文本框 99"/>
          <p:cNvSpPr txBox="1"/>
          <p:nvPr/>
        </p:nvSpPr>
        <p:spPr>
          <a:xfrm>
            <a:off x="1461135" y="1005205"/>
            <a:ext cx="8876665" cy="5913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54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  <a:sym typeface="+mn-ea"/>
              </a:rPr>
              <a:t>题目中第二个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</a:rPr>
              <a:t>“书”字的意思是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</a:rPr>
              <a:t>______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</a:rPr>
              <a:t>，“答谢中书书”的意思是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</a:rPr>
              <a:t>___________________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uFillTx/>
              <a:latin typeface="华文新魏" charset="0"/>
              <a:ea typeface="黑体" panose="02010609060101010101" pitchFamily="2" charset="-122"/>
            </a:endParaRPr>
          </a:p>
          <a:p>
            <a:pPr>
              <a:lnSpc>
                <a:spcPts val="4540"/>
              </a:lnSpc>
            </a:pPr>
            <a:endParaRPr lang="zh-CN" altLang="en-US" sz="3200" b="1" dirty="0">
              <a:solidFill>
                <a:srgbClr val="0000FF"/>
              </a:solidFill>
              <a:uFillTx/>
              <a:latin typeface="华文新魏" charset="0"/>
              <a:ea typeface="黑体" panose="02010609060101010101" pitchFamily="2" charset="-122"/>
            </a:endParaRPr>
          </a:p>
          <a:p>
            <a:pPr>
              <a:lnSpc>
                <a:spcPts val="454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3200" b="1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</a:rPr>
              <a:t>找出统领全文的句子：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  <a:sym typeface="+mn-ea"/>
              </a:rPr>
              <a:t>_______________________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  <a:sym typeface="+mn-ea"/>
              </a:rPr>
              <a:t>。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</a:rPr>
              <a:t>                                                                 </a:t>
            </a:r>
            <a:endParaRPr lang="zh-CN" altLang="en-US" sz="3200" b="1" dirty="0">
              <a:solidFill>
                <a:srgbClr val="0000FF"/>
              </a:solidFill>
              <a:uFillTx/>
              <a:latin typeface="华文新魏" charset="0"/>
              <a:ea typeface="黑体" panose="02010609060101010101" pitchFamily="2" charset="-122"/>
            </a:endParaRPr>
          </a:p>
          <a:p>
            <a:pPr>
              <a:lnSpc>
                <a:spcPts val="4540"/>
              </a:lnSpc>
            </a:pPr>
            <a:endParaRPr lang="zh-CN" altLang="en-US" sz="3200" b="1" dirty="0">
              <a:solidFill>
                <a:srgbClr val="0000FF"/>
              </a:solidFill>
              <a:uFillTx/>
              <a:latin typeface="华文新魏" charset="0"/>
              <a:ea typeface="黑体" panose="02010609060101010101" pitchFamily="2" charset="-122"/>
            </a:endParaRPr>
          </a:p>
          <a:p>
            <a:pPr>
              <a:lnSpc>
                <a:spcPts val="454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6</a:t>
            </a:r>
            <a:r>
              <a:rPr lang="zh-CN" altLang="en-US" sz="3200" b="1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</a:rPr>
              <a:t>下边两个句子各用了什么修辞手法？</a:t>
            </a:r>
            <a:endParaRPr lang="zh-CN" altLang="en-US" sz="3200" b="1" dirty="0">
              <a:solidFill>
                <a:srgbClr val="0000FF"/>
              </a:solidFill>
              <a:uFillTx/>
              <a:latin typeface="华文新魏" charset="0"/>
              <a:ea typeface="黑体" panose="02010609060101010101" pitchFamily="2" charset="-122"/>
            </a:endParaRPr>
          </a:p>
          <a:p>
            <a:pPr>
              <a:lnSpc>
                <a:spcPts val="454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</a:rPr>
              <a:t>(</a:t>
            </a:r>
            <a:r>
              <a:rPr lang="en-US" altLang="zh-CN" sz="3200" b="1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</a:rPr>
              <a:t>高峰入云，清流见底。（            ）                                                               </a:t>
            </a:r>
            <a:endParaRPr lang="zh-CN" altLang="en-US" sz="3200" b="1" dirty="0">
              <a:solidFill>
                <a:srgbClr val="0000FF"/>
              </a:solidFill>
              <a:uFillTx/>
              <a:latin typeface="华文新魏" charset="0"/>
              <a:ea typeface="黑体" panose="02010609060101010101" pitchFamily="2" charset="-122"/>
            </a:endParaRPr>
          </a:p>
          <a:p>
            <a:pPr>
              <a:lnSpc>
                <a:spcPts val="4540"/>
              </a:lnSpc>
            </a:pPr>
            <a:endParaRPr lang="en-US" altLang="zh-CN" sz="3200" b="1">
              <a:solidFill>
                <a:srgbClr val="0000FF"/>
              </a:solidFill>
              <a:uFillTx/>
              <a:latin typeface="华文新魏" charset="0"/>
              <a:ea typeface="黑体" panose="02010609060101010101" pitchFamily="2" charset="-122"/>
            </a:endParaRPr>
          </a:p>
          <a:p>
            <a:pPr>
              <a:lnSpc>
                <a:spcPts val="454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</a:rPr>
              <a:t>(</a:t>
            </a:r>
            <a:r>
              <a:rPr lang="en-US" altLang="zh-CN" sz="3200" b="1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2" charset="-122"/>
              </a:rPr>
              <a:t>夕日欲颓，沉鳞竞跃。（            ）                                                           </a:t>
            </a:r>
            <a:endParaRPr lang="zh-CN" altLang="en-US" sz="3200" b="1" dirty="0">
              <a:solidFill>
                <a:srgbClr val="0000FF"/>
              </a:solidFill>
              <a:uFillTx/>
              <a:latin typeface="华文新魏" charset="0"/>
              <a:ea typeface="黑体" panose="02010609060101010101" pitchFamily="2" charset="-122"/>
            </a:endParaRPr>
          </a:p>
          <a:p>
            <a:pPr>
              <a:lnSpc>
                <a:spcPts val="4540"/>
              </a:lnSpc>
            </a:pPr>
            <a:endParaRPr lang="zh-CN" altLang="en-US" sz="3200" b="1" dirty="0">
              <a:solidFill>
                <a:srgbClr val="0000FF"/>
              </a:solidFill>
              <a:uFillTx/>
              <a:latin typeface="华文新魏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86725" y="1005205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信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48605" y="1553845"/>
            <a:ext cx="26327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给谢中书的信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53505" y="572325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对偶，借代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81825" y="462724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对偶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53480" y="2682875"/>
            <a:ext cx="38576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山川之美，古来共谈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5" grpId="0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6"/>
          <p:cNvSpPr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9" name="文本框 99"/>
          <p:cNvSpPr txBox="1"/>
          <p:nvPr/>
        </p:nvSpPr>
        <p:spPr>
          <a:xfrm>
            <a:off x="1409700" y="807085"/>
            <a:ext cx="9838055" cy="2253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翻译句子：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34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⑴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山川之美，古来共谈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3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　                                                                       　　　　　　　　　　　　　　　　　　　　　　　　　　　　　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34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⑵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自康乐以来，未复有能与其奇者                                                   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                                               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82420" y="6190615"/>
            <a:ext cx="794067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晓雾将歇，猿鸟乱鸣；夕日欲颓，沉鳞竞跃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7945" y="4963160"/>
            <a:ext cx="9982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突出山之高，水之净，分别从仰视、俯察的角度写的。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3490" y="1842770"/>
            <a:ext cx="103905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山川景色的美丽，自古以来就是文人雅士共同赞叹的啊。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02055" y="2942590"/>
            <a:ext cx="10252075" cy="10248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ts val="3640"/>
              </a:lnSpc>
            </a:pPr>
            <a:r>
              <a:rPr lang="en-US" altLang="zh-CN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自从南朝的谢灵运以来，就再也没有人能够欣赏这种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algn="l">
              <a:lnSpc>
                <a:spcPts val="364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奇丽景色了。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99"/>
          <p:cNvSpPr txBox="1"/>
          <p:nvPr/>
        </p:nvSpPr>
        <p:spPr>
          <a:xfrm>
            <a:off x="1409065" y="3967480"/>
            <a:ext cx="98380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高峰入云，清流见底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写出了景物的什么特点？从哪些角度写的？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                                                     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99"/>
          <p:cNvSpPr txBox="1"/>
          <p:nvPr/>
        </p:nvSpPr>
        <p:spPr>
          <a:xfrm>
            <a:off x="1409700" y="5607050"/>
            <a:ext cx="98380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9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从听觉和视觉角度描写一天中景物变化的句子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                                                                           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6" grpId="0"/>
      <p:bldP spid="7" grpId="0"/>
      <p:bldP spid="5" grpId="0"/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320" y="-33020"/>
            <a:ext cx="12237720" cy="6924675"/>
          </a:xfrm>
          <a:prstGeom prst="rect">
            <a:avLst/>
          </a:prstGeom>
        </p:spPr>
      </p:pic>
      <p:sp>
        <p:nvSpPr>
          <p:cNvPr id="25603" name="文本框 25602"/>
          <p:cNvSpPr txBox="1"/>
          <p:nvPr/>
        </p:nvSpPr>
        <p:spPr>
          <a:xfrm>
            <a:off x="3751580" y="1911985"/>
            <a:ext cx="49784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再   见！</a:t>
            </a:r>
            <a:endParaRPr lang="zh-CN" altLang="en-US" sz="9600" b="1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占位符 9217"/>
          <p:cNvSpPr>
            <a:spLocks noGrp="1"/>
          </p:cNvSpPr>
          <p:nvPr>
            <p:ph idx="1"/>
          </p:nvPr>
        </p:nvSpPr>
        <p:spPr>
          <a:xfrm>
            <a:off x="1172210" y="339725"/>
            <a:ext cx="9429115" cy="6578600"/>
          </a:xfrm>
        </p:spPr>
        <p:txBody>
          <a:bodyPr anchor="t"/>
          <a:p>
            <a:pPr marL="0" indent="0">
              <a:buNone/>
            </a:pPr>
            <a:r>
              <a:rPr lang="en-US" altLang="zh-CN" sz="4000" b="1">
                <a:solidFill>
                  <a:srgbClr val="0000FF"/>
                </a:solidFill>
                <a:ea typeface="黑体" panose="02010609060101010101" pitchFamily="2" charset="-122"/>
              </a:rPr>
              <a:t>              </a:t>
            </a:r>
            <a:r>
              <a:rPr lang="en-US" altLang="zh-CN" sz="3600" b="1">
                <a:solidFill>
                  <a:srgbClr val="0000FF"/>
                </a:solidFill>
                <a:ea typeface="黑体" panose="02010609060101010101" pitchFamily="2" charset="-122"/>
              </a:rPr>
              <a:t>               </a:t>
            </a:r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骈体文</a:t>
            </a:r>
            <a:endParaRPr lang="zh-CN" altLang="en-US" sz="36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0000FF"/>
                </a:solidFill>
                <a:ea typeface="黑体" panose="02010609060101010101" pitchFamily="2" charset="-122"/>
              </a:rPr>
              <a:t>       本文是一篇</a:t>
            </a: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骈体文</a:t>
            </a:r>
            <a:r>
              <a:rPr lang="zh-CN" altLang="en-US" sz="3600" b="1">
                <a:solidFill>
                  <a:srgbClr val="0000FF"/>
                </a:solidFill>
                <a:ea typeface="黑体" panose="02010609060101010101" pitchFamily="2" charset="-122"/>
              </a:rPr>
              <a:t>， 南朝时，我国文坛上盛行着一种讲求辞藻、声律、对偶的骈体文，这种文体的作品，大多追求一种形式主义的倾向。但这些骈体文中也不乏优秀作品，陶弘景的</a:t>
            </a: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《答谢中书书》</a:t>
            </a:r>
            <a:r>
              <a:rPr lang="zh-CN" altLang="en-US" sz="3600" b="1">
                <a:solidFill>
                  <a:srgbClr val="0000FF"/>
                </a:solidFill>
                <a:ea typeface="黑体" panose="02010609060101010101" pitchFamily="2" charset="-122"/>
              </a:rPr>
              <a:t>就是其中一篇出色的写景小品文。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（小品文即小品，是一种寓有抒情意味和讽刺性的短小散文）</a:t>
            </a:r>
            <a:endParaRPr lang="zh-CN" altLang="en-US" sz="3600" b="1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0000FF"/>
                </a:solidFill>
                <a:ea typeface="黑体" panose="02010609060101010101" pitchFamily="2" charset="-122"/>
              </a:rPr>
              <a:t>      本文与吴均的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与朱元思书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》</a:t>
            </a:r>
            <a:r>
              <a:rPr lang="zh-CN" altLang="en-US" sz="3600" b="1">
                <a:solidFill>
                  <a:srgbClr val="0000FF"/>
                </a:solidFill>
                <a:ea typeface="黑体" panose="02010609060101010101" pitchFamily="2" charset="-122"/>
              </a:rPr>
              <a:t>都是传诵千古的山水名篇，其风格雅淡、文字清丽，堪与山水诗媲美，此二文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被</a:t>
            </a:r>
            <a:r>
              <a:rPr lang="zh-CN" altLang="en-US" sz="3600" b="1">
                <a:solidFill>
                  <a:srgbClr val="0000FF"/>
                </a:solidFill>
                <a:ea typeface="黑体" panose="02010609060101010101" pitchFamily="2" charset="-122"/>
              </a:rPr>
              <a:t>人</a:t>
            </a: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誉为</a:t>
            </a:r>
            <a:r>
              <a:rPr lang="zh-CN" altLang="en-US" sz="3600" b="1">
                <a:solidFill>
                  <a:srgbClr val="0000FF"/>
                </a:solidFill>
                <a:ea typeface="黑体" panose="02010609060101010101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骈文双璧</a:t>
            </a:r>
            <a:r>
              <a:rPr lang="zh-CN" altLang="en-US" sz="3600" b="1">
                <a:solidFill>
                  <a:srgbClr val="0000FF"/>
                </a:solidFill>
                <a:ea typeface="黑体" panose="02010609060101010101" pitchFamily="2" charset="-122"/>
              </a:rPr>
              <a:t>”。</a:t>
            </a:r>
            <a:endParaRPr lang="zh-CN" altLang="en-US" sz="3600" b="1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53975" y="131445"/>
            <a:ext cx="2256790" cy="70675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文体知识</a:t>
            </a:r>
            <a:endParaRPr lang="zh-CN" altLang="en-US" sz="4000" b="1" dirty="0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3313" descr="2"/>
          <p:cNvPicPr>
            <a:picLocks noChangeAspect="1"/>
          </p:cNvPicPr>
          <p:nvPr/>
        </p:nvPicPr>
        <p:blipFill>
          <a:blip r:embed="rId1"/>
          <a:srcRect t="9188" r="86"/>
          <a:stretch>
            <a:fillRect/>
          </a:stretch>
        </p:blipFill>
        <p:spPr>
          <a:xfrm>
            <a:off x="-8890" y="-27305"/>
            <a:ext cx="12250420" cy="6885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TextBox 6"/>
          <p:cNvSpPr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学习目标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占位符 33794"/>
          <p:cNvSpPr>
            <a:spLocks noGrp="1"/>
          </p:cNvSpPr>
          <p:nvPr/>
        </p:nvSpPr>
        <p:spPr>
          <a:xfrm>
            <a:off x="2045970" y="1641475"/>
            <a:ext cx="7743190" cy="40011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1、背诵并默写课文。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b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2、品味、积累写景的优美语言。</a:t>
            </a:r>
            <a:b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3、理解作品意境，体会文中蕴含 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的思想感情。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7409"/>
          <p:cNvSpPr txBox="1"/>
          <p:nvPr/>
        </p:nvSpPr>
        <p:spPr>
          <a:xfrm>
            <a:off x="2574925" y="14684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endParaRPr sz="2400" b="0" dirty="0">
              <a:latin typeface="Times New Roman" panose="02020603050405020304" pitchFamily="2" charset="0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2403475" y="1268413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endParaRPr sz="2400" b="0" dirty="0">
              <a:latin typeface="Times New Roman" panose="02020603050405020304" pitchFamily="2" charset="0"/>
            </a:endParaRPr>
          </a:p>
        </p:txBody>
      </p:sp>
      <p:pic>
        <p:nvPicPr>
          <p:cNvPr id="17413" name="图片 17412" descr="2004781032516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2540"/>
            <a:ext cx="5779770" cy="6863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文本框 17413"/>
          <p:cNvSpPr txBox="1"/>
          <p:nvPr/>
        </p:nvSpPr>
        <p:spPr>
          <a:xfrm>
            <a:off x="6297930" y="1099820"/>
            <a:ext cx="47548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华文细黑" charset="0"/>
                <a:ea typeface="华文细黑" pitchFamily="2" charset="-122"/>
              </a:rPr>
              <a:t>仁者乐山，智者乐水。</a:t>
            </a:r>
            <a:endParaRPr lang="zh-CN" altLang="en-US" sz="3600" b="1" dirty="0">
              <a:solidFill>
                <a:srgbClr val="0000FF"/>
              </a:solidFill>
              <a:latin typeface="华文细黑" charset="0"/>
              <a:ea typeface="华文细黑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3600" b="1">
                <a:solidFill>
                  <a:srgbClr val="0000FF"/>
                </a:solidFill>
                <a:latin typeface="华文细黑" charset="0"/>
                <a:ea typeface="华文细黑" pitchFamily="2" charset="-122"/>
              </a:rPr>
              <a:t>          </a:t>
            </a:r>
            <a:r>
              <a:rPr lang="en-US" altLang="zh-CN" sz="3600" b="1" dirty="0">
                <a:solidFill>
                  <a:srgbClr val="FF3300"/>
                </a:solidFill>
                <a:latin typeface="华文细黑" charset="0"/>
                <a:ea typeface="华文细黑" pitchFamily="2" charset="-122"/>
              </a:rPr>
              <a:t>——</a:t>
            </a:r>
            <a:r>
              <a:rPr lang="zh-CN" altLang="en-US" sz="3600" b="1" dirty="0">
                <a:solidFill>
                  <a:srgbClr val="FF3300"/>
                </a:solidFill>
                <a:latin typeface="华文细黑" charset="0"/>
                <a:ea typeface="华文细黑" pitchFamily="2" charset="-122"/>
              </a:rPr>
              <a:t>孔子</a:t>
            </a:r>
            <a:endParaRPr lang="zh-CN" altLang="en-US" sz="3600" b="1" dirty="0">
              <a:solidFill>
                <a:srgbClr val="FF3300"/>
              </a:solidFill>
              <a:latin typeface="华文细黑" charset="0"/>
              <a:ea typeface="华文细黑" pitchFamily="2" charset="-122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6375400" y="2829243"/>
            <a:ext cx="42926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华文细黑" charset="0"/>
                <a:ea typeface="华文细黑" pitchFamily="2" charset="-122"/>
              </a:rPr>
              <a:t>一切景语皆情语。</a:t>
            </a:r>
            <a:endParaRPr lang="zh-CN" altLang="en-US" sz="3600" b="1" dirty="0">
              <a:solidFill>
                <a:srgbClr val="0000FF"/>
              </a:solidFill>
              <a:latin typeface="华文细黑" charset="0"/>
              <a:ea typeface="华文细黑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华文细黑" charset="0"/>
                <a:ea typeface="华文细黑" pitchFamily="2" charset="-122"/>
              </a:rPr>
              <a:t>         </a:t>
            </a:r>
            <a:r>
              <a:rPr lang="en-US" altLang="zh-CN" sz="3600" b="1" dirty="0">
                <a:solidFill>
                  <a:srgbClr val="FF3300"/>
                </a:solidFill>
                <a:latin typeface="华文细黑" charset="0"/>
                <a:ea typeface="华文细黑" pitchFamily="2" charset="-122"/>
              </a:rPr>
              <a:t>——</a:t>
            </a:r>
            <a:r>
              <a:rPr lang="zh-CN" altLang="en-US" sz="3600" b="1" dirty="0">
                <a:solidFill>
                  <a:srgbClr val="FF3300"/>
                </a:solidFill>
                <a:latin typeface="华文细黑" charset="0"/>
                <a:ea typeface="华文细黑" pitchFamily="2" charset="-122"/>
              </a:rPr>
              <a:t>王国维</a:t>
            </a:r>
            <a:r>
              <a:rPr lang="zh-CN" altLang="en-US" sz="3600" b="1" dirty="0">
                <a:solidFill>
                  <a:srgbClr val="0000FF"/>
                </a:solidFill>
                <a:latin typeface="华文细黑" charset="0"/>
                <a:ea typeface="华文细黑" pitchFamily="2" charset="-122"/>
              </a:rPr>
              <a:t>   </a:t>
            </a:r>
            <a:endParaRPr lang="zh-CN" altLang="en-US" sz="3600" b="1" dirty="0">
              <a:solidFill>
                <a:srgbClr val="0000FF"/>
              </a:solidFill>
              <a:latin typeface="华文细黑" charset="0"/>
              <a:ea typeface="华文细黑" pitchFamily="2" charset="-122"/>
            </a:endParaRPr>
          </a:p>
        </p:txBody>
      </p:sp>
      <p:sp>
        <p:nvSpPr>
          <p:cNvPr id="17416" name="文本框 17415"/>
          <p:cNvSpPr txBox="1"/>
          <p:nvPr/>
        </p:nvSpPr>
        <p:spPr>
          <a:xfrm>
            <a:off x="6375400" y="4237038"/>
            <a:ext cx="41402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华文细黑" charset="0"/>
                <a:ea typeface="华文细黑" pitchFamily="2" charset="-122"/>
              </a:rPr>
              <a:t>奇文共欣赏，</a:t>
            </a:r>
            <a:endParaRPr lang="zh-CN" altLang="en-US" sz="3600" b="1" dirty="0">
              <a:solidFill>
                <a:srgbClr val="0000FF"/>
              </a:solidFill>
              <a:latin typeface="华文细黑" charset="0"/>
              <a:ea typeface="华文细黑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华文细黑" charset="0"/>
                <a:ea typeface="华文细黑" pitchFamily="2" charset="-122"/>
              </a:rPr>
              <a:t>疑义相与析。</a:t>
            </a:r>
            <a:endParaRPr lang="zh-CN" altLang="en-US" sz="3600" b="1" dirty="0">
              <a:solidFill>
                <a:srgbClr val="0000FF"/>
              </a:solidFill>
              <a:latin typeface="华文细黑" charset="0"/>
              <a:ea typeface="华文细黑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华文细黑" charset="0"/>
                <a:ea typeface="华文细黑" pitchFamily="2" charset="-122"/>
              </a:rPr>
              <a:t>        </a:t>
            </a:r>
            <a:r>
              <a:rPr lang="en-US" altLang="zh-CN" sz="3600" b="1" dirty="0">
                <a:solidFill>
                  <a:srgbClr val="FF3300"/>
                </a:solidFill>
                <a:latin typeface="华文细黑" charset="0"/>
                <a:ea typeface="华文细黑" pitchFamily="2" charset="-122"/>
              </a:rPr>
              <a:t>——</a:t>
            </a:r>
            <a:r>
              <a:rPr lang="zh-CN" altLang="en-US" sz="3600" b="1" dirty="0">
                <a:solidFill>
                  <a:srgbClr val="FF3300"/>
                </a:solidFill>
                <a:latin typeface="华文细黑" charset="0"/>
                <a:ea typeface="华文细黑" pitchFamily="2" charset="-122"/>
              </a:rPr>
              <a:t>陶渊明</a:t>
            </a:r>
            <a:endParaRPr lang="zh-CN" altLang="en-US" sz="3600" b="1" dirty="0">
              <a:solidFill>
                <a:srgbClr val="FF3300"/>
              </a:solidFill>
              <a:latin typeface="华文细黑" charset="0"/>
              <a:ea typeface="华文细黑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5" grpId="0"/>
      <p:bldP spid="174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?ResID=5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61595"/>
            <a:ext cx="12226925" cy="6946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占位符 6148"/>
          <p:cNvSpPr/>
          <p:nvPr>
            <p:ph type="body" idx="1"/>
          </p:nvPr>
        </p:nvSpPr>
        <p:spPr>
          <a:xfrm>
            <a:off x="1270635" y="2423795"/>
            <a:ext cx="9662160" cy="3684905"/>
          </a:xfrm>
          <a:solidFill>
            <a:srgbClr val="0000FF"/>
          </a:solidFill>
        </p:spPr>
        <p:txBody>
          <a:bodyPr vert="horz" wrap="square" anchor="t"/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altLang="zh-CN" sz="3600" b="1">
                <a:solidFill>
                  <a:schemeClr val="bg1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山川</a:t>
            </a:r>
            <a:r>
              <a:rPr lang="en-US" altLang="zh-CN" sz="4400" b="1">
                <a:solidFill>
                  <a:srgbClr val="FF0066"/>
                </a:solidFill>
                <a:uFillTx/>
                <a:latin typeface="宋体" panose="02010600030101010101" pitchFamily="2" charset="-122"/>
              </a:rPr>
              <a:t>/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之美，古来</a:t>
            </a:r>
            <a:r>
              <a:rPr lang="en-US" altLang="zh-CN" sz="4400" b="1">
                <a:solidFill>
                  <a:srgbClr val="FF0066"/>
                </a:solidFill>
                <a:uFillTx/>
                <a:latin typeface="宋体" panose="02010600030101010101" pitchFamily="2" charset="-122"/>
              </a:rPr>
              <a:t>/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共谈。高峰</a:t>
            </a:r>
            <a:r>
              <a:rPr lang="en-US" altLang="zh-CN" sz="4400" b="1">
                <a:solidFill>
                  <a:srgbClr val="FF0066"/>
                </a:solidFill>
                <a:uFillTx/>
                <a:latin typeface="宋体" panose="02010600030101010101" pitchFamily="2" charset="-122"/>
              </a:rPr>
              <a:t>/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入云，清流</a:t>
            </a:r>
            <a:r>
              <a:rPr lang="en-US" altLang="zh-CN" sz="4400" b="1">
                <a:solidFill>
                  <a:srgbClr val="FF0066"/>
                </a:solidFill>
                <a:uFillTx/>
                <a:latin typeface="宋体" panose="02010600030101010101" pitchFamily="2" charset="-122"/>
              </a:rPr>
              <a:t>/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见底。两岸</a:t>
            </a:r>
            <a:r>
              <a:rPr lang="en-US" altLang="zh-CN" sz="4400" b="1">
                <a:solidFill>
                  <a:srgbClr val="FF0066"/>
                </a:solidFill>
                <a:uFillTx/>
                <a:latin typeface="宋体" panose="02010600030101010101" pitchFamily="2" charset="-122"/>
              </a:rPr>
              <a:t>/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石壁，五色</a:t>
            </a:r>
            <a:r>
              <a:rPr lang="en-US" altLang="zh-CN" sz="4400" b="1">
                <a:solidFill>
                  <a:srgbClr val="FF0066"/>
                </a:solidFill>
                <a:uFillTx/>
                <a:latin typeface="宋体" panose="02010600030101010101" pitchFamily="2" charset="-122"/>
              </a:rPr>
              <a:t>/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交辉。青林</a:t>
            </a:r>
            <a:r>
              <a:rPr lang="en-US" altLang="zh-CN" sz="4400" b="1">
                <a:solidFill>
                  <a:srgbClr val="FF0066"/>
                </a:solidFill>
                <a:uFillTx/>
                <a:latin typeface="宋体" panose="02010600030101010101" pitchFamily="2" charset="-122"/>
              </a:rPr>
              <a:t>/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翠竹，四时</a:t>
            </a:r>
            <a:r>
              <a:rPr lang="en-US" altLang="zh-CN" sz="4400" b="1">
                <a:solidFill>
                  <a:srgbClr val="FF0066"/>
                </a:solidFill>
                <a:uFillTx/>
                <a:latin typeface="宋体" panose="02010600030101010101" pitchFamily="2" charset="-122"/>
              </a:rPr>
              <a:t>/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俱备。晓雾</a:t>
            </a:r>
            <a:r>
              <a:rPr lang="en-US" altLang="zh-CN" sz="4400" b="1">
                <a:solidFill>
                  <a:srgbClr val="FF0066"/>
                </a:solidFill>
                <a:uFillTx/>
                <a:latin typeface="宋体" panose="02010600030101010101" pitchFamily="2" charset="-122"/>
              </a:rPr>
              <a:t>/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将歇，猿鸟</a:t>
            </a:r>
            <a:r>
              <a:rPr lang="en-US" altLang="zh-CN" sz="4400" b="1">
                <a:solidFill>
                  <a:srgbClr val="FF0066"/>
                </a:solidFill>
                <a:uFillTx/>
                <a:latin typeface="宋体" panose="02010600030101010101" pitchFamily="2" charset="-122"/>
              </a:rPr>
              <a:t>/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乱鸣；夕日</a:t>
            </a:r>
            <a:r>
              <a:rPr lang="en-US" altLang="zh-CN" sz="4400" b="1">
                <a:solidFill>
                  <a:srgbClr val="FF0066"/>
                </a:solidFill>
                <a:uFillTx/>
                <a:latin typeface="宋体" panose="02010600030101010101" pitchFamily="2" charset="-122"/>
              </a:rPr>
              <a:t>/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欲颓，沉鳞</a:t>
            </a:r>
            <a:r>
              <a:rPr lang="en-US" altLang="zh-CN" sz="4400" b="1">
                <a:solidFill>
                  <a:srgbClr val="FF0066"/>
                </a:solidFill>
                <a:uFillTx/>
                <a:latin typeface="宋体" panose="02010600030101010101" pitchFamily="2" charset="-122"/>
              </a:rPr>
              <a:t>/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竞跃。实是</a:t>
            </a:r>
            <a:r>
              <a:rPr lang="en-US" altLang="zh-CN" sz="4400" b="1">
                <a:solidFill>
                  <a:srgbClr val="FF0066"/>
                </a:solidFill>
                <a:uFillTx/>
                <a:latin typeface="宋体" panose="02010600030101010101" pitchFamily="2" charset="-122"/>
              </a:rPr>
              <a:t>/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欲界之仙都。自</a:t>
            </a:r>
            <a:r>
              <a:rPr lang="en-US" altLang="zh-CN" sz="4400" b="1">
                <a:solidFill>
                  <a:srgbClr val="FF0066"/>
                </a:solidFill>
                <a:uFillTx/>
                <a:latin typeface="宋体" panose="02010600030101010101" pitchFamily="2" charset="-122"/>
              </a:rPr>
              <a:t>/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康乐</a:t>
            </a:r>
            <a:r>
              <a:rPr lang="en-US" altLang="zh-CN" sz="4400" b="1">
                <a:solidFill>
                  <a:srgbClr val="FF0066"/>
                </a:solidFill>
                <a:uFillTx/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以来，未复有</a:t>
            </a:r>
            <a:r>
              <a:rPr lang="en-US" altLang="zh-CN" sz="4400" b="1">
                <a:solidFill>
                  <a:srgbClr val="FF0066"/>
                </a:solidFill>
                <a:uFillTx/>
                <a:latin typeface="宋体" panose="02010600030101010101" pitchFamily="2" charset="-122"/>
              </a:rPr>
              <a:t>/</a:t>
            </a:r>
            <a:r>
              <a:rPr lang="zh-CN" altLang="en-US" sz="4400" b="1">
                <a:solidFill>
                  <a:schemeClr val="bg1"/>
                </a:solidFill>
                <a:uFillTx/>
                <a:latin typeface="宋体" panose="02010600030101010101" pitchFamily="2" charset="-122"/>
              </a:rPr>
              <a:t>能与其奇者。</a:t>
            </a:r>
            <a:endParaRPr lang="zh-CN" altLang="en-US" sz="4400" b="1">
              <a:solidFill>
                <a:schemeClr val="bg1"/>
              </a:solidFill>
              <a:uFillTx/>
              <a:latin typeface="宋体" panose="0201060003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endParaRPr lang="zh-CN" altLang="en-US" sz="4400" b="1">
              <a:solidFill>
                <a:schemeClr val="bg1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2782888" y="1773238"/>
            <a:ext cx="54006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>
              <a:latin typeface="Arial" panose="020B0604020202020204" pitchFamily="34" charset="0"/>
            </a:endParaRPr>
          </a:p>
        </p:txBody>
      </p:sp>
      <p:sp>
        <p:nvSpPr>
          <p:cNvPr id="6151" name="矩形 6150"/>
          <p:cNvSpPr/>
          <p:nvPr/>
        </p:nvSpPr>
        <p:spPr>
          <a:xfrm>
            <a:off x="384810" y="1423670"/>
            <a:ext cx="339661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chemeClr val="bg1"/>
                </a:solidFill>
                <a:uFillTx/>
                <a:latin typeface="Arial" panose="020B0604020202020204" pitchFamily="34" charset="0"/>
              </a:rPr>
              <a:t>注意课文节奏。</a:t>
            </a:r>
            <a:endParaRPr lang="zh-CN" altLang="en-US" sz="3600" b="1">
              <a:solidFill>
                <a:schemeClr val="bg1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4098" name="标题 4097"/>
          <p:cNvSpPr>
            <a:spLocks noGrp="1" noRot="1"/>
          </p:cNvSpPr>
          <p:nvPr/>
        </p:nvSpPr>
        <p:spPr>
          <a:xfrm>
            <a:off x="4491355" y="461010"/>
            <a:ext cx="358267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800" b="1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</a:rPr>
              <a:t>答谢中书书</a:t>
            </a:r>
            <a:endParaRPr lang="zh-CN" altLang="en-US" sz="4800" b="1">
              <a:solidFill>
                <a:srgbClr val="00FF00"/>
              </a:solidFill>
              <a:effectLst>
                <a:outerShdw blurRad="38100" dist="38100" dir="2700000">
                  <a:srgbClr val="000000"/>
                </a:outerShdw>
              </a:effectLst>
              <a:uFillTx/>
            </a:endParaRPr>
          </a:p>
        </p:txBody>
      </p:sp>
      <p:sp>
        <p:nvSpPr>
          <p:cNvPr id="3078" name="文本框 3077"/>
          <p:cNvSpPr txBox="1"/>
          <p:nvPr/>
        </p:nvSpPr>
        <p:spPr>
          <a:xfrm>
            <a:off x="5254625" y="1435100"/>
            <a:ext cx="20567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uFillTx/>
                <a:latin typeface="Arial" panose="020B0604020202020204" pitchFamily="34" charset="0"/>
                <a:ea typeface="隶书" pitchFamily="1" charset="-122"/>
              </a:rPr>
              <a:t>陶弘景</a:t>
            </a:r>
            <a:endParaRPr lang="zh-CN" altLang="en-US" sz="4000" b="1">
              <a:solidFill>
                <a:srgbClr val="C00000"/>
              </a:solidFill>
              <a:uFillTx/>
              <a:latin typeface="Arial" panose="020B0604020202020204" pitchFamily="34" charset="0"/>
              <a:ea typeface="隶书" pitchFamily="1" charset="-122"/>
            </a:endParaRPr>
          </a:p>
        </p:txBody>
      </p:sp>
      <p:pic>
        <p:nvPicPr>
          <p:cNvPr id="3" name="《答谢中书书》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01860" y="1217295"/>
            <a:ext cx="619125" cy="6191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895" y="1003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美文听读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865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2" name="图片 7171" descr="2004713450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645" y="0"/>
            <a:ext cx="1232471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文本框 7172"/>
          <p:cNvSpPr txBox="1"/>
          <p:nvPr/>
        </p:nvSpPr>
        <p:spPr>
          <a:xfrm>
            <a:off x="2805113" y="665480"/>
            <a:ext cx="8066087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山川之美，古来共谈。</a:t>
            </a:r>
            <a:r>
              <a:rPr lang="zh-CN" altLang="en-US" b="1">
                <a:latin typeface="Arial" panose="020B0604020202020204" pitchFamily="34" charset="0"/>
              </a:rPr>
              <a:t> </a:t>
            </a:r>
            <a:endParaRPr lang="zh-CN" altLang="en-US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5425</Words>
  <Application>WPS 演示</Application>
  <PresentationFormat/>
  <Paragraphs>572</Paragraphs>
  <Slides>46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70" baseType="lpstr">
      <vt:lpstr>Arial</vt:lpstr>
      <vt:lpstr>宋体</vt:lpstr>
      <vt:lpstr>Wingdings</vt:lpstr>
      <vt:lpstr>Garamond</vt:lpstr>
      <vt:lpstr>黑体</vt:lpstr>
      <vt:lpstr>Times New Roman</vt:lpstr>
      <vt:lpstr>隶书</vt:lpstr>
      <vt:lpstr>华文新魏</vt:lpstr>
      <vt:lpstr>华文新魏</vt:lpstr>
      <vt:lpstr>Candara</vt:lpstr>
      <vt:lpstr>华文楷体</vt:lpstr>
      <vt:lpstr>华文细黑</vt:lpstr>
      <vt:lpstr>华文细黑</vt:lpstr>
      <vt:lpstr>华文行楷</vt:lpstr>
      <vt:lpstr>微软雅黑</vt:lpstr>
      <vt:lpstr>Arial Unicode MS</vt:lpstr>
      <vt:lpstr>Calibri</vt:lpstr>
      <vt:lpstr>仿宋_GB2312</vt:lpstr>
      <vt:lpstr>+中文标题</vt:lpstr>
      <vt:lpstr>Wingdings</vt:lpstr>
      <vt:lpstr>Segoe Print</vt:lpstr>
      <vt:lpstr>仿宋</vt:lpstr>
      <vt:lpstr>默认设计模板</vt:lpstr>
      <vt:lpstr>Edge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原则：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3、理清课文结构</vt:lpstr>
      <vt:lpstr>PowerPoint 演示文稿</vt:lpstr>
      <vt:lpstr>作者是如何描绘美景的？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绅士</cp:lastModifiedBy>
  <cp:revision>58</cp:revision>
  <dcterms:created xsi:type="dcterms:W3CDTF">2103-01-23T15:52:00Z</dcterms:created>
  <dcterms:modified xsi:type="dcterms:W3CDTF">2018-08-25T14:05:48Z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