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72" r:id="rId4"/>
  </p:sldMasterIdLst>
  <p:notesMasterIdLst>
    <p:notesMasterId r:id="rId10"/>
  </p:notesMasterIdLst>
  <p:sldIdLst>
    <p:sldId id="265" r:id="rId5"/>
    <p:sldId id="257" r:id="rId6"/>
    <p:sldId id="258" r:id="rId7"/>
    <p:sldId id="260" r:id="rId8"/>
    <p:sldId id="259" r:id="rId9"/>
    <p:sldId id="285" r:id="rId11"/>
    <p:sldId id="261" r:id="rId12"/>
    <p:sldId id="262" r:id="rId13"/>
    <p:sldId id="263" r:id="rId14"/>
    <p:sldId id="264" r:id="rId15"/>
    <p:sldId id="267" r:id="rId16"/>
    <p:sldId id="268" r:id="rId17"/>
    <p:sldId id="266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9" r:id="rId30"/>
    <p:sldId id="280" r:id="rId31"/>
    <p:sldId id="287" r:id="rId32"/>
    <p:sldId id="286" r:id="rId33"/>
    <p:sldId id="281" r:id="rId34"/>
    <p:sldId id="292" r:id="rId35"/>
    <p:sldId id="282" r:id="rId36"/>
    <p:sldId id="295" r:id="rId3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86411" autoAdjust="0"/>
  </p:normalViewPr>
  <p:slideViewPr>
    <p:cSldViewPr>
      <p:cViewPr varScale="1">
        <p:scale>
          <a:sx n="61" d="100"/>
          <a:sy n="61" d="100"/>
        </p:scale>
        <p:origin x="-138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0" Type="http://schemas.openxmlformats.org/officeDocument/2006/relationships/tableStyles" Target="tableStyles.xml"/><Relationship Id="rId4" Type="http://schemas.openxmlformats.org/officeDocument/2006/relationships/slideMaster" Target="slideMasters/slideMaster3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CB71A07-4F18-4EAB-BECF-CF82AD75278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47606-BC12-4E21-A0C5-8FAE3FEEBC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47606-BC12-4E21-A0C5-8FAE3FEEBC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作业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47606-BC12-4E21-A0C5-8FAE3FEEBC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60A621F-2476-4050-9962-2200583A9FAF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2B4351-6B8B-4ED9-8746-C7F9E34CCEB1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F37177-C2EA-4FD0-8E44-47A44A2233DD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BC429-2F19-4196-85DA-E7A4C0122C4C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847AE5A-4194-486B-8C17-FBFAC9E65E54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3B4CA8-7437-4EE9-B340-1042A3B48EA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E645954-703C-4E4C-B63F-F64BAFCADCF5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B14ECD6-44C3-4228-BEC7-F10C09404C4B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C8D9967-9EC0-4440-A037-6ED5238DC725}" type="datetimeFigureOut">
              <a:rPr lang="en-US"/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05D3F5-249A-4409-8CD6-3B6BAECEE0FE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4BFF962-FA85-4329-AC2E-B7308A51FF47}" type="datetimeFigureOut">
              <a:rPr lang="en-US"/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566A86-9483-4B42-A0F3-B25CFE47ECB2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A449FE2-6B9B-4ED9-8880-CBD8CA3CE123}" type="datetimeFigureOut">
              <a:rPr lang="en-US"/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2B3682-67F3-4A22-B6E0-9DE188722AB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3FF3C16-4BAF-4269-AF68-AEAEEB0FD657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8249F2-D742-4F22-8E9E-3B30B129809A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20D9E0F-FE6E-4ECE-AB4A-CDBFB68C3DA1}" type="datetimeFigureOut">
              <a:rPr lang="en-US"/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7E7CFCD-C801-4415-959E-345BD5BD6506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32580ED-F086-4F1D-BB76-395C6A04E918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C1AFB4-6357-486F-B66D-B489CF99ABC4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1138"/>
            <a:ext cx="2057400" cy="59150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1138"/>
            <a:ext cx="6019800" cy="59150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B20582C-FE51-43F0-BAAD-7D6B269953D0}" type="datetimeFigureOut">
              <a:rPr lang="en-US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06EEB6-B2A2-4955-A12B-4DDF321C6110}" type="slidenum">
              <a:rPr lang="en-US"/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173157"/>
            <a:ext cx="7772400" cy="1470025"/>
          </a:xfrm>
        </p:spPr>
        <p:txBody>
          <a:bodyPr anchor="b"/>
          <a:lstStyle>
            <a:lvl1pPr algn="l">
              <a:defRPr sz="480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687716" y="2643182"/>
            <a:ext cx="6670366" cy="1752600"/>
          </a:xfrm>
        </p:spPr>
        <p:txBody>
          <a:bodyPr/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2924181"/>
            <a:ext cx="7772400" cy="1362075"/>
          </a:xfrm>
        </p:spPr>
        <p:txBody>
          <a:bodyPr anchor="t"/>
          <a:lstStyle>
            <a:lvl1pPr algn="l">
              <a:defRPr sz="44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85800" y="142874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0382" y="1071546"/>
            <a:ext cx="5111750" cy="50497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679083" y="1071546"/>
            <a:ext cx="3008313" cy="34290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85728"/>
            <a:ext cx="8230993" cy="696626"/>
          </a:xfrm>
        </p:spPr>
        <p:txBody>
          <a:bodyPr anchor="ctr"/>
          <a:lstStyle>
            <a:lvl1pPr algn="ctr">
              <a:defRPr sz="36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001024" y="642918"/>
            <a:ext cx="785818" cy="4572032"/>
          </a:xfrm>
        </p:spPr>
        <p:txBody>
          <a:bodyPr vert="eaVert"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42922" y="541340"/>
            <a:ext cx="6415094" cy="5459428"/>
          </a:xfrm>
          <a:prstGeom prst="roundRect">
            <a:avLst>
              <a:gd name="adj" fmla="val 4800"/>
            </a:avLst>
          </a:prstGeom>
          <a:solidFill>
            <a:schemeClr val="accent1">
              <a:tint val="20000"/>
            </a:schemeClr>
          </a:solidFill>
          <a:ln w="38100">
            <a:gradFill flip="none"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accent1">
                    <a:tint val="20000"/>
                  </a:schemeClr>
                </a:gs>
              </a:gsLst>
              <a:lin ang="16200000" scaled="1"/>
              <a:tileRect/>
            </a:gradFill>
          </a:ln>
          <a:effectLst>
            <a:outerShdw blurRad="76200" dist="38100" dir="5400000" sx="100500" sy="100500" algn="tl" rotWithShape="0">
              <a:srgbClr val="000000">
                <a:alpha val="50000"/>
              </a:srgb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72330" y="1000108"/>
            <a:ext cx="914368" cy="4214842"/>
          </a:xfrm>
        </p:spPr>
        <p:txBody>
          <a:bodyPr vert="eaVert" anchor="ctr"/>
          <a:lstStyle>
            <a:lvl1pPr marL="0" indent="0" algn="ctr">
              <a:buNone/>
              <a:defRPr sz="1400"/>
            </a:lvl1pPr>
            <a:lvl2pPr marL="457200" indent="0" algn="ctr">
              <a:buNone/>
              <a:defRPr sz="1200"/>
            </a:lvl2pPr>
            <a:lvl3pPr marL="914400" indent="0" algn="ctr">
              <a:buNone/>
              <a:defRPr sz="1000"/>
            </a:lvl3pPr>
            <a:lvl4pPr marL="1371600" indent="0" algn="ctr">
              <a:buNone/>
              <a:defRPr sz="900"/>
            </a:lvl4pPr>
            <a:lvl5pPr marL="1828800" indent="0" algn="ctr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143768" y="274639"/>
            <a:ext cx="1543032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61513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 eaLnBrk="1" latinLnBrk="0" hangingPunct="1"/>
            <a:r>
              <a:rPr lang="zh-CN" altLang="en-US" smtClean="0"/>
              <a:t>第二级</a:t>
            </a:r>
            <a:endParaRPr lang="zh-CN" altLang="en-US" smtClean="0"/>
          </a:p>
          <a:p>
            <a:pPr lvl="2" eaLnBrk="1" latinLnBrk="0" hangingPunct="1"/>
            <a:r>
              <a:rPr lang="zh-CN" altLang="en-US" smtClean="0"/>
              <a:t>第三级</a:t>
            </a:r>
            <a:endParaRPr lang="zh-CN" altLang="en-US" smtClean="0"/>
          </a:p>
          <a:p>
            <a:pPr lvl="3" eaLnBrk="1" latinLnBrk="0" hangingPunct="1"/>
            <a:r>
              <a:rPr lang="zh-CN" altLang="en-US" smtClean="0"/>
              <a:t>第四级</a:t>
            </a:r>
            <a:endParaRPr lang="zh-CN" altLang="en-US" smtClean="0"/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png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5" Type="http://schemas.openxmlformats.org/officeDocument/2006/relationships/theme" Target="../theme/theme2.xml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image" Target="../media/image3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4" Type="http://schemas.openxmlformats.org/officeDocument/2006/relationships/theme" Target="../theme/theme3.xml"/><Relationship Id="rId13" Type="http://schemas.openxmlformats.org/officeDocument/2006/relationships/image" Target="../media/image5.png"/><Relationship Id="rId12" Type="http://schemas.openxmlformats.org/officeDocument/2006/relationships/image" Target="../media/image4.pn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-20638"/>
            <a:ext cx="9144000" cy="1438276"/>
          </a:xfrm>
          <a:prstGeom prst="rect">
            <a:avLst/>
          </a:prstGeom>
          <a:solidFill>
            <a:srgbClr val="243AA8"/>
          </a:solidFill>
          <a:ln w="9525" cmpd="sng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15875" y="6742113"/>
            <a:ext cx="9128125" cy="115887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5875" y="-9525"/>
            <a:ext cx="9144000" cy="109538"/>
          </a:xfrm>
          <a:prstGeom prst="rect">
            <a:avLst/>
          </a:prstGeom>
          <a:solidFill>
            <a:srgbClr val="C1C1C1"/>
          </a:solidFill>
          <a:ln w="9525">
            <a:noFill/>
            <a:miter lim="800000"/>
          </a:ln>
        </p:spPr>
        <p:txBody>
          <a:bodyPr lIns="36000" tIns="7200" rIns="36000" bIns="18000" anchor="ctr"/>
          <a:lstStyle/>
          <a:p>
            <a:pPr eaLnBrk="0" hangingPunct="0"/>
            <a:endParaRPr lang="en-US" sz="10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zh-CN" altLang="en-US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2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111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2051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eaLnBrk="0" hangingPunct="0">
              <a:defRPr sz="1400"/>
            </a:lvl1pPr>
          </a:lstStyle>
          <a:p>
            <a:fld id="{E2EF5984-FCF2-4EAE-BF0C-503B8C25754C}" type="datetimeFigureOut">
              <a:rPr lang="en-US"/>
            </a:fld>
            <a:endParaRPr lang="en-US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ctr" eaLnBrk="0" hangingPunct="0">
              <a:defRPr sz="1400"/>
            </a:lvl1pPr>
          </a:lstStyle>
          <a:p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 eaLnBrk="0" hangingPunct="0">
              <a:defRPr sz="1400"/>
            </a:lvl1pPr>
          </a:lstStyle>
          <a:p>
            <a:fld id="{6D009D23-5746-4DCA-B9C1-49D6A6C65BDB}" type="slidenum">
              <a:rPr lang="en-US"/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隶书" panose="02010509060101010101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Blip>
          <a:blip r:embed="rId14"/>
        </a:buBlip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Blip>
          <a:blip r:embed="rId13"/>
        </a:buBlip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2" cstate="print">
            <a:duotone>
              <a:schemeClr val="accent1"/>
              <a:srgbClr val="FFFFFF"/>
            </a:duotone>
            <a:lum bright="12000" contrast="40000"/>
          </a:blip>
          <a:stretch>
            <a:fillRect/>
          </a:stretch>
        </p:blipFill>
        <p:spPr>
          <a:xfrm>
            <a:off x="6667809" y="4915143"/>
            <a:ext cx="2476191" cy="1942857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矩形 9"/>
          <p:cNvSpPr/>
          <p:nvPr/>
        </p:nvSpPr>
        <p:spPr>
          <a:xfrm>
            <a:off x="0" y="0"/>
            <a:ext cx="9144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20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</a:schemeClr>
              </a:gs>
            </a:gsLst>
            <a:lin ang="18900000" scaled="1"/>
            <a:tileRect/>
          </a:gradFill>
          <a:ln w="12700" cap="rnd" cmpd="sng" algn="ctr">
            <a:noFill/>
            <a:prstDash val="solid"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0" y="40951"/>
            <a:ext cx="4572000" cy="7143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50000"/>
                  <a:hueMod val="100000"/>
                  <a:satMod val="250000"/>
                  <a:alpha val="0"/>
                </a:schemeClr>
              </a:gs>
              <a:gs pos="75000">
                <a:schemeClr val="accent1">
                  <a:tint val="80000"/>
                  <a:shade val="100000"/>
                  <a:hueMod val="100000"/>
                  <a:satMod val="375000"/>
                  <a:alpha val="5000"/>
                </a:schemeClr>
              </a:gs>
              <a:gs pos="100000">
                <a:schemeClr val="accent1">
                  <a:tint val="50000"/>
                  <a:shade val="100000"/>
                  <a:hueMod val="100000"/>
                  <a:satMod val="500000"/>
                  <a:alpha val="60000"/>
                </a:schemeClr>
              </a:gs>
            </a:gsLst>
            <a:lin ang="8100000" scaled="1"/>
            <a:tileRect/>
          </a:gradFill>
          <a:ln w="12700" cap="rnd" cmpd="sng" algn="ctr">
            <a:noFill/>
            <a:prstDash val="solid"/>
          </a:ln>
          <a:effectLst>
            <a:glow>
              <a:schemeClr val="accent1">
                <a:tint val="100000"/>
                <a:shade val="100000"/>
                <a:hueMod val="100000"/>
                <a:satMod val="100000"/>
              </a:schemeClr>
            </a:glow>
            <a:softEdge rad="12700"/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3" cstate="print">
            <a:duotone>
              <a:schemeClr val="accent1"/>
              <a:srgbClr val="FFFFFF"/>
            </a:duotone>
            <a:lum bright="35000" contrast="40000"/>
          </a:blip>
          <a:stretch>
            <a:fillRect/>
          </a:stretch>
        </p:blipFill>
        <p:spPr>
          <a:xfrm>
            <a:off x="0" y="6420445"/>
            <a:ext cx="9144000" cy="437555"/>
          </a:xfrm>
          <a:prstGeom prst="rect">
            <a:avLst/>
          </a:prstGeom>
          <a:noFill/>
          <a:ln>
            <a:noFill/>
          </a:ln>
          <a:effectLst/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  <a:endParaRPr kumimoji="0" lang="zh-CN" altLang="en-US" smtClean="0"/>
          </a:p>
          <a:p>
            <a:pPr lvl="1" eaLnBrk="1" latinLnBrk="0" hangingPunct="1"/>
            <a:r>
              <a:rPr kumimoji="0" lang="zh-CN" altLang="en-US" smtClean="0"/>
              <a:t>第二级</a:t>
            </a:r>
            <a:endParaRPr kumimoji="0" lang="zh-CN" altLang="en-US" smtClean="0"/>
          </a:p>
          <a:p>
            <a:pPr lvl="2" eaLnBrk="1" latinLnBrk="0" hangingPunct="1"/>
            <a:r>
              <a:rPr kumimoji="0" lang="zh-CN" altLang="en-US" smtClean="0"/>
              <a:t>第三级</a:t>
            </a:r>
            <a:endParaRPr kumimoji="0" lang="zh-CN" altLang="en-US" smtClean="0"/>
          </a:p>
          <a:p>
            <a:pPr lvl="3" eaLnBrk="1" latinLnBrk="0" hangingPunct="1"/>
            <a:r>
              <a:rPr kumimoji="0" lang="zh-CN" altLang="en-US" smtClean="0"/>
              <a:t>第四级</a:t>
            </a:r>
            <a:endParaRPr kumimoji="0" lang="zh-CN" altLang="en-US" smtClean="0"/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l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874D-62A8-4A49-A63D-8B14BBC068C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rtlCol="0" anchor="ctr"/>
          <a:lstStyle>
            <a:lvl1pPr algn="ct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82661-4F63-4A98-B01B-2874A49D63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50000"/>
        <a:buFont typeface="Wingdings 2" panose="05020102010507070707"/>
        <a:buChar char="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 2" panose="05020102010507070707"/>
        <a:buChar char="³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60000"/>
        <a:buFont typeface="Wingdings 2" panose="05020102010507070707"/>
        <a:buChar char="®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5"/>
        </a:buClr>
        <a:buSzPct val="45000"/>
        <a:buFont typeface="Wingdings 2" panose="05020102010507070707"/>
        <a:buChar char="¯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6"/>
        </a:buClr>
        <a:buFont typeface="Wingdings 2" panose="05020102010507070707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8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9.xml"/><Relationship Id="rId1" Type="http://schemas.openxmlformats.org/officeDocument/2006/relationships/slide" Target="slide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9.xml"/><Relationship Id="rId2" Type="http://schemas.openxmlformats.org/officeDocument/2006/relationships/hyperlink" Target="https://www.so.com/s?src=poem_card&amp;q=%E7%9A%87%E7%94%AB%E5%86%89%E7%9A%84%E8%AF%97" TargetMode="External"/><Relationship Id="rId1" Type="http://schemas.openxmlformats.org/officeDocument/2006/relationships/hyperlink" Target="http://www.so.com/link?url=http://guoxue.baike.so.com/query/view?id=6e7f52e63f4a560b5816842c0fcc1c0a&amp;type=poem&amp;q=%E6%98%A5%E6%80%9D%E7%9A%87%E7%94%AB%E5%86%89&amp;ts=1523445703&amp;t=d5d9c1b3e28c905fa3b742c59f447c5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755576" y="980728"/>
            <a:ext cx="6335713" cy="4897438"/>
          </a:xfrm>
          <a:prstGeom prst="flowChartPunchedTape">
            <a:avLst/>
          </a:prstGeom>
          <a:gradFill rotWithShape="0">
            <a:gsLst>
              <a:gs pos="0">
                <a:srgbClr val="AAAAAA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38100" dir="5400000" algn="ctr" rotWithShape="0">
              <a:srgbClr val="4D4D4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9038" y="1628775"/>
            <a:ext cx="5399087" cy="341503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皇权无上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恩无常 </a:t>
            </a:r>
            <a:endParaRPr 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男尊女卑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夫为纲</a:t>
            </a:r>
            <a:endParaRPr 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别离迟暮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源征商</a:t>
            </a:r>
            <a:endParaRPr 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539750" y="3789040"/>
            <a:ext cx="7489825" cy="119888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0001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建筑意象：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翠楼、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高楼、宫殿、玉阶、窗等。</a:t>
            </a:r>
            <a:endParaRPr 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539750" y="847106"/>
            <a:ext cx="7486650" cy="175323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2800" b="1" dirty="0">
                <a:solidFill>
                  <a:srgbClr val="2727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室内用具</a:t>
            </a:r>
            <a:r>
              <a:rPr lang="zh-CN" sz="3600" b="1" dirty="0">
                <a:solidFill>
                  <a:srgbClr val="27272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灯、烛、帘、被、团扇、床枕、帷幕、帏、镜、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绮席、碧纱、鸳被、相思枕、</a:t>
            </a:r>
            <a:r>
              <a:rPr 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endParaRPr lang="zh-CN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AutoShape 3"/>
          <p:cNvSpPr>
            <a:spLocks noChangeArrowheads="1"/>
          </p:cNvSpPr>
          <p:nvPr/>
        </p:nvSpPr>
        <p:spPr bwMode="auto">
          <a:xfrm>
            <a:off x="755576" y="980728"/>
            <a:ext cx="6335713" cy="4897438"/>
          </a:xfrm>
          <a:prstGeom prst="flowChartPunchedTape">
            <a:avLst/>
          </a:prstGeom>
          <a:gradFill rotWithShape="0">
            <a:gsLst>
              <a:gs pos="0">
                <a:srgbClr val="AAAAAA"/>
              </a:gs>
              <a:gs pos="100000">
                <a:srgbClr val="FFFFFF"/>
              </a:gs>
            </a:gsLst>
            <a:lin ang="5400000" scaled="1"/>
          </a:gradFill>
          <a:ln w="9525">
            <a:noFill/>
            <a:miter lim="800000"/>
          </a:ln>
          <a:effectLst>
            <a:outerShdw dist="38100" dir="5400000" algn="ctr" rotWithShape="0">
              <a:srgbClr val="4D4D4D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zh-CN" altLang="zh-CN"/>
          </a:p>
        </p:txBody>
      </p:sp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189038" y="1628775"/>
            <a:ext cx="5399087" cy="3368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皇权无上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恩无常</a:t>
            </a:r>
            <a:endParaRPr 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男尊女卑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夫为纲</a:t>
            </a:r>
            <a:endParaRPr 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5400" b="1">
                <a:solidFill>
                  <a:srgbClr val="000000"/>
                </a:solidFill>
                <a:latin typeface="宋体" panose="02010600030101010101" pitchFamily="2" charset="-122"/>
              </a:rPr>
              <a:t>别离迟暮</a:t>
            </a:r>
            <a:r>
              <a:rPr lang="zh-CN" sz="5400" b="1">
                <a:solidFill>
                  <a:srgbClr val="FF0000"/>
                </a:solidFill>
                <a:latin typeface="宋体" panose="02010600030101010101" pitchFamily="2" charset="-122"/>
              </a:rPr>
              <a:t>源征商</a:t>
            </a:r>
            <a:endParaRPr lang="zh-CN" sz="54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29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229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ChangeArrowheads="1" noChangeShapeType="1" noTextEdit="1"/>
          </p:cNvSpPr>
          <p:nvPr/>
        </p:nvSpPr>
        <p:spPr bwMode="auto">
          <a:xfrm>
            <a:off x="34925" y="117475"/>
            <a:ext cx="2593975" cy="7905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0000FF"/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闺中人身份</a:t>
            </a:r>
            <a:endParaRPr lang="zh-CN" altLang="en-US" sz="3600" kern="10">
              <a:ln w="9525" cmpd="sng">
                <a:solidFill>
                  <a:srgbClr val="0000FF"/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900113" y="1341438"/>
            <a:ext cx="5399087" cy="4759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、宦妇（官太太）     </a:t>
            </a:r>
            <a:endParaRPr lang="zh-CN" sz="4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、商妇</a:t>
            </a:r>
            <a:endParaRPr lang="zh-CN" sz="4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、征人妇     </a:t>
            </a:r>
            <a:endParaRPr lang="zh-CN" sz="4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、宫妇</a:t>
            </a:r>
            <a:endParaRPr lang="zh-CN" sz="4400" b="1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5</a:t>
            </a:r>
            <a:r>
              <a:rPr lang="zh-CN" sz="4400" b="1">
                <a:solidFill>
                  <a:srgbClr val="000000"/>
                </a:solidFill>
                <a:latin typeface="宋体" panose="02010600030101010101" pitchFamily="2" charset="-122"/>
              </a:rPr>
              <a:t>、游子妇     </a:t>
            </a:r>
            <a:endParaRPr lang="zh-CN" sz="4400" b="1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ext Box 2"/>
          <p:cNvSpPr txBox="1">
            <a:spLocks noChangeArrowheads="1"/>
          </p:cNvSpPr>
          <p:nvPr/>
        </p:nvSpPr>
        <p:spPr bwMode="auto">
          <a:xfrm>
            <a:off x="323850" y="1773238"/>
            <a:ext cx="6500813" cy="501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indent="266700"/>
            <a:endParaRPr lang="zh-CN" altLang="zh-CN" sz="1000">
              <a:latin typeface="宋体" panose="02010600030101010101" pitchFamily="2" charset="-122"/>
              <a:sym typeface="宋体" panose="02010600030101010101" pitchFamily="2" charset="-122"/>
            </a:endParaRPr>
          </a:p>
          <a:p>
            <a:pPr indent="266700"/>
            <a:endParaRPr lang="zh-CN" altLang="zh-CN"/>
          </a:p>
        </p:txBody>
      </p:sp>
      <p:sp>
        <p:nvSpPr>
          <p:cNvPr id="10243" name="WordArt 3"/>
          <p:cNvSpPr>
            <a:spLocks noChangeArrowheads="1" noChangeShapeType="1" noTextEdit="1"/>
          </p:cNvSpPr>
          <p:nvPr/>
        </p:nvSpPr>
        <p:spPr bwMode="auto">
          <a:xfrm>
            <a:off x="1187450" y="1412875"/>
            <a:ext cx="1946275" cy="593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801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FF0000"/>
                  </a:solidFill>
                  <a:prstDash val="solid"/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闺怨诗</a:t>
            </a:r>
            <a:endParaRPr lang="zh-CN" altLang="en-US" sz="3600" kern="10">
              <a:ln w="9525" cmpd="sng">
                <a:solidFill>
                  <a:srgbClr val="FF0000"/>
                </a:solidFill>
                <a:prstDash val="solid"/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4" name="WordArt 4"/>
          <p:cNvSpPr>
            <a:spLocks noChangeArrowheads="1" noChangeShapeType="1" noTextEdit="1"/>
          </p:cNvSpPr>
          <p:nvPr/>
        </p:nvSpPr>
        <p:spPr bwMode="auto">
          <a:xfrm>
            <a:off x="1979613" y="2276475"/>
            <a:ext cx="1944687" cy="593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801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FF0000"/>
                  </a:solidFill>
                  <a:prstDash val="solid"/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宫怨诗</a:t>
            </a:r>
            <a:endParaRPr lang="zh-CN" altLang="en-US" sz="3600" kern="10">
              <a:ln w="9525" cmpd="sng">
                <a:solidFill>
                  <a:srgbClr val="FF0000"/>
                </a:solidFill>
                <a:prstDash val="solid"/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5" name="WordArt 5"/>
          <p:cNvSpPr>
            <a:spLocks noChangeArrowheads="1" noChangeShapeType="1" noTextEdit="1"/>
          </p:cNvSpPr>
          <p:nvPr/>
        </p:nvSpPr>
        <p:spPr bwMode="auto">
          <a:xfrm>
            <a:off x="2555875" y="3286125"/>
            <a:ext cx="1946275" cy="593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801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FF0000"/>
                  </a:solidFill>
                  <a:prstDash val="solid"/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征妇怨诗</a:t>
            </a:r>
            <a:endParaRPr lang="zh-CN" altLang="en-US" sz="3600" kern="10">
              <a:ln w="9525" cmpd="sng">
                <a:solidFill>
                  <a:srgbClr val="FF0000"/>
                </a:solidFill>
                <a:prstDash val="solid"/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6" name="WordArt 6"/>
          <p:cNvSpPr>
            <a:spLocks noChangeArrowheads="1" noChangeShapeType="1" noTextEdit="1"/>
          </p:cNvSpPr>
          <p:nvPr/>
        </p:nvSpPr>
        <p:spPr bwMode="auto">
          <a:xfrm>
            <a:off x="3276600" y="4221163"/>
            <a:ext cx="1944688" cy="5937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801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FF0000"/>
                  </a:solidFill>
                  <a:prstDash val="solid"/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商妇怨诗</a:t>
            </a:r>
            <a:endParaRPr lang="zh-CN" altLang="en-US" sz="3600" kern="10">
              <a:ln w="9525" cmpd="sng">
                <a:solidFill>
                  <a:srgbClr val="FF0000"/>
                </a:solidFill>
                <a:prstDash val="solid"/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7" name="WordArt 7"/>
          <p:cNvSpPr>
            <a:spLocks noChangeArrowheads="1" noChangeShapeType="1" noTextEdit="1"/>
          </p:cNvSpPr>
          <p:nvPr/>
        </p:nvSpPr>
        <p:spPr bwMode="auto">
          <a:xfrm>
            <a:off x="3997325" y="5014913"/>
            <a:ext cx="2303463" cy="71913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801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FF0000"/>
                  </a:solidFill>
                  <a:prstDash val="solid"/>
                  <a:rou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少女闺阁怨诗</a:t>
            </a:r>
            <a:endParaRPr lang="zh-CN" altLang="en-US" sz="3600" kern="10">
              <a:ln w="9525" cmpd="sng">
                <a:solidFill>
                  <a:srgbClr val="FF0000"/>
                </a:solidFill>
                <a:prstDash val="solid"/>
                <a:rou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0248" name="WordArt 8"/>
          <p:cNvSpPr>
            <a:spLocks noChangeArrowheads="1" noChangeShapeType="1" noTextEdit="1"/>
          </p:cNvSpPr>
          <p:nvPr/>
        </p:nvSpPr>
        <p:spPr bwMode="auto">
          <a:xfrm>
            <a:off x="111125" y="317500"/>
            <a:ext cx="1339850" cy="595313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0000FF"/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类别</a:t>
            </a:r>
            <a:endParaRPr lang="zh-CN" altLang="en-US" sz="3600" kern="10">
              <a:ln w="9525" cmpd="sng">
                <a:solidFill>
                  <a:srgbClr val="0000FF"/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WordArt 2"/>
          <p:cNvSpPr>
            <a:spLocks noChangeArrowheads="1" noChangeShapeType="1" noTextEdit="1"/>
          </p:cNvSpPr>
          <p:nvPr/>
        </p:nvSpPr>
        <p:spPr bwMode="auto">
          <a:xfrm>
            <a:off x="-107950" y="404813"/>
            <a:ext cx="2230438" cy="86518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3600" kern="10">
                <a:ln w="9525" cmpd="sng">
                  <a:solidFill>
                    <a:srgbClr val="0000FF"/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 思想感情</a:t>
            </a:r>
            <a:endParaRPr lang="zh-CN" altLang="en-US" sz="3600" kern="10">
              <a:ln w="9525" cmpd="sng">
                <a:solidFill>
                  <a:srgbClr val="0000FF"/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39750" y="1557338"/>
            <a:ext cx="7920038" cy="45243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ClrTx/>
              <a:buFont typeface="Arial" panose="020B0604020202020204" pitchFamily="34" charset="0"/>
              <a:buAutoNum type="ea1ChsPeriod"/>
            </a:pP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相濡以沫的浓厚感情。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1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、或表现夫妻之间相濡以沫的生活。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2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、或表现夫妻离别之后的真挚思念。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3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、或表现对戍边丈夫的怀念与忧虑。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    </a:t>
            </a:r>
            <a:r>
              <a:rPr lang="zh-CN" alt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4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、或表现夫妻间生死不渝的爱情。</a:t>
            </a:r>
            <a:endParaRPr lang="zh-CN" sz="32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-36513" y="261938"/>
            <a:ext cx="5616625" cy="6408737"/>
          </a:xfrm>
        </p:spPr>
        <p:txBody>
          <a:bodyPr/>
          <a:lstStyle/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sz="48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夜</a:t>
            </a:r>
            <a:r>
              <a:rPr lang="zh-CN" sz="4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雨寄北   </a:t>
            </a:r>
            <a:endParaRPr lang="zh-CN" sz="4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>
              <a:buFont typeface="Times New Roman" panose="02020603050405020304" pitchFamily="18" charset="0"/>
              <a:buNone/>
            </a:pPr>
            <a:r>
              <a:rPr 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       唐</a:t>
            </a:r>
            <a:r>
              <a:rPr lang="zh-CN" altLang="zh-CN" sz="3600" b="1" dirty="0">
                <a:latin typeface="宋体" panose="02010600030101010101" pitchFamily="2" charset="-122"/>
                <a:ea typeface="楷体_GB2312" panose="02010609030101010101" pitchFamily="1" charset="-122"/>
              </a:rPr>
              <a:t>·</a:t>
            </a:r>
            <a:r>
              <a:rPr 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李商隐</a:t>
            </a:r>
            <a:endParaRPr lang="zh-CN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君问归期未有期，</a:t>
            </a:r>
            <a:endParaRPr lang="zh-CN" sz="4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巴山夜雨涨秋池。</a:t>
            </a:r>
            <a:endParaRPr lang="zh-CN" sz="4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何当共剪西窗竹，</a:t>
            </a:r>
            <a:endParaRPr lang="zh-CN" sz="4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却话巴山夜雨时。</a:t>
            </a:r>
            <a:endParaRPr lang="zh-CN" sz="44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/>
            <a:endParaRPr lang="zh-CN" altLang="zh-CN" sz="2400" b="1" dirty="0">
              <a:latin typeface="宋体" panose="02010600030101010101" pitchFamily="2" charset="-122"/>
            </a:endParaRPr>
          </a:p>
        </p:txBody>
      </p:sp>
      <p:pic>
        <p:nvPicPr>
          <p:cNvPr id="15363" name="Picture 3" descr="325087313151529967786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012160" y="476672"/>
            <a:ext cx="3131840" cy="590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36513" y="765175"/>
            <a:ext cx="9255125" cy="50783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、幽居宫中的凄凉与孤独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、宫中生活的单调与无聊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、对命运的哀痛与怨恨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en-US" alt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4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、对自由生活的渴望，对爱情、美好生活的向往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-468313" y="117475"/>
            <a:ext cx="7486651" cy="633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r>
              <a:rPr lang="zh-CN" altLang="zh-CN" sz="2800">
                <a:latin typeface="宋体" panose="02010600030101010101" pitchFamily="2" charset="-122"/>
              </a:rPr>
              <a:t>   </a:t>
            </a:r>
            <a:r>
              <a:rPr lang="zh-CN" altLang="zh-CN" sz="3600">
                <a:latin typeface="宋体" panose="02010600030101010101" pitchFamily="2" charset="-122"/>
              </a:rPr>
              <a:t> </a:t>
            </a:r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二、表现孤苦幽寂的命运之悲。</a:t>
            </a:r>
            <a:endParaRPr 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692696"/>
            <a:ext cx="9144000" cy="4413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  <a:buClrTx/>
              <a:buFont typeface="Times New Roman" panose="02020603050405020304" pitchFamily="18" charset="0"/>
              <a:buChar char="•"/>
            </a:pPr>
            <a:r>
              <a:rPr lang="zh-CN" altLang="zh-CN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秋夕</a:t>
            </a:r>
            <a:r>
              <a:rPr lang="zh-CN" altLang="zh-CN" sz="1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zh-CN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</a:t>
            </a:r>
            <a:r>
              <a:rPr lang="zh-CN" altLang="zh-CN" sz="24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唐</a:t>
            </a:r>
            <a:r>
              <a:rPr lang="zh-CN" altLang="zh-CN" sz="2400" b="1" dirty="0" smtClean="0">
                <a:latin typeface="Arial" panose="020B0604020202020204"/>
                <a:ea typeface="楷体_GB2312" panose="02010609030101010101" pitchFamily="1" charset="-122"/>
              </a:rPr>
              <a:t>·</a:t>
            </a:r>
            <a:r>
              <a:rPr lang="zh-CN" altLang="zh-CN" sz="24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杜牧</a:t>
            </a:r>
            <a:endParaRPr lang="zh-CN" altLang="zh-CN" sz="1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zh-CN" sz="3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银烛秋光冷画屏，轻罗小扇扑流萤。</a:t>
            </a:r>
            <a:endParaRPr lang="zh-CN" altLang="zh-CN" sz="3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zh-CN" sz="3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天阶夜色凉如水，坐看牵牛织女星。</a:t>
            </a:r>
            <a:endParaRPr lang="zh-CN" altLang="zh-CN" sz="3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  <a:buClrTx/>
              <a:buFont typeface="Times New Roman" panose="02020603050405020304" pitchFamily="18" charset="0"/>
              <a:buChar char="•"/>
            </a:pPr>
            <a:r>
              <a:rPr lang="zh-CN" altLang="zh-CN" sz="3600" b="1" dirty="0" smtClean="0"/>
              <a:t> 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本诗写失意宫女生活的孤寂幽怨。首句写秋景，用“冷”字，暗示寒秋气氛，又衬托出主人公内心的孤凄。二句写借扑流萤以打发时光，排遣愁绪。三四句借眺望着牵牛织女，暗写她对真挚爱情的向往。</a:t>
            </a:r>
            <a:endParaRPr lang="zh-CN" alt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0" y="836712"/>
            <a:ext cx="8929688" cy="2923877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1</a:t>
            </a:r>
            <a:r>
              <a:rPr 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、或写思妇空闺思夫、念远的哀伤</a:t>
            </a:r>
            <a:r>
              <a:rPr lang="zh-CN" sz="3600" b="1" dirty="0" smtClean="0">
                <a:solidFill>
                  <a:srgbClr val="070707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2</a:t>
            </a:r>
            <a:r>
              <a:rPr 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、或写红颜易逝，青春虚度的惆怅</a:t>
            </a:r>
            <a:r>
              <a:rPr lang="zh-CN" sz="3600" b="1" dirty="0" smtClean="0">
                <a:solidFill>
                  <a:srgbClr val="070707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3</a:t>
            </a:r>
            <a:r>
              <a:rPr 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、或写盼夫早归、夫妻团圆的渴望</a:t>
            </a:r>
            <a:r>
              <a:rPr lang="zh-CN" sz="4000" b="1" dirty="0" smtClean="0">
                <a:solidFill>
                  <a:srgbClr val="070707"/>
                </a:solidFill>
                <a:latin typeface="宋体" panose="02010600030101010101" pitchFamily="2" charset="-122"/>
              </a:rPr>
              <a:t>。</a:t>
            </a:r>
            <a:endParaRPr lang="zh-CN" sz="4000" b="1" dirty="0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36513" y="117475"/>
            <a:ext cx="6578600" cy="6334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rgbClr val="000000"/>
                </a:solidFill>
              </a:rPr>
              <a:t>  </a:t>
            </a:r>
            <a:r>
              <a:rPr lang="zh-CN" altLang="zh-CN" sz="3600" b="1">
                <a:solidFill>
                  <a:srgbClr val="000000"/>
                </a:solidFill>
              </a:rPr>
              <a:t> </a:t>
            </a:r>
            <a:r>
              <a:rPr lang="zh-CN" sz="3600" b="1">
                <a:solidFill>
                  <a:srgbClr val="FF0000"/>
                </a:solidFill>
              </a:rPr>
              <a:t>三、空闺独守的思亲之怨。</a:t>
            </a:r>
            <a:endParaRPr 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548680"/>
            <a:ext cx="8280920" cy="59912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zh-CN" altLang="zh-CN" sz="40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代春怨</a:t>
            </a:r>
            <a:r>
              <a:rPr lang="zh-CN" altLang="zh-CN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 唐</a:t>
            </a:r>
            <a:r>
              <a:rPr lang="zh-CN" altLang="zh-CN" sz="3200" b="1" dirty="0" smtClean="0">
                <a:latin typeface="Arial" panose="020B0604020202020204"/>
                <a:ea typeface="楷体_GB2312" panose="02010609030101010101" pitchFamily="1" charset="-122"/>
              </a:rPr>
              <a:t>·</a:t>
            </a:r>
            <a:r>
              <a:rPr lang="zh-CN" altLang="zh-CN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刘方平</a:t>
            </a:r>
            <a:endParaRPr lang="zh-CN" altLang="zh-CN" sz="32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zh-CN" altLang="zh-CN" sz="3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朝日残莺伴妾啼，开帘只见草萋萋。</a:t>
            </a:r>
            <a:endParaRPr lang="zh-CN" altLang="zh-CN" sz="3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>
              <a:lnSpc>
                <a:spcPct val="80000"/>
              </a:lnSpc>
              <a:spcBef>
                <a:spcPct val="20000"/>
              </a:spcBef>
            </a:pPr>
            <a:r>
              <a:rPr lang="zh-CN" altLang="zh-CN" sz="3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庭前时有东风入，杨柳千条尽向西。</a:t>
            </a:r>
            <a:endParaRPr lang="zh-CN" altLang="zh-CN" sz="3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</a:t>
            </a:r>
            <a:endParaRPr lang="en-US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</a:t>
            </a:r>
            <a:r>
              <a:rPr lang="zh-CN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诗中的思妇触景伤情，怀思不已。时至暮春，独守空闺，怨忧满怀，偏偏几只残莺又叫个不停，更令人愁肠百结。拉开窗帘，又见芳草凄凄，碧色一片，更勾起送别时的情景。那随风飘向西方的万千柳条，将闺妇的思情又带向远在西陲的征人，借景抒情，含蓄地表达思妇的忧怨。</a:t>
            </a:r>
            <a:endParaRPr lang="zh-CN" altLang="zh-CN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zh-CN" sz="2400" b="1" dirty="0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>
            <a:spLocks noChangeArrowheads="1"/>
          </p:cNvSpPr>
          <p:nvPr/>
        </p:nvSpPr>
        <p:spPr bwMode="auto">
          <a:xfrm>
            <a:off x="-107950" y="693738"/>
            <a:ext cx="9359900" cy="707886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sz="40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红妆对镜哭翠楼，喃燕双飞月如钩</a:t>
            </a:r>
            <a:endParaRPr lang="zh-CN" sz="4000" b="1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1619672" y="2208213"/>
            <a:ext cx="4680520" cy="1015663"/>
          </a:xfrm>
          <a:prstGeom prst="rect">
            <a:avLst/>
          </a:prstGeom>
          <a:noFill/>
          <a:ln w="38100" cmpd="sng">
            <a:solidFill>
              <a:srgbClr val="008000"/>
            </a:solidFill>
            <a:prstDash val="solid"/>
            <a:miter lim="800000"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sz="6000" b="1" dirty="0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爱情闺怨诗</a:t>
            </a:r>
            <a:endParaRPr lang="zh-CN" sz="6000" b="1" dirty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 Box 2"/>
          <p:cNvSpPr txBox="1">
            <a:spLocks noChangeArrowheads="1"/>
          </p:cNvSpPr>
          <p:nvPr/>
        </p:nvSpPr>
        <p:spPr bwMode="auto">
          <a:xfrm>
            <a:off x="38100" y="768350"/>
            <a:ext cx="8782050" cy="39087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1</a:t>
            </a:r>
            <a:r>
              <a:rPr 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、一种不可企及而又刻骨铭心的爱恋</a:t>
            </a:r>
            <a:r>
              <a:rPr lang="zh-CN" sz="3600" b="1" dirty="0" smtClean="0">
                <a:solidFill>
                  <a:srgbClr val="070707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2</a:t>
            </a:r>
            <a:r>
              <a:rPr 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、一种不能圆满而又至死不渝的情伤</a:t>
            </a:r>
            <a:r>
              <a:rPr lang="zh-CN" sz="3600" b="1" dirty="0" smtClean="0">
                <a:solidFill>
                  <a:srgbClr val="070707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3</a:t>
            </a:r>
            <a:r>
              <a:rPr lang="zh-CN" sz="3600" b="1" dirty="0">
                <a:solidFill>
                  <a:srgbClr val="070707"/>
                </a:solidFill>
                <a:latin typeface="宋体" panose="02010600030101010101" pitchFamily="2" charset="-122"/>
              </a:rPr>
              <a:t>、一种无法言传而又心心相印的思念。</a:t>
            </a:r>
            <a:endParaRPr lang="zh-CN" sz="3600" b="1" dirty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endParaRPr lang="zh-CN" sz="3200" b="1" dirty="0">
              <a:solidFill>
                <a:srgbClr val="070707"/>
              </a:solidFill>
              <a:latin typeface="宋体" panose="02010600030101010101" pitchFamily="2" charset="-122"/>
            </a:endParaRPr>
          </a:p>
          <a:p>
            <a:endParaRPr lang="zh-CN" altLang="zh-CN" sz="3600" b="1" dirty="0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-107950" y="44450"/>
            <a:ext cx="6981825" cy="6921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4000" b="1">
                <a:solidFill>
                  <a:srgbClr val="FF0000"/>
                </a:solidFill>
                <a:latin typeface="宋体" panose="02010600030101010101" pitchFamily="2" charset="-122"/>
              </a:rPr>
              <a:t>四、情梦难圆的遗憾之怅。</a:t>
            </a:r>
            <a:endParaRPr lang="zh-CN" sz="40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88640"/>
            <a:ext cx="8964488" cy="491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zh-CN" sz="40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代赠</a:t>
            </a:r>
            <a:r>
              <a:rPr lang="zh-CN" altLang="zh-CN" sz="28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 唐</a:t>
            </a:r>
            <a:r>
              <a:rPr lang="zh-CN" altLang="zh-CN" sz="2800" b="1" dirty="0" smtClean="0">
                <a:latin typeface="Arial" panose="020B0604020202020204"/>
                <a:ea typeface="楷体_GB2312" panose="02010609030101010101" pitchFamily="1" charset="-122"/>
              </a:rPr>
              <a:t>·</a:t>
            </a:r>
            <a:r>
              <a:rPr lang="zh-CN" altLang="zh-CN" sz="28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李商隐</a:t>
            </a:r>
            <a:endParaRPr lang="zh-CN" altLang="zh-CN" sz="28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zh-CN" sz="3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楼上黄昏欲望休，玉梯横绝月如钩。</a:t>
            </a:r>
            <a:endParaRPr lang="zh-CN" altLang="zh-CN" sz="3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algn="ctr">
              <a:spcBef>
                <a:spcPct val="20000"/>
              </a:spcBef>
            </a:pPr>
            <a:r>
              <a:rPr lang="zh-CN" altLang="zh-CN" sz="36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芭蕉不展丁香结，同向春风各自愁。</a:t>
            </a:r>
            <a:endParaRPr lang="zh-CN" altLang="zh-CN" sz="36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spcBef>
                <a:spcPct val="20000"/>
              </a:spcBef>
            </a:pPr>
            <a:r>
              <a:rPr lang="zh-CN" altLang="zh-CN" sz="3600" b="1" dirty="0" smtClean="0"/>
              <a:t>   日暮黄昏，初月如钩，诗人渴望着与意中人偶有一见，互通情愫，然而两人却是“玉梯横绝”往来被</a:t>
            </a:r>
            <a:r>
              <a:rPr lang="zh-CN" altLang="en-US" sz="3600" b="1" dirty="0" smtClean="0"/>
              <a:t>阻</a:t>
            </a:r>
            <a:r>
              <a:rPr lang="zh-CN" altLang="zh-CN" sz="3600" b="1" dirty="0" smtClean="0"/>
              <a:t>。这种爱而不能的惆怅，如伸不展的芭蕉与绽不开的丁香，郁结在诗人心头，无法开释。</a:t>
            </a:r>
            <a:endParaRPr lang="zh-CN" altLang="zh-CN" sz="3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 Box 2"/>
          <p:cNvSpPr txBox="1">
            <a:spLocks noChangeArrowheads="1"/>
          </p:cNvSpPr>
          <p:nvPr/>
        </p:nvSpPr>
        <p:spPr bwMode="auto">
          <a:xfrm>
            <a:off x="107950" y="44450"/>
            <a:ext cx="7777163" cy="64633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五、阴阳两隔的悼亡之痛。</a:t>
            </a:r>
            <a:endParaRPr lang="zh-CN" sz="36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-36513" y="980728"/>
            <a:ext cx="9217026" cy="50783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、或睹故物思亡人，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或触旧景而生悲情，表达生死两隔的愁绪哀伤与抑郁痛苦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、或追忆从前生活的情景，叙述亡者琐事细节，寄托无限哀思与怀念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3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、或触景伤情，情染于物，表达孤独寂寞的情感，与物是人非的凄楚</a:t>
            </a:r>
            <a:r>
              <a:rPr lang="zh-CN" sz="40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sz="40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endParaRPr lang="zh-CN" alt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7504" y="620688"/>
            <a:ext cx="8496944" cy="60939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zh-CN" altLang="zh-CN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江城子</a:t>
            </a:r>
            <a:r>
              <a:rPr lang="zh-CN" altLang="zh-CN" sz="24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  宋</a:t>
            </a:r>
            <a:r>
              <a:rPr lang="zh-CN" altLang="zh-CN" sz="2400" b="1" dirty="0" smtClean="0">
                <a:latin typeface="Arial" panose="020B0604020202020204"/>
                <a:ea typeface="楷体_GB2312" panose="02010609030101010101" pitchFamily="1" charset="-122"/>
              </a:rPr>
              <a:t>·</a:t>
            </a:r>
            <a:r>
              <a:rPr lang="zh-CN" altLang="zh-CN" sz="24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苏轼</a:t>
            </a:r>
            <a:endParaRPr lang="zh-CN" altLang="zh-CN" sz="24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zh-CN" sz="20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r>
              <a:rPr lang="zh-CN" altLang="zh-CN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十年生死两茫茫，不思量，自难忘。千里孤坟，无处话凄凉。纵使相逢应不识，尘满面，鬓如霜。</a:t>
            </a:r>
            <a:endParaRPr lang="zh-CN" altLang="zh-CN" sz="32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zh-CN" sz="32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夜来幽梦忽还乡，小轩窗，正梳妆。相顾无言，唯有泪千行。料得年年断肠处，明月夜，短松岗。</a:t>
            </a:r>
            <a:endParaRPr lang="zh-CN" altLang="zh-CN" sz="3200" b="1" dirty="0" smtClean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zh-CN" sz="2400" b="1" dirty="0" smtClean="0"/>
              <a:t>   </a:t>
            </a:r>
            <a:r>
              <a:rPr lang="en-US" altLang="zh-CN" sz="2400" b="1" dirty="0" smtClean="0"/>
              <a:t>       </a:t>
            </a:r>
            <a:r>
              <a:rPr lang="zh-CN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这是苏轼悼念亡妻王弗的词。王弗16岁与苏轼结婚，夫妻情深意笃，上阕写十年生死相隔，音容 渺茫，抒发了深沉的人生感慨。下阕抒写梦中情思。词将对亡妻的凄婉悼念之情与自己政途失意，流转江湖之苦融为一体，读来尽显悼念之凄切、人生之悲慨。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>
            <a:spLocks noChangeArrowheads="1"/>
          </p:cNvSpPr>
          <p:nvPr/>
        </p:nvSpPr>
        <p:spPr bwMode="auto">
          <a:xfrm>
            <a:off x="381000" y="1600200"/>
            <a:ext cx="8382000" cy="3702050"/>
          </a:xfrm>
          <a:prstGeom prst="rect">
            <a:avLst/>
          </a:prstGeom>
          <a:noFill/>
          <a:ln w="9525" cmpd="sng">
            <a:solidFill>
              <a:srgbClr val="000000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altLang="zh-CN" sz="4000" b="1"/>
              <a:t> 1</a:t>
            </a:r>
            <a:r>
              <a:rPr lang="zh-CN" sz="4000" b="1"/>
              <a:t>、以相思寓</a:t>
            </a:r>
            <a:r>
              <a:rPr lang="zh-CN" altLang="zh-CN" sz="4000" b="1"/>
              <a:t>_____________</a:t>
            </a:r>
            <a:endParaRPr lang="zh-CN" altLang="zh-CN" sz="4000" b="1"/>
          </a:p>
          <a:p>
            <a:pPr eaLnBrk="0" hangingPunct="0">
              <a:lnSpc>
                <a:spcPct val="150000"/>
              </a:lnSpc>
            </a:pPr>
            <a:r>
              <a:rPr lang="zh-CN" altLang="zh-CN" sz="4000" b="1"/>
              <a:t> 2</a:t>
            </a:r>
            <a:r>
              <a:rPr lang="zh-CN" sz="4000" b="1"/>
              <a:t>、以美人迟暮寓</a:t>
            </a:r>
            <a:r>
              <a:rPr lang="zh-CN" altLang="zh-CN" sz="4000" b="1"/>
              <a:t>______________</a:t>
            </a:r>
            <a:endParaRPr lang="zh-CN" altLang="zh-CN" sz="4000" b="1"/>
          </a:p>
          <a:p>
            <a:pPr eaLnBrk="0" hangingPunct="0">
              <a:lnSpc>
                <a:spcPct val="150000"/>
              </a:lnSpc>
            </a:pPr>
            <a:r>
              <a:rPr lang="zh-CN" altLang="zh-CN" sz="4000" b="1"/>
              <a:t> 3</a:t>
            </a:r>
            <a:r>
              <a:rPr lang="zh-CN" sz="4000" b="1"/>
              <a:t>、以空闺寂寞寓</a:t>
            </a:r>
            <a:r>
              <a:rPr lang="zh-CN" altLang="zh-CN" sz="4000" b="1"/>
              <a:t>_______</a:t>
            </a:r>
            <a:endParaRPr lang="zh-CN" altLang="zh-CN" sz="4000" b="1"/>
          </a:p>
          <a:p>
            <a:pPr eaLnBrk="0" hangingPunct="0">
              <a:lnSpc>
                <a:spcPct val="150000"/>
              </a:lnSpc>
            </a:pPr>
            <a:r>
              <a:rPr lang="zh-CN" altLang="zh-CN" sz="4000" b="1"/>
              <a:t> 4</a:t>
            </a:r>
            <a:r>
              <a:rPr lang="zh-CN" sz="4000" b="1"/>
              <a:t>、以冷落薄情寓</a:t>
            </a:r>
            <a:r>
              <a:rPr lang="zh-CN" altLang="zh-CN" sz="4000" b="1"/>
              <a:t>_________</a:t>
            </a:r>
            <a:endParaRPr lang="zh-CN" altLang="zh-CN" sz="4000" b="1"/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3581400" y="1752600"/>
            <a:ext cx="4806950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3200" b="1">
                <a:solidFill>
                  <a:srgbClr val="FF3300"/>
                </a:solidFill>
                <a:ea typeface="隶书" panose="02010509060101010101" charset="-122"/>
              </a:rPr>
              <a:t>渴望报效国家朝廷</a:t>
            </a:r>
            <a:endParaRPr lang="zh-CN" sz="3200" b="1">
              <a:solidFill>
                <a:srgbClr val="FF3300"/>
              </a:solidFill>
              <a:ea typeface="隶书" panose="02010509060101010101" charset="-122"/>
            </a:endParaRP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4724400" y="2743200"/>
            <a:ext cx="3806825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3200" b="1">
                <a:solidFill>
                  <a:srgbClr val="FF3300"/>
                </a:solidFill>
                <a:ea typeface="隶书" panose="02010509060101010101" charset="-122"/>
              </a:rPr>
              <a:t>壮志未酬功业未就</a:t>
            </a:r>
            <a:endParaRPr lang="zh-CN" sz="3200" b="1">
              <a:solidFill>
                <a:srgbClr val="FF3300"/>
              </a:solidFill>
              <a:ea typeface="隶书" panose="02010509060101010101" charset="-122"/>
            </a:endParaRPr>
          </a:p>
        </p:txBody>
      </p:sp>
      <p:sp>
        <p:nvSpPr>
          <p:cNvPr id="20485" name="Text Box 5"/>
          <p:cNvSpPr txBox="1">
            <a:spLocks noChangeArrowheads="1"/>
          </p:cNvSpPr>
          <p:nvPr/>
        </p:nvSpPr>
        <p:spPr bwMode="auto">
          <a:xfrm>
            <a:off x="4572000" y="3657600"/>
            <a:ext cx="3671888" cy="577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sz="3200" b="1">
                <a:solidFill>
                  <a:srgbClr val="FF3300"/>
                </a:solidFill>
                <a:ea typeface="隶书" panose="02010509060101010101" charset="-122"/>
              </a:rPr>
              <a:t>怀才不遇</a:t>
            </a:r>
            <a:endParaRPr lang="zh-CN" sz="3200" b="1">
              <a:solidFill>
                <a:srgbClr val="FF3300"/>
              </a:solidFill>
              <a:ea typeface="隶书" panose="02010509060101010101" charset="-122"/>
            </a:endParaRPr>
          </a:p>
        </p:txBody>
      </p:sp>
      <p:sp>
        <p:nvSpPr>
          <p:cNvPr id="20486" name="Text Box 6"/>
          <p:cNvSpPr txBox="1">
            <a:spLocks noChangeArrowheads="1"/>
          </p:cNvSpPr>
          <p:nvPr/>
        </p:nvSpPr>
        <p:spPr bwMode="auto">
          <a:xfrm>
            <a:off x="4648200" y="4419600"/>
            <a:ext cx="3667125" cy="8207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zh-CN" sz="3200" b="1">
                <a:solidFill>
                  <a:srgbClr val="FF3300"/>
                </a:solidFill>
                <a:ea typeface="隶书" panose="02010509060101010101" charset="-122"/>
              </a:rPr>
              <a:t>遭排挤打击</a:t>
            </a:r>
            <a:endParaRPr lang="zh-CN" sz="3200">
              <a:solidFill>
                <a:srgbClr val="FF3300"/>
              </a:solidFill>
              <a:ea typeface="隶书" panose="02010509060101010101" charset="-122"/>
            </a:endParaRPr>
          </a:p>
        </p:txBody>
      </p:sp>
      <p:sp>
        <p:nvSpPr>
          <p:cNvPr id="20487" name="Text Box 7"/>
          <p:cNvSpPr txBox="1">
            <a:spLocks noChangeArrowheads="1"/>
          </p:cNvSpPr>
          <p:nvPr/>
        </p:nvSpPr>
        <p:spPr bwMode="auto">
          <a:xfrm>
            <a:off x="179388" y="422275"/>
            <a:ext cx="9001125" cy="10620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3600" b="1">
                <a:solidFill>
                  <a:srgbClr val="FF0000"/>
                </a:solidFill>
                <a:latin typeface="宋体" panose="02010600030101010101" pitchFamily="2" charset="-122"/>
              </a:rPr>
              <a:t>六、借思妇闺情寄寓作者自己的人生感慨的。</a:t>
            </a:r>
            <a:endParaRPr lang="zh-CN" sz="3600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endParaRPr lang="zh-CN" altLang="zh-CN" sz="28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  <p:bldP spid="20485" grpId="0" animBg="1"/>
      <p:bldP spid="2048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 Box 4"/>
          <p:cNvSpPr txBox="1">
            <a:spLocks noChangeArrowheads="1"/>
          </p:cNvSpPr>
          <p:nvPr/>
        </p:nvSpPr>
        <p:spPr bwMode="auto">
          <a:xfrm>
            <a:off x="1857375" y="500063"/>
            <a:ext cx="61214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常见</a:t>
            </a:r>
            <a:r>
              <a:rPr lang="zh-CN" altLang="en-US" sz="4800" b="1" dirty="0" smtClean="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表达</a:t>
            </a:r>
            <a:r>
              <a:rPr lang="zh-CN" altLang="en-US" sz="4800" b="1" dirty="0">
                <a:solidFill>
                  <a:srgbClr val="FF3300"/>
                </a:solidFill>
                <a:latin typeface="隶书" panose="02010509060101010101" charset="-122"/>
                <a:ea typeface="隶书" panose="02010509060101010101" charset="-122"/>
              </a:rPr>
              <a:t>技巧</a:t>
            </a:r>
            <a:endParaRPr lang="zh-CN" altLang="en-US" sz="4800" b="1" dirty="0">
              <a:solidFill>
                <a:srgbClr val="FF3300"/>
              </a:solidFill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38915" name="Text Box 6"/>
          <p:cNvSpPr txBox="1">
            <a:spLocks noChangeArrowheads="1"/>
          </p:cNvSpPr>
          <p:nvPr/>
        </p:nvSpPr>
        <p:spPr bwMode="auto">
          <a:xfrm>
            <a:off x="2230438" y="1841500"/>
            <a:ext cx="4270375" cy="344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b="1" dirty="0"/>
              <a:t>修辞方法</a:t>
            </a:r>
            <a:endParaRPr lang="zh-CN" altLang="en-US" b="1" dirty="0"/>
          </a:p>
          <a:p>
            <a:pPr>
              <a:spcBef>
                <a:spcPct val="50000"/>
              </a:spcBef>
            </a:pPr>
            <a:r>
              <a:rPr lang="zh-CN" altLang="en-US" b="1" dirty="0"/>
              <a:t>表现手法</a:t>
            </a:r>
            <a:endParaRPr lang="zh-CN" altLang="en-US" b="1" dirty="0"/>
          </a:p>
          <a:p>
            <a:pPr>
              <a:spcBef>
                <a:spcPct val="50000"/>
              </a:spcBef>
            </a:pPr>
            <a:r>
              <a:rPr lang="zh-CN" altLang="en-US" b="1" dirty="0"/>
              <a:t>抒情方式</a:t>
            </a:r>
            <a:endParaRPr lang="en-US" b="1" dirty="0"/>
          </a:p>
          <a:p>
            <a:pPr>
              <a:spcBef>
                <a:spcPct val="50000"/>
              </a:spcBef>
            </a:pPr>
            <a:r>
              <a:rPr lang="zh-CN" altLang="en-US" b="1" dirty="0"/>
              <a:t>谋篇布局</a:t>
            </a:r>
            <a:endParaRPr lang="zh-CN" altLang="en-US" b="1" dirty="0"/>
          </a:p>
        </p:txBody>
      </p:sp>
      <p:sp>
        <p:nvSpPr>
          <p:cNvPr id="38916" name="AutoShape 7"/>
          <p:cNvSpPr/>
          <p:nvPr/>
        </p:nvSpPr>
        <p:spPr bwMode="auto">
          <a:xfrm>
            <a:off x="1857375" y="2214563"/>
            <a:ext cx="357188" cy="2857500"/>
          </a:xfrm>
          <a:prstGeom prst="leftBrace">
            <a:avLst>
              <a:gd name="adj1" fmla="val 16374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492500" y="2060575"/>
            <a:ext cx="936625" cy="31591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anchor="ctr"/>
          <a:lstStyle/>
          <a:p>
            <a:pPr>
              <a:lnSpc>
                <a:spcPct val="90000"/>
              </a:lnSpc>
            </a:pPr>
            <a: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  <a:t>表</a:t>
            </a:r>
            <a:b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</a:br>
            <a: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  <a:t>现</a:t>
            </a:r>
            <a:b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</a:br>
            <a: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  <a:t>手</a:t>
            </a:r>
            <a:b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</a:br>
            <a:r>
              <a:rPr lang="zh-CN" sz="4800" b="1">
                <a:solidFill>
                  <a:srgbClr val="0066FF"/>
                </a:solidFill>
                <a:latin typeface="华文新魏" panose="02010800040101010101" pitchFamily="2" charset="-122"/>
                <a:ea typeface="华文新魏" panose="02010800040101010101" pitchFamily="2" charset="-122"/>
                <a:hlinkClick r:id="rId1" action="ppaction://hlinksldjump"/>
              </a:rPr>
              <a:t>法</a:t>
            </a:r>
            <a:endParaRPr lang="zh-CN" sz="4800" b="1">
              <a:solidFill>
                <a:srgbClr val="0066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906463" y="1722438"/>
            <a:ext cx="2513012" cy="842962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lIns="90170" tIns="46990" rIns="90170" bIns="46990" anchor="ctr"/>
          <a:lstStyle/>
          <a:p>
            <a:pPr algn="ctr"/>
            <a:r>
              <a:rPr lang="zh-CN" sz="2800" b="1">
                <a:solidFill>
                  <a:srgbClr val="FF0000"/>
                </a:solidFill>
              </a:rPr>
              <a:t>比兴</a:t>
            </a:r>
            <a:endParaRPr lang="zh-CN" sz="2800" b="1">
              <a:solidFill>
                <a:srgbClr val="FF0000"/>
              </a:solidFill>
            </a:endParaRPr>
          </a:p>
          <a:p>
            <a:pPr algn="ctr"/>
            <a:r>
              <a:rPr lang="zh-CN" sz="2800" b="1">
                <a:solidFill>
                  <a:srgbClr val="FF0000"/>
                </a:solidFill>
              </a:rPr>
              <a:t>（托物起兴）</a:t>
            </a:r>
            <a:endParaRPr lang="zh-CN" sz="2800" b="1">
              <a:solidFill>
                <a:srgbClr val="FF0000"/>
              </a:solidFill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828675" y="2709863"/>
            <a:ext cx="2593975" cy="576262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>
                <a:solidFill>
                  <a:srgbClr val="FF0000"/>
                </a:solidFill>
              </a:rPr>
              <a:t>触景生情</a:t>
            </a:r>
            <a:endParaRPr lang="zh-CN" sz="4000" b="1">
              <a:solidFill>
                <a:srgbClr val="FF0000"/>
              </a:solidFill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828675" y="3429000"/>
            <a:ext cx="2590800" cy="725488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>
                <a:solidFill>
                  <a:srgbClr val="FF0000"/>
                </a:solidFill>
              </a:rPr>
              <a:t>乐景衬哀情</a:t>
            </a:r>
            <a:endParaRPr lang="zh-CN" sz="4000" b="1">
              <a:solidFill>
                <a:srgbClr val="FF0000"/>
              </a:solidFill>
            </a:endParaRPr>
          </a:p>
        </p:txBody>
      </p:sp>
      <p:sp>
        <p:nvSpPr>
          <p:cNvPr id="21511" name="Rectangle 7"/>
          <p:cNvSpPr>
            <a:spLocks noChangeArrowheads="1"/>
          </p:cNvSpPr>
          <p:nvPr/>
        </p:nvSpPr>
        <p:spPr bwMode="auto">
          <a:xfrm>
            <a:off x="4645025" y="3502025"/>
            <a:ext cx="2593975" cy="72072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>
                <a:solidFill>
                  <a:srgbClr val="FF0000"/>
                </a:solidFill>
              </a:rPr>
              <a:t>抑   扬</a:t>
            </a:r>
            <a:endParaRPr lang="zh-CN" sz="4000" b="1">
              <a:solidFill>
                <a:srgbClr val="FF0000"/>
              </a:solidFill>
            </a:endParaRPr>
          </a:p>
        </p:txBody>
      </p:sp>
      <p:sp>
        <p:nvSpPr>
          <p:cNvPr id="21512" name="Rectangle 8"/>
          <p:cNvSpPr>
            <a:spLocks noChangeArrowheads="1"/>
          </p:cNvSpPr>
          <p:nvPr/>
        </p:nvSpPr>
        <p:spPr bwMode="auto">
          <a:xfrm>
            <a:off x="4500563" y="1917700"/>
            <a:ext cx="2879725" cy="64770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4000" b="1">
                <a:solidFill>
                  <a:srgbClr val="FF0000"/>
                </a:solidFill>
              </a:rPr>
              <a:t>借景抒情</a:t>
            </a:r>
            <a:endParaRPr lang="zh-CN" sz="4000" b="1">
              <a:solidFill>
                <a:srgbClr val="FF0000"/>
              </a:solidFill>
            </a:endParaRPr>
          </a:p>
        </p:txBody>
      </p:sp>
      <p:sp>
        <p:nvSpPr>
          <p:cNvPr id="21513" name="Rectangle 9"/>
          <p:cNvSpPr>
            <a:spLocks noChangeArrowheads="1"/>
          </p:cNvSpPr>
          <p:nvPr/>
        </p:nvSpPr>
        <p:spPr bwMode="auto">
          <a:xfrm>
            <a:off x="4572000" y="2636838"/>
            <a:ext cx="2786063" cy="793750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endParaRPr lang="zh-CN" altLang="zh-CN" sz="4000" b="1" dirty="0">
              <a:solidFill>
                <a:srgbClr val="FF0000"/>
              </a:solidFill>
            </a:endParaRPr>
          </a:p>
          <a:p>
            <a:r>
              <a:rPr lang="zh-CN" sz="2800" b="1" dirty="0">
                <a:solidFill>
                  <a:srgbClr val="FF0000"/>
                </a:solidFill>
              </a:rPr>
              <a:t>烘托、渲染、衬托、</a:t>
            </a:r>
            <a:endParaRPr lang="zh-CN" sz="2800" b="1" dirty="0">
              <a:solidFill>
                <a:srgbClr val="FF0000"/>
              </a:solidFill>
            </a:endParaRPr>
          </a:p>
          <a:p>
            <a:r>
              <a:rPr lang="zh-CN" sz="2800" b="1" dirty="0">
                <a:solidFill>
                  <a:srgbClr val="FF0000"/>
                </a:solidFill>
              </a:rPr>
              <a:t>对比 、用典等</a:t>
            </a:r>
            <a:endParaRPr lang="zh-CN" sz="2800" b="1" dirty="0">
              <a:solidFill>
                <a:srgbClr val="FF0000"/>
              </a:solidFill>
            </a:endParaRPr>
          </a:p>
          <a:p>
            <a:endParaRPr lang="zh-CN" altLang="zh-CN" sz="4000" b="1" dirty="0">
              <a:solidFill>
                <a:srgbClr val="FF0000"/>
              </a:solidFill>
            </a:endParaRPr>
          </a:p>
        </p:txBody>
      </p:sp>
      <p:sp>
        <p:nvSpPr>
          <p:cNvPr id="21514" name="Rectangle 10"/>
          <p:cNvSpPr>
            <a:spLocks noChangeArrowheads="1"/>
          </p:cNvSpPr>
          <p:nvPr/>
        </p:nvSpPr>
        <p:spPr bwMode="auto">
          <a:xfrm>
            <a:off x="828675" y="4221163"/>
            <a:ext cx="2593975" cy="72072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600" b="1">
                <a:solidFill>
                  <a:srgbClr val="FF0000"/>
                </a:solidFill>
              </a:rPr>
              <a:t>直抒胸臆</a:t>
            </a:r>
            <a:endParaRPr lang="zh-CN" sz="3600" b="1">
              <a:solidFill>
                <a:srgbClr val="FF0000"/>
              </a:solidFill>
            </a:endParaRPr>
          </a:p>
        </p:txBody>
      </p:sp>
      <p:sp>
        <p:nvSpPr>
          <p:cNvPr id="21515" name="Rectangle 11"/>
          <p:cNvSpPr>
            <a:spLocks noChangeArrowheads="1"/>
          </p:cNvSpPr>
          <p:nvPr/>
        </p:nvSpPr>
        <p:spPr bwMode="auto">
          <a:xfrm>
            <a:off x="4645025" y="4365625"/>
            <a:ext cx="2593975" cy="720725"/>
          </a:xfrm>
          <a:prstGeom prst="rect">
            <a:avLst/>
          </a:prstGeom>
          <a:solidFill>
            <a:schemeClr val="bg1"/>
          </a:solidFill>
          <a:ln w="9525" cmpd="sng">
            <a:solidFill>
              <a:schemeClr val="tx1"/>
            </a:solidFill>
            <a:prstDash val="solid"/>
            <a:miter lim="800000"/>
          </a:ln>
          <a:effectLst/>
        </p:spPr>
        <p:txBody>
          <a:bodyPr wrap="none" anchor="ctr"/>
          <a:lstStyle/>
          <a:p>
            <a:pPr algn="ctr"/>
            <a:r>
              <a:rPr lang="zh-CN" sz="3600" b="1">
                <a:solidFill>
                  <a:srgbClr val="FF0000"/>
                </a:solidFill>
              </a:rPr>
              <a:t>反   衬</a:t>
            </a:r>
            <a:endParaRPr lang="zh-CN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/>
                                        <p:tgtEl>
                                          <p:spTgt spid="2150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/>
                                        <p:tgtEl>
                                          <p:spTgt spid="2150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/>
                                        <p:tgtEl>
                                          <p:spTgt spid="215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/>
                                        <p:tgtEl>
                                          <p:spTgt spid="215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/>
                                        <p:tgtEl>
                                          <p:spTgt spid="215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/>
                                        <p:tgtEl>
                                          <p:spTgt spid="215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/>
                                        <p:tgtEl>
                                          <p:spTgt spid="215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/>
                                        <p:tgtEl>
                                          <p:spTgt spid="215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8" grpId="0" animBg="1"/>
      <p:bldP spid="21509" grpId="0" animBg="1"/>
      <p:bldP spid="21510" grpId="0" animBg="1"/>
      <p:bldP spid="21511" grpId="0" animBg="1"/>
      <p:bldP spid="21512" grpId="0" animBg="1"/>
      <p:bldP spid="21513" grpId="0" animBg="1"/>
      <p:bldP spid="21514" grpId="0" animBg="1"/>
      <p:bldP spid="215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693738"/>
            <a:ext cx="8229600" cy="5432425"/>
          </a:xfrm>
        </p:spPr>
        <p:txBody>
          <a:bodyPr/>
          <a:lstStyle/>
          <a:p>
            <a:pPr marL="0" indent="0"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en-US" altLang="zh-CN" sz="44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   </a:t>
            </a:r>
            <a:r>
              <a:rPr lang="zh-CN" sz="44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闺</a:t>
            </a:r>
            <a:r>
              <a:rPr lang="zh-CN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怨</a:t>
            </a:r>
            <a:r>
              <a:rPr lang="zh-CN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   唐</a:t>
            </a:r>
            <a:r>
              <a:rPr lang="zh-CN" altLang="zh-CN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·</a:t>
            </a:r>
            <a:r>
              <a:rPr lang="zh-CN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王昌龄</a:t>
            </a:r>
            <a:endParaRPr lang="zh-CN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zh-CN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闺中少妇不知愁，春日凝妆上翠楼。</a:t>
            </a:r>
            <a:endParaRPr lang="zh-CN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zh-CN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忽见陌头杨柳色，悔教夫婿觅封侯。</a:t>
            </a:r>
            <a:endParaRPr lang="zh-CN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endParaRPr lang="en-US" altLang="zh-CN" sz="36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80000"/>
              </a:lnSpc>
              <a:buFont typeface="Times New Roman" panose="02020603050405020304" pitchFamily="18" charset="0"/>
              <a:buNone/>
            </a:pPr>
            <a:r>
              <a:rPr lang="en-US" alt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sz="36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这</a:t>
            </a:r>
            <a:r>
              <a:rPr lang="zh-CN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首诗采用先扬后抑的手法，先写少妇“不知愁”，后面才说她“悔”，通过对少妇情绪微妙变化的刻画，深刻表现了少妇因触景而产生的感伤和哀怨的情绪，突出了“闺怨”的主题。</a:t>
            </a:r>
            <a:endParaRPr lang="zh-CN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5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5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35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35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57200" y="765175"/>
            <a:ext cx="8229600" cy="5360988"/>
          </a:xfrm>
        </p:spPr>
        <p:txBody>
          <a:bodyPr>
            <a:normAutofit/>
          </a:bodyPr>
          <a:lstStyle/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altLang="zh-CN" sz="44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无题</a:t>
            </a:r>
            <a:r>
              <a:rPr lang="zh-CN" altLang="zh-CN" sz="28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（九）    唐·彦谦</a:t>
            </a:r>
            <a:endParaRPr lang="zh-CN" altLang="zh-CN" sz="28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alt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杨柳青青映画楼，翠眉终日锁离愁。</a:t>
            </a:r>
            <a:endParaRPr lang="zh-CN" altLang="zh-CN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altLang="zh-CN" sz="3600" b="1" dirty="0">
                <a:latin typeface="楷体_GB2312" panose="02010609030101010101" pitchFamily="1" charset="-122"/>
                <a:ea typeface="楷体_GB2312" panose="02010609030101010101" pitchFamily="1" charset="-122"/>
              </a:rPr>
              <a:t>杜鹃啼落枝头月，多为伤春恨不休。</a:t>
            </a:r>
            <a:endParaRPr lang="zh-CN" altLang="zh-CN" sz="3600" b="1" dirty="0">
              <a:latin typeface="楷体_GB2312" panose="02010609030101010101" pitchFamily="1" charset="-122"/>
              <a:ea typeface="楷体_GB2312" panose="02010609030101010101" pitchFamily="1" charset="-122"/>
            </a:endParaRPr>
          </a:p>
          <a:p>
            <a:pPr marL="0" indent="0">
              <a:buFont typeface="Times New Roman" panose="02020603050405020304" pitchFamily="18" charset="0"/>
              <a:buNone/>
            </a:pPr>
            <a:endParaRPr lang="zh-CN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lvl="0" indent="0">
              <a:buClr>
                <a:srgbClr val="477AB1"/>
              </a:buClr>
              <a:buNone/>
            </a:pPr>
            <a:r>
              <a:rPr lang="zh-CN" altLang="zh-CN" sz="3700" b="1" dirty="0">
                <a:solidFill>
                  <a:prstClr val="black"/>
                </a:solidFill>
              </a:rPr>
              <a:t>本诗以杨柳的盎然春意</a:t>
            </a:r>
            <a:r>
              <a:rPr lang="zh-CN" altLang="zh-CN" sz="3700" b="1" dirty="0">
                <a:solidFill>
                  <a:srgbClr val="FF0000"/>
                </a:solidFill>
              </a:rPr>
              <a:t>反衬</a:t>
            </a:r>
            <a:r>
              <a:rPr lang="zh-CN" altLang="zh-CN" sz="3700" b="1" dirty="0">
                <a:solidFill>
                  <a:prstClr val="black"/>
                </a:solidFill>
              </a:rPr>
              <a:t>闺中思妇的愁眉紧锁，杜鹃悲啼催得月落，闺中思妇春恨绵绵。</a:t>
            </a:r>
            <a:endParaRPr lang="zh-CN" altLang="zh-CN" sz="3700" b="1" dirty="0">
              <a:solidFill>
                <a:prstClr val="black"/>
              </a:solidFill>
            </a:endParaRPr>
          </a:p>
          <a:p>
            <a:pPr marL="0" indent="0" algn="ctr">
              <a:buFont typeface="Times New Roman" panose="02020603050405020304" pitchFamily="18" charset="0"/>
              <a:buNone/>
            </a:pPr>
            <a:r>
              <a:rPr lang="zh-CN" sz="4000" b="1" dirty="0" smtClean="0"/>
              <a:t>   </a:t>
            </a:r>
            <a:r>
              <a:rPr lang="zh-CN" sz="4000" b="1" dirty="0" smtClean="0">
                <a:latin typeface="楷体_GB2312" panose="02010609030101010101" pitchFamily="1" charset="-122"/>
                <a:ea typeface="楷体_GB2312" panose="02010609030101010101" pitchFamily="1" charset="-122"/>
              </a:rPr>
              <a:t>  </a:t>
            </a:r>
            <a:endParaRPr lang="zh-CN" sz="4000" b="1" dirty="0"/>
          </a:p>
          <a:p>
            <a:pPr marL="0" indent="0"/>
            <a:endParaRPr lang="zh-CN" altLang="zh-CN" sz="2800" b="1" dirty="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4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24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37270" y="1196752"/>
            <a:ext cx="9036495" cy="594008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阅读下面一首诗，回答问题。</a:t>
            </a:r>
            <a:r>
              <a:rPr lang="zh-CN" sz="3200" b="1" dirty="0">
                <a:latin typeface="宋体" panose="02010600030101010101" pitchFamily="2" charset="-122"/>
              </a:rPr>
              <a:t> </a:t>
            </a:r>
            <a:br>
              <a:rPr lang="zh-CN" sz="3200" b="1" dirty="0">
                <a:latin typeface="宋体" panose="02010600030101010101" pitchFamily="2" charset="-122"/>
              </a:rPr>
            </a:br>
            <a:r>
              <a:rPr lang="zh-CN" sz="4000" b="1" dirty="0">
                <a:latin typeface="宋体" panose="02010600030101010101" pitchFamily="2" charset="-122"/>
              </a:rPr>
              <a:t>        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西宫春怨（王昌龄）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西宫夜静百花香，欲</a:t>
            </a:r>
            <a:r>
              <a:rPr lang="zh-CN" sz="3600" b="1" dirty="0">
                <a:latin typeface="宋体" panose="02010600030101010101" pitchFamily="2" charset="-122"/>
              </a:rPr>
              <a:t>卷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珠帘春恨长。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斜</a:t>
            </a:r>
            <a:r>
              <a:rPr lang="zh-CN" sz="3600" b="1" dirty="0">
                <a:latin typeface="宋体" panose="02010600030101010101" pitchFamily="2" charset="-122"/>
              </a:rPr>
              <a:t>抱云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和</a:t>
            </a:r>
            <a:r>
              <a:rPr lang="zh-CN" sz="3600" b="1" dirty="0">
                <a:latin typeface="宋体" panose="02010600030101010101" pitchFamily="2" charset="-122"/>
              </a:rPr>
              <a:t>初见月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，朦胧树色隐昭阳。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注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：云和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云和是出产琴瑟的地方，这里指瑟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。</a:t>
            </a:r>
            <a:r>
              <a:rPr lang="en-US" alt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</a:t>
            </a:r>
            <a:r>
              <a:rPr lang="zh-CN" sz="32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昭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阳</a:t>
            </a:r>
            <a:r>
              <a:rPr lang="zh-CN" alt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——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汉宫名，汉成帝宠妃赵飞燕、赵合德姐妹居处。</a:t>
            </a:r>
            <a:endParaRPr lang="zh-CN" sz="3200" b="1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r>
              <a:rPr lang="zh-CN" sz="4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问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题：</a:t>
            </a:r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、请赏析“</a:t>
            </a:r>
            <a:r>
              <a:rPr lang="zh-CN" alt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西宫夜静百花香</a:t>
            </a:r>
            <a:r>
              <a:rPr lang="zh-CN" altLang="en-US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”的妙处。</a:t>
            </a:r>
            <a:endParaRPr lang="en-US" altLang="zh-CN" sz="3600" b="1" dirty="0" smtClean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sz="36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、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请结合全诗，评析诗中的人物形象。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sz="2800" b="1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endParaRPr lang="zh-CN" sz="28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980728"/>
            <a:ext cx="8352928" cy="36614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i="1" dirty="0">
                <a:solidFill>
                  <a:schemeClr val="tx1"/>
                </a:solidFill>
                <a:hlinkClick r:id="rId1"/>
              </a:rPr>
              <a:t>春思</a:t>
            </a:r>
            <a:endParaRPr lang="zh-CN" altLang="en-US" sz="4000" b="1" i="1" dirty="0">
              <a:solidFill>
                <a:schemeClr val="tx1"/>
              </a:solidFill>
            </a:endParaRPr>
          </a:p>
          <a:p>
            <a:pPr algn="ctr"/>
            <a:r>
              <a:rPr lang="zh-CN" altLang="en-US" sz="3200" b="1" dirty="0" smtClean="0">
                <a:solidFill>
                  <a:schemeClr val="tx1"/>
                </a:solidFill>
                <a:hlinkClick r:id="rId2"/>
              </a:rPr>
              <a:t>皇</a:t>
            </a:r>
            <a:r>
              <a:rPr lang="zh-CN" altLang="en-US" sz="3200" b="1" dirty="0">
                <a:solidFill>
                  <a:schemeClr val="tx1"/>
                </a:solidFill>
                <a:hlinkClick r:id="rId2"/>
              </a:rPr>
              <a:t>甫冉 </a:t>
            </a:r>
            <a:r>
              <a:rPr lang="en-US" altLang="zh-CN" sz="3200" b="1" dirty="0">
                <a:solidFill>
                  <a:schemeClr val="tx1"/>
                </a:solidFill>
                <a:hlinkClick r:id="rId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hlinkClick r:id="rId2"/>
              </a:rPr>
              <a:t>唐</a:t>
            </a:r>
            <a:r>
              <a:rPr lang="en-US" altLang="zh-CN" sz="3200" b="1" dirty="0">
                <a:solidFill>
                  <a:schemeClr val="tx1"/>
                </a:solidFill>
                <a:hlinkClick r:id="rId2"/>
              </a:rPr>
              <a:t>)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r>
              <a:rPr lang="zh-CN" altLang="en-US" sz="4000" b="1" dirty="0"/>
              <a:t>莺啼燕语报新年，马邑龙堆路几千。家住层城临汉苑，心随明月到胡天。</a:t>
            </a:r>
            <a:endParaRPr lang="zh-CN" altLang="en-US" sz="4000" b="1" dirty="0"/>
          </a:p>
          <a:p>
            <a:r>
              <a:rPr lang="zh-CN" altLang="en-US" sz="4000" b="1" dirty="0">
                <a:solidFill>
                  <a:srgbClr val="FF0000"/>
                </a:solidFill>
              </a:rPr>
              <a:t>机中锦字</a:t>
            </a:r>
            <a:r>
              <a:rPr lang="zh-CN" altLang="en-US" sz="4000" b="1" dirty="0"/>
              <a:t>论长恨，楼上花枝笑独眠。为问元戎窦车骑，</a:t>
            </a:r>
            <a:r>
              <a:rPr lang="zh-CN" altLang="en-US" sz="4000" b="1" dirty="0">
                <a:solidFill>
                  <a:srgbClr val="FF0000"/>
                </a:solidFill>
              </a:rPr>
              <a:t>何时返旆勒燕然</a:t>
            </a:r>
            <a:r>
              <a:rPr lang="zh-CN" altLang="en-US" sz="4000" b="1" dirty="0"/>
              <a:t>。</a:t>
            </a:r>
            <a:endParaRPr lang="zh-CN" altLang="en-US" sz="4000" b="1" dirty="0"/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23850" y="188913"/>
            <a:ext cx="7775575" cy="6350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sz="3600" b="1" dirty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请说出以下诗歌题材的共同点？</a:t>
            </a:r>
            <a:endParaRPr lang="zh-CN" sz="3600" b="1" dirty="0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620688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zh-CN" sz="3600" b="1" dirty="0" smtClean="0"/>
              <a:t>1</a:t>
            </a:r>
            <a:r>
              <a:rPr lang="zh-CN" altLang="en-US" sz="3600" b="1" dirty="0" smtClean="0"/>
              <a:t>、“西宫夜靖百花香”一句，及点明季节、时间、地点，把读者带入一个花香袭人的春夜。巧妙应用反衬手法，衬托出女主人公的孤独凄凉的处境。，写出其内心无限幽怨。</a:t>
            </a:r>
            <a:endParaRPr lang="zh-CN" altLang="en-US" sz="3600" b="1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68313" y="1125538"/>
            <a:ext cx="6983412" cy="45243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、（身份）</a:t>
            </a:r>
            <a:r>
              <a:rPr 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诗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中写的是一个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因被幽闭深宫而孤独寂寞的宫女妃子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（技巧）</a:t>
            </a:r>
            <a:r>
              <a:rPr 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作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者用一连串的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动作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反映了她曲折复杂的内心活动，在宫中</a:t>
            </a:r>
            <a:r>
              <a:rPr lang="zh-CN" sz="3200" b="1" dirty="0">
                <a:latin typeface="宋体" panose="02010600030101010101" pitchFamily="2" charset="-122"/>
              </a:rPr>
              <a:t>花香袭人、月色撩人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的春夜，她百无聊赖地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抱</a:t>
            </a:r>
            <a:r>
              <a:rPr lang="zh-CN" sz="3200" b="1" dirty="0">
                <a:latin typeface="宋体" panose="02010600030101010101" pitchFamily="2" charset="-122"/>
              </a:rPr>
              <a:t>着琴，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凝望</a:t>
            </a:r>
            <a:r>
              <a:rPr lang="zh-CN" sz="3200" b="1" dirty="0">
                <a:latin typeface="宋体" panose="02010600030101010101" pitchFamily="2" charset="-122"/>
              </a:rPr>
              <a:t>着夜空，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凝望</a:t>
            </a:r>
            <a:r>
              <a:rPr lang="zh-CN" sz="3200" b="1" dirty="0">
                <a:latin typeface="宋体" panose="02010600030101010101" pitchFamily="2" charset="-122"/>
              </a:rPr>
              <a:t>昭阳宫。</a:t>
            </a:r>
            <a:endParaRPr lang="zh-CN" sz="3200" b="1" dirty="0"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（情感）</a:t>
            </a:r>
            <a:r>
              <a:rPr lang="zh-CN" sz="32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写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出现她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被禁宫中、遭人冷落、空守寂寞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的深深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怨情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3800" smtClean="0"/>
              <a:t>   谢谢</a:t>
            </a:r>
            <a:endParaRPr lang="zh-CN" altLang="en-US" sz="138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176530" y="1227138"/>
            <a:ext cx="8999538" cy="467741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闺</a:t>
            </a:r>
            <a:r>
              <a:rPr lang="zh-CN" sz="3200" b="1" dirty="0">
                <a:solidFill>
                  <a:schemeClr val="tx1"/>
                </a:solidFill>
                <a:latin typeface="宋体" panose="02010600030101010101" pitchFamily="2" charset="-122"/>
              </a:rPr>
              <a:t>怨  </a:t>
            </a:r>
            <a:endParaRPr lang="zh-CN" altLang="zh-CN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2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zh-CN" sz="2200" b="1" dirty="0">
                <a:solidFill>
                  <a:schemeClr val="tx1"/>
                </a:solidFill>
                <a:latin typeface="宋体" panose="02010600030101010101" pitchFamily="2" charset="-122"/>
              </a:rPr>
              <a:t>王昌</a:t>
            </a:r>
            <a:r>
              <a:rPr lang="zh-CN" sz="2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龄</a:t>
            </a:r>
            <a:endParaRPr lang="zh-CN" sz="2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闺中少妇不知愁，春日凝妆上翠</a:t>
            </a:r>
            <a:r>
              <a:rPr 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楼</a:t>
            </a:r>
            <a:r>
              <a:rPr lang="zh-CN" altLang="en-US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。</a:t>
            </a:r>
            <a:endParaRPr lang="zh-CN" altLang="en-US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忽</a:t>
            </a:r>
            <a:r>
              <a:rPr 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见陌头杨柳色，悔教夫婿觅封</a:t>
            </a:r>
            <a:r>
              <a:rPr 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侯。</a:t>
            </a:r>
            <a:r>
              <a:rPr lang="zh-CN" sz="24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                </a:t>
            </a:r>
            <a:endParaRPr lang="zh-CN" sz="24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忆江南 </a:t>
            </a:r>
            <a:endParaRPr lang="zh-CN" altLang="zh-CN" sz="40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zh-CN" sz="28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温庭筠</a:t>
            </a:r>
            <a:endParaRPr lang="zh-CN" altLang="zh-CN" sz="28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zh-CN" sz="40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梳洗罢，独倚望江楼，过尽千帆皆不是，斜晖脉脉水悠悠，肠断白苹洲。</a:t>
            </a:r>
            <a:endParaRPr lang="zh-CN" altLang="zh-CN" sz="40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endParaRPr lang="zh-CN" altLang="zh-CN" sz="40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8352928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蝶恋花  </a:t>
            </a:r>
            <a:endParaRPr lang="zh-CN" altLang="zh-CN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pPr algn="ctr"/>
            <a:r>
              <a:rPr lang="zh-CN" altLang="zh-CN" sz="32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欧阳修</a:t>
            </a:r>
            <a:endParaRPr lang="zh-CN" altLang="zh-CN" sz="32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 庭院深深深几许？杨柳堆烟，帘幕无重数。玉勒雕鞍游冶处，楼高不见章台路。    </a:t>
            </a:r>
            <a:endParaRPr lang="zh-CN" altLang="zh-CN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en-US" altLang="zh-CN" sz="3600" b="1" dirty="0">
                <a:solidFill>
                  <a:schemeClr val="tx1"/>
                </a:solidFill>
                <a:latin typeface="宋体" panose="02010600030101010101" pitchFamily="2" charset="-122"/>
              </a:rPr>
              <a:t> </a:t>
            </a:r>
            <a:r>
              <a:rPr lang="en-US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   </a:t>
            </a:r>
            <a:r>
              <a:rPr lang="zh-CN" altLang="zh-CN" sz="3600" b="1" dirty="0" smtClean="0">
                <a:solidFill>
                  <a:schemeClr val="tx1"/>
                </a:solidFill>
                <a:latin typeface="宋体" panose="02010600030101010101" pitchFamily="2" charset="-122"/>
              </a:rPr>
              <a:t>雨横风狂三月暮，门掩黄昏，无计留春住。泪眼问花花不语，乱红飞过秋千去。</a:t>
            </a:r>
            <a:endParaRPr lang="zh-CN" altLang="zh-CN" sz="3600" b="1" dirty="0" smtClean="0">
              <a:solidFill>
                <a:schemeClr val="tx1"/>
              </a:solidFill>
              <a:latin typeface="宋体" panose="02010600030101010101" pitchFamily="2" charset="-122"/>
            </a:endParaRPr>
          </a:p>
          <a:p>
            <a:r>
              <a:rPr lang="zh-CN" altLang="zh-CN" b="1" dirty="0" smtClean="0">
                <a:solidFill>
                  <a:srgbClr val="0000FF"/>
                </a:solidFill>
                <a:latin typeface="宋体" panose="02010600030101010101" pitchFamily="2" charset="-122"/>
              </a:rPr>
              <a:t>                </a:t>
            </a:r>
            <a:endParaRPr lang="zh-CN" altLang="en-US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619672" y="1196752"/>
            <a:ext cx="554461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抒情主人公：</a:t>
            </a:r>
            <a:r>
              <a:rPr lang="zh-CN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女</a:t>
            </a:r>
            <a:r>
              <a:rPr lang="en-US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zh-CN" sz="40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子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467544" y="2564904"/>
            <a:ext cx="69847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情感：</a:t>
            </a:r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相思</a:t>
            </a: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</a:t>
            </a:r>
            <a:r>
              <a:rPr lang="zh-CN" altLang="en-US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埋怨</a:t>
            </a:r>
            <a:endParaRPr lang="en-US" altLang="zh-CN" sz="3600" b="1" dirty="0" smtClean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离别</a:t>
            </a:r>
            <a:endParaRPr lang="zh-CN" altLang="zh-CN" sz="3600" b="1" dirty="0">
              <a:latin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419872" y="4232960"/>
            <a:ext cx="37654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爱情</a:t>
            </a:r>
            <a:r>
              <a:rPr lang="en-US" alt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</a:t>
            </a:r>
            <a:endParaRPr lang="zh-CN" altLang="en-US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ext Box 2"/>
          <p:cNvSpPr txBox="1">
            <a:spLocks noChangeArrowheads="1"/>
          </p:cNvSpPr>
          <p:nvPr/>
        </p:nvSpPr>
        <p:spPr bwMode="auto">
          <a:xfrm>
            <a:off x="179388" y="1557338"/>
            <a:ext cx="8137525" cy="279971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endParaRPr lang="zh-CN" altLang="zh-CN" sz="3200" b="1" dirty="0"/>
          </a:p>
          <a:p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一、了解爱情闺怨诗歌的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特点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二、了解此类诗中所写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意象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和寄托的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感情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类别。 </a:t>
            </a:r>
            <a:endParaRPr lang="zh-CN" sz="36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三、掌握鉴赏此类诗的</a:t>
            </a:r>
            <a:r>
              <a:rPr lang="zh-CN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表达技巧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endParaRPr lang="zh-CN" sz="3600" dirty="0">
              <a:solidFill>
                <a:srgbClr val="000000"/>
              </a:solidFill>
              <a:latin typeface="宋体" panose="02010600030101010101" pitchFamily="2" charset="-122"/>
            </a:endParaRPr>
          </a:p>
        </p:txBody>
      </p:sp>
      <p:sp>
        <p:nvSpPr>
          <p:cNvPr id="6147" name="WordArt 3"/>
          <p:cNvSpPr>
            <a:spLocks noChangeArrowheads="1" noChangeShapeType="1" noTextEdit="1"/>
          </p:cNvSpPr>
          <p:nvPr/>
        </p:nvSpPr>
        <p:spPr bwMode="auto">
          <a:xfrm>
            <a:off x="2274888" y="455613"/>
            <a:ext cx="3736975" cy="8858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7000" b="1" kern="10" dirty="0" smtClean="0">
                <a:ln w="9525">
                  <a:noFill/>
                  <a:rou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教学目</a:t>
            </a:r>
            <a:r>
              <a:rPr lang="zh-CN" altLang="en-US" sz="7000" b="1" kern="10" dirty="0">
                <a:ln w="9525">
                  <a:noFill/>
                  <a:rou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C0C0C0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标</a:t>
            </a:r>
            <a:endParaRPr lang="zh-CN" altLang="en-US" sz="7000" b="1" kern="10" dirty="0">
              <a:ln w="9525">
                <a:noFill/>
                <a:round/>
              </a:ln>
              <a:solidFill>
                <a:srgbClr val="0000FF"/>
              </a:solidFill>
              <a:effectLst>
                <a:outerShdw dist="53882" dir="2700000" algn="ctr" rotWithShape="0">
                  <a:srgbClr val="C0C0C0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905000" y="609600"/>
            <a:ext cx="3744913" cy="765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9050" cmpd="sng">
                  <a:solidFill>
                    <a:srgbClr val="99CCFF"/>
                  </a:solidFill>
                  <a:prstDash val="solid"/>
                  <a:rou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中宋" panose="02010600040101010101" charset="-122"/>
              </a:rPr>
              <a:t>含义</a:t>
            </a:r>
            <a:endParaRPr lang="zh-CN" altLang="en-US" sz="3600" b="1" kern="10">
              <a:ln w="19050" cmpd="sng">
                <a:solidFill>
                  <a:srgbClr val="99CCFF"/>
                </a:solidFill>
                <a:prstDash val="solid"/>
                <a:rou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华文中宋" panose="02010600040101010101" charset="-122"/>
            </a:endParaRP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868680" y="1374775"/>
            <a:ext cx="7200900" cy="50158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800" b="1" dirty="0"/>
              <a:t>     </a:t>
            </a:r>
            <a:r>
              <a:rPr lang="zh-CN" sz="3200" b="1" dirty="0">
                <a:solidFill>
                  <a:srgbClr val="FF0000"/>
                </a:solidFill>
              </a:rPr>
              <a:t>爱情闺怨诗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多以弃妇、思妇为主要描写对象，以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伤春怀人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为主题，表现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女子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们在特定社会情态、生活境遇下复杂的心理状态。 </a:t>
            </a:r>
            <a:endParaRPr lang="zh-CN" sz="3200" b="1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“闺”的本意是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小门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。古人建房其内室居住的往往是女眷，所以“闺”也常指代女性。“怨”，埋怨，抱怨也。</a:t>
            </a:r>
            <a:r>
              <a:rPr lang="zh-CN" sz="3200" b="1" dirty="0">
                <a:solidFill>
                  <a:srgbClr val="FF0000"/>
                </a:solidFill>
                <a:latin typeface="宋体" panose="02010600030101010101" pitchFamily="2" charset="-122"/>
              </a:rPr>
              <a:t>爱情闺怨诗主要描写男女爱慕之情，或抒发离别相思之苦</a:t>
            </a:r>
            <a:r>
              <a:rPr lang="zh-CN" sz="3200" b="1" dirty="0">
                <a:solidFill>
                  <a:srgbClr val="000000"/>
                </a:solidFill>
                <a:latin typeface="宋体" panose="02010600030101010101" pitchFamily="2" charset="-122"/>
              </a:rPr>
              <a:t>。</a:t>
            </a:r>
            <a:r>
              <a:rPr lang="zh-CN" sz="3200" b="1" dirty="0">
                <a:latin typeface="宋体" panose="02010600030101010101" pitchFamily="2" charset="-122"/>
              </a:rPr>
              <a:t> </a:t>
            </a:r>
            <a:endParaRPr lang="zh-CN" sz="32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WordArt 2"/>
          <p:cNvSpPr>
            <a:spLocks noChangeArrowheads="1" noChangeShapeType="1" noTextEdit="1"/>
          </p:cNvSpPr>
          <p:nvPr/>
        </p:nvSpPr>
        <p:spPr bwMode="auto">
          <a:xfrm>
            <a:off x="36513" y="333375"/>
            <a:ext cx="2324100" cy="5810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55556"/>
              </a:avLst>
            </a:prstTxWarp>
          </a:bodyPr>
          <a:lstStyle/>
          <a:p>
            <a:pPr algn="ctr"/>
            <a:r>
              <a:rPr lang="zh-CN" altLang="en-US" sz="4600" kern="10">
                <a:ln w="9525" cmpd="sng">
                  <a:solidFill>
                    <a:srgbClr val="0000FF"/>
                  </a:solidFill>
                  <a:prstDash val="solid"/>
                  <a:round/>
                </a:ln>
                <a:solidFill>
                  <a:srgbClr val="0000FF"/>
                </a:solidFill>
                <a:effectLst>
                  <a:outerShdw dist="53882" dir="2700000" algn="ctr" rotWithShape="0">
                    <a:srgbClr val="9999FF">
                      <a:alpha val="50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常见意象</a:t>
            </a:r>
            <a:endParaRPr lang="zh-CN" altLang="en-US" sz="4600" kern="10">
              <a:ln w="9525" cmpd="sng">
                <a:solidFill>
                  <a:srgbClr val="0000FF"/>
                </a:solidFill>
                <a:prstDash val="solid"/>
                <a:round/>
              </a:ln>
              <a:solidFill>
                <a:srgbClr val="0000FF"/>
              </a:solidFill>
              <a:effectLst>
                <a:outerShdw dist="53882" dir="2700000" algn="ctr" rotWithShape="0">
                  <a:srgbClr val="9999FF">
                    <a:alpha val="5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612775" y="1125538"/>
            <a:ext cx="7416800" cy="341632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0001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言愁意象：</a:t>
            </a:r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sym typeface="Arial" panose="020B0604020202020204" pitchFamily="34" charset="0"/>
              </a:rPr>
              <a:t>秋风、夜雨、寒夜、寒衣、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pitchFamily="49" charset="-122"/>
                <a:sym typeface="Arial" panose="020B0604020202020204" pitchFamily="34" charset="0"/>
              </a:rPr>
              <a:t>白发、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pitchFamily="49" charset="-122"/>
                <a:ea typeface="黑体" panose="02010609060101010101" pitchFamily="49" charset="-122"/>
              </a:rPr>
              <a:t>月、梦、泪、雁、寒蝉、更漏、笛声、</a:t>
            </a:r>
            <a:r>
              <a:rPr lang="zh-CN" sz="3600" b="1" dirty="0">
                <a:solidFill>
                  <a:schemeClr val="tx1"/>
                </a:solidFill>
                <a:latin typeface="楷体" panose="02010609060101010101" pitchFamily="49" charset="-122"/>
                <a:sym typeface="Arial" panose="020B0604020202020204" pitchFamily="34" charset="0"/>
              </a:rPr>
              <a:t>“残梦”“泪如</a:t>
            </a:r>
            <a:r>
              <a:rPr lang="zh-CN" sz="3600" b="1" dirty="0">
                <a:solidFill>
                  <a:srgbClr val="000000"/>
                </a:solidFill>
                <a:latin typeface="楷体" panose="02010609060101010101" pitchFamily="49" charset="-122"/>
                <a:sym typeface="Arial" panose="020B0604020202020204" pitchFamily="34" charset="0"/>
              </a:rPr>
              <a:t>雨”</a:t>
            </a:r>
            <a:r>
              <a:rPr lang="zh-CN" sz="3600" b="1" dirty="0">
                <a:solidFill>
                  <a:srgbClr val="00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“春风杨柳”“雁声月明”“红妆对镜”“喜鹊报枝”“雨燕又飞”“临笺泪长”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sz="3600" b="1" dirty="0">
                <a:solidFill>
                  <a:srgbClr val="0001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sz="3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684213" y="4869160"/>
            <a:ext cx="7343775" cy="12003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sz="3600" b="1" dirty="0">
                <a:solidFill>
                  <a:srgbClr val="00010D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行为类意象：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" panose="020B0604020202020204" pitchFamily="34" charset="0"/>
              </a:rPr>
              <a:t>眉锁、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织布、捣衣、缝衣、登高、凭栏等。</a:t>
            </a:r>
            <a:endParaRPr lang="zh-CN" sz="36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411413" y="333375"/>
            <a:ext cx="6630987" cy="5207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带有闺房色彩或带有思人韵味的</a:t>
            </a:r>
            <a:r>
              <a:rPr lang="zh-CN" sz="2800" b="1" dirty="0">
                <a:solidFill>
                  <a:srgbClr val="FF0000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凄凉</a:t>
            </a:r>
            <a:r>
              <a:rPr lang="zh-CN" sz="2800" b="1" dirty="0">
                <a:solidFill>
                  <a:srgbClr val="0000FF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意象</a:t>
            </a:r>
            <a:endParaRPr lang="zh-CN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0" grpId="0" animBg="1"/>
    </p:bldLst>
  </p:timing>
</p:sld>
</file>

<file path=ppt/theme/_rels/them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通用_蓝">
  <a:themeElements>
    <a:clrScheme name="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通用_蓝">
  <a:themeElements>
    <a:clrScheme name="1_通用_蓝 13">
      <a:dk1>
        <a:srgbClr val="000000"/>
      </a:dk1>
      <a:lt1>
        <a:srgbClr val="FFFFFF"/>
      </a:lt1>
      <a:dk2>
        <a:srgbClr val="FFFFFF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通用_蓝">
      <a:majorFont>
        <a:latin typeface="Arial"/>
        <a:ea typeface="隶书"/>
        <a:cs typeface=""/>
      </a:majorFont>
      <a:minorFont>
        <a:latin typeface="Arial"/>
        <a:ea typeface="华文新魏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1_通用_蓝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通用_蓝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通用_蓝 13">
        <a:dk1>
          <a:srgbClr val="000000"/>
        </a:dk1>
        <a:lt1>
          <a:srgbClr val="FFFFFF"/>
        </a:lt1>
        <a:dk2>
          <a:srgbClr val="FFFFFF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龙腾四海">
  <a:themeElements>
    <a:clrScheme name="龙腾四海">
      <a:dk1>
        <a:sysClr val="windowText" lastClr="000000"/>
      </a:dk1>
      <a:lt1>
        <a:sysClr val="window" lastClr="FFFFFF"/>
      </a:lt1>
      <a:dk2>
        <a:srgbClr val="001B36"/>
      </a:dk2>
      <a:lt2>
        <a:srgbClr val="EDF8FE"/>
      </a:lt2>
      <a:accent1>
        <a:srgbClr val="477AB1"/>
      </a:accent1>
      <a:accent2>
        <a:srgbClr val="51848E"/>
      </a:accent2>
      <a:accent3>
        <a:srgbClr val="7B9B57"/>
      </a:accent3>
      <a:accent4>
        <a:srgbClr val="8B8D8C"/>
      </a:accent4>
      <a:accent5>
        <a:srgbClr val="8B7396"/>
      </a:accent5>
      <a:accent6>
        <a:srgbClr val="E89A53"/>
      </a:accent6>
      <a:hlink>
        <a:srgbClr val="0080FF"/>
      </a:hlink>
      <a:folHlink>
        <a:srgbClr val="FF00FF"/>
      </a:folHlink>
    </a:clrScheme>
    <a:fontScheme name="龙腾四海">
      <a:majorFont>
        <a:latin typeface="Maiandra GD"/>
        <a:ea typeface=""/>
        <a:cs typeface=""/>
        <a:font script="CYRL" typeface="Times New Roman"/>
        <a:font script="GREK" typeface="Times New Roman"/>
        <a:font script="Jpan" typeface="ＭＳ Ｐゴシック"/>
        <a:font script="Hang" typeface="HY중고딕"/>
        <a:font script="Hans" typeface="隶书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ambria"/>
        <a:ea typeface=""/>
        <a:cs typeface=""/>
        <a:font script="Jpan" typeface="ＭＳ Ｐ明朝"/>
        <a:font script="Hang" typeface="HY견명조"/>
        <a:font script="Hans" typeface="华文楷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龙腾四海">
      <a: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phClr">
                <a:tint val="100000"/>
                <a:shade val="50000"/>
                <a:hueMod val="100000"/>
                <a:satMod val="250000"/>
              </a:schemeClr>
            </a:gs>
            <a:gs pos="75000">
              <a:schemeClr val="phClr">
                <a:tint val="80000"/>
                <a:shade val="100000"/>
                <a:hueMod val="100000"/>
                <a:satMod val="375000"/>
              </a:schemeClr>
            </a:gs>
            <a:gs pos="100000">
              <a:schemeClr val="phClr">
                <a:tint val="50000"/>
                <a:shade val="100000"/>
                <a:hueMod val="100000"/>
                <a:satMod val="5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100000"/>
                <a:shade val="50000"/>
                <a:hueMod val="100000"/>
                <a:satMod val="100000"/>
              </a:schemeClr>
              <a:schemeClr val="phClr">
                <a:tint val="100000"/>
                <a:shade val="75000"/>
                <a:hueMod val="100000"/>
                <a:satMod val="100000"/>
              </a:schemeClr>
            </a:duotone>
          </a:blip>
          <a:tile tx="0" ty="0" sx="50000" sy="50000" flip="none" algn="ctr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</a:effectLst>
          <a:scene3d>
            <a:camera prst="orthographicFront" fov="0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2700" h="12700" prst="relaxedInset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glow>
              <a:schemeClr val="phClr">
                <a:tint val="100000"/>
                <a:shade val="100000"/>
                <a:hueMod val="100000"/>
                <a:satMod val="100000"/>
              </a:schemeClr>
            </a:glow>
            <a:outerShdw blurRad="44450" dist="50800" dir="3300000" sx="99000" sy="99000" algn="tl" rotWithShape="0">
              <a:srgbClr val="000000">
                <a:alpha val="55000"/>
              </a:srgbClr>
            </a:outerShdw>
          </a:effectLst>
          <a:scene3d>
            <a:camera prst="orthographicFront">
              <a:rot lat="0" lon="0" rev="0"/>
            </a:camera>
            <a:lightRig rig="contrasting" dir="tl">
              <a:rot lat="0" lon="0" rev="14220000"/>
            </a:lightRig>
          </a:scene3d>
          <a:sp3d prstMaterial="dkEdge">
            <a:bevelT w="63500" h="63500"/>
            <a:bevelB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</a:effectStyleLst>
      <a:bgFillStyleLst>
        <a:solidFill>
          <a:schemeClr val="phClr">
            <a:tint val="100000"/>
            <a:shade val="100000"/>
            <a:hueMod val="100000"/>
            <a:satMod val="100000"/>
          </a:schemeClr>
        </a:solidFill>
        <a:gradFill rotWithShape="1">
          <a:gsLst>
            <a:gs pos="0">
              <a:schemeClr val="bg1">
                <a:tint val="100000"/>
                <a:shade val="100000"/>
                <a:hueMod val="100000"/>
                <a:satMod val="150000"/>
              </a:schemeClr>
            </a:gs>
            <a:gs pos="55000">
              <a:schemeClr val="bg1">
                <a:tint val="100000"/>
                <a:shade val="90000"/>
                <a:hueMod val="100000"/>
                <a:satMod val="375000"/>
              </a:schemeClr>
            </a:gs>
            <a:gs pos="100000">
              <a:schemeClr val="phClr">
                <a:tint val="88000"/>
                <a:shade val="100000"/>
                <a:hueMod val="100000"/>
                <a:satMod val="500000"/>
              </a:schemeClr>
            </a:gs>
          </a:gsLst>
          <a:lin ang="5400000" scaled="1"/>
        </a:gradFill>
        <a:blipFill>
          <a:blip xmlns:r="http://schemas.openxmlformats.org/officeDocument/2006/relationships" r:embed="rId2">
            <a:duotone>
              <a:schemeClr val="phClr">
                <a:shade val="30000"/>
                <a:satMod val="555000"/>
              </a:schemeClr>
              <a:schemeClr val="phClr">
                <a:tint val="96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蓝白</Template>
  <TotalTime>0</TotalTime>
  <Words>2787</Words>
  <Application>WPS 演示</Application>
  <PresentationFormat>全屏显示(4:3)</PresentationFormat>
  <Paragraphs>241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32</vt:i4>
      </vt:variant>
    </vt:vector>
  </HeadingPairs>
  <TitlesOfParts>
    <vt:vector size="55" baseType="lpstr">
      <vt:lpstr>Arial</vt:lpstr>
      <vt:lpstr>宋体</vt:lpstr>
      <vt:lpstr>Wingdings</vt:lpstr>
      <vt:lpstr>隶书</vt:lpstr>
      <vt:lpstr>Wingdings 2</vt:lpstr>
      <vt:lpstr>Arial</vt:lpstr>
      <vt:lpstr>华文新魏</vt:lpstr>
      <vt:lpstr>华文隶书</vt:lpstr>
      <vt:lpstr>华文楷体</vt:lpstr>
      <vt:lpstr>华文中宋</vt:lpstr>
      <vt:lpstr>黑体</vt:lpstr>
      <vt:lpstr>楷体</vt:lpstr>
      <vt:lpstr>Cambria</vt:lpstr>
      <vt:lpstr>微软雅黑</vt:lpstr>
      <vt:lpstr>Arial Unicode MS</vt:lpstr>
      <vt:lpstr>Maiandra GD</vt:lpstr>
      <vt:lpstr>Calibri</vt:lpstr>
      <vt:lpstr>Times New Roman</vt:lpstr>
      <vt:lpstr>楷体_GB2312</vt:lpstr>
      <vt:lpstr>新宋体</vt:lpstr>
      <vt:lpstr>通用_蓝</vt:lpstr>
      <vt:lpstr>1_通用_蓝</vt:lpstr>
      <vt:lpstr>龙腾四海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0</cp:lastModifiedBy>
  <cp:revision>1</cp:revision>
  <dcterms:created xsi:type="dcterms:W3CDTF">2019-02-14T06:12:30Z</dcterms:created>
  <dcterms:modified xsi:type="dcterms:W3CDTF">2019-02-14T06:12:30Z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