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80" r:id="rId14"/>
    <p:sldId id="271" r:id="rId15"/>
    <p:sldId id="272" r:id="rId16"/>
    <p:sldId id="273" r:id="rId17"/>
    <p:sldId id="276" r:id="rId18"/>
    <p:sldId id="277" r:id="rId19"/>
    <p:sldId id="274" r:id="rId20"/>
    <p:sldId id="275" r:id="rId21"/>
    <p:sldId id="278" r:id="rId22"/>
    <p:sldId id="279" r:id="rId23"/>
    <p:sldId id="281" r:id="rId24"/>
    <p:sldId id="283" r:id="rId25"/>
    <p:sldId id="284" r:id="rId26"/>
    <p:sldId id="285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46E13-5A5F-4676-920E-941906C3E7F5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66A20-917F-49B6-B866-5DEEF78441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5B078-AA02-4D65-B23B-7482DC1C7286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EB594-D1E5-4371-861D-D08D779646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72429-A140-4843-B249-B153BF163682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DFD15-B903-443C-AE35-74670F29FA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1C3D-E9AC-4416-934E-11C5279C39DF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426FC-419A-45D6-842D-1E61A57977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02F1E-68F2-43B1-90C5-5D48F9AAFECE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F06D8-0CA7-4637-9C5F-19E53DA0D4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04165-55AD-48C2-8859-31F3E71771EF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6FCCE-EF06-4D09-9863-F4FD0603A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287F9-ECDE-4C08-A01C-35BEBB9EDFAA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E269E-5114-4762-AAE6-AC4B93ECAD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A4AD9-C20F-4AE9-8A1C-BDAF4392B226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71733-82B7-433B-8628-559779054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E5843-52EA-4572-BA55-904FD68DF0B9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A5D2A-56FC-4917-B751-7C517A4EEC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291F4-E8F8-4D26-A98A-CBC112C41007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6FB73-5E95-479F-9BEC-F3C6999C6C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03747-5AC8-41F2-8E71-EA2E59A7923B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A9056-2DF6-421C-8498-29D77C72A0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BB1A3D-52F2-462B-AFDC-55C218C27843}" type="datetimeFigureOut">
              <a:rPr lang="zh-CN" altLang="en-US"/>
              <a:pPr>
                <a:defRPr/>
              </a:pPr>
              <a:t>2018/9/18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126321-1229-456D-B28B-0FD8F14F4E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15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audio" Target="../media/audio4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Lenovo\Desktop\144229495276559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571500"/>
            <a:ext cx="5786438" cy="5786438"/>
          </a:xfrm>
        </p:spPr>
      </p:pic>
      <p:sp>
        <p:nvSpPr>
          <p:cNvPr id="13314" name="矩形 6"/>
          <p:cNvSpPr>
            <a:spLocks noChangeArrowheads="1"/>
          </p:cNvSpPr>
          <p:nvPr/>
        </p:nvSpPr>
        <p:spPr bwMode="auto">
          <a:xfrm>
            <a:off x="6429375" y="1643063"/>
            <a:ext cx="2286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父亲湿透</a:t>
            </a:r>
            <a:endParaRPr lang="en-US" altLang="zh-CN" sz="3200" b="1"/>
          </a:p>
          <a:p>
            <a:r>
              <a:rPr lang="zh-CN" altLang="en-US" sz="3200" b="1"/>
              <a:t>为儿撑伞 </a:t>
            </a:r>
            <a:endParaRPr lang="en-US" altLang="zh-CN" sz="3200" b="1"/>
          </a:p>
          <a:p>
            <a:endParaRPr lang="en-US" altLang="zh-CN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爱在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200" b="1"/>
              <a:t>一举一动间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2532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4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精读感悟</a:t>
            </a:r>
            <a:r>
              <a:rPr lang="en-US" altLang="zh-CN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—</a:t>
            </a: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人性美</a:t>
            </a:r>
          </a:p>
        </p:txBody>
      </p:sp>
      <p:sp>
        <p:nvSpPr>
          <p:cNvPr id="22531" name="Rectangle 2"/>
          <p:cNvSpPr txBox="1">
            <a:spLocks noChangeArrowheads="1"/>
          </p:cNvSpPr>
          <p:nvPr/>
        </p:nvSpPr>
        <p:spPr bwMode="auto">
          <a:xfrm>
            <a:off x="533400" y="2565400"/>
            <a:ext cx="792003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latin typeface="Calibri" pitchFamily="34" charset="0"/>
              </a:rPr>
              <a:t>          </a:t>
            </a:r>
            <a:r>
              <a:rPr lang="zh-CN" altLang="en-US" sz="4100" b="1">
                <a:latin typeface="Calibri" pitchFamily="34" charset="0"/>
              </a:rPr>
              <a:t>跳读课文，体会各个人物形象，说说在“我”、妻子、母亲、儿子四个人物中，你最喜欢谁？为什么？</a:t>
            </a:r>
            <a:r>
              <a:rPr lang="zh-CN" altLang="en-US" sz="41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4116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u="sng" smtClean="0">
                <a:solidFill>
                  <a:srgbClr val="F70F30"/>
                </a:solidFill>
                <a:hlinkClick r:id="rId2" action="ppaction://hlinksldjump"/>
              </a:rPr>
              <a:t>我</a:t>
            </a:r>
            <a:endParaRPr lang="zh-CN" altLang="en-US" sz="4000" b="1" u="sng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4000" b="1" u="sng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u="sng" smtClean="0">
                <a:solidFill>
                  <a:srgbClr val="F70F30"/>
                </a:solidFill>
                <a:hlinkClick r:id="rId3" action="ppaction://hlinksldjump"/>
              </a:rPr>
              <a:t>母亲</a:t>
            </a:r>
            <a:endParaRPr lang="zh-CN" altLang="en-US" sz="4000" b="1" u="sng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4000" b="1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u="sng" smtClean="0">
                <a:solidFill>
                  <a:srgbClr val="F70F30"/>
                </a:solidFill>
                <a:hlinkClick r:id="rId4" action="ppaction://hlinksldjump"/>
              </a:rPr>
              <a:t>妻子</a:t>
            </a:r>
            <a:endParaRPr lang="zh-CN" altLang="en-US" sz="4000" b="1" u="sng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4000" b="1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000" b="1" u="sng" smtClean="0">
                <a:solidFill>
                  <a:srgbClr val="F70F30"/>
                </a:solidFill>
                <a:hlinkClick r:id="rId5" action="ppaction://hlinksldjump"/>
              </a:rPr>
              <a:t>儿子</a:t>
            </a:r>
            <a:endParaRPr lang="zh-CN" altLang="en-US" sz="4000" b="1" u="sng" smtClean="0">
              <a:solidFill>
                <a:srgbClr val="F70F3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u="sng" smtClean="0">
              <a:solidFill>
                <a:srgbClr val="F70F30"/>
              </a:solidFill>
            </a:endParaRPr>
          </a:p>
        </p:txBody>
      </p:sp>
      <p:pic>
        <p:nvPicPr>
          <p:cNvPr id="23554" name="Picture 3" descr="200531815592236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14478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sub_left_flower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10525" y="0"/>
            <a:ext cx="11334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4582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3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4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78" name="TextBox 6"/>
          <p:cNvSpPr txBox="1">
            <a:spLocks noChangeArrowheads="1"/>
          </p:cNvSpPr>
          <p:nvPr/>
        </p:nvSpPr>
        <p:spPr bwMode="auto">
          <a:xfrm>
            <a:off x="827088" y="1052513"/>
            <a:ext cx="7229475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“母亲本不愿出来的，……就像我小时候很听她的话一样。”</a:t>
            </a:r>
            <a:endParaRPr lang="en-US" altLang="zh-CN" sz="2800" b="1"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4579" name="TextBox 10"/>
          <p:cNvSpPr txBox="1">
            <a:spLocks noChangeArrowheads="1"/>
          </p:cNvSpPr>
          <p:nvPr/>
        </p:nvSpPr>
        <p:spPr bwMode="auto">
          <a:xfrm>
            <a:off x="957263" y="2349500"/>
            <a:ext cx="72294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我决定委屈儿子，因为我伴他的时日还长，我伴同母亲的时日已短。我说：“走大路。”</a:t>
            </a:r>
            <a:endParaRPr lang="en-US" altLang="zh-CN" sz="2800" b="1"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4580" name="TextBox 11"/>
          <p:cNvSpPr txBox="1">
            <a:spLocks noChangeArrowheads="1"/>
          </p:cNvSpPr>
          <p:nvPr/>
        </p:nvSpPr>
        <p:spPr bwMode="auto">
          <a:xfrm>
            <a:off x="957263" y="3500438"/>
            <a:ext cx="72294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到了一处，我蹲下来，背起了我的母亲。</a:t>
            </a:r>
            <a:r>
              <a:rPr lang="en-US" altLang="zh-CN" sz="2800" b="1">
                <a:latin typeface="Calibri" pitchFamily="34" charset="0"/>
              </a:rPr>
              <a:t>……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我和妻子都慢慢地、稳稳地，走得很仔细</a:t>
            </a:r>
            <a:r>
              <a:rPr lang="en-US" altLang="zh-CN" sz="2800" b="1">
                <a:latin typeface="Calibri" pitchFamily="34" charset="0"/>
              </a:rPr>
              <a:t>……</a:t>
            </a: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97425"/>
            <a:ext cx="8458200" cy="111442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F70F30"/>
                </a:solidFill>
              </a:rPr>
              <a:t>孝敬、稳重、有家庭责任感、讲原则、</a:t>
            </a:r>
            <a:br>
              <a:rPr lang="zh-CN" altLang="en-US" sz="3600" b="1" dirty="0" smtClean="0">
                <a:solidFill>
                  <a:srgbClr val="F70F30"/>
                </a:solidFill>
              </a:rPr>
            </a:br>
            <a:r>
              <a:rPr lang="zh-CN" altLang="en-US" sz="3600" b="1" dirty="0" smtClean="0">
                <a:solidFill>
                  <a:srgbClr val="F70F30"/>
                </a:solidFill>
              </a:rPr>
              <a:t>不宠爱孩子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2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/>
          <a:lstStyle/>
          <a:p>
            <a:pPr eaLnBrk="1" latinLnBrk="1" hangingPunct="1">
              <a:buFont typeface="Arial" charset="0"/>
              <a:buNone/>
            </a:pPr>
            <a:r>
              <a:rPr lang="en-US" altLang="zh-CN" b="1" smtClean="0"/>
              <a:t>   </a:t>
            </a:r>
            <a:r>
              <a:rPr lang="zh-CN" altLang="zh-CN" sz="2800" b="1" smtClean="0"/>
              <a:t>尽管“今年的春天来得太迟”、“一些老人挺不住”，“但春天总算来了”，母亲也总算“又熬过了一个严冬”，这字里行间流露的正是一种对生活的酷爱、对生命的珍爱。春天来了，一切都要从头开始。正该抖擞精神，以充沛的活力投入新的生活，迎接美好的明天。</a:t>
            </a:r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</p:txBody>
      </p:sp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827088" y="476250"/>
            <a:ext cx="7229475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Calibri" pitchFamily="34" charset="0"/>
              </a:rPr>
              <a:t>今年的春天来得太迟，太迟了，有一些老人挺不住，在清明将到的时候死去了。但是春天总算来了。我的母亲又熬过了一个严冬。</a:t>
            </a:r>
            <a:endParaRPr lang="en-US" altLang="zh-CN" sz="2800" b="1">
              <a:latin typeface="Calibri" pitchFamily="34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73688"/>
            <a:ext cx="8458200" cy="1114425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70F30"/>
                </a:solidFill>
              </a:rPr>
              <a:t>酷爱生命  珍惜生命</a:t>
            </a:r>
          </a:p>
        </p:txBody>
      </p:sp>
      <p:sp>
        <p:nvSpPr>
          <p:cNvPr id="25604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0"/>
            <a:ext cx="611187" cy="5032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104775" y="5476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70F30"/>
                </a:solidFill>
              </a:rPr>
              <a:t>贤良、孝顺、家庭责任感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“在外面，她总是听我的”</a:t>
            </a:r>
            <a:r>
              <a:rPr lang="en-US" altLang="zh-CN" b="1" smtClean="0"/>
              <a:t> </a:t>
            </a:r>
          </a:p>
          <a:p>
            <a:pPr eaLnBrk="1" hangingPunct="1">
              <a:buFont typeface="Arial" charset="0"/>
              <a:buNone/>
            </a:pPr>
            <a:endParaRPr lang="zh-CN" altLang="en-US" b="1" smtClean="0"/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当“我决定委屈儿子”，妻子没有丝毫的执着；</a:t>
            </a:r>
          </a:p>
          <a:p>
            <a:pPr eaLnBrk="1" hangingPunct="1">
              <a:buFont typeface="Arial" charset="0"/>
              <a:buNone/>
            </a:pPr>
            <a:endParaRPr lang="zh-CN" altLang="en-US" b="1" smtClean="0"/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“我蹲下，背起母亲，妻子也蹲下来，背起了儿子”</a:t>
            </a:r>
          </a:p>
          <a:p>
            <a:pPr eaLnBrk="1" hangingPunct="1"/>
            <a:endParaRPr lang="zh-CN" altLang="en-US" b="1" smtClean="0"/>
          </a:p>
        </p:txBody>
      </p:sp>
      <p:grpSp>
        <p:nvGrpSpPr>
          <p:cNvPr id="26627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6629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1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8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549275"/>
            <a:ext cx="827087" cy="503238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476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70F30"/>
                </a:solidFill>
              </a:rPr>
              <a:t>谦让、疼爱孙子、善解人意</a:t>
            </a:r>
            <a:br>
              <a:rPr lang="zh-CN" altLang="en-US" sz="4000" b="1" smtClean="0">
                <a:solidFill>
                  <a:srgbClr val="F70F30"/>
                </a:solidFill>
              </a:rPr>
            </a:br>
            <a:r>
              <a:rPr lang="zh-CN" altLang="en-US" sz="4000" b="1" smtClean="0">
                <a:solidFill>
                  <a:srgbClr val="F70F30"/>
                </a:solidFill>
              </a:rPr>
              <a:t>信赖儿子  尊重儿子</a:t>
            </a:r>
            <a:endParaRPr lang="en-US" altLang="zh-CN" sz="4000" b="1" smtClean="0">
              <a:solidFill>
                <a:srgbClr val="F70F3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1488" y="183832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“她现在很听我的话，就像我小时候很听她的话一样” </a:t>
            </a:r>
          </a:p>
          <a:p>
            <a:pPr eaLnBrk="1" hangingPunct="1">
              <a:buFont typeface="Arial" charset="0"/>
              <a:buNone/>
            </a:pPr>
            <a:endParaRPr lang="zh-CN" altLang="en-US" b="1" smtClean="0"/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“但是母亲摸摸孙子的小脑袋，变了主意：走小路吧！” </a:t>
            </a:r>
          </a:p>
        </p:txBody>
      </p:sp>
      <p:grpSp>
        <p:nvGrpSpPr>
          <p:cNvPr id="27651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7653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4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5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652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243888" y="549275"/>
            <a:ext cx="900112" cy="5762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832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70F30"/>
                </a:solidFill>
              </a:rPr>
              <a:t>调皮、活泼可爱、聪明、听话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9893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“儿子要走小路，小路有意思”；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“前面也是妈妈和儿子，后面也是妈妈和儿子”；</a:t>
            </a:r>
          </a:p>
          <a:p>
            <a:pPr eaLnBrk="1" hangingPunct="1">
              <a:buFont typeface="Arial" charset="0"/>
              <a:buNone/>
            </a:pPr>
            <a:r>
              <a:rPr lang="zh-CN" altLang="en-US" b="1" smtClean="0"/>
              <a:t>当“我决定委屈儿子”时，儿子并没有哭闹，对此变现出非常地听话和理解；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8677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676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92150"/>
            <a:ext cx="504825" cy="360363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1219200" y="609600"/>
            <a:ext cx="221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宋体" charset="-122"/>
              </a:rPr>
              <a:t>问题讨论</a:t>
            </a:r>
            <a:endParaRPr kumimoji="1" lang="zh-CN" altLang="en-US" sz="36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4356100" y="908050"/>
            <a:ext cx="4537075" cy="459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600" b="1">
                <a:solidFill>
                  <a:srgbClr val="FF33CC"/>
                </a:solidFill>
                <a:latin typeface="宋体" charset="-122"/>
              </a:rPr>
              <a:t> </a:t>
            </a:r>
            <a:r>
              <a:rPr kumimoji="1" lang="zh-CN" altLang="en-US" sz="3600" b="1">
                <a:latin typeface="宋体" charset="-122"/>
              </a:rPr>
              <a:t>但我和妻子都是慢慢地，稳稳地，走得很仔细，好像我背上的同她背上的加起来，就是整个世界。</a:t>
            </a:r>
            <a:r>
              <a:rPr kumimoji="1" lang="zh-CN" altLang="en-US" sz="3600" b="1">
                <a:solidFill>
                  <a:srgbClr val="FF33CC"/>
                </a:solidFill>
                <a:latin typeface="宋体" charset="-122"/>
              </a:rPr>
              <a:t>               </a:t>
            </a:r>
            <a:r>
              <a:rPr kumimoji="1" lang="zh-CN" altLang="en-US" sz="3600" b="1">
                <a:solidFill>
                  <a:srgbClr val="800000"/>
                </a:solidFill>
                <a:latin typeface="宋体" charset="-122"/>
              </a:rPr>
              <a:t>  </a:t>
            </a:r>
          </a:p>
          <a:p>
            <a:pPr>
              <a:spcBef>
                <a:spcPct val="2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宋体" charset="-122"/>
              </a:rPr>
              <a:t>为什么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“</a:t>
            </a:r>
            <a:r>
              <a:rPr kumimoji="1" lang="zh-CN" altLang="en-US" sz="3600" b="1">
                <a:solidFill>
                  <a:srgbClr val="FF0000"/>
                </a:solidFill>
                <a:latin typeface="宋体" charset="-122"/>
              </a:rPr>
              <a:t>好像我背上的和她背上的加起是整个世界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”</a:t>
            </a:r>
            <a:r>
              <a:rPr kumimoji="1" lang="zh-CN" altLang="en-US" sz="3600" b="1">
                <a:solidFill>
                  <a:srgbClr val="FF0000"/>
                </a:solidFill>
                <a:latin typeface="宋体" charset="-122"/>
              </a:rPr>
              <a:t>？</a:t>
            </a:r>
          </a:p>
        </p:txBody>
      </p:sp>
      <p:pic>
        <p:nvPicPr>
          <p:cNvPr id="29699" name="Picture 4" descr="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676400"/>
            <a:ext cx="3352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9701" name="Picture 12" descr="萬用卡0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2" name="Picture 13" descr="萬用卡0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3" name="Picture 14" descr="萬用卡0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0" y="5715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黑体" pitchFamily="2" charset="-122"/>
                <a:ea typeface="黑体" pitchFamily="2" charset="-122"/>
              </a:rPr>
              <a:t>    </a:t>
            </a:r>
            <a:endParaRPr lang="en-US" altLang="zh-CN" sz="4000" b="1">
              <a:solidFill>
                <a:srgbClr val="C00000"/>
              </a:solidFill>
              <a:latin typeface="华文隶书"/>
              <a:ea typeface="华文隶书"/>
              <a:cs typeface="华文隶书"/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0" y="838200"/>
            <a:ext cx="8786813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母亲给我们以生命，而儿子又是这生命的延续。这血脉相连的三代紧紧连接在一起，构成了</a:t>
            </a:r>
            <a:r>
              <a:rPr lang="zh-CN" altLang="en-US" sz="4000" b="1">
                <a:solidFill>
                  <a:srgbClr val="F70F30"/>
                </a:solidFill>
                <a:latin typeface="华文楷体"/>
                <a:ea typeface="华文楷体"/>
                <a:cs typeface="华文楷体"/>
              </a:rPr>
              <a:t>生命的整体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。整个世界也就是由老年人、中年人、孩子组成。“我”和妻子肩负着</a:t>
            </a:r>
            <a:r>
              <a:rPr lang="zh-CN" altLang="en-US" sz="4000" b="1">
                <a:solidFill>
                  <a:srgbClr val="F70F30"/>
                </a:solidFill>
                <a:latin typeface="华文楷体"/>
                <a:ea typeface="华文楷体"/>
                <a:cs typeface="华文楷体"/>
              </a:rPr>
              <a:t>承前启后的责任</a:t>
            </a:r>
            <a:r>
              <a:rPr lang="zh-CN" altLang="en-US" sz="4000" b="1">
                <a:latin typeface="华文楷体"/>
                <a:ea typeface="华文楷体"/>
                <a:cs typeface="华文楷体"/>
              </a:rPr>
              <a:t>，所以作者说背起的是整个世界。</a:t>
            </a:r>
            <a:endParaRPr lang="en-US" altLang="zh-CN" sz="4000" b="1">
              <a:latin typeface="华文楷体"/>
              <a:ea typeface="华文楷体"/>
              <a:cs typeface="华文楷体"/>
            </a:endParaRPr>
          </a:p>
          <a:p>
            <a:r>
              <a:rPr lang="zh-CN" altLang="en-US" sz="3200" b="1">
                <a:latin typeface="华文楷体"/>
                <a:ea typeface="华文楷体"/>
                <a:cs typeface="华文楷体"/>
              </a:rPr>
              <a:t>    </a:t>
            </a:r>
          </a:p>
        </p:txBody>
      </p:sp>
      <p:grpSp>
        <p:nvGrpSpPr>
          <p:cNvPr id="30723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0724" name="Picture 12" descr="萬用卡0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13" descr="萬用卡0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14" descr="萬用卡0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《散步》情景图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420938"/>
            <a:ext cx="67691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5492750" y="1341438"/>
            <a:ext cx="22717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0000FF"/>
                </a:solidFill>
              </a:rPr>
              <a:t>莫怀戚</a:t>
            </a:r>
          </a:p>
        </p:txBody>
      </p:sp>
      <p:sp>
        <p:nvSpPr>
          <p:cNvPr id="31747" name="WordArt 4"/>
          <p:cNvSpPr>
            <a:spLocks noChangeArrowheads="1" noChangeShapeType="1" noTextEdit="1"/>
          </p:cNvSpPr>
          <p:nvPr/>
        </p:nvSpPr>
        <p:spPr bwMode="auto">
          <a:xfrm>
            <a:off x="2195513" y="9525"/>
            <a:ext cx="29718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散步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《散步》情景图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420938"/>
            <a:ext cx="67691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5492750" y="1341438"/>
            <a:ext cx="227171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0000FF"/>
                </a:solidFill>
              </a:rPr>
              <a:t>莫怀戚</a:t>
            </a:r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2195513" y="9525"/>
            <a:ext cx="297180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散步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2772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3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4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精读感悟</a:t>
            </a:r>
            <a:r>
              <a:rPr lang="en-US" altLang="zh-CN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—</a:t>
            </a: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意境美</a:t>
            </a: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531813" y="2420938"/>
            <a:ext cx="7920037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Calibri" pitchFamily="34" charset="0"/>
              </a:rPr>
              <a:t>          </a:t>
            </a:r>
            <a:r>
              <a:rPr lang="zh-CN" altLang="en-US" sz="3600" b="1">
                <a:latin typeface="Calibri" pitchFamily="34" charset="0"/>
              </a:rPr>
              <a:t>找出文中写景的句子，并做简单的欣赏？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latinLnBrk="1" hangingPunct="1">
              <a:buFont typeface="Arial" charset="0"/>
              <a:buNone/>
            </a:pPr>
            <a:r>
              <a:rPr lang="en-US" altLang="zh-CN" b="1" smtClean="0"/>
              <a:t>1</a:t>
            </a:r>
            <a:r>
              <a:rPr lang="zh-CN" altLang="zh-CN" b="1" smtClean="0"/>
              <a:t>、</a:t>
            </a:r>
            <a:r>
              <a:rPr lang="zh-CN" altLang="en-US" b="1" smtClean="0"/>
              <a:t>这南方的初春的田野！大块儿小块儿的</a:t>
            </a:r>
            <a:r>
              <a:rPr lang="zh-CN" altLang="en-US" b="1" smtClean="0">
                <a:solidFill>
                  <a:srgbClr val="FF0000"/>
                </a:solidFill>
              </a:rPr>
              <a:t>新绿</a:t>
            </a:r>
            <a:r>
              <a:rPr lang="zh-CN" altLang="en-US" b="1" smtClean="0"/>
              <a:t>随意地铺着，有的浓，有的淡；树枝上的</a:t>
            </a:r>
            <a:r>
              <a:rPr lang="zh-CN" altLang="en-US" b="1" smtClean="0">
                <a:solidFill>
                  <a:srgbClr val="FF0000"/>
                </a:solidFill>
              </a:rPr>
              <a:t>嫩芽</a:t>
            </a:r>
            <a:r>
              <a:rPr lang="zh-CN" altLang="en-US" b="1" smtClean="0"/>
              <a:t>儿也密了；田里的冬水也</a:t>
            </a:r>
            <a:r>
              <a:rPr lang="zh-CN" altLang="en-US" b="1" smtClean="0">
                <a:solidFill>
                  <a:srgbClr val="FF0000"/>
                </a:solidFill>
              </a:rPr>
              <a:t>咕咕</a:t>
            </a:r>
            <a:r>
              <a:rPr lang="zh-CN" altLang="en-US" b="1" smtClean="0"/>
              <a:t>地起着水泡儿</a:t>
            </a:r>
            <a:r>
              <a:rPr lang="en-US" altLang="zh-CN" b="1" smtClean="0"/>
              <a:t>……</a:t>
            </a:r>
            <a:endParaRPr lang="zh-CN" altLang="zh-CN" b="1" smtClean="0"/>
          </a:p>
          <a:p>
            <a:pPr eaLnBrk="1" latinLnBrk="1" hangingPunct="1">
              <a:buFont typeface="Arial" charset="0"/>
              <a:buNone/>
            </a:pPr>
            <a:r>
              <a:rPr lang="zh-CN" altLang="zh-CN" b="1" smtClean="0"/>
              <a:t>这“新绿”、这</a:t>
            </a:r>
            <a:r>
              <a:rPr lang="zh-CN" altLang="en-US" b="1" smtClean="0"/>
              <a:t> </a:t>
            </a:r>
            <a:r>
              <a:rPr lang="zh-CN" altLang="zh-CN" b="1" smtClean="0"/>
              <a:t>“嫩芽”、这“水泡”，分明是春的气息的透露，它显示了不可遏制的生机，这是对生命的高歌，对生命力的礼赞。</a:t>
            </a:r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</p:txBody>
      </p:sp>
      <p:grpSp>
        <p:nvGrpSpPr>
          <p:cNvPr id="33794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3795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6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7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757363"/>
          </a:xfrm>
        </p:spPr>
        <p:txBody>
          <a:bodyPr/>
          <a:lstStyle/>
          <a:p>
            <a:pPr eaLnBrk="1" latinLnBrk="1" hangingPunct="1">
              <a:buFont typeface="Arial" charset="0"/>
              <a:buNone/>
            </a:pPr>
            <a:r>
              <a:rPr lang="en-US" altLang="zh-CN" b="1" smtClean="0"/>
              <a:t>2.</a:t>
            </a:r>
            <a:r>
              <a:rPr lang="zh-CN" altLang="en-US" b="1" smtClean="0"/>
              <a:t>她的眼睛顺小路望过去：那里有</a:t>
            </a:r>
            <a:r>
              <a:rPr lang="zh-CN" altLang="en-US" b="1" smtClean="0">
                <a:solidFill>
                  <a:srgbClr val="FF0000"/>
                </a:solidFill>
              </a:rPr>
              <a:t>金色的菜花、两行整齐的桑树，尽头一口波光粼粼的鱼塘</a:t>
            </a:r>
            <a:r>
              <a:rPr lang="zh-CN" altLang="zh-CN" b="1" smtClean="0">
                <a:solidFill>
                  <a:srgbClr val="FF0000"/>
                </a:solidFill>
              </a:rPr>
              <a:t> </a:t>
            </a:r>
            <a:r>
              <a:rPr lang="zh-CN" altLang="zh-CN" b="1" smtClean="0"/>
              <a:t>。”</a:t>
            </a:r>
          </a:p>
          <a:p>
            <a:pPr eaLnBrk="1" hangingPunct="1">
              <a:buFont typeface="Arial" charset="0"/>
              <a:buNone/>
            </a:pPr>
            <a:endParaRPr lang="zh-CN" altLang="en-US" smtClean="0"/>
          </a:p>
        </p:txBody>
      </p:sp>
      <p:grpSp>
        <p:nvGrpSpPr>
          <p:cNvPr id="34818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4820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1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2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19" name="内容占位符 2"/>
          <p:cNvSpPr txBox="1">
            <a:spLocks/>
          </p:cNvSpPr>
          <p:nvPr/>
        </p:nvSpPr>
        <p:spPr bwMode="auto">
          <a:xfrm>
            <a:off x="471488" y="3644900"/>
            <a:ext cx="8229600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3600" b="1">
                <a:latin typeface="Calibri" pitchFamily="34" charset="0"/>
              </a:rPr>
              <a:t>点染了春天的美丽和生机，传达出万物复苏的生命感慨，也展现了一家人散步的美好心情。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5845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6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7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精读感悟</a:t>
            </a:r>
            <a:r>
              <a:rPr lang="en-US" altLang="zh-CN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—</a:t>
            </a: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语言美</a:t>
            </a:r>
          </a:p>
        </p:txBody>
      </p:sp>
      <p:sp>
        <p:nvSpPr>
          <p:cNvPr id="35843" name="Rectangle 2"/>
          <p:cNvSpPr txBox="1">
            <a:spLocks noChangeArrowheads="1"/>
          </p:cNvSpPr>
          <p:nvPr/>
        </p:nvSpPr>
        <p:spPr bwMode="auto">
          <a:xfrm>
            <a:off x="531813" y="2420938"/>
            <a:ext cx="7920037" cy="247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>
                <a:latin typeface="Calibri" pitchFamily="34" charset="0"/>
              </a:rPr>
              <a:t>          </a:t>
            </a:r>
            <a:endParaRPr lang="zh-CN" altLang="en-US" sz="4400">
              <a:latin typeface="Calibri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31813" y="2236788"/>
            <a:ext cx="8229600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altLang="zh-CN" sz="4000">
                <a:latin typeface="Calibri" pitchFamily="34" charset="0"/>
              </a:rPr>
              <a:t>“</a:t>
            </a:r>
            <a:r>
              <a:rPr lang="zh-CN" altLang="en-US" sz="4000">
                <a:latin typeface="Calibri" pitchFamily="34" charset="0"/>
              </a:rPr>
              <a:t>前面也是妈妈和儿子，后面也是妈妈和儿子。”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71488" y="981075"/>
            <a:ext cx="8229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4700" dirty="0" smtClean="0"/>
              <a:t>这样的句子在文中还有很多，请画出来。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08200"/>
            <a:ext cx="8229600" cy="45307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——</a:t>
            </a:r>
            <a:r>
              <a:rPr lang="zh-CN" altLang="en-US" b="1" smtClean="0"/>
              <a:t>有的浓，有的淡。 </a:t>
            </a:r>
            <a:br>
              <a:rPr lang="zh-CN" altLang="en-US" b="1" smtClean="0"/>
            </a:br>
            <a:r>
              <a:rPr lang="en-US" altLang="zh-CN" b="1" smtClean="0"/>
              <a:t>——</a:t>
            </a:r>
            <a:r>
              <a:rPr lang="zh-CN" altLang="en-US" b="1" smtClean="0"/>
              <a:t>我和母亲在前面，我的妻子和儿子走在后面。 </a:t>
            </a:r>
            <a:br>
              <a:rPr lang="zh-CN" altLang="en-US" b="1" smtClean="0"/>
            </a:br>
            <a:r>
              <a:rPr lang="en-US" altLang="zh-CN" b="1" smtClean="0"/>
              <a:t>——</a:t>
            </a:r>
            <a:r>
              <a:rPr lang="zh-CN" altLang="en-US" b="1" smtClean="0"/>
              <a:t>前面也是妈妈和儿子，后面也是妈妈和儿子。 </a:t>
            </a:r>
            <a:br>
              <a:rPr lang="zh-CN" altLang="en-US" b="1" smtClean="0"/>
            </a:br>
            <a:r>
              <a:rPr lang="en-US" altLang="zh-CN" b="1" smtClean="0"/>
              <a:t>——</a:t>
            </a:r>
            <a:r>
              <a:rPr lang="zh-CN" altLang="en-US" b="1" smtClean="0"/>
              <a:t>母亲要走大路，大路平顺；儿子要走小路，小路有意思。 </a:t>
            </a:r>
          </a:p>
        </p:txBody>
      </p:sp>
      <p:grpSp>
        <p:nvGrpSpPr>
          <p:cNvPr id="36867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6869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0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4775" y="5589588"/>
            <a:ext cx="8964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</a:rPr>
              <a:t>形式对称，音韵和谐，相映成趣，清新淡雅</a:t>
            </a:r>
            <a:r>
              <a:rPr lang="zh-CN" altLang="en-US" sz="36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 build="p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3"/>
          <p:cNvSpPr txBox="1">
            <a:spLocks noChangeArrowheads="1"/>
          </p:cNvSpPr>
          <p:nvPr/>
        </p:nvSpPr>
        <p:spPr bwMode="auto">
          <a:xfrm>
            <a:off x="900113" y="1484313"/>
            <a:ext cx="676751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写作练习：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根据自己对课文的理解，写出一首现代诗</a:t>
            </a:r>
          </a:p>
        </p:txBody>
      </p:sp>
      <p:grpSp>
        <p:nvGrpSpPr>
          <p:cNvPr id="37890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7891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2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893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3"/>
          <p:cNvSpPr txBox="1">
            <a:spLocks noChangeArrowheads="1"/>
          </p:cNvSpPr>
          <p:nvPr/>
        </p:nvSpPr>
        <p:spPr bwMode="auto">
          <a:xfrm>
            <a:off x="900113" y="1052513"/>
            <a:ext cx="6767512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初春的田野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新绿绽放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两对母子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徜徉在爱的旅途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礼赞亲情，勇担责任</a:t>
            </a:r>
            <a:endParaRPr lang="en-US" altLang="zh-CN" sz="4000" b="1">
              <a:latin typeface="Calibri" pitchFamily="34" charset="0"/>
            </a:endParaRPr>
          </a:p>
          <a:p>
            <a:r>
              <a:rPr lang="zh-CN" altLang="en-US" sz="4000" b="1">
                <a:latin typeface="Calibri" pitchFamily="34" charset="0"/>
              </a:rPr>
              <a:t>诠释生命的轮回</a:t>
            </a:r>
            <a:endParaRPr lang="en-US" altLang="zh-CN" sz="4000" b="1">
              <a:latin typeface="Calibri" pitchFamily="34" charset="0"/>
            </a:endParaRPr>
          </a:p>
          <a:p>
            <a:endParaRPr lang="zh-CN" altLang="en-US" sz="4000" b="1">
              <a:latin typeface="Calibri" pitchFamily="34" charset="0"/>
            </a:endParaRPr>
          </a:p>
        </p:txBody>
      </p:sp>
      <p:grpSp>
        <p:nvGrpSpPr>
          <p:cNvPr id="38914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38915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16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17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250825" y="260350"/>
            <a:ext cx="4392613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6000" b="1">
                <a:solidFill>
                  <a:srgbClr val="FF0000"/>
                </a:solidFill>
                <a:latin typeface="隶书"/>
                <a:ea typeface="隶书"/>
                <a:cs typeface="隶书"/>
              </a:rPr>
              <a:t>学习目标</a:t>
            </a:r>
            <a:endParaRPr lang="en-US" altLang="zh-CN" sz="60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5124" name="Rectangle 3"/>
          <p:cNvSpPr txBox="1">
            <a:spLocks noChangeArrowheads="1"/>
          </p:cNvSpPr>
          <p:nvPr/>
        </p:nvSpPr>
        <p:spPr bwMode="auto">
          <a:xfrm>
            <a:off x="0" y="1341438"/>
            <a:ext cx="871537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altLang="zh-CN" sz="4000" b="1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000"/>
              <a:t>	1</a:t>
            </a:r>
            <a:r>
              <a:rPr lang="zh-CN" altLang="en-US" sz="4000"/>
              <a:t>、</a:t>
            </a:r>
            <a:r>
              <a:rPr lang="zh-CN" altLang="en-US" sz="4000" b="1"/>
              <a:t>掌握文中出现的一些重点字词。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/>
              <a:t>  2</a:t>
            </a:r>
            <a:r>
              <a:rPr lang="zh-CN" altLang="en-US" sz="4000" b="1"/>
              <a:t>、能准确、流利、有感情地朗读课文。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/>
              <a:t>  3</a:t>
            </a:r>
            <a:r>
              <a:rPr lang="zh-CN" altLang="en-US" sz="4000" b="1"/>
              <a:t>、把握文章的主要内容。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/>
              <a:t>  4</a:t>
            </a:r>
            <a:r>
              <a:rPr lang="zh-CN" altLang="en-US" sz="4000" b="1"/>
              <a:t>、能深入感受这篇文章所体现的人性美。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000" b="1"/>
              <a:t>	</a:t>
            </a:r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ransition>
    <p:sndAc>
      <p:stSnd>
        <p:snd r:embed="rId2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莫怀戚0"/>
          <p:cNvPicPr>
            <a:picLocks noChangeAspect="1" noChangeArrowheads="1"/>
          </p:cNvPicPr>
          <p:nvPr/>
        </p:nvPicPr>
        <p:blipFill>
          <a:blip r:embed="rId2">
            <a:lum bright="12000" contrast="12000"/>
          </a:blip>
          <a:srcRect/>
          <a:stretch>
            <a:fillRect/>
          </a:stretch>
        </p:blipFill>
        <p:spPr bwMode="auto">
          <a:xfrm>
            <a:off x="395288" y="53975"/>
            <a:ext cx="2563812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494088" y="77788"/>
            <a:ext cx="5111750" cy="606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莫怀戚，作家。</a:t>
            </a:r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1951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年生于重庆，</a:t>
            </a:r>
            <a:r>
              <a:rPr lang="en-US" altLang="zh-CN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1982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年毕业于四川大学文学系，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现任重庆师范大学新闻学院教授。</a:t>
            </a:r>
            <a:r>
              <a:rPr lang="zh-CN" alt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从事文学创作二十余年。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276600" y="2924175"/>
            <a:ext cx="5545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585788" y="3644900"/>
            <a:ext cx="8229600" cy="3387725"/>
          </a:xfrm>
          <a:prstGeom prst="rect">
            <a:avLst/>
          </a:prstGeom>
          <a:ln algn="ctr"/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主要作品 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 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透支时代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陪都旧事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、小说集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大律师现实录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。其中篇小说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诗礼人家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曾获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四川文学</a:t>
            </a:r>
            <a:r>
              <a:rPr kumimoji="1" lang="en-US" altLang="zh-CN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奖。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散文</a:t>
            </a: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散步</a:t>
            </a:r>
            <a:r>
              <a:rPr lang="en-US" altLang="zh-CN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选</a:t>
            </a:r>
            <a: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在了中学语文课文之中。</a:t>
            </a:r>
            <a:br>
              <a:rPr lang="zh-CN" altLang="en-US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</a:br>
            <a:endParaRPr lang="zh-CN" altLang="en-US" sz="3600" b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5288" y="125413"/>
            <a:ext cx="50403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读一读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566863" y="914400"/>
            <a:ext cx="1989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fēn  qí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084888" y="914400"/>
            <a:ext cx="21907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xìn  fú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808163" y="2419350"/>
            <a:ext cx="1595437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shà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076575" y="4027488"/>
            <a:ext cx="12954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lín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6443663" y="2414588"/>
            <a:ext cx="103187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áo</a:t>
            </a:r>
          </a:p>
        </p:txBody>
      </p:sp>
      <p:sp>
        <p:nvSpPr>
          <p:cNvPr id="17415" name="TextBox 1"/>
          <p:cNvSpPr txBox="1">
            <a:spLocks noChangeArrowheads="1"/>
          </p:cNvSpPr>
          <p:nvPr/>
        </p:nvSpPr>
        <p:spPr bwMode="auto">
          <a:xfrm>
            <a:off x="39688" y="914400"/>
            <a:ext cx="35290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分歧</a:t>
            </a:r>
          </a:p>
        </p:txBody>
      </p:sp>
      <p:sp>
        <p:nvSpPr>
          <p:cNvPr id="17416" name="TextBox 13"/>
          <p:cNvSpPr txBox="1">
            <a:spLocks noChangeArrowheads="1"/>
          </p:cNvSpPr>
          <p:nvPr/>
        </p:nvSpPr>
        <p:spPr bwMode="auto">
          <a:xfrm>
            <a:off x="4535488" y="914400"/>
            <a:ext cx="35290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信服</a:t>
            </a:r>
          </a:p>
        </p:txBody>
      </p:sp>
      <p:sp>
        <p:nvSpPr>
          <p:cNvPr id="17417" name="TextBox 14"/>
          <p:cNvSpPr txBox="1">
            <a:spLocks noChangeArrowheads="1"/>
          </p:cNvSpPr>
          <p:nvPr/>
        </p:nvSpPr>
        <p:spPr bwMode="auto">
          <a:xfrm>
            <a:off x="165100" y="2387600"/>
            <a:ext cx="3527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霎</a:t>
            </a:r>
            <a:r>
              <a:rPr lang="zh-CN" altLang="en-US" sz="4800" b="1">
                <a:latin typeface="Calibri" pitchFamily="34" charset="0"/>
              </a:rPr>
              <a:t>时</a:t>
            </a:r>
          </a:p>
        </p:txBody>
      </p:sp>
      <p:sp>
        <p:nvSpPr>
          <p:cNvPr id="17418" name="TextBox 15"/>
          <p:cNvSpPr txBox="1">
            <a:spLocks noChangeArrowheads="1"/>
          </p:cNvSpPr>
          <p:nvPr/>
        </p:nvSpPr>
        <p:spPr bwMode="auto">
          <a:xfrm>
            <a:off x="196850" y="3933825"/>
            <a:ext cx="3527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水波</a:t>
            </a:r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粼粼</a:t>
            </a:r>
          </a:p>
        </p:txBody>
      </p:sp>
      <p:sp>
        <p:nvSpPr>
          <p:cNvPr id="17419" name="TextBox 16"/>
          <p:cNvSpPr txBox="1">
            <a:spLocks noChangeArrowheads="1"/>
          </p:cNvSpPr>
          <p:nvPr/>
        </p:nvSpPr>
        <p:spPr bwMode="auto">
          <a:xfrm>
            <a:off x="4549775" y="2320925"/>
            <a:ext cx="35290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熬</a:t>
            </a:r>
            <a:r>
              <a:rPr lang="zh-CN" altLang="en-US" sz="4800" b="1">
                <a:latin typeface="Calibri" pitchFamily="34" charset="0"/>
              </a:rPr>
              <a:t>过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5" grpId="0"/>
      <p:bldP spid="22536" grpId="0"/>
      <p:bldP spid="225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7"/>
          <p:cNvSpPr>
            <a:spLocks/>
          </p:cNvSpPr>
          <p:nvPr/>
        </p:nvSpPr>
        <p:spPr bwMode="auto">
          <a:xfrm>
            <a:off x="1116013" y="2185988"/>
            <a:ext cx="287337" cy="1584325"/>
          </a:xfrm>
          <a:prstGeom prst="leftBrace">
            <a:avLst>
              <a:gd name="adj1" fmla="val 91616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4" name="AutoShape 8"/>
          <p:cNvSpPr>
            <a:spLocks/>
          </p:cNvSpPr>
          <p:nvPr/>
        </p:nvSpPr>
        <p:spPr bwMode="auto">
          <a:xfrm>
            <a:off x="5651500" y="2082800"/>
            <a:ext cx="215900" cy="1600200"/>
          </a:xfrm>
          <a:prstGeom prst="leftBrace">
            <a:avLst>
              <a:gd name="adj1" fmla="val 61765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484" name="Text Box 12"/>
          <p:cNvSpPr txBox="1">
            <a:spLocks noChangeArrowheads="1"/>
          </p:cNvSpPr>
          <p:nvPr/>
        </p:nvSpPr>
        <p:spPr bwMode="auto">
          <a:xfrm>
            <a:off x="1427163" y="3717925"/>
            <a:ext cx="1841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en-US" altLang="zh-CN" sz="3200" b="1">
              <a:solidFill>
                <a:srgbClr val="A50021"/>
              </a:solidFill>
              <a:latin typeface="Times New Roman" pitchFamily="18" charset="0"/>
            </a:endParaRPr>
          </a:p>
          <a:p>
            <a:endParaRPr kumimoji="1" lang="en-US" altLang="zh-CN" sz="3200" b="1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105488" name="Text Box 16"/>
          <p:cNvSpPr txBox="1">
            <a:spLocks noChangeArrowheads="1"/>
          </p:cNvSpPr>
          <p:nvPr/>
        </p:nvSpPr>
        <p:spPr bwMode="auto">
          <a:xfrm>
            <a:off x="2392363" y="2682875"/>
            <a:ext cx="1857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en-US" sz="3200" b="1" u="sng">
              <a:solidFill>
                <a:srgbClr val="CC00CC"/>
              </a:solidFill>
              <a:latin typeface="Verdana" pitchFamily="34" charset="0"/>
            </a:endParaRPr>
          </a:p>
          <a:p>
            <a:endParaRPr kumimoji="1" lang="zh-CN" altLang="en-US" sz="3200" b="1" u="sng">
              <a:solidFill>
                <a:srgbClr val="CC00CC"/>
              </a:solidFill>
              <a:latin typeface="Verdana" pitchFamily="34" charset="0"/>
            </a:endParaRPr>
          </a:p>
        </p:txBody>
      </p:sp>
      <p:sp>
        <p:nvSpPr>
          <p:cNvPr id="18437" name="TextBox 12"/>
          <p:cNvSpPr txBox="1">
            <a:spLocks noChangeArrowheads="1"/>
          </p:cNvSpPr>
          <p:nvPr/>
        </p:nvSpPr>
        <p:spPr bwMode="auto">
          <a:xfrm>
            <a:off x="496888" y="544513"/>
            <a:ext cx="2519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/>
              <a:t>多音字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03350" y="2636838"/>
            <a:ext cx="1628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léi</a:t>
            </a:r>
            <a:endParaRPr kumimoji="1" lang="zh-CN" altLang="en-US" sz="3200" b="1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52613" y="2590800"/>
            <a:ext cx="2089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硕果累累</a:t>
            </a:r>
          </a:p>
        </p:txBody>
      </p:sp>
      <p:sp>
        <p:nvSpPr>
          <p:cNvPr id="18440" name="TextBox 3"/>
          <p:cNvSpPr txBox="1">
            <a:spLocks noChangeArrowheads="1"/>
          </p:cNvSpPr>
          <p:nvPr/>
        </p:nvSpPr>
        <p:spPr bwMode="auto">
          <a:xfrm>
            <a:off x="468313" y="2667000"/>
            <a:ext cx="719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累</a:t>
            </a:r>
          </a:p>
        </p:txBody>
      </p:sp>
      <p:sp>
        <p:nvSpPr>
          <p:cNvPr id="18441" name="TextBox 16"/>
          <p:cNvSpPr txBox="1">
            <a:spLocks noChangeArrowheads="1"/>
          </p:cNvSpPr>
          <p:nvPr/>
        </p:nvSpPr>
        <p:spPr bwMode="auto">
          <a:xfrm>
            <a:off x="4941888" y="2636838"/>
            <a:ext cx="720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铺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40425" y="1790700"/>
            <a:ext cx="1638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pū</a:t>
            </a:r>
            <a:endParaRPr kumimoji="1" lang="zh-CN" altLang="en-US" sz="3200" b="1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742113" y="1827213"/>
            <a:ext cx="2089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铺天盖地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940425" y="3316288"/>
            <a:ext cx="1638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p</a:t>
            </a:r>
            <a:r>
              <a:rPr kumimoji="1" lang="en-US" altLang="zh-CN" sz="3200" b="1">
                <a:solidFill>
                  <a:srgbClr val="A50021"/>
                </a:solidFill>
                <a:latin typeface="宋体" charset="-122"/>
              </a:rPr>
              <a:t>ù</a:t>
            </a:r>
            <a:endParaRPr kumimoji="1" lang="zh-CN" altLang="en-US" sz="3200" b="1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659563" y="3316288"/>
            <a:ext cx="2089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店铺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03350" y="1898650"/>
            <a:ext cx="1296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lèi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41538" y="1827213"/>
            <a:ext cx="18002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劳累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47800" y="3478213"/>
            <a:ext cx="1584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l</a:t>
            </a:r>
            <a:r>
              <a:rPr kumimoji="1" lang="en-US" altLang="zh-CN" sz="3200" b="1">
                <a:solidFill>
                  <a:srgbClr val="A50021"/>
                </a:solidFill>
                <a:latin typeface="宋体" charset="-122"/>
              </a:rPr>
              <a:t>ě</a:t>
            </a:r>
            <a:r>
              <a:rPr kumimoji="1" lang="en-US" altLang="zh-CN" sz="3200" b="1">
                <a:solidFill>
                  <a:srgbClr val="A50021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17738" y="3478213"/>
            <a:ext cx="1584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 u="sng">
                <a:latin typeface="Verdana" pitchFamily="34" charset="0"/>
              </a:rPr>
              <a:t>积累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4" grpId="0" autoUpdateAnimBg="0"/>
      <p:bldP spid="105488" grpId="0" autoUpdateAnimBg="0"/>
      <p:bldP spid="2" grpId="0"/>
      <p:bldP spid="3" grpId="0"/>
      <p:bldP spid="5" grpId="0"/>
      <p:bldP spid="19" grpId="0"/>
      <p:bldP spid="20" grpId="0"/>
      <p:bldP spid="21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12291" name="内容占位符 2"/>
          <p:cNvSpPr>
            <a:spLocks noGrp="1"/>
          </p:cNvSpPr>
          <p:nvPr>
            <p:ph sz="quarter" idx="1"/>
          </p:nvPr>
        </p:nvSpPr>
        <p:spPr>
          <a:xfrm>
            <a:off x="357188" y="1598613"/>
            <a:ext cx="7467600" cy="525938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dirty="0" smtClean="0"/>
              <a:t>文章讲述了怎样一个故事？</a:t>
            </a:r>
            <a:endParaRPr lang="en-US" altLang="zh-CN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altLang="zh-CN" sz="2800" b="1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/>
              <a:t>关注记叙要素，用简练的语言概括故事内容。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 smtClean="0"/>
          </a:p>
        </p:txBody>
      </p:sp>
      <p:sp>
        <p:nvSpPr>
          <p:cNvPr id="4" name="圆角矩形标注 3"/>
          <p:cNvSpPr/>
          <p:nvPr/>
        </p:nvSpPr>
        <p:spPr>
          <a:xfrm>
            <a:off x="2051050" y="4221163"/>
            <a:ext cx="4572000" cy="1857375"/>
          </a:xfrm>
          <a:prstGeom prst="wedgeRoundRectCallout">
            <a:avLst>
              <a:gd name="adj1" fmla="val -33334"/>
              <a:gd name="adj2" fmla="val -75521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/>
                </a:solidFill>
              </a:rPr>
              <a:t>记叙文六要素：</a:t>
            </a:r>
            <a:endParaRPr lang="en-US" altLang="zh-CN" sz="36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时间、地点、人物、起因、经过、结果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初读感悟</a:t>
            </a:r>
          </a:p>
        </p:txBody>
      </p:sp>
      <p:grpSp>
        <p:nvGrpSpPr>
          <p:cNvPr id="19461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19462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4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2276475"/>
            <a:ext cx="8991600" cy="1676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rgbClr val="006600"/>
                </a:solidFill>
              </a:rPr>
              <a:t>  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smtClean="0">
                <a:latin typeface="楷体_GB2312" pitchFamily="49" charset="-122"/>
                <a:ea typeface="楷体_GB2312" pitchFamily="49" charset="-122"/>
              </a:rPr>
              <a:t>从文中的字里行间，你看到了              一个怎样的家庭？ </a:t>
            </a:r>
            <a:r>
              <a:rPr lang="zh-CN" altLang="en-US" b="1" smtClean="0">
                <a:solidFill>
                  <a:srgbClr val="FF0000"/>
                </a:solidFill>
                <a:ea typeface="楷体_GB2312" pitchFamily="49" charset="-122"/>
              </a:rPr>
              <a:t>（一个词概括）</a:t>
            </a:r>
            <a:endParaRPr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FontTx/>
              <a:buNone/>
            </a:pPr>
            <a:endParaRPr lang="en-US" altLang="zh-CN" sz="3600" smtClean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0482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0484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6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初读感悟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2400" y="2276475"/>
            <a:ext cx="8991600" cy="1676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rgbClr val="006600"/>
                </a:solidFill>
              </a:rPr>
              <a:t>  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文章的题目是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散步</a:t>
            </a:r>
            <a:r>
              <a:rPr lang="en-US" altLang="zh-CN" sz="4000" b="1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，如果换个角度另拟一个题目，你会以什么为题？说明你的理由。</a:t>
            </a:r>
            <a:endParaRPr lang="en-US" altLang="zh-CN" sz="3600" smtClean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1506" name="Group 11"/>
          <p:cNvGrpSpPr>
            <a:grpSpLocks/>
          </p:cNvGrpSpPr>
          <p:nvPr/>
        </p:nvGrpSpPr>
        <p:grpSpPr bwMode="auto">
          <a:xfrm>
            <a:off x="0" y="0"/>
            <a:ext cx="9158288" cy="6886575"/>
            <a:chOff x="0" y="0"/>
            <a:chExt cx="5769" cy="4338"/>
          </a:xfrm>
        </p:grpSpPr>
        <p:pic>
          <p:nvPicPr>
            <p:cNvPr id="21508" name="Picture 12" descr="萬用卡0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7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3" descr="萬用卡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" y="4009"/>
              <a:ext cx="5760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Picture 14" descr="萬用卡0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" y="53"/>
              <a:ext cx="694" cy="6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标题 1"/>
          <p:cNvSpPr txBox="1">
            <a:spLocks/>
          </p:cNvSpPr>
          <p:nvPr/>
        </p:nvSpPr>
        <p:spPr>
          <a:xfrm>
            <a:off x="827088" y="631825"/>
            <a:ext cx="8543925" cy="1143000"/>
          </a:xfrm>
          <a:prstGeom prst="rect">
            <a:avLst/>
          </a:prstGeom>
        </p:spPr>
        <p:txBody>
          <a:bodyPr anchor="b">
            <a:normAutofit fontScale="975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初读感悟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1423</Words>
  <Application>Microsoft Office PowerPoint</Application>
  <PresentationFormat>全屏显示(4:3)</PresentationFormat>
  <Paragraphs>117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孝敬、稳重、有家庭责任感、讲原则、 不宠爱孩子</vt:lpstr>
      <vt:lpstr>酷爱生命  珍惜生命</vt:lpstr>
      <vt:lpstr>贤良、孝顺、家庭责任感</vt:lpstr>
      <vt:lpstr>谦让、疼爱孙子、善解人意 信赖儿子  尊重儿子</vt:lpstr>
      <vt:lpstr>调皮、活泼可爱、聪明、听话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这样的句子在文中还有很多，请画出来。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33</cp:revision>
  <dcterms:created xsi:type="dcterms:W3CDTF">2018-09-16T02:55:49Z</dcterms:created>
  <dcterms:modified xsi:type="dcterms:W3CDTF">2018-09-18T13:50:32Z</dcterms:modified>
</cp:coreProperties>
</file>