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4" r:id="rId5"/>
    <p:sldMasterId id="2147483696" r:id="rId6"/>
  </p:sldMasterIdLst>
  <p:notesMasterIdLst>
    <p:notesMasterId r:id="rId8"/>
  </p:notesMasterIdLst>
  <p:sldIdLst>
    <p:sldId id="1264" r:id="rId7"/>
    <p:sldId id="1130" r:id="rId9"/>
    <p:sldId id="1131" r:id="rId10"/>
    <p:sldId id="1529" r:id="rId11"/>
    <p:sldId id="1530" r:id="rId12"/>
    <p:sldId id="1269" r:id="rId13"/>
    <p:sldId id="1611" r:id="rId14"/>
    <p:sldId id="1605" r:id="rId15"/>
    <p:sldId id="1606" r:id="rId16"/>
    <p:sldId id="1607" r:id="rId17"/>
    <p:sldId id="1608" r:id="rId18"/>
    <p:sldId id="1609" r:id="rId19"/>
    <p:sldId id="1610" r:id="rId20"/>
    <p:sldId id="1134" r:id="rId21"/>
    <p:sldId id="1604" r:id="rId22"/>
    <p:sldId id="1373" r:id="rId23"/>
    <p:sldId id="1156" r:id="rId24"/>
    <p:sldId id="1586" r:id="rId25"/>
    <p:sldId id="1372" r:id="rId26"/>
    <p:sldId id="1371" r:id="rId27"/>
    <p:sldId id="1158" r:id="rId28"/>
    <p:sldId id="1159" r:id="rId29"/>
    <p:sldId id="1402" r:id="rId30"/>
    <p:sldId id="1574" r:id="rId31"/>
    <p:sldId id="1575" r:id="rId32"/>
    <p:sldId id="1576" r:id="rId33"/>
    <p:sldId id="1417" r:id="rId34"/>
    <p:sldId id="1464" r:id="rId35"/>
    <p:sldId id="1485" r:id="rId36"/>
    <p:sldId id="1486" r:id="rId37"/>
    <p:sldId id="1487" r:id="rId38"/>
    <p:sldId id="1488" r:id="rId39"/>
    <p:sldId id="1455" r:id="rId40"/>
    <p:sldId id="1578" r:id="rId41"/>
    <p:sldId id="1579" r:id="rId4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贾静" initials="贾静" lastIdx="1" clrIdx="0"/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0000CC"/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9" d="100"/>
          <a:sy n="49" d="100"/>
        </p:scale>
        <p:origin x="-108" y="-384"/>
      </p:cViewPr>
      <p:guideLst>
        <p:guide orient="horz" pos="2363"/>
        <p:guide pos="288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ln>
            <a:solidFill>
              <a:srgbClr val="000000"/>
            </a:solidFill>
          </a:ln>
        </p:spPr>
      </p:sp>
      <p:sp>
        <p:nvSpPr>
          <p:cNvPr id="185346" name="文本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805180" indent="-309880" eaLnBrk="0" hangingPunct="0">
              <a:defRPr sz="13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238250" indent="-247650" eaLnBrk="0" hangingPunct="0">
              <a:defRPr sz="13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733550" indent="-247650" eaLnBrk="0" hangingPunct="0">
              <a:defRPr sz="13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229485" indent="-247650" eaLnBrk="0" hangingPunct="0">
              <a:defRPr sz="13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4BA7B64-8868-4D53-B870-FF5C778E58B1}" type="slidenum">
              <a:rPr lang="zh-CN" altLang="en-US" smtClean="0"/>
            </a:fld>
            <a:endParaRPr lang="en-US" altLang="zh-CN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21186" name="文本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2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27330" name="文本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7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9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7"/>
          <p:cNvSpPr/>
          <p:nvPr/>
        </p:nvSpPr>
        <p:spPr>
          <a:xfrm>
            <a:off x="2786063" y="1054100"/>
            <a:ext cx="5903913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7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图片 6"/>
          <p:cNvPicPr>
            <a:picLocks noChangeAspect="1"/>
          </p:cNvPicPr>
          <p:nvPr userDrawn="1"/>
        </p:nvPicPr>
        <p:blipFill>
          <a:blip r:embed="rId2"/>
          <a:srcRect l="16885"/>
          <a:stretch>
            <a:fillRect/>
          </a:stretch>
        </p:blipFill>
        <p:spPr>
          <a:xfrm>
            <a:off x="-12700" y="-9525"/>
            <a:ext cx="9161463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任意多边形 34"/>
          <p:cNvSpPr/>
          <p:nvPr userDrawn="1"/>
        </p:nvSpPr>
        <p:spPr>
          <a:xfrm>
            <a:off x="-6985" y="379731"/>
            <a:ext cx="6628130" cy="76200"/>
          </a:xfrm>
          <a:custGeom>
            <a:avLst/>
            <a:gdLst>
              <a:gd name="connsiteX0" fmla="*/ 0 w 8821621"/>
              <a:gd name="connsiteY0" fmla="*/ 0 h 98038"/>
              <a:gd name="connsiteX1" fmla="*/ 8723583 w 8821621"/>
              <a:gd name="connsiteY1" fmla="*/ 0 h 98038"/>
              <a:gd name="connsiteX2" fmla="*/ 8821621 w 8821621"/>
              <a:gd name="connsiteY2" fmla="*/ 98038 h 98038"/>
              <a:gd name="connsiteX3" fmla="*/ 0 w 8821621"/>
              <a:gd name="connsiteY3" fmla="*/ 98038 h 98038"/>
              <a:gd name="connsiteX4" fmla="*/ 0 w 8821621"/>
              <a:gd name="connsiteY4" fmla="*/ 0 h 9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21621" h="98038">
                <a:moveTo>
                  <a:pt x="0" y="0"/>
                </a:moveTo>
                <a:lnTo>
                  <a:pt x="8723583" y="0"/>
                </a:lnTo>
                <a:lnTo>
                  <a:pt x="8821621" y="98038"/>
                </a:lnTo>
                <a:lnTo>
                  <a:pt x="0" y="98038"/>
                </a:lnTo>
                <a:lnTo>
                  <a:pt x="0" y="0"/>
                </a:lnTo>
                <a:close/>
              </a:path>
            </a:pathLst>
          </a:cu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4" name="任意多边形 35"/>
          <p:cNvSpPr/>
          <p:nvPr userDrawn="1"/>
        </p:nvSpPr>
        <p:spPr>
          <a:xfrm>
            <a:off x="8314225" y="379758"/>
            <a:ext cx="834541" cy="73543"/>
          </a:xfrm>
          <a:custGeom>
            <a:avLst/>
            <a:gdLst>
              <a:gd name="connsiteX0" fmla="*/ 98038 w 1112721"/>
              <a:gd name="connsiteY0" fmla="*/ 0 h 98038"/>
              <a:gd name="connsiteX1" fmla="*/ 1112721 w 1112721"/>
              <a:gd name="connsiteY1" fmla="*/ 0 h 98038"/>
              <a:gd name="connsiteX2" fmla="*/ 1112721 w 1112721"/>
              <a:gd name="connsiteY2" fmla="*/ 98038 h 98038"/>
              <a:gd name="connsiteX3" fmla="*/ 0 w 1112721"/>
              <a:gd name="connsiteY3" fmla="*/ 98038 h 98038"/>
              <a:gd name="connsiteX4" fmla="*/ 98038 w 1112721"/>
              <a:gd name="connsiteY4" fmla="*/ 0 h 9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721" h="98038">
                <a:moveTo>
                  <a:pt x="98038" y="0"/>
                </a:moveTo>
                <a:lnTo>
                  <a:pt x="1112721" y="0"/>
                </a:lnTo>
                <a:lnTo>
                  <a:pt x="1112721" y="98038"/>
                </a:lnTo>
                <a:lnTo>
                  <a:pt x="0" y="98038"/>
                </a:lnTo>
                <a:lnTo>
                  <a:pt x="98038" y="0"/>
                </a:lnTo>
                <a:close/>
              </a:path>
            </a:pathLst>
          </a:cu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5" name="任意多边形 36"/>
          <p:cNvSpPr/>
          <p:nvPr userDrawn="1"/>
        </p:nvSpPr>
        <p:spPr>
          <a:xfrm>
            <a:off x="6620343" y="453301"/>
            <a:ext cx="1693244" cy="30655"/>
          </a:xfrm>
          <a:custGeom>
            <a:avLst/>
            <a:gdLst>
              <a:gd name="connsiteX0" fmla="*/ 0 w 2257658"/>
              <a:gd name="connsiteY0" fmla="*/ 0 h 40866"/>
              <a:gd name="connsiteX1" fmla="*/ 2257658 w 2257658"/>
              <a:gd name="connsiteY1" fmla="*/ 0 h 40866"/>
              <a:gd name="connsiteX2" fmla="*/ 2216792 w 2257658"/>
              <a:gd name="connsiteY2" fmla="*/ 40866 h 40866"/>
              <a:gd name="connsiteX3" fmla="*/ 40866 w 2257658"/>
              <a:gd name="connsiteY3" fmla="*/ 40866 h 40866"/>
              <a:gd name="connsiteX4" fmla="*/ 0 w 2257658"/>
              <a:gd name="connsiteY4" fmla="*/ 0 h 4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658" h="40866">
                <a:moveTo>
                  <a:pt x="0" y="0"/>
                </a:moveTo>
                <a:lnTo>
                  <a:pt x="2257658" y="0"/>
                </a:lnTo>
                <a:lnTo>
                  <a:pt x="2216792" y="40866"/>
                </a:lnTo>
                <a:lnTo>
                  <a:pt x="40866" y="40866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6" name="直角三角形 15"/>
          <p:cNvSpPr/>
          <p:nvPr userDrawn="1"/>
        </p:nvSpPr>
        <p:spPr>
          <a:xfrm>
            <a:off x="-6350" y="33021"/>
            <a:ext cx="334010" cy="346711"/>
          </a:xfrm>
          <a:prstGeom prst="rtTriangle">
            <a:avLst/>
          </a:pr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7" name="矩形 7"/>
          <p:cNvSpPr/>
          <p:nvPr userDrawn="1"/>
        </p:nvSpPr>
        <p:spPr>
          <a:xfrm>
            <a:off x="-6350" y="1285875"/>
            <a:ext cx="9155113" cy="5572125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pic>
        <p:nvPicPr>
          <p:cNvPr id="8" name="图片 17" descr="C:\Users\Administrator\Desktop\logo.pnglogo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2114235" y="2066744"/>
            <a:ext cx="4356735" cy="1051560"/>
          </a:xfrm>
          <a:prstGeom prst="rect">
            <a:avLst/>
          </a:prstGeom>
        </p:spPr>
      </p:pic>
      <p:sp>
        <p:nvSpPr>
          <p:cNvPr id="26635" name="文本框 8"/>
          <p:cNvSpPr txBox="1"/>
          <p:nvPr userDrawn="1"/>
        </p:nvSpPr>
        <p:spPr>
          <a:xfrm>
            <a:off x="1131888" y="74613"/>
            <a:ext cx="3905250" cy="2460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1000">
                <a:latin typeface="Franklin Gothic Book" panose="020B0503020102020204" pitchFamily="34" charset="0"/>
                <a:ea typeface="黑体" panose="02010609060101010101" pitchFamily="49" charset="-122"/>
              </a:rPr>
              <a:t>21</a:t>
            </a:r>
            <a:r>
              <a:rPr lang="zh-CN" altLang="en-US" sz="1000">
                <a:latin typeface="Franklin Gothic Book" panose="020B0503020102020204" pitchFamily="34" charset="0"/>
                <a:ea typeface="黑体" panose="02010609060101010101" pitchFamily="49" charset="-122"/>
              </a:rPr>
              <a:t>世纪教育网（</a:t>
            </a:r>
            <a:r>
              <a:rPr lang="en-US" altLang="zh-CN" sz="1000">
                <a:latin typeface="Franklin Gothic Book" panose="020B0503020102020204" pitchFamily="34" charset="0"/>
                <a:ea typeface="黑体" panose="02010609060101010101" pitchFamily="49" charset="-122"/>
              </a:rPr>
              <a:t>www.21cnjy.com</a:t>
            </a:r>
            <a:r>
              <a:rPr lang="zh-CN" altLang="en-US" sz="1000">
                <a:latin typeface="Franklin Gothic Book" panose="020B0503020102020204" pitchFamily="34" charset="0"/>
                <a:ea typeface="黑体" panose="02010609060101010101" pitchFamily="49" charset="-122"/>
              </a:rPr>
              <a:t>）全国最大的中小学教育资源网站</a:t>
            </a:r>
            <a:endParaRPr lang="zh-CN" altLang="en-US" sz="1000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6636" name="图片 11" descr="21世纪教育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33338"/>
            <a:ext cx="1508125" cy="36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6"/>
          <p:cNvSpPr/>
          <p:nvPr userDrawn="1"/>
        </p:nvSpPr>
        <p:spPr>
          <a:xfrm>
            <a:off x="-14287" y="6488113"/>
            <a:ext cx="9167813" cy="376238"/>
          </a:xfrm>
          <a:prstGeom prst="rect">
            <a:avLst/>
          </a:prstGeom>
          <a:solidFill>
            <a:srgbClr val="60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26638" name="文本框 10"/>
          <p:cNvSpPr txBox="1"/>
          <p:nvPr userDrawn="1"/>
        </p:nvSpPr>
        <p:spPr>
          <a:xfrm>
            <a:off x="358775" y="6516688"/>
            <a:ext cx="1739900" cy="3063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1400">
                <a:solidFill>
                  <a:schemeClr val="bg1"/>
                </a:solidFill>
                <a:latin typeface="Franklin Gothic Book" panose="020B0503020102020204" pitchFamily="34" charset="0"/>
                <a:ea typeface="黑体" panose="02010609060101010101" pitchFamily="49" charset="-122"/>
              </a:rPr>
              <a:t>版权所有   盗版必究</a:t>
            </a:r>
            <a:endParaRPr lang="zh-CN" altLang="en-US" sz="1400">
              <a:solidFill>
                <a:schemeClr val="bg1"/>
              </a:solidFill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26639" name="TextBox 21"/>
          <p:cNvSpPr txBox="1"/>
          <p:nvPr userDrawn="1"/>
        </p:nvSpPr>
        <p:spPr>
          <a:xfrm>
            <a:off x="327025" y="28575"/>
            <a:ext cx="64770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dirty="0">
                <a:solidFill>
                  <a:srgbClr val="609801"/>
                </a:solidFill>
                <a:latin typeface="时尚中黑简体" pitchFamily="2" charset="-122"/>
                <a:ea typeface="时尚中黑简体" pitchFamily="2" charset="-122"/>
              </a:rPr>
              <a:t>精品</a:t>
            </a:r>
            <a:endParaRPr lang="zh-CN" altLang="en-US" dirty="0">
              <a:solidFill>
                <a:srgbClr val="60980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6640" name="文本框 18"/>
          <p:cNvSpPr txBox="1"/>
          <p:nvPr userDrawn="1"/>
        </p:nvSpPr>
        <p:spPr>
          <a:xfrm>
            <a:off x="5861050" y="6523038"/>
            <a:ext cx="2967038" cy="3079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世纪教育网   下精品教学资源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7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9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7"/>
          <p:cNvSpPr/>
          <p:nvPr/>
        </p:nvSpPr>
        <p:spPr>
          <a:xfrm>
            <a:off x="2786063" y="1054100"/>
            <a:ext cx="5903913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9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7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9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7"/>
          <p:cNvSpPr/>
          <p:nvPr/>
        </p:nvSpPr>
        <p:spPr>
          <a:xfrm>
            <a:off x="2786063" y="1054100"/>
            <a:ext cx="5903913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4" name="图片 6"/>
          <p:cNvPicPr>
            <a:picLocks noChangeAspect="1"/>
          </p:cNvPicPr>
          <p:nvPr userDrawn="1"/>
        </p:nvPicPr>
        <p:blipFill>
          <a:blip r:embed="rId2"/>
          <a:srcRect l="16885"/>
          <a:stretch>
            <a:fillRect/>
          </a:stretch>
        </p:blipFill>
        <p:spPr>
          <a:xfrm>
            <a:off x="-12700" y="-9525"/>
            <a:ext cx="9161463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任意多边形 34"/>
          <p:cNvSpPr/>
          <p:nvPr userDrawn="1"/>
        </p:nvSpPr>
        <p:spPr>
          <a:xfrm>
            <a:off x="-6985" y="379731"/>
            <a:ext cx="6628130" cy="76200"/>
          </a:xfrm>
          <a:custGeom>
            <a:avLst/>
            <a:gdLst>
              <a:gd name="connsiteX0" fmla="*/ 0 w 8821621"/>
              <a:gd name="connsiteY0" fmla="*/ 0 h 98038"/>
              <a:gd name="connsiteX1" fmla="*/ 8723583 w 8821621"/>
              <a:gd name="connsiteY1" fmla="*/ 0 h 98038"/>
              <a:gd name="connsiteX2" fmla="*/ 8821621 w 8821621"/>
              <a:gd name="connsiteY2" fmla="*/ 98038 h 98038"/>
              <a:gd name="connsiteX3" fmla="*/ 0 w 8821621"/>
              <a:gd name="connsiteY3" fmla="*/ 98038 h 98038"/>
              <a:gd name="connsiteX4" fmla="*/ 0 w 8821621"/>
              <a:gd name="connsiteY4" fmla="*/ 0 h 9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21621" h="98038">
                <a:moveTo>
                  <a:pt x="0" y="0"/>
                </a:moveTo>
                <a:lnTo>
                  <a:pt x="8723583" y="0"/>
                </a:lnTo>
                <a:lnTo>
                  <a:pt x="8821621" y="98038"/>
                </a:lnTo>
                <a:lnTo>
                  <a:pt x="0" y="98038"/>
                </a:lnTo>
                <a:lnTo>
                  <a:pt x="0" y="0"/>
                </a:lnTo>
                <a:close/>
              </a:path>
            </a:pathLst>
          </a:cu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4" name="任意多边形 35"/>
          <p:cNvSpPr/>
          <p:nvPr userDrawn="1"/>
        </p:nvSpPr>
        <p:spPr>
          <a:xfrm>
            <a:off x="8314225" y="379758"/>
            <a:ext cx="834541" cy="73543"/>
          </a:xfrm>
          <a:custGeom>
            <a:avLst/>
            <a:gdLst>
              <a:gd name="connsiteX0" fmla="*/ 98038 w 1112721"/>
              <a:gd name="connsiteY0" fmla="*/ 0 h 98038"/>
              <a:gd name="connsiteX1" fmla="*/ 1112721 w 1112721"/>
              <a:gd name="connsiteY1" fmla="*/ 0 h 98038"/>
              <a:gd name="connsiteX2" fmla="*/ 1112721 w 1112721"/>
              <a:gd name="connsiteY2" fmla="*/ 98038 h 98038"/>
              <a:gd name="connsiteX3" fmla="*/ 0 w 1112721"/>
              <a:gd name="connsiteY3" fmla="*/ 98038 h 98038"/>
              <a:gd name="connsiteX4" fmla="*/ 98038 w 1112721"/>
              <a:gd name="connsiteY4" fmla="*/ 0 h 9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721" h="98038">
                <a:moveTo>
                  <a:pt x="98038" y="0"/>
                </a:moveTo>
                <a:lnTo>
                  <a:pt x="1112721" y="0"/>
                </a:lnTo>
                <a:lnTo>
                  <a:pt x="1112721" y="98038"/>
                </a:lnTo>
                <a:lnTo>
                  <a:pt x="0" y="98038"/>
                </a:lnTo>
                <a:lnTo>
                  <a:pt x="98038" y="0"/>
                </a:lnTo>
                <a:close/>
              </a:path>
            </a:pathLst>
          </a:cu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5" name="任意多边形 36"/>
          <p:cNvSpPr/>
          <p:nvPr userDrawn="1"/>
        </p:nvSpPr>
        <p:spPr>
          <a:xfrm>
            <a:off x="6620343" y="453301"/>
            <a:ext cx="1693244" cy="30655"/>
          </a:xfrm>
          <a:custGeom>
            <a:avLst/>
            <a:gdLst>
              <a:gd name="connsiteX0" fmla="*/ 0 w 2257658"/>
              <a:gd name="connsiteY0" fmla="*/ 0 h 40866"/>
              <a:gd name="connsiteX1" fmla="*/ 2257658 w 2257658"/>
              <a:gd name="connsiteY1" fmla="*/ 0 h 40866"/>
              <a:gd name="connsiteX2" fmla="*/ 2216792 w 2257658"/>
              <a:gd name="connsiteY2" fmla="*/ 40866 h 40866"/>
              <a:gd name="connsiteX3" fmla="*/ 40866 w 2257658"/>
              <a:gd name="connsiteY3" fmla="*/ 40866 h 40866"/>
              <a:gd name="connsiteX4" fmla="*/ 0 w 2257658"/>
              <a:gd name="connsiteY4" fmla="*/ 0 h 4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658" h="40866">
                <a:moveTo>
                  <a:pt x="0" y="0"/>
                </a:moveTo>
                <a:lnTo>
                  <a:pt x="2257658" y="0"/>
                </a:lnTo>
                <a:lnTo>
                  <a:pt x="2216792" y="40866"/>
                </a:lnTo>
                <a:lnTo>
                  <a:pt x="40866" y="40866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6" name="直角三角形 15"/>
          <p:cNvSpPr/>
          <p:nvPr userDrawn="1"/>
        </p:nvSpPr>
        <p:spPr>
          <a:xfrm>
            <a:off x="-6350" y="33021"/>
            <a:ext cx="334010" cy="346711"/>
          </a:xfrm>
          <a:prstGeom prst="rtTriangle">
            <a:avLst/>
          </a:pr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7" name="矩形 7"/>
          <p:cNvSpPr/>
          <p:nvPr userDrawn="1"/>
        </p:nvSpPr>
        <p:spPr>
          <a:xfrm>
            <a:off x="-6350" y="1285875"/>
            <a:ext cx="9155113" cy="5572125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pic>
        <p:nvPicPr>
          <p:cNvPr id="8" name="图片 17" descr="C:\Users\Administrator\Desktop\logo.pnglogo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2114235" y="2066744"/>
            <a:ext cx="4356735" cy="1051560"/>
          </a:xfrm>
          <a:prstGeom prst="rect">
            <a:avLst/>
          </a:prstGeom>
        </p:spPr>
      </p:pic>
      <p:sp>
        <p:nvSpPr>
          <p:cNvPr id="66571" name="文本框 8"/>
          <p:cNvSpPr txBox="1"/>
          <p:nvPr userDrawn="1"/>
        </p:nvSpPr>
        <p:spPr>
          <a:xfrm>
            <a:off x="1131888" y="74613"/>
            <a:ext cx="3905250" cy="2460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1000">
                <a:latin typeface="Franklin Gothic Book" panose="020B0503020102020204" pitchFamily="34" charset="0"/>
                <a:ea typeface="黑体" panose="02010609060101010101" pitchFamily="49" charset="-122"/>
              </a:rPr>
              <a:t>21</a:t>
            </a:r>
            <a:r>
              <a:rPr lang="zh-CN" altLang="en-US" sz="1000">
                <a:latin typeface="Franklin Gothic Book" panose="020B0503020102020204" pitchFamily="34" charset="0"/>
                <a:ea typeface="黑体" panose="02010609060101010101" pitchFamily="49" charset="-122"/>
              </a:rPr>
              <a:t>世纪教育网（</a:t>
            </a:r>
            <a:r>
              <a:rPr lang="en-US" altLang="zh-CN" sz="1000">
                <a:latin typeface="Franklin Gothic Book" panose="020B0503020102020204" pitchFamily="34" charset="0"/>
                <a:ea typeface="黑体" panose="02010609060101010101" pitchFamily="49" charset="-122"/>
              </a:rPr>
              <a:t>www.21cnjy.com</a:t>
            </a:r>
            <a:r>
              <a:rPr lang="zh-CN" altLang="en-US" sz="1000">
                <a:latin typeface="Franklin Gothic Book" panose="020B0503020102020204" pitchFamily="34" charset="0"/>
                <a:ea typeface="黑体" panose="02010609060101010101" pitchFamily="49" charset="-122"/>
              </a:rPr>
              <a:t>）全国最大的中小学教育资源网站</a:t>
            </a:r>
            <a:endParaRPr lang="zh-CN" altLang="en-US" sz="1000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  <p:pic>
        <p:nvPicPr>
          <p:cNvPr id="66572" name="图片 11" descr="21世纪教育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33338"/>
            <a:ext cx="1508125" cy="36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6"/>
          <p:cNvSpPr/>
          <p:nvPr userDrawn="1"/>
        </p:nvSpPr>
        <p:spPr>
          <a:xfrm>
            <a:off x="-14287" y="6488113"/>
            <a:ext cx="9167813" cy="376238"/>
          </a:xfrm>
          <a:prstGeom prst="rect">
            <a:avLst/>
          </a:prstGeom>
          <a:solidFill>
            <a:srgbClr val="60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66574" name="文本框 10"/>
          <p:cNvSpPr txBox="1"/>
          <p:nvPr userDrawn="1"/>
        </p:nvSpPr>
        <p:spPr>
          <a:xfrm>
            <a:off x="358775" y="6516688"/>
            <a:ext cx="1739900" cy="3063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1400">
                <a:solidFill>
                  <a:schemeClr val="bg1"/>
                </a:solidFill>
                <a:latin typeface="Franklin Gothic Book" panose="020B0503020102020204" pitchFamily="34" charset="0"/>
                <a:ea typeface="黑体" panose="02010609060101010101" pitchFamily="49" charset="-122"/>
              </a:rPr>
              <a:t>版权所有   盗版必究</a:t>
            </a:r>
            <a:endParaRPr lang="zh-CN" altLang="en-US" sz="1400">
              <a:solidFill>
                <a:schemeClr val="bg1"/>
              </a:solidFill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66575" name="TextBox 21"/>
          <p:cNvSpPr txBox="1"/>
          <p:nvPr userDrawn="1"/>
        </p:nvSpPr>
        <p:spPr>
          <a:xfrm>
            <a:off x="327025" y="28575"/>
            <a:ext cx="64770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dirty="0">
                <a:solidFill>
                  <a:srgbClr val="609801"/>
                </a:solidFill>
                <a:latin typeface="时尚中黑简体" pitchFamily="2" charset="-122"/>
                <a:ea typeface="时尚中黑简体" pitchFamily="2" charset="-122"/>
              </a:rPr>
              <a:t>精品</a:t>
            </a:r>
            <a:endParaRPr lang="zh-CN" altLang="en-US" dirty="0">
              <a:solidFill>
                <a:srgbClr val="60980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66576" name="文本框 18"/>
          <p:cNvSpPr txBox="1"/>
          <p:nvPr userDrawn="1"/>
        </p:nvSpPr>
        <p:spPr>
          <a:xfrm>
            <a:off x="5861050" y="6523038"/>
            <a:ext cx="2967038" cy="3079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世纪教育网   下精品教学资源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7"/>
          <p:cNvSpPr/>
          <p:nvPr/>
        </p:nvSpPr>
        <p:spPr>
          <a:xfrm>
            <a:off x="2786063" y="1054100"/>
            <a:ext cx="5903913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图片 6"/>
          <p:cNvPicPr>
            <a:picLocks noChangeAspect="1"/>
          </p:cNvPicPr>
          <p:nvPr userDrawn="1"/>
        </p:nvPicPr>
        <p:blipFill>
          <a:blip r:embed="rId2"/>
          <a:srcRect l="16885"/>
          <a:stretch>
            <a:fillRect/>
          </a:stretch>
        </p:blipFill>
        <p:spPr>
          <a:xfrm>
            <a:off x="-12700" y="-9525"/>
            <a:ext cx="9161463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任意多边形 34"/>
          <p:cNvSpPr/>
          <p:nvPr userDrawn="1"/>
        </p:nvSpPr>
        <p:spPr>
          <a:xfrm>
            <a:off x="-6985" y="379731"/>
            <a:ext cx="6628130" cy="76200"/>
          </a:xfrm>
          <a:custGeom>
            <a:avLst/>
            <a:gdLst>
              <a:gd name="connsiteX0" fmla="*/ 0 w 8821621"/>
              <a:gd name="connsiteY0" fmla="*/ 0 h 98038"/>
              <a:gd name="connsiteX1" fmla="*/ 8723583 w 8821621"/>
              <a:gd name="connsiteY1" fmla="*/ 0 h 98038"/>
              <a:gd name="connsiteX2" fmla="*/ 8821621 w 8821621"/>
              <a:gd name="connsiteY2" fmla="*/ 98038 h 98038"/>
              <a:gd name="connsiteX3" fmla="*/ 0 w 8821621"/>
              <a:gd name="connsiteY3" fmla="*/ 98038 h 98038"/>
              <a:gd name="connsiteX4" fmla="*/ 0 w 8821621"/>
              <a:gd name="connsiteY4" fmla="*/ 0 h 9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21621" h="98038">
                <a:moveTo>
                  <a:pt x="0" y="0"/>
                </a:moveTo>
                <a:lnTo>
                  <a:pt x="8723583" y="0"/>
                </a:lnTo>
                <a:lnTo>
                  <a:pt x="8821621" y="98038"/>
                </a:lnTo>
                <a:lnTo>
                  <a:pt x="0" y="98038"/>
                </a:lnTo>
                <a:lnTo>
                  <a:pt x="0" y="0"/>
                </a:lnTo>
                <a:close/>
              </a:path>
            </a:pathLst>
          </a:cu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4" name="任意多边形 35"/>
          <p:cNvSpPr/>
          <p:nvPr userDrawn="1"/>
        </p:nvSpPr>
        <p:spPr>
          <a:xfrm>
            <a:off x="8314225" y="379758"/>
            <a:ext cx="834541" cy="73543"/>
          </a:xfrm>
          <a:custGeom>
            <a:avLst/>
            <a:gdLst>
              <a:gd name="connsiteX0" fmla="*/ 98038 w 1112721"/>
              <a:gd name="connsiteY0" fmla="*/ 0 h 98038"/>
              <a:gd name="connsiteX1" fmla="*/ 1112721 w 1112721"/>
              <a:gd name="connsiteY1" fmla="*/ 0 h 98038"/>
              <a:gd name="connsiteX2" fmla="*/ 1112721 w 1112721"/>
              <a:gd name="connsiteY2" fmla="*/ 98038 h 98038"/>
              <a:gd name="connsiteX3" fmla="*/ 0 w 1112721"/>
              <a:gd name="connsiteY3" fmla="*/ 98038 h 98038"/>
              <a:gd name="connsiteX4" fmla="*/ 98038 w 1112721"/>
              <a:gd name="connsiteY4" fmla="*/ 0 h 9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721" h="98038">
                <a:moveTo>
                  <a:pt x="98038" y="0"/>
                </a:moveTo>
                <a:lnTo>
                  <a:pt x="1112721" y="0"/>
                </a:lnTo>
                <a:lnTo>
                  <a:pt x="1112721" y="98038"/>
                </a:lnTo>
                <a:lnTo>
                  <a:pt x="0" y="98038"/>
                </a:lnTo>
                <a:lnTo>
                  <a:pt x="98038" y="0"/>
                </a:lnTo>
                <a:close/>
              </a:path>
            </a:pathLst>
          </a:cu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5" name="任意多边形 36"/>
          <p:cNvSpPr/>
          <p:nvPr userDrawn="1"/>
        </p:nvSpPr>
        <p:spPr>
          <a:xfrm>
            <a:off x="6620343" y="453301"/>
            <a:ext cx="1693244" cy="30655"/>
          </a:xfrm>
          <a:custGeom>
            <a:avLst/>
            <a:gdLst>
              <a:gd name="connsiteX0" fmla="*/ 0 w 2257658"/>
              <a:gd name="connsiteY0" fmla="*/ 0 h 40866"/>
              <a:gd name="connsiteX1" fmla="*/ 2257658 w 2257658"/>
              <a:gd name="connsiteY1" fmla="*/ 0 h 40866"/>
              <a:gd name="connsiteX2" fmla="*/ 2216792 w 2257658"/>
              <a:gd name="connsiteY2" fmla="*/ 40866 h 40866"/>
              <a:gd name="connsiteX3" fmla="*/ 40866 w 2257658"/>
              <a:gd name="connsiteY3" fmla="*/ 40866 h 40866"/>
              <a:gd name="connsiteX4" fmla="*/ 0 w 2257658"/>
              <a:gd name="connsiteY4" fmla="*/ 0 h 4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658" h="40866">
                <a:moveTo>
                  <a:pt x="0" y="0"/>
                </a:moveTo>
                <a:lnTo>
                  <a:pt x="2257658" y="0"/>
                </a:lnTo>
                <a:lnTo>
                  <a:pt x="2216792" y="40866"/>
                </a:lnTo>
                <a:lnTo>
                  <a:pt x="40866" y="40866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6" name="直角三角形 15"/>
          <p:cNvSpPr/>
          <p:nvPr userDrawn="1"/>
        </p:nvSpPr>
        <p:spPr>
          <a:xfrm>
            <a:off x="-6350" y="33021"/>
            <a:ext cx="334010" cy="346711"/>
          </a:xfrm>
          <a:prstGeom prst="rtTriangle">
            <a:avLst/>
          </a:pr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7" name="矩形 7"/>
          <p:cNvSpPr/>
          <p:nvPr userDrawn="1"/>
        </p:nvSpPr>
        <p:spPr>
          <a:xfrm>
            <a:off x="-6350" y="1285875"/>
            <a:ext cx="9155113" cy="5572125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pic>
        <p:nvPicPr>
          <p:cNvPr id="8" name="图片 17" descr="C:\Users\Administrator\Desktop\logo.pnglogo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2114235" y="2066744"/>
            <a:ext cx="4356735" cy="1051560"/>
          </a:xfrm>
          <a:prstGeom prst="rect">
            <a:avLst/>
          </a:prstGeom>
        </p:spPr>
      </p:pic>
      <p:sp>
        <p:nvSpPr>
          <p:cNvPr id="18443" name="文本框 8"/>
          <p:cNvSpPr txBox="1"/>
          <p:nvPr userDrawn="1"/>
        </p:nvSpPr>
        <p:spPr>
          <a:xfrm>
            <a:off x="1131888" y="74613"/>
            <a:ext cx="3905250" cy="2460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1000">
                <a:latin typeface="Franklin Gothic Book" panose="020B0503020102020204" pitchFamily="34" charset="0"/>
                <a:ea typeface="黑体" panose="02010609060101010101" pitchFamily="49" charset="-122"/>
              </a:rPr>
              <a:t>21</a:t>
            </a:r>
            <a:r>
              <a:rPr lang="zh-CN" altLang="en-US" sz="1000">
                <a:latin typeface="Franklin Gothic Book" panose="020B0503020102020204" pitchFamily="34" charset="0"/>
                <a:ea typeface="黑体" panose="02010609060101010101" pitchFamily="49" charset="-122"/>
              </a:rPr>
              <a:t>世纪教育网（</a:t>
            </a:r>
            <a:r>
              <a:rPr lang="en-US" altLang="zh-CN" sz="1000">
                <a:latin typeface="Franklin Gothic Book" panose="020B0503020102020204" pitchFamily="34" charset="0"/>
                <a:ea typeface="黑体" panose="02010609060101010101" pitchFamily="49" charset="-122"/>
              </a:rPr>
              <a:t>www.21cnjy.com</a:t>
            </a:r>
            <a:r>
              <a:rPr lang="zh-CN" altLang="en-US" sz="1000">
                <a:latin typeface="Franklin Gothic Book" panose="020B0503020102020204" pitchFamily="34" charset="0"/>
                <a:ea typeface="黑体" panose="02010609060101010101" pitchFamily="49" charset="-122"/>
              </a:rPr>
              <a:t>）全国最大的中小学教育资源网站</a:t>
            </a:r>
            <a:endParaRPr lang="zh-CN" altLang="en-US" sz="1000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8444" name="图片 11" descr="21世纪教育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33338"/>
            <a:ext cx="1508125" cy="36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6"/>
          <p:cNvSpPr/>
          <p:nvPr userDrawn="1"/>
        </p:nvSpPr>
        <p:spPr>
          <a:xfrm>
            <a:off x="-14287" y="6488113"/>
            <a:ext cx="9167813" cy="376238"/>
          </a:xfrm>
          <a:prstGeom prst="rect">
            <a:avLst/>
          </a:prstGeom>
          <a:solidFill>
            <a:srgbClr val="60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18446" name="文本框 10"/>
          <p:cNvSpPr txBox="1"/>
          <p:nvPr userDrawn="1"/>
        </p:nvSpPr>
        <p:spPr>
          <a:xfrm>
            <a:off x="358775" y="6516688"/>
            <a:ext cx="1739900" cy="3063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1400">
                <a:solidFill>
                  <a:schemeClr val="bg1"/>
                </a:solidFill>
                <a:latin typeface="Franklin Gothic Book" panose="020B0503020102020204" pitchFamily="34" charset="0"/>
                <a:ea typeface="黑体" panose="02010609060101010101" pitchFamily="49" charset="-122"/>
              </a:rPr>
              <a:t>版权所有   盗版必究</a:t>
            </a:r>
            <a:endParaRPr lang="zh-CN" altLang="en-US" sz="1400">
              <a:solidFill>
                <a:schemeClr val="bg1"/>
              </a:solidFill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18447" name="TextBox 21"/>
          <p:cNvSpPr txBox="1"/>
          <p:nvPr userDrawn="1"/>
        </p:nvSpPr>
        <p:spPr>
          <a:xfrm>
            <a:off x="327025" y="28575"/>
            <a:ext cx="64770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dirty="0">
                <a:solidFill>
                  <a:srgbClr val="609801"/>
                </a:solidFill>
                <a:latin typeface="时尚中黑简体" pitchFamily="2" charset="-122"/>
                <a:ea typeface="时尚中黑简体" pitchFamily="2" charset="-122"/>
              </a:rPr>
              <a:t>精品</a:t>
            </a:r>
            <a:endParaRPr lang="zh-CN" altLang="en-US" dirty="0">
              <a:solidFill>
                <a:srgbClr val="60980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8448" name="文本框 18"/>
          <p:cNvSpPr txBox="1"/>
          <p:nvPr userDrawn="1"/>
        </p:nvSpPr>
        <p:spPr>
          <a:xfrm>
            <a:off x="5861050" y="6523038"/>
            <a:ext cx="2967038" cy="3079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世纪教育网   下精品教学资源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5" Type="http://schemas.openxmlformats.org/officeDocument/2006/relationships/theme" Target="../theme/theme5.xml"/><Relationship Id="rId14" Type="http://schemas.openxmlformats.org/officeDocument/2006/relationships/image" Target="../media/image6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8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>
              <a:defRPr sz="1100">
                <a:solidFill>
                  <a:srgbClr val="636363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微软雅黑" panose="020B0503020204020204" pitchFamily="34" charset="-122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8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1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2052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>
              <a:defRPr sz="1100">
                <a:solidFill>
                  <a:srgbClr val="636363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微软雅黑" panose="020B0503020204020204" pitchFamily="34" charset="-122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8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614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>
              <a:defRPr sz="1100">
                <a:solidFill>
                  <a:srgbClr val="636363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微软雅黑" panose="020B0503020204020204" pitchFamily="34" charset="-122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8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1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7172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>
              <a:defRPr sz="1100">
                <a:solidFill>
                  <a:srgbClr val="636363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微软雅黑" panose="020B0503020204020204" pitchFamily="34" charset="-122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矩形 13"/>
          <p:cNvSpPr/>
          <p:nvPr userDrawn="1"/>
        </p:nvSpPr>
        <p:spPr>
          <a:xfrm>
            <a:off x="-16192" y="-635"/>
            <a:ext cx="9157811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050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7841456" y="123190"/>
            <a:ext cx="1134904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18574" y="6691630"/>
            <a:ext cx="9159716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1" name="Picture 2" descr="13l0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981075"/>
            <a:ext cx="91440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836738" y="1685925"/>
            <a:ext cx="3008312" cy="874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5100">
                <a:latin typeface="宋体" panose="02010600030101010101" pitchFamily="2" charset="-122"/>
              </a:rPr>
              <a:t>18 </a:t>
            </a:r>
            <a:r>
              <a:rPr lang="zh-CN" altLang="en-US" sz="5100">
                <a:latin typeface="黑体" panose="02010609060101010101" pitchFamily="49" charset="-122"/>
                <a:ea typeface="黑体" panose="02010609060101010101" pitchFamily="49" charset="-122"/>
              </a:rPr>
              <a:t>狼</a:t>
            </a:r>
            <a:endParaRPr lang="zh-CN" altLang="en-US" sz="51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WordArt 4"/>
          <p:cNvSpPr>
            <a:spLocks noTextEdit="1"/>
          </p:cNvSpPr>
          <p:nvPr/>
        </p:nvSpPr>
        <p:spPr bwMode="auto">
          <a:xfrm>
            <a:off x="3563938" y="2924175"/>
            <a:ext cx="2057400" cy="7207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852"/>
              </a:avLst>
            </a:prstTxWarp>
          </a:bodyPr>
          <a:lstStyle/>
          <a:p>
            <a:pPr algn="ctr"/>
            <a:r>
              <a:rPr lang="zh-CN" altLang="en-US" sz="27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蒲松龄</a:t>
            </a:r>
            <a:endParaRPr lang="zh-CN" altLang="en-US" sz="27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文本框 9"/>
          <p:cNvSpPr txBox="1"/>
          <p:nvPr/>
        </p:nvSpPr>
        <p:spPr>
          <a:xfrm>
            <a:off x="1115695" y="692785"/>
            <a:ext cx="23133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一词多义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5587" name="AutoShape 6"/>
          <p:cNvSpPr>
            <a:spLocks noChangeArrowheads="1"/>
          </p:cNvSpPr>
          <p:nvPr/>
        </p:nvSpPr>
        <p:spPr bwMode="auto">
          <a:xfrm>
            <a:off x="0" y="1587500"/>
            <a:ext cx="525780" cy="762000"/>
          </a:xfrm>
          <a:custGeom>
            <a:avLst/>
            <a:gdLst>
              <a:gd name="T0" fmla="*/ 422608922 w 21600"/>
              <a:gd name="T1" fmla="*/ 0 h 21600"/>
              <a:gd name="T2" fmla="*/ 141901804 w 21600"/>
              <a:gd name="T3" fmla="*/ 109936064 h 21600"/>
              <a:gd name="T4" fmla="*/ 422608922 w 21600"/>
              <a:gd name="T5" fmla="*/ 218378608 h 21600"/>
              <a:gd name="T6" fmla="*/ 845216480 w 21600"/>
              <a:gd name="T7" fmla="*/ 10993606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5591" name="Text Box 14"/>
          <p:cNvSpPr txBox="1">
            <a:spLocks noChangeArrowheads="1"/>
          </p:cNvSpPr>
          <p:nvPr/>
        </p:nvSpPr>
        <p:spPr bwMode="auto">
          <a:xfrm>
            <a:off x="525780" y="1349375"/>
            <a:ext cx="2110740" cy="1240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止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有剩骨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一狼得骨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611" name="AutoShape 10"/>
          <p:cNvSpPr/>
          <p:nvPr/>
        </p:nvSpPr>
        <p:spPr bwMode="auto">
          <a:xfrm>
            <a:off x="525463" y="1562735"/>
            <a:ext cx="142875" cy="785813"/>
          </a:xfrm>
          <a:prstGeom prst="leftBrace">
            <a:avLst>
              <a:gd name="adj1" fmla="val 90343"/>
              <a:gd name="adj2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21"/>
          <p:cNvSpPr txBox="1">
            <a:spLocks noChangeArrowheads="1"/>
          </p:cNvSpPr>
          <p:nvPr/>
        </p:nvSpPr>
        <p:spPr bwMode="auto">
          <a:xfrm>
            <a:off x="2367598" y="1348105"/>
            <a:ext cx="20701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</a:t>
            </a:r>
            <a:r>
              <a:rPr lang="en-US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en-US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21"/>
          <p:cNvSpPr txBox="1">
            <a:spLocks noChangeArrowheads="1"/>
          </p:cNvSpPr>
          <p:nvPr/>
        </p:nvSpPr>
        <p:spPr bwMode="auto">
          <a:xfrm>
            <a:off x="2367915" y="2065655"/>
            <a:ext cx="17932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停止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5594" name="AutoShape 6"/>
          <p:cNvSpPr>
            <a:spLocks noChangeArrowheads="1"/>
          </p:cNvSpPr>
          <p:nvPr/>
        </p:nvSpPr>
        <p:spPr bwMode="auto">
          <a:xfrm>
            <a:off x="4553585" y="1586865"/>
            <a:ext cx="467360" cy="762000"/>
          </a:xfrm>
          <a:custGeom>
            <a:avLst/>
            <a:gdLst>
              <a:gd name="T0" fmla="*/ 422608922 w 21600"/>
              <a:gd name="T1" fmla="*/ 0 h 21600"/>
              <a:gd name="T2" fmla="*/ 141901804 w 21600"/>
              <a:gd name="T3" fmla="*/ 109936064 h 21600"/>
              <a:gd name="T4" fmla="*/ 422608922 w 21600"/>
              <a:gd name="T5" fmla="*/ 218378608 h 21600"/>
              <a:gd name="T6" fmla="*/ 845216480 w 21600"/>
              <a:gd name="T7" fmla="*/ 10993606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AutoShape 10"/>
          <p:cNvSpPr/>
          <p:nvPr/>
        </p:nvSpPr>
        <p:spPr bwMode="auto">
          <a:xfrm>
            <a:off x="5020628" y="1576070"/>
            <a:ext cx="142875" cy="785813"/>
          </a:xfrm>
          <a:prstGeom prst="leftBrace">
            <a:avLst>
              <a:gd name="adj1" fmla="val 90343"/>
              <a:gd name="adj2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AutoShape 10"/>
          <p:cNvSpPr/>
          <p:nvPr/>
        </p:nvSpPr>
        <p:spPr bwMode="auto">
          <a:xfrm>
            <a:off x="658813" y="3035935"/>
            <a:ext cx="142875" cy="785813"/>
          </a:xfrm>
          <a:prstGeom prst="leftBrace">
            <a:avLst>
              <a:gd name="adj1" fmla="val 90343"/>
              <a:gd name="adj2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AutoShape 10"/>
          <p:cNvSpPr/>
          <p:nvPr/>
        </p:nvSpPr>
        <p:spPr bwMode="auto">
          <a:xfrm>
            <a:off x="5163503" y="3151505"/>
            <a:ext cx="142875" cy="785813"/>
          </a:xfrm>
          <a:prstGeom prst="leftBrace">
            <a:avLst>
              <a:gd name="adj1" fmla="val 90343"/>
              <a:gd name="adj2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5595" name="Text Box 14"/>
          <p:cNvSpPr txBox="1">
            <a:spLocks noChangeArrowheads="1"/>
          </p:cNvSpPr>
          <p:nvPr/>
        </p:nvSpPr>
        <p:spPr bwMode="auto">
          <a:xfrm>
            <a:off x="5020945" y="1335405"/>
            <a:ext cx="2327910" cy="1240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恐前后受其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盖以诱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7348220" y="1349375"/>
            <a:ext cx="179514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攻击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21"/>
          <p:cNvSpPr txBox="1">
            <a:spLocks noChangeArrowheads="1"/>
          </p:cNvSpPr>
          <p:nvPr/>
        </p:nvSpPr>
        <p:spPr bwMode="auto">
          <a:xfrm>
            <a:off x="7279640" y="2053590"/>
            <a:ext cx="18630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敌人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5589" name="AutoShape 9"/>
          <p:cNvSpPr>
            <a:spLocks noChangeArrowheads="1"/>
          </p:cNvSpPr>
          <p:nvPr/>
        </p:nvSpPr>
        <p:spPr bwMode="auto">
          <a:xfrm>
            <a:off x="9525" y="3143250"/>
            <a:ext cx="658813" cy="571500"/>
          </a:xfrm>
          <a:custGeom>
            <a:avLst/>
            <a:gdLst>
              <a:gd name="T0" fmla="*/ 79618347 w 21600"/>
              <a:gd name="T1" fmla="*/ 0 h 21600"/>
              <a:gd name="T2" fmla="*/ 26813555 w 21600"/>
              <a:gd name="T3" fmla="*/ 25968111 h 21600"/>
              <a:gd name="T4" fmla="*/ 79618347 w 21600"/>
              <a:gd name="T5" fmla="*/ 51935507 h 21600"/>
              <a:gd name="T6" fmla="*/ 158356570 w 21600"/>
              <a:gd name="T7" fmla="*/ 25968111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意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5592" name="Text Box 16"/>
          <p:cNvSpPr txBox="1">
            <a:spLocks noChangeArrowheads="1"/>
          </p:cNvSpPr>
          <p:nvPr/>
        </p:nvSpPr>
        <p:spPr bwMode="auto">
          <a:xfrm>
            <a:off x="721360" y="2828290"/>
            <a:ext cx="3439795" cy="12014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暇甚          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将隧入以攻其后也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21"/>
          <p:cNvSpPr txBox="1">
            <a:spLocks noChangeArrowheads="1"/>
          </p:cNvSpPr>
          <p:nvPr/>
        </p:nvSpPr>
        <p:spPr bwMode="auto">
          <a:xfrm>
            <a:off x="2033270" y="2889250"/>
            <a:ext cx="28536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神情、态度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21"/>
          <p:cNvSpPr txBox="1">
            <a:spLocks noChangeArrowheads="1"/>
          </p:cNvSpPr>
          <p:nvPr/>
        </p:nvSpPr>
        <p:spPr bwMode="auto">
          <a:xfrm>
            <a:off x="2032635" y="3913505"/>
            <a:ext cx="28543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意图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、</a:t>
            </a:r>
            <a:r>
              <a:rPr lang="zh-CN" altLang="zh-CN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宋体" panose="02010600030101010101" pitchFamily="2" charset="-122"/>
              </a:rPr>
              <a:t>打算、</a:t>
            </a:r>
            <a:endParaRPr lang="zh-CN" altLang="zh-CN" sz="2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196610" name="AutoShape 9"/>
          <p:cNvSpPr>
            <a:spLocks noChangeArrowheads="1"/>
          </p:cNvSpPr>
          <p:nvPr/>
        </p:nvSpPr>
        <p:spPr bwMode="auto">
          <a:xfrm>
            <a:off x="4681855" y="3151505"/>
            <a:ext cx="481965" cy="762000"/>
          </a:xfrm>
          <a:custGeom>
            <a:avLst/>
            <a:gdLst>
              <a:gd name="T0" fmla="*/ 422608922 w 21600"/>
              <a:gd name="T1" fmla="*/ 0 h 21600"/>
              <a:gd name="T2" fmla="*/ 141901804 w 21600"/>
              <a:gd name="T3" fmla="*/ 109936064 h 21600"/>
              <a:gd name="T4" fmla="*/ 422608922 w 21600"/>
              <a:gd name="T5" fmla="*/ 218378608 h 21600"/>
              <a:gd name="T6" fmla="*/ 845216480 w 21600"/>
              <a:gd name="T7" fmla="*/ 10993606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612" name="Text Box 16"/>
          <p:cNvSpPr txBox="1">
            <a:spLocks noChangeArrowheads="1"/>
          </p:cNvSpPr>
          <p:nvPr/>
        </p:nvSpPr>
        <p:spPr bwMode="auto">
          <a:xfrm>
            <a:off x="5163820" y="2889250"/>
            <a:ext cx="2428875" cy="12014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狼又至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狼不敢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6784975" y="2924810"/>
            <a:ext cx="24295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前的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7212330" y="3568700"/>
            <a:ext cx="19304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上前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10"/>
          <p:cNvSpPr/>
          <p:nvPr/>
        </p:nvSpPr>
        <p:spPr bwMode="auto">
          <a:xfrm>
            <a:off x="658813" y="4898390"/>
            <a:ext cx="142875" cy="785813"/>
          </a:xfrm>
          <a:prstGeom prst="leftBrace">
            <a:avLst>
              <a:gd name="adj1" fmla="val 90343"/>
              <a:gd name="adj2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9"/>
          <p:cNvSpPr>
            <a:spLocks noChangeArrowheads="1"/>
          </p:cNvSpPr>
          <p:nvPr/>
        </p:nvSpPr>
        <p:spPr bwMode="auto">
          <a:xfrm>
            <a:off x="9525" y="5005705"/>
            <a:ext cx="658813" cy="571500"/>
          </a:xfrm>
          <a:custGeom>
            <a:avLst/>
            <a:gdLst>
              <a:gd name="T0" fmla="*/ 79618347 w 21600"/>
              <a:gd name="T1" fmla="*/ 0 h 21600"/>
              <a:gd name="T2" fmla="*/ 26813555 w 21600"/>
              <a:gd name="T3" fmla="*/ 25968111 h 21600"/>
              <a:gd name="T4" fmla="*/ 79618347 w 21600"/>
              <a:gd name="T5" fmla="*/ 51935507 h 21600"/>
              <a:gd name="T6" fmla="*/ 158356570 w 21600"/>
              <a:gd name="T7" fmla="*/ 25968111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8660" name="Text Box 16"/>
          <p:cNvSpPr txBox="1">
            <a:spLocks noChangeArrowheads="1"/>
          </p:cNvSpPr>
          <p:nvPr/>
        </p:nvSpPr>
        <p:spPr bwMode="auto">
          <a:xfrm>
            <a:off x="5241290" y="4685665"/>
            <a:ext cx="2622550" cy="12014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屠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乃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奔倚其下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乃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悟前狼假寐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7564755" y="4734560"/>
            <a:ext cx="158623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于是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7960043" y="5364798"/>
            <a:ext cx="5715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8661" name="AutoShape 6"/>
          <p:cNvSpPr>
            <a:spLocks noChangeArrowheads="1"/>
          </p:cNvSpPr>
          <p:nvPr/>
        </p:nvSpPr>
        <p:spPr bwMode="auto">
          <a:xfrm>
            <a:off x="4681855" y="4922520"/>
            <a:ext cx="559435" cy="762000"/>
          </a:xfrm>
          <a:custGeom>
            <a:avLst/>
            <a:gdLst>
              <a:gd name="T0" fmla="*/ 422608922 w 21600"/>
              <a:gd name="T1" fmla="*/ 0 h 21600"/>
              <a:gd name="T2" fmla="*/ 141901804 w 21600"/>
              <a:gd name="T3" fmla="*/ 109936064 h 21600"/>
              <a:gd name="T4" fmla="*/ 422608922 w 21600"/>
              <a:gd name="T5" fmla="*/ 218378608 h 21600"/>
              <a:gd name="T6" fmla="*/ 845216480 w 21600"/>
              <a:gd name="T7" fmla="*/ 10993606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乃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8663" name="Text Box 14"/>
          <p:cNvSpPr txBox="1">
            <a:spLocks noChangeArrowheads="1"/>
          </p:cNvSpPr>
          <p:nvPr/>
        </p:nvSpPr>
        <p:spPr bwMode="auto">
          <a:xfrm>
            <a:off x="721360" y="4646930"/>
            <a:ext cx="3064510" cy="1240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温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而知新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两狼之并驱如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2795905" y="4734560"/>
            <a:ext cx="209105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学过的知识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3919855" y="5365115"/>
            <a:ext cx="9671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原来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AutoShape 10"/>
          <p:cNvSpPr/>
          <p:nvPr/>
        </p:nvSpPr>
        <p:spPr bwMode="auto">
          <a:xfrm>
            <a:off x="5163503" y="4874260"/>
            <a:ext cx="142875" cy="785813"/>
          </a:xfrm>
          <a:prstGeom prst="leftBrace">
            <a:avLst>
              <a:gd name="adj1" fmla="val 90343"/>
              <a:gd name="adj2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34" grpId="0"/>
      <p:bldP spid="9" grpId="0"/>
      <p:bldP spid="10" grpId="0"/>
      <p:bldP spid="11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7" name="AutoShape 6"/>
          <p:cNvSpPr>
            <a:spLocks noChangeArrowheads="1"/>
          </p:cNvSpPr>
          <p:nvPr/>
        </p:nvSpPr>
        <p:spPr bwMode="auto">
          <a:xfrm>
            <a:off x="1547495" y="1484630"/>
            <a:ext cx="525780" cy="762000"/>
          </a:xfrm>
          <a:custGeom>
            <a:avLst/>
            <a:gdLst>
              <a:gd name="T0" fmla="*/ 422608922 w 21600"/>
              <a:gd name="T1" fmla="*/ 0 h 21600"/>
              <a:gd name="T2" fmla="*/ 141901804 w 21600"/>
              <a:gd name="T3" fmla="*/ 109936064 h 21600"/>
              <a:gd name="T4" fmla="*/ 422608922 w 21600"/>
              <a:gd name="T5" fmla="*/ 218378608 h 21600"/>
              <a:gd name="T6" fmla="*/ 845216480 w 21600"/>
              <a:gd name="T7" fmla="*/ 10993606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5589" name="AutoShape 9"/>
          <p:cNvSpPr>
            <a:spLocks noChangeArrowheads="1"/>
          </p:cNvSpPr>
          <p:nvPr/>
        </p:nvSpPr>
        <p:spPr bwMode="auto">
          <a:xfrm>
            <a:off x="1552575" y="4488180"/>
            <a:ext cx="658813" cy="571500"/>
          </a:xfrm>
          <a:custGeom>
            <a:avLst/>
            <a:gdLst>
              <a:gd name="T0" fmla="*/ 79618347 w 21600"/>
              <a:gd name="T1" fmla="*/ 0 h 21600"/>
              <a:gd name="T2" fmla="*/ 26813555 w 21600"/>
              <a:gd name="T3" fmla="*/ 25968111 h 21600"/>
              <a:gd name="T4" fmla="*/ 79618347 w 21600"/>
              <a:gd name="T5" fmla="*/ 51935507 h 21600"/>
              <a:gd name="T6" fmla="*/ 158356570 w 21600"/>
              <a:gd name="T7" fmla="*/ 25968111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7634" name="AutoShape 7"/>
          <p:cNvSpPr/>
          <p:nvPr/>
        </p:nvSpPr>
        <p:spPr bwMode="auto">
          <a:xfrm>
            <a:off x="2037080" y="1052830"/>
            <a:ext cx="174625" cy="1736725"/>
          </a:xfrm>
          <a:prstGeom prst="leftBrace">
            <a:avLst>
              <a:gd name="adj1" fmla="val 89695"/>
              <a:gd name="adj2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7635" name="Text Box 14"/>
          <p:cNvSpPr txBox="1">
            <a:spLocks noChangeArrowheads="1"/>
          </p:cNvSpPr>
          <p:nvPr/>
        </p:nvSpPr>
        <p:spPr bwMode="auto">
          <a:xfrm>
            <a:off x="2211705" y="846138"/>
            <a:ext cx="6402388" cy="21609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投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骨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刀劈狼首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意将隧入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攻其后也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盖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诱敌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5599430" y="836295"/>
            <a:ext cx="13735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5599430" y="1340485"/>
            <a:ext cx="14224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5652770" y="1916430"/>
            <a:ext cx="24726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用来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5652135" y="2492375"/>
            <a:ext cx="22498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来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用来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614" name="AutoShape 7"/>
          <p:cNvSpPr/>
          <p:nvPr/>
        </p:nvSpPr>
        <p:spPr bwMode="auto">
          <a:xfrm>
            <a:off x="2078355" y="3574415"/>
            <a:ext cx="233680" cy="2396490"/>
          </a:xfrm>
          <a:prstGeom prst="leftBrace">
            <a:avLst>
              <a:gd name="adj1" fmla="val 90015"/>
              <a:gd name="adj2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615" name="Text Box 14"/>
          <p:cNvSpPr txBox="1">
            <a:spLocks noChangeArrowheads="1"/>
          </p:cNvSpPr>
          <p:nvPr/>
        </p:nvSpPr>
        <p:spPr bwMode="auto">
          <a:xfrm>
            <a:off x="2267585" y="3429000"/>
            <a:ext cx="3237865" cy="27070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复投之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久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毙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而两狼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并驱如故                  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禽兽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变诈几何哉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auto">
          <a:xfrm>
            <a:off x="5361623" y="3967798"/>
            <a:ext cx="278606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补充音节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auto">
          <a:xfrm>
            <a:off x="5361940" y="4490085"/>
            <a:ext cx="17887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指狼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618" name="Text Box 20"/>
          <p:cNvSpPr txBox="1">
            <a:spLocks noChangeArrowheads="1"/>
          </p:cNvSpPr>
          <p:nvPr/>
        </p:nvSpPr>
        <p:spPr bwMode="auto">
          <a:xfrm>
            <a:off x="5436235" y="5059680"/>
            <a:ext cx="37642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取消句子独立性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auto">
          <a:xfrm>
            <a:off x="5505450" y="5591175"/>
            <a:ext cx="15024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20"/>
          <p:cNvSpPr txBox="1">
            <a:spLocks noChangeArrowheads="1"/>
          </p:cNvSpPr>
          <p:nvPr/>
        </p:nvSpPr>
        <p:spPr bwMode="auto">
          <a:xfrm>
            <a:off x="5362575" y="3388995"/>
            <a:ext cx="22898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指骨头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6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196618" grpId="0"/>
      <p:bldP spid="25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1"/>
          <p:cNvSpPr txBox="1">
            <a:spLocks noChangeArrowheads="1"/>
          </p:cNvSpPr>
          <p:nvPr/>
        </p:nvSpPr>
        <p:spPr bwMode="auto">
          <a:xfrm>
            <a:off x="611823" y="404417"/>
            <a:ext cx="27368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文言句式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36867" name="TextBox 2"/>
          <p:cNvSpPr txBox="1">
            <a:spLocks noChangeArrowheads="1"/>
          </p:cNvSpPr>
          <p:nvPr/>
        </p:nvSpPr>
        <p:spPr bwMode="auto">
          <a:xfrm>
            <a:off x="395605" y="1014095"/>
            <a:ext cx="3768090" cy="4682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700" b="1" dirty="0">
                <a:solidFill>
                  <a:schemeClr val="tx1"/>
                </a:solidFill>
              </a:rPr>
              <a:t>⑴</a:t>
            </a:r>
            <a:r>
              <a:rPr lang="zh-CN" altLang="en-US" sz="2700" b="1" dirty="0">
                <a:solidFill>
                  <a:schemeClr val="tx1"/>
                </a:solidFill>
              </a:rPr>
              <a:t>投</a:t>
            </a:r>
            <a:r>
              <a:rPr lang="zh-CN" altLang="en-US" sz="2700" b="1" dirty="0">
                <a:solidFill>
                  <a:srgbClr val="FF0000"/>
                </a:solidFill>
              </a:rPr>
              <a:t>以骨</a:t>
            </a:r>
            <a:endParaRPr lang="en-US" altLang="zh-CN" sz="27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700" b="1" dirty="0">
                <a:sym typeface="+mn-ea"/>
              </a:rPr>
              <a:t>⑵</a:t>
            </a:r>
            <a:r>
              <a:rPr lang="zh-CN" altLang="en-US" sz="2700" b="1" dirty="0">
                <a:solidFill>
                  <a:schemeClr val="tx1"/>
                </a:solidFill>
              </a:rPr>
              <a:t>顾野有麦场</a:t>
            </a:r>
            <a:endParaRPr lang="en-US" altLang="zh-CN" sz="27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7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700" b="1" dirty="0">
                <a:sym typeface="+mn-ea"/>
              </a:rPr>
              <a:t>⑶</a:t>
            </a:r>
            <a:r>
              <a:rPr lang="zh-CN" altLang="en-US" sz="2700" b="1" dirty="0">
                <a:solidFill>
                  <a:schemeClr val="tx1"/>
                </a:solidFill>
              </a:rPr>
              <a:t>一狼仍从</a:t>
            </a:r>
            <a:endParaRPr lang="zh-CN" altLang="en-US" sz="27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7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700" b="1" dirty="0">
                <a:sym typeface="+mn-ea"/>
              </a:rPr>
              <a:t>⑷</a:t>
            </a:r>
            <a:r>
              <a:rPr lang="zh-CN" altLang="en-US" sz="2700" b="1" dirty="0">
                <a:solidFill>
                  <a:schemeClr val="tx1"/>
                </a:solidFill>
              </a:rPr>
              <a:t>意将隧入以攻其后也</a:t>
            </a:r>
            <a:endParaRPr lang="zh-CN" altLang="en-US" sz="27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700" b="1" dirty="0">
                <a:sym typeface="+mn-ea"/>
              </a:rPr>
              <a:t>⑸</a:t>
            </a:r>
            <a:r>
              <a:rPr lang="zh-CN" altLang="en-US" sz="2700" b="1" dirty="0">
                <a:solidFill>
                  <a:schemeClr val="tx1"/>
                </a:solidFill>
              </a:rPr>
              <a:t>盖以诱敌</a:t>
            </a:r>
            <a:endParaRPr lang="zh-CN" altLang="en-US" sz="27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</a:pPr>
            <a:endParaRPr lang="zh-CN" altLang="en-US" sz="27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130000"/>
              </a:lnSpc>
            </a:pPr>
            <a:endParaRPr lang="zh-CN" altLang="en-US" sz="2700" b="1" dirty="0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51705" y="1014095"/>
            <a:ext cx="6233160" cy="631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倒装句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介词结构后置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应为</a:t>
            </a:r>
            <a:r>
              <a:rPr lang="zh-CN" altLang="en-US" sz="27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以骨投</a:t>
            </a:r>
            <a:r>
              <a:rPr lang="zh-CN" altLang="en-US" sz="27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55875" y="1628775"/>
            <a:ext cx="579691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省略句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省略主语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屠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应为“屠顾野有麦场”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339975" y="2564765"/>
            <a:ext cx="571627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省略句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省略宾语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之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应为“一狼仍从之”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779520" y="3589655"/>
            <a:ext cx="4932680" cy="631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判断句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也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是判断句的标志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339975" y="4220845"/>
            <a:ext cx="621538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判断句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判断词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盖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揭示了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“前狼假寐”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的原因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2" grpId="0"/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Oval 30"/>
          <p:cNvSpPr>
            <a:spLocks noChangeArrowheads="1"/>
          </p:cNvSpPr>
          <p:nvPr/>
        </p:nvSpPr>
        <p:spPr bwMode="auto">
          <a:xfrm>
            <a:off x="6011844" y="2780393"/>
            <a:ext cx="2468563" cy="1816894"/>
          </a:xfrm>
          <a:prstGeom prst="ellipse">
            <a:avLst/>
          </a:prstGeom>
          <a:solidFill>
            <a:schemeClr val="accent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zh-CN" altLang="en-US" sz="30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一词多义</a:t>
            </a:r>
            <a:endParaRPr lang="zh-CN" altLang="en-US" sz="30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1052830"/>
            <a:ext cx="2007235" cy="857250"/>
          </a:xfrm>
          <a:noFill/>
        </p:spPr>
        <p:txBody>
          <a:bodyPr/>
          <a:lstStyle/>
          <a:p>
            <a:pPr algn="l"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总结积累</a:t>
            </a:r>
            <a:endParaRPr lang="zh-CN" altLang="en-US" sz="3200" b="1" dirty="0" smtClean="0">
              <a:solidFill>
                <a:srgbClr val="FF0000"/>
              </a:solidFill>
              <a:highlight>
                <a:srgbClr val="FFFF00"/>
              </a:highligh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9700" name="Group 4"/>
          <p:cNvGrpSpPr/>
          <p:nvPr/>
        </p:nvGrpSpPr>
        <p:grpSpPr bwMode="auto">
          <a:xfrm>
            <a:off x="3186709" y="3771298"/>
            <a:ext cx="2576513" cy="1745594"/>
            <a:chOff x="0" y="0"/>
            <a:chExt cx="2313" cy="2223"/>
          </a:xfrm>
          <a:solidFill>
            <a:srgbClr val="FFFF00"/>
          </a:solidFill>
        </p:grpSpPr>
        <p:grpSp>
          <p:nvGrpSpPr>
            <p:cNvPr id="29723" name="Group 5"/>
            <p:cNvGrpSpPr/>
            <p:nvPr/>
          </p:nvGrpSpPr>
          <p:grpSpPr bwMode="auto">
            <a:xfrm>
              <a:off x="1270" y="1406"/>
              <a:ext cx="684" cy="680"/>
              <a:chOff x="0" y="0"/>
              <a:chExt cx="684" cy="680"/>
            </a:xfrm>
            <a:grpFill/>
          </p:grpSpPr>
          <p:sp>
            <p:nvSpPr>
              <p:cNvPr id="29725" name="Oval 19"/>
              <p:cNvSpPr>
                <a:spLocks noChangeArrowheads="1"/>
              </p:cNvSpPr>
              <p:nvPr/>
            </p:nvSpPr>
            <p:spPr bwMode="auto">
              <a:xfrm>
                <a:off x="3" y="0"/>
                <a:ext cx="681" cy="6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0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29726" name="Group 7"/>
              <p:cNvGrpSpPr>
                <a:grpSpLocks noChangeAspect="1"/>
              </p:cNvGrpSpPr>
              <p:nvPr/>
            </p:nvGrpSpPr>
            <p:grpSpPr bwMode="auto">
              <a:xfrm>
                <a:off x="0" y="52"/>
                <a:ext cx="684" cy="492"/>
                <a:chOff x="0" y="0"/>
                <a:chExt cx="684" cy="492"/>
              </a:xfrm>
              <a:grpFill/>
            </p:grpSpPr>
            <p:pic>
              <p:nvPicPr>
                <p:cNvPr id="29727" name="Picture 11" descr="未标题-2121"/>
                <p:cNvPicPr>
                  <a:picLocks noChangeAspect="1"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755" b="50000"/>
                <a:stretch>
                  <a:fillRect/>
                </a:stretch>
              </p:blipFill>
              <p:spPr bwMode="auto">
                <a:xfrm rot="-4571719">
                  <a:off x="-51" y="51"/>
                  <a:ext cx="471" cy="37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9728" name="Picture 13" descr="未标题-2121"/>
                <p:cNvPicPr>
                  <a:picLocks noChangeAspect="1"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755" b="50000"/>
                <a:stretch>
                  <a:fillRect/>
                </a:stretch>
              </p:blipFill>
              <p:spPr bwMode="auto">
                <a:xfrm rot="-2496859">
                  <a:off x="168" y="84"/>
                  <a:ext cx="471" cy="37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9729" name="Picture 14" descr="未标题-2121"/>
                <p:cNvPicPr>
                  <a:picLocks noChangeAspect="1"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755" b="50000"/>
                <a:stretch>
                  <a:fillRect/>
                </a:stretch>
              </p:blipFill>
              <p:spPr bwMode="auto">
                <a:xfrm rot="-667917">
                  <a:off x="213" y="122"/>
                  <a:ext cx="471" cy="37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29724" name="Oval 25"/>
            <p:cNvSpPr>
              <a:spLocks noChangeArrowheads="1"/>
            </p:cNvSpPr>
            <p:nvPr/>
          </p:nvSpPr>
          <p:spPr bwMode="auto">
            <a:xfrm>
              <a:off x="0" y="0"/>
              <a:ext cx="2313" cy="2223"/>
            </a:xfrm>
            <a:prstGeom prst="ellipse">
              <a:avLst/>
            </a:prstGeom>
            <a:grpFill/>
            <a:ln w="28575">
              <a:solidFill>
                <a:schemeClr val="accent1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0725" name="Text Box 24"/>
          <p:cNvSpPr txBox="1">
            <a:spLocks noChangeArrowheads="1"/>
          </p:cNvSpPr>
          <p:nvPr/>
        </p:nvSpPr>
        <p:spPr bwMode="auto">
          <a:xfrm>
            <a:off x="3927475" y="1646635"/>
            <a:ext cx="1835150" cy="229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9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0726" name="Oval 29"/>
          <p:cNvSpPr>
            <a:spLocks noChangeArrowheads="1"/>
          </p:cNvSpPr>
          <p:nvPr/>
        </p:nvSpPr>
        <p:spPr bwMode="auto">
          <a:xfrm>
            <a:off x="790576" y="2989661"/>
            <a:ext cx="2549525" cy="1797844"/>
          </a:xfrm>
          <a:prstGeom prst="ellipse">
            <a:avLst/>
          </a:prstGeom>
          <a:solidFill>
            <a:schemeClr val="bg1">
              <a:alpha val="78038"/>
            </a:schemeClr>
          </a:solidFill>
          <a:ln w="12700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古今异义</a:t>
            </a:r>
            <a:endParaRPr lang="zh-CN" altLang="en-US" sz="3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4" name="Group 4"/>
          <p:cNvGrpSpPr/>
          <p:nvPr/>
        </p:nvGrpSpPr>
        <p:grpSpPr bwMode="auto">
          <a:xfrm>
            <a:off x="2999384" y="1750220"/>
            <a:ext cx="2582260" cy="2001683"/>
            <a:chOff x="0" y="0"/>
            <a:chExt cx="2313" cy="2223"/>
          </a:xfrm>
          <a:solidFill>
            <a:srgbClr val="66FF33"/>
          </a:solidFill>
        </p:grpSpPr>
        <p:grpSp>
          <p:nvGrpSpPr>
            <p:cNvPr id="35" name="Group 5"/>
            <p:cNvGrpSpPr/>
            <p:nvPr/>
          </p:nvGrpSpPr>
          <p:grpSpPr bwMode="auto">
            <a:xfrm>
              <a:off x="1270" y="1406"/>
              <a:ext cx="684" cy="680"/>
              <a:chOff x="0" y="0"/>
              <a:chExt cx="684" cy="680"/>
            </a:xfrm>
            <a:grpFill/>
          </p:grpSpPr>
          <p:sp>
            <p:nvSpPr>
              <p:cNvPr id="37" name="Oval 19"/>
              <p:cNvSpPr>
                <a:spLocks noChangeArrowheads="1"/>
              </p:cNvSpPr>
              <p:nvPr/>
            </p:nvSpPr>
            <p:spPr bwMode="auto">
              <a:xfrm>
                <a:off x="3" y="0"/>
                <a:ext cx="681" cy="6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8" name="Group 7"/>
              <p:cNvGrpSpPr>
                <a:grpSpLocks noChangeAspect="1"/>
              </p:cNvGrpSpPr>
              <p:nvPr/>
            </p:nvGrpSpPr>
            <p:grpSpPr bwMode="auto">
              <a:xfrm>
                <a:off x="0" y="52"/>
                <a:ext cx="684" cy="492"/>
                <a:chOff x="0" y="0"/>
                <a:chExt cx="684" cy="492"/>
              </a:xfrm>
              <a:grpFill/>
            </p:grpSpPr>
            <p:pic>
              <p:nvPicPr>
                <p:cNvPr id="39" name="Picture 11" descr="未标题-2121"/>
                <p:cNvPicPr>
                  <a:picLocks noChangeAspect="1"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755" b="50000"/>
                <a:stretch>
                  <a:fillRect/>
                </a:stretch>
              </p:blipFill>
              <p:spPr bwMode="auto">
                <a:xfrm rot="-4571719">
                  <a:off x="-51" y="51"/>
                  <a:ext cx="471" cy="37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0" name="Picture 13" descr="未标题-2121"/>
                <p:cNvPicPr>
                  <a:picLocks noChangeAspect="1"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755" b="50000"/>
                <a:stretch>
                  <a:fillRect/>
                </a:stretch>
              </p:blipFill>
              <p:spPr bwMode="auto">
                <a:xfrm rot="-2496859">
                  <a:off x="168" y="84"/>
                  <a:ext cx="471" cy="37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1" name="Picture 14" descr="未标题-2121"/>
                <p:cNvPicPr>
                  <a:picLocks noChangeAspect="1"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755" b="50000"/>
                <a:stretch>
                  <a:fillRect/>
                </a:stretch>
              </p:blipFill>
              <p:spPr bwMode="auto">
                <a:xfrm rot="-667917">
                  <a:off x="213" y="122"/>
                  <a:ext cx="471" cy="37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36" name="Oval 25"/>
            <p:cNvSpPr>
              <a:spLocks noChangeArrowheads="1"/>
            </p:cNvSpPr>
            <p:nvPr/>
          </p:nvSpPr>
          <p:spPr bwMode="auto">
            <a:xfrm>
              <a:off x="0" y="0"/>
              <a:ext cx="2313" cy="2223"/>
            </a:xfrm>
            <a:prstGeom prst="ellipse">
              <a:avLst/>
            </a:prstGeom>
            <a:grpFill/>
            <a:ln w="28575">
              <a:solidFill>
                <a:schemeClr val="accent1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00">
                <a:solidFill>
                  <a:schemeClr val="bg1"/>
                </a:solidFill>
              </a:endParaRPr>
            </a:p>
          </p:txBody>
        </p:sp>
      </p:grpSp>
      <p:sp>
        <p:nvSpPr>
          <p:cNvPr id="30728" name="TextBox 32"/>
          <p:cNvSpPr txBox="1">
            <a:spLocks noChangeArrowheads="1"/>
          </p:cNvSpPr>
          <p:nvPr/>
        </p:nvSpPr>
        <p:spPr bwMode="auto">
          <a:xfrm>
            <a:off x="3066489" y="2474278"/>
            <a:ext cx="244792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词类活用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0729" name="TextBox 32"/>
          <p:cNvSpPr txBox="1">
            <a:spLocks noChangeArrowheads="1"/>
          </p:cNvSpPr>
          <p:nvPr/>
        </p:nvSpPr>
        <p:spPr bwMode="auto">
          <a:xfrm>
            <a:off x="3539490" y="4275455"/>
            <a:ext cx="221742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</a:rPr>
              <a:t>文言句式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Rectangle 2"/>
          <p:cNvSpPr>
            <a:spLocks noGrp="1"/>
          </p:cNvSpPr>
          <p:nvPr/>
        </p:nvSpPr>
        <p:spPr>
          <a:xfrm>
            <a:off x="177165" y="567055"/>
            <a:ext cx="8789035" cy="294132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fontAlgn="base"/>
            <a:r>
              <a:rPr lang="zh-CN" altLang="en-US" sz="3200" b="1" strike="noStrike" noProof="1">
                <a:latin typeface="Calibri" panose="020F0502020204030204" pitchFamily="34" charset="0"/>
                <a:ea typeface="黑体" panose="02010609060101010101" pitchFamily="49" charset="-122"/>
                <a:cs typeface="+mn-cs"/>
              </a:rPr>
              <a:t>三、</a:t>
            </a:r>
            <a:r>
              <a:rPr lang="zh-CN" altLang="en-US" sz="3200" b="1" strike="noStrike" noProof="1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讲述故事</a:t>
            </a:r>
            <a:endParaRPr lang="zh-CN" altLang="en-US" sz="3200" b="1" strike="noStrike" noProof="1"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fontAlgn="base"/>
            <a:r>
              <a:rPr lang="en-US" altLang="zh-CN" sz="32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lang="zh-CN" altLang="en-US" sz="32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本文选自《聊斋志异》</a:t>
            </a:r>
            <a:r>
              <a:rPr lang="zh-CN" altLang="zh-CN" sz="3200" b="1" dirty="0">
                <a:sym typeface="宋体" panose="02010600030101010101" pitchFamily="2" charset="-122"/>
              </a:rPr>
              <a:t>卷六中的《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狼三则</a:t>
            </a:r>
            <a:r>
              <a:rPr lang="zh-CN" altLang="zh-CN" sz="3200" b="1" dirty="0">
                <a:sym typeface="宋体" panose="02010600030101010101" pitchFamily="2" charset="-122"/>
              </a:rPr>
              <a:t>》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cs typeface="+mn-cs"/>
              </a:rPr>
              <a:t>。《狼》这个故事</a:t>
            </a:r>
            <a:r>
              <a:rPr lang="en-US" altLang="zh-CN" sz="3200" b="1" noProof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n-cs"/>
              </a:rPr>
              <a:t>“</a:t>
            </a:r>
            <a:r>
              <a:rPr lang="zh-CN" altLang="en-US" sz="3200" b="1" noProof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n-cs"/>
              </a:rPr>
              <a:t>异</a:t>
            </a:r>
            <a:r>
              <a:rPr lang="en-US" altLang="zh-CN" sz="3200" b="1" noProof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n-cs"/>
              </a:rPr>
              <a:t>”</a:t>
            </a:r>
            <a:r>
              <a:rPr lang="zh-CN" altLang="en-US" sz="3200" b="1" noProof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n-cs"/>
              </a:rPr>
              <a:t>在何处？请同学们通过合作学习</a:t>
            </a:r>
            <a:r>
              <a:rPr lang="zh-CN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,分别从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狼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和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屠户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的角度来讲述故事</a:t>
            </a:r>
            <a:r>
              <a:rPr lang="zh-CN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讲述中注意呈现屠户和狼的心理活动。</a:t>
            </a:r>
            <a:endParaRPr lang="zh-CN" altLang="en-US" sz="3200" b="1" strike="noStrike" noProof="1">
              <a:solidFill>
                <a:schemeClr val="tx1"/>
              </a:solidFill>
              <a:uFillTx/>
              <a:ea typeface="SimSun-ExtB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1460" y="3429000"/>
            <a:ext cx="8467725" cy="196850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ln>
                  <a:noFill/>
                </a:ln>
                <a:solidFill>
                  <a:srgbClr val="0000CC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 b="1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     </a:t>
            </a:r>
            <a:r>
              <a:rPr lang="zh-CN" altLang="en-US" sz="3000" b="1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小贴士：</a:t>
            </a:r>
            <a:endParaRPr lang="zh-CN" altLang="en-US" sz="3000" b="1" dirty="0">
              <a:ln>
                <a:noFill/>
              </a:ln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zh-CN" sz="3000" b="1" dirty="0">
                <a:solidFill>
                  <a:schemeClr val="tx1"/>
                </a:solidFill>
                <a:sym typeface="宋体" panose="02010600030101010101" pitchFamily="2" charset="-122"/>
              </a:rPr>
              <a:t>狼</a:t>
            </a:r>
            <a:r>
              <a:rPr lang="zh-CN" altLang="en-US" sz="3000" b="1">
                <a:sym typeface="微软雅黑" panose="020B0503020204020204" pitchFamily="34" charset="-122"/>
              </a:rPr>
              <a:t>:</a:t>
            </a:r>
            <a:r>
              <a:rPr lang="zh-CN" altLang="zh-CN" sz="3000" b="1" dirty="0">
                <a:solidFill>
                  <a:schemeClr val="tx1"/>
                </a:solidFill>
                <a:sym typeface="宋体" panose="02010600030101010101" pitchFamily="2" charset="-122"/>
              </a:rPr>
              <a:t>缀行甚远</a:t>
            </a:r>
            <a:r>
              <a:rPr lang="en-US" altLang="zh-CN" sz="3000" dirty="0">
                <a:solidFill>
                  <a:schemeClr val="tx1"/>
                </a:solidFill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chemeClr val="tx1"/>
                </a:solidFill>
                <a:sym typeface="宋体" panose="02010600030101010101" pitchFamily="2" charset="-122"/>
              </a:rPr>
              <a:t>并驱如故</a:t>
            </a:r>
            <a:r>
              <a:rPr lang="en-US" altLang="zh-CN" sz="3000" dirty="0">
                <a:solidFill>
                  <a:schemeClr val="tx1"/>
                </a:solidFill>
                <a:sym typeface="宋体" panose="02010600030101010101" pitchFamily="2" charset="-122"/>
              </a:rPr>
              <a:t>——</a:t>
            </a:r>
            <a:r>
              <a:rPr lang="zh-CN" altLang="en-US" sz="3000" b="1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兵分两路</a:t>
            </a:r>
            <a:r>
              <a:rPr lang="en-US" altLang="zh-CN" sz="300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顷刻两毙</a:t>
            </a:r>
            <a:endParaRPr lang="zh-CN" altLang="en-US" sz="3000" b="1">
              <a:latin typeface="宋体" panose="02010600030101010101" pitchFamily="2" charset="-122"/>
              <a:cs typeface="宋体" panose="02010600030101010101" pitchFamily="2" charset="-122"/>
              <a:sym typeface="微软雅黑" panose="020B0503020204020204" pitchFamily="34" charset="-122"/>
            </a:endParaRPr>
          </a:p>
          <a:p>
            <a:r>
              <a:rPr lang="zh-CN" altLang="en-US" sz="30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SimSun-ExtB" panose="02010609060101010101" pitchFamily="49" charset="-122"/>
                <a:cs typeface="宋体" panose="02010600030101010101" pitchFamily="2" charset="-122"/>
                <a:sym typeface="微软雅黑" panose="020B0503020204020204" pitchFamily="34" charset="-122"/>
              </a:rPr>
              <a:t>屠户</a:t>
            </a:r>
            <a:r>
              <a:rPr lang="zh-CN" altLang="en-US" sz="3000" b="1">
                <a:sym typeface="微软雅黑" panose="020B0503020204020204" pitchFamily="34" charset="-122"/>
              </a:rPr>
              <a:t>:</a:t>
            </a:r>
            <a:r>
              <a:rPr lang="zh-CN" altLang="en-US" sz="30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SimSun-ExtB" panose="02010609060101010101" pitchFamily="49" charset="-122"/>
                <a:cs typeface="宋体" panose="02010600030101010101" pitchFamily="2" charset="-122"/>
                <a:sym typeface="微软雅黑" panose="020B0503020204020204" pitchFamily="34" charset="-122"/>
              </a:rPr>
              <a:t>屠惧狼</a:t>
            </a:r>
            <a:r>
              <a:rPr lang="en-US" altLang="zh-CN" sz="3000" dirty="0"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ym typeface="宋体" panose="02010600030101010101" pitchFamily="2" charset="-122"/>
              </a:rPr>
              <a:t>屠大窘</a:t>
            </a:r>
            <a:r>
              <a:rPr lang="en-US" altLang="zh-CN" sz="3000" dirty="0"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ym typeface="宋体" panose="02010600030101010101" pitchFamily="2" charset="-122"/>
              </a:rPr>
              <a:t>屠暴起</a:t>
            </a:r>
            <a:r>
              <a:rPr lang="en-US" altLang="zh-CN" sz="3000" dirty="0"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ym typeface="宋体" panose="02010600030101010101" pitchFamily="2" charset="-122"/>
              </a:rPr>
              <a:t>屠方悟</a:t>
            </a:r>
            <a:endParaRPr lang="zh-CN" altLang="en-US" sz="3000" b="1" dirty="0">
              <a:ln>
                <a:noFill/>
              </a:ln>
              <a:solidFill>
                <a:schemeClr val="tx1"/>
              </a:solidFill>
              <a:latin typeface="宋体" panose="02010600030101010101" pitchFamily="2" charset="-122"/>
              <a:ea typeface="SimSun-ExtB" panose="02010609060101010101" pitchFamily="49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1027"/>
          <p:cNvSpPr txBox="1"/>
          <p:nvPr/>
        </p:nvSpPr>
        <p:spPr>
          <a:xfrm>
            <a:off x="182880" y="2132330"/>
            <a:ext cx="80200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请你结合课文内容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把故事情节补充完整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2" name="Text Box 1027"/>
          <p:cNvSpPr txBox="1"/>
          <p:nvPr/>
        </p:nvSpPr>
        <p:spPr>
          <a:xfrm>
            <a:off x="182880" y="4860290"/>
            <a:ext cx="84658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>
                <a:uFillTx/>
                <a:ea typeface="SimSun-ExtB" panose="02010609060101010101" pitchFamily="49" charset="-122"/>
                <a:cs typeface="宋体" panose="02010600030101010101" pitchFamily="2" charset="-122"/>
                <a:sym typeface="+mn-ea"/>
              </a:rPr>
              <a:t>屠担肉尽                       屠奔倚薪             屠暴劈狼     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宋体" panose="02010600030101010101" pitchFamily="2" charset="-122"/>
                <a:sym typeface="+mn-ea"/>
              </a:rPr>
              <a:t>      </a:t>
            </a:r>
            <a:endParaRPr lang="zh-CN" altLang="en-US" sz="2800" b="1">
              <a:uFillTx/>
              <a:latin typeface="宋体" panose="02010600030101010101" pitchFamily="2" charset="-122"/>
              <a:ea typeface="SimSun-ExtB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7700" y="4860290"/>
            <a:ext cx="215900" cy="143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2235" y="4672965"/>
            <a:ext cx="521970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539750" y="3429000"/>
            <a:ext cx="7793990" cy="1347470"/>
          </a:xfrm>
          <a:custGeom>
            <a:avLst/>
            <a:gdLst>
              <a:gd name="connisteX0" fmla="*/ 0 w 7611502"/>
              <a:gd name="connsiteY0" fmla="*/ 1347578 h 1347578"/>
              <a:gd name="connisteX1" fmla="*/ 373380 w 7611502"/>
              <a:gd name="connsiteY1" fmla="*/ 436988 h 1347578"/>
              <a:gd name="connisteX2" fmla="*/ 1174750 w 7611502"/>
              <a:gd name="connsiteY2" fmla="*/ 1202163 h 1347578"/>
              <a:gd name="connisteX3" fmla="*/ 1174750 w 7611502"/>
              <a:gd name="connsiteY3" fmla="*/ 1202163 h 1347578"/>
              <a:gd name="connisteX4" fmla="*/ 1338580 w 7611502"/>
              <a:gd name="connsiteY4" fmla="*/ 1284078 h 1347578"/>
              <a:gd name="connisteX5" fmla="*/ 2158365 w 7611502"/>
              <a:gd name="connsiteY5" fmla="*/ 327768 h 1347578"/>
              <a:gd name="connisteX6" fmla="*/ 2131060 w 7611502"/>
              <a:gd name="connsiteY6" fmla="*/ 327768 h 1347578"/>
              <a:gd name="connisteX7" fmla="*/ 2504440 w 7611502"/>
              <a:gd name="connsiteY7" fmla="*/ 90913 h 1347578"/>
              <a:gd name="connisteX8" fmla="*/ 3369945 w 7611502"/>
              <a:gd name="connsiteY8" fmla="*/ 1311383 h 1347578"/>
              <a:gd name="connisteX9" fmla="*/ 4462780 w 7611502"/>
              <a:gd name="connsiteY9" fmla="*/ 127108 h 1347578"/>
              <a:gd name="connisteX10" fmla="*/ 5245735 w 7611502"/>
              <a:gd name="connsiteY10" fmla="*/ 1120248 h 1347578"/>
              <a:gd name="connisteX11" fmla="*/ 6721475 w 7611502"/>
              <a:gd name="connsiteY11" fmla="*/ 108 h 1347578"/>
              <a:gd name="connisteX12" fmla="*/ 7540625 w 7611502"/>
              <a:gd name="connsiteY12" fmla="*/ 1183748 h 1347578"/>
              <a:gd name="connisteX13" fmla="*/ 7540625 w 7611502"/>
              <a:gd name="connsiteY13" fmla="*/ 1183748 h 1347578"/>
              <a:gd name="connisteX14" fmla="*/ 7586345 w 7611502"/>
              <a:gd name="connsiteY14" fmla="*/ 1284078 h 1347578"/>
              <a:gd name="connisteX15" fmla="*/ 7586345 w 7611502"/>
              <a:gd name="connsiteY15" fmla="*/ 1284078 h 1347578"/>
              <a:gd name="connisteX16" fmla="*/ 7586345 w 7611502"/>
              <a:gd name="connsiteY16" fmla="*/ 1284078 h 1347578"/>
              <a:gd name="connisteX17" fmla="*/ 7586345 w 7611502"/>
              <a:gd name="connsiteY17" fmla="*/ 1284078 h 1347578"/>
              <a:gd name="connisteX18" fmla="*/ 7586345 w 7611502"/>
              <a:gd name="connsiteY18" fmla="*/ 1284078 h 1347578"/>
              <a:gd name="connisteX19" fmla="*/ 7586345 w 7611502"/>
              <a:gd name="connsiteY19" fmla="*/ 1238358 h 1347578"/>
              <a:gd name="connisteX20" fmla="*/ 7586345 w 7611502"/>
              <a:gd name="connsiteY20" fmla="*/ 1238358 h 1347578"/>
              <a:gd name="connisteX21" fmla="*/ 7568565 w 7611502"/>
              <a:gd name="connsiteY21" fmla="*/ 1275188 h 1347578"/>
              <a:gd name="connisteX22" fmla="*/ 7568565 w 7611502"/>
              <a:gd name="connsiteY22" fmla="*/ 1275188 h 1347578"/>
              <a:gd name="connisteX23" fmla="*/ 7577455 w 7611502"/>
              <a:gd name="connsiteY23" fmla="*/ 1275188 h 1347578"/>
              <a:gd name="connisteX24" fmla="*/ 7577455 w 7611502"/>
              <a:gd name="connsiteY24" fmla="*/ 1275188 h 1347578"/>
              <a:gd name="connisteX25" fmla="*/ 7577455 w 7611502"/>
              <a:gd name="connsiteY25" fmla="*/ 1275188 h 1347578"/>
              <a:gd name="connisteX26" fmla="*/ 7577455 w 7611502"/>
              <a:gd name="connsiteY26" fmla="*/ 1275188 h 1347578"/>
              <a:gd name="connisteX27" fmla="*/ 7577455 w 7611502"/>
              <a:gd name="connsiteY27" fmla="*/ 1238358 h 1347578"/>
              <a:gd name="connisteX28" fmla="*/ 7577455 w 7611502"/>
              <a:gd name="connsiteY28" fmla="*/ 1238358 h 1347578"/>
              <a:gd name="connisteX29" fmla="*/ 7577455 w 7611502"/>
              <a:gd name="connsiteY29" fmla="*/ 1238358 h 1347578"/>
              <a:gd name="connisteX30" fmla="*/ 7577455 w 7611502"/>
              <a:gd name="connsiteY30" fmla="*/ 1238358 h 1347578"/>
              <a:gd name="connisteX31" fmla="*/ 7577455 w 7611502"/>
              <a:gd name="connsiteY31" fmla="*/ 1238358 h 1347578"/>
              <a:gd name="connisteX32" fmla="*/ 7577455 w 7611502"/>
              <a:gd name="connsiteY32" fmla="*/ 1238358 h 1347578"/>
              <a:gd name="connisteX33" fmla="*/ 7577455 w 7611502"/>
              <a:gd name="connsiteY33" fmla="*/ 1238358 h 1347578"/>
              <a:gd name="connisteX34" fmla="*/ 7577455 w 7611502"/>
              <a:gd name="connsiteY34" fmla="*/ 1238358 h 1347578"/>
              <a:gd name="connisteX35" fmla="*/ 7577455 w 7611502"/>
              <a:gd name="connsiteY35" fmla="*/ 1238358 h 1347578"/>
              <a:gd name="connisteX36" fmla="*/ 7577455 w 7611502"/>
              <a:gd name="connsiteY36" fmla="*/ 1247883 h 134757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</a:cxnLst>
            <a:rect l="l" t="t" r="r" b="b"/>
            <a:pathLst>
              <a:path w="7611503" h="1347578">
                <a:moveTo>
                  <a:pt x="0" y="1347578"/>
                </a:moveTo>
                <a:cubicBezTo>
                  <a:pt x="58420" y="1150093"/>
                  <a:pt x="138430" y="466198"/>
                  <a:pt x="373380" y="436988"/>
                </a:cubicBezTo>
                <a:cubicBezTo>
                  <a:pt x="608330" y="407778"/>
                  <a:pt x="1014730" y="1049128"/>
                  <a:pt x="1174750" y="1202163"/>
                </a:cubicBezTo>
                <a:cubicBezTo>
                  <a:pt x="1334770" y="1355198"/>
                  <a:pt x="1141730" y="1185653"/>
                  <a:pt x="1174750" y="1202163"/>
                </a:cubicBezTo>
                <a:cubicBezTo>
                  <a:pt x="1207770" y="1218673"/>
                  <a:pt x="1141730" y="1458703"/>
                  <a:pt x="1338580" y="1284078"/>
                </a:cubicBezTo>
                <a:cubicBezTo>
                  <a:pt x="1535430" y="1109453"/>
                  <a:pt x="1999615" y="518903"/>
                  <a:pt x="2158365" y="327768"/>
                </a:cubicBezTo>
                <a:cubicBezTo>
                  <a:pt x="2317115" y="136633"/>
                  <a:pt x="2061845" y="375393"/>
                  <a:pt x="2131060" y="327768"/>
                </a:cubicBezTo>
                <a:cubicBezTo>
                  <a:pt x="2200275" y="280143"/>
                  <a:pt x="2256790" y="-105937"/>
                  <a:pt x="2504440" y="90913"/>
                </a:cubicBezTo>
                <a:cubicBezTo>
                  <a:pt x="2752090" y="287763"/>
                  <a:pt x="2978150" y="1304398"/>
                  <a:pt x="3369945" y="1311383"/>
                </a:cubicBezTo>
                <a:cubicBezTo>
                  <a:pt x="3761740" y="1318368"/>
                  <a:pt x="4087495" y="165208"/>
                  <a:pt x="4462780" y="127108"/>
                </a:cubicBezTo>
                <a:cubicBezTo>
                  <a:pt x="4838065" y="89008"/>
                  <a:pt x="4794250" y="1145648"/>
                  <a:pt x="5245735" y="1120248"/>
                </a:cubicBezTo>
                <a:cubicBezTo>
                  <a:pt x="5697220" y="1094848"/>
                  <a:pt x="6262370" y="-12592"/>
                  <a:pt x="6721475" y="108"/>
                </a:cubicBezTo>
                <a:cubicBezTo>
                  <a:pt x="7180580" y="12808"/>
                  <a:pt x="7376795" y="946893"/>
                  <a:pt x="7540625" y="1183748"/>
                </a:cubicBezTo>
                <a:cubicBezTo>
                  <a:pt x="7704455" y="1420603"/>
                  <a:pt x="7531735" y="1163428"/>
                  <a:pt x="7540625" y="1183748"/>
                </a:cubicBezTo>
                <a:cubicBezTo>
                  <a:pt x="7549515" y="1204068"/>
                  <a:pt x="7577455" y="1263758"/>
                  <a:pt x="7586345" y="1284078"/>
                </a:cubicBezTo>
                <a:cubicBezTo>
                  <a:pt x="7595235" y="1304398"/>
                  <a:pt x="7586345" y="1284078"/>
                  <a:pt x="7586345" y="1284078"/>
                </a:cubicBezTo>
                <a:cubicBezTo>
                  <a:pt x="7586345" y="1284078"/>
                  <a:pt x="7586345" y="1292968"/>
                  <a:pt x="7586345" y="1284078"/>
                </a:cubicBezTo>
                <a:cubicBezTo>
                  <a:pt x="7586345" y="1275188"/>
                  <a:pt x="7586345" y="1247248"/>
                  <a:pt x="7586345" y="1238358"/>
                </a:cubicBezTo>
                <a:cubicBezTo>
                  <a:pt x="7586345" y="1229468"/>
                  <a:pt x="7590155" y="1230738"/>
                  <a:pt x="7586345" y="1238358"/>
                </a:cubicBezTo>
                <a:cubicBezTo>
                  <a:pt x="7582535" y="1245978"/>
                  <a:pt x="7572375" y="1267568"/>
                  <a:pt x="7568565" y="1275188"/>
                </a:cubicBezTo>
                <a:cubicBezTo>
                  <a:pt x="7564755" y="1282808"/>
                  <a:pt x="7566660" y="1275188"/>
                  <a:pt x="7568565" y="1275188"/>
                </a:cubicBezTo>
                <a:cubicBezTo>
                  <a:pt x="7570470" y="1275188"/>
                  <a:pt x="7575550" y="1275188"/>
                  <a:pt x="7577455" y="1275188"/>
                </a:cubicBezTo>
                <a:cubicBezTo>
                  <a:pt x="7579360" y="1275188"/>
                  <a:pt x="7577455" y="1275188"/>
                  <a:pt x="7577455" y="1275188"/>
                </a:cubicBezTo>
                <a:cubicBezTo>
                  <a:pt x="7577455" y="1275188"/>
                  <a:pt x="7577455" y="1282808"/>
                  <a:pt x="7577455" y="1275188"/>
                </a:cubicBezTo>
                <a:cubicBezTo>
                  <a:pt x="7577455" y="1267568"/>
                  <a:pt x="7577455" y="1245978"/>
                  <a:pt x="7577455" y="1238358"/>
                </a:cubicBezTo>
                <a:cubicBezTo>
                  <a:pt x="7577455" y="1230738"/>
                  <a:pt x="7577455" y="1238358"/>
                  <a:pt x="7577455" y="1238358"/>
                </a:cubicBezTo>
                <a:cubicBezTo>
                  <a:pt x="7577455" y="1238358"/>
                  <a:pt x="7577455" y="1236453"/>
                  <a:pt x="7577455" y="1238358"/>
                </a:cubicBezTo>
                <a:cubicBezTo>
                  <a:pt x="7577455" y="1240263"/>
                  <a:pt x="7577455" y="1245978"/>
                  <a:pt x="7577455" y="124788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 Box 1027"/>
          <p:cNvSpPr txBox="1"/>
          <p:nvPr/>
        </p:nvSpPr>
        <p:spPr>
          <a:xfrm>
            <a:off x="2133600" y="2708910"/>
            <a:ext cx="640842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>
                <a:uFillTx/>
                <a:ea typeface="SimSun-ExtB" panose="02010609060101010101" pitchFamily="49" charset="-122"/>
                <a:cs typeface="宋体" panose="02010600030101010101" pitchFamily="2" charset="-122"/>
                <a:sym typeface="+mn-ea"/>
              </a:rPr>
              <a:t>两狼并驱             一狼径去               一狼洞薪</a:t>
            </a:r>
            <a:endParaRPr lang="zh-CN" altLang="en-US" sz="2400" b="1">
              <a:uFillTx/>
              <a:ea typeface="SimSun-ExtB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uFillTx/>
                <a:ea typeface="SimSun-ExtB" panose="02010609060101010101" pitchFamily="49" charset="-122"/>
                <a:cs typeface="宋体" panose="02010600030101010101" pitchFamily="2" charset="-122"/>
                <a:sym typeface="+mn-ea"/>
              </a:rPr>
              <a:t>                           一狼犬坐     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宋体" panose="02010600030101010101" pitchFamily="2" charset="-122"/>
                <a:sym typeface="+mn-ea"/>
              </a:rPr>
              <a:t>      </a:t>
            </a:r>
            <a:endParaRPr lang="zh-CN" altLang="en-US" sz="2800" b="1">
              <a:uFillTx/>
              <a:latin typeface="宋体" panose="02010600030101010101" pitchFamily="2" charset="-122"/>
              <a:ea typeface="SimSun-ExtB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182880" y="3429000"/>
            <a:ext cx="1553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两狼缀行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1691640" y="4796790"/>
            <a:ext cx="1553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屠投骨尽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7452360" y="4796790"/>
            <a:ext cx="1553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屠断狼股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3"/>
          <p:cNvSpPr>
            <a:spLocks noGrp="1"/>
          </p:cNvSpPr>
          <p:nvPr>
            <p:ph idx="4294967295"/>
          </p:nvPr>
        </p:nvSpPr>
        <p:spPr>
          <a:xfrm>
            <a:off x="539750" y="2401888"/>
            <a:ext cx="7848600" cy="1536700"/>
          </a:xfrm>
        </p:spPr>
        <p:txBody>
          <a:bodyPr vert="horz" wrap="square" lIns="91440" tIns="45720" rIns="91440" bIns="45720" anchor="t"/>
          <a:lstStyle/>
          <a:p>
            <a:pPr algn="ctr" eaLnBrk="1" hangingPunct="1">
              <a:lnSpc>
                <a:spcPct val="130000"/>
              </a:lnSpc>
              <a:buNone/>
            </a:pPr>
            <a:r>
              <a:rPr lang="zh-CN" altLang="en-US" sz="6700" b="1" dirty="0">
                <a:latin typeface="宋体" panose="02010600030101010101" pitchFamily="2" charset="-122"/>
              </a:rPr>
              <a:t>第二课时</a:t>
            </a:r>
            <a:endParaRPr lang="zh-CN" altLang="en-US" sz="67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endParaRPr lang="en-US" altLang="zh-CN" sz="41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/>
        </p:nvSpPr>
        <p:spPr>
          <a:xfrm>
            <a:off x="191770" y="229235"/>
            <a:ext cx="8761095" cy="203390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fontAlgn="base"/>
            <a:r>
              <a:rPr lang="zh-CN" altLang="en-US" sz="3200" b="1" strike="noStrike" noProof="1">
                <a:latin typeface="Calibri" panose="020F0502020204030204" pitchFamily="34" charset="0"/>
                <a:ea typeface="黑体" panose="02010609060101010101" pitchFamily="49" charset="-122"/>
                <a:cs typeface="+mn-cs"/>
              </a:rPr>
              <a:t>一、</a:t>
            </a:r>
            <a:r>
              <a:rPr lang="zh-CN" altLang="en-US" sz="3200" b="1" strike="noStrike" noProof="1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精读研析</a:t>
            </a:r>
            <a:endParaRPr lang="zh-CN" altLang="en-US" sz="3200" b="1" strike="noStrike" noProof="1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fontAlgn="base"/>
            <a:r>
              <a:rPr lang="en-US" altLang="zh-CN" sz="32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cs typeface="+mn-cs"/>
              </a:rPr>
              <a:t>故事中的狼给你留下怎样的印象</a:t>
            </a:r>
            <a:r>
              <a:rPr lang="zh-CN" altLang="en-US" sz="3200" b="1" noProof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n-cs"/>
              </a:rPr>
              <a:t>？请用一个词来概括</a:t>
            </a:r>
            <a:r>
              <a:rPr lang="zh-CN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,可以用文中的词</a:t>
            </a:r>
            <a:r>
              <a:rPr lang="zh-CN" altLang="zh-CN" sz="3200" b="1" dirty="0">
                <a:sym typeface="宋体" panose="02010600030101010101" pitchFamily="2" charset="-122"/>
              </a:rPr>
              <a:t>,也可以自己概括</a:t>
            </a:r>
            <a:r>
              <a:rPr lang="zh-CN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,并在文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中圈画出相关字词句。</a:t>
            </a:r>
            <a:endParaRPr lang="zh-CN" altLang="en-US" sz="3200" b="1" strike="noStrike" noProof="1">
              <a:solidFill>
                <a:schemeClr val="tx1"/>
              </a:solidFill>
              <a:uFillTx/>
              <a:ea typeface="SimSun-ExtB" panose="02010609060101010101" pitchFamily="49" charset="-122"/>
            </a:endParaRPr>
          </a:p>
        </p:txBody>
      </p:sp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325755" y="2263140"/>
            <a:ext cx="277050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狼亦黠矣   </a:t>
            </a:r>
            <a:endParaRPr lang="zh-CN" altLang="en-US" sz="3200" b="1">
              <a:solidFill>
                <a:srgbClr val="0000CC"/>
              </a:solidFill>
              <a:latin typeface="宋体" panose="02010600030101010101" pitchFamily="2" charset="-122"/>
              <a:cs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9459" name="矩形 22540"/>
          <p:cNvSpPr/>
          <p:nvPr/>
        </p:nvSpPr>
        <p:spPr>
          <a:xfrm>
            <a:off x="1765935" y="2542223"/>
            <a:ext cx="5413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02" name="Text Box 1027"/>
          <p:cNvSpPr txBox="1"/>
          <p:nvPr/>
        </p:nvSpPr>
        <p:spPr>
          <a:xfrm>
            <a:off x="306705" y="2160905"/>
            <a:ext cx="87337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 dirty="0">
                <a:sym typeface="宋体" panose="02010600030101010101" pitchFamily="2" charset="-122"/>
              </a:rPr>
              <a:t>                         “</a:t>
            </a:r>
            <a:r>
              <a:rPr altLang="zh-CN" sz="3000" b="1" dirty="0">
                <a:sym typeface="宋体" panose="02010600030101010101" pitchFamily="2" charset="-122"/>
              </a:rPr>
              <a:t>一屠晚归”中“晚”可以看出狼专门选择晚上时间出动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而且专挑那些晚上回家的势单力薄的人下手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说明狼很狡猾。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5" name="Text Box 1027"/>
          <p:cNvSpPr txBox="1"/>
          <p:nvPr/>
        </p:nvSpPr>
        <p:spPr>
          <a:xfrm>
            <a:off x="325755" y="3789045"/>
            <a:ext cx="86956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 dirty="0">
                <a:sym typeface="宋体" panose="02010600030101010101" pitchFamily="2" charset="-122"/>
              </a:rPr>
              <a:t>“</a:t>
            </a:r>
            <a:r>
              <a:rPr altLang="zh-CN" sz="3000" b="1" dirty="0">
                <a:sym typeface="宋体" panose="02010600030101010101" pitchFamily="2" charset="-122"/>
              </a:rPr>
              <a:t>少时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一狼径去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其一犬坐于前。久之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目似瞑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意暇甚。”“一狼洞其中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意将隧入以攻其后也。”两只狼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分头行动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一前一后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前面的假装睡觉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后面的挖洞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准备进攻。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兵分两路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互相配合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狡猾</a:t>
            </a:r>
            <a:r>
              <a:rPr altLang="zh-CN" sz="3000" b="1" dirty="0">
                <a:sym typeface="宋体" panose="02010600030101010101" pitchFamily="2" charset="-122"/>
              </a:rPr>
              <a:t>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6" name="矩形 22540"/>
          <p:cNvSpPr/>
          <p:nvPr/>
        </p:nvSpPr>
        <p:spPr>
          <a:xfrm>
            <a:off x="3920490" y="2439988"/>
            <a:ext cx="5413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22540"/>
          <p:cNvSpPr/>
          <p:nvPr/>
        </p:nvSpPr>
        <p:spPr>
          <a:xfrm>
            <a:off x="2195830" y="4079875"/>
            <a:ext cx="10058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﹒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2" name="矩形 22540"/>
          <p:cNvSpPr/>
          <p:nvPr/>
        </p:nvSpPr>
        <p:spPr>
          <a:xfrm>
            <a:off x="3419158" y="4076383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矩形 22540"/>
          <p:cNvSpPr/>
          <p:nvPr/>
        </p:nvSpPr>
        <p:spPr>
          <a:xfrm>
            <a:off x="7308215" y="4079558"/>
            <a:ext cx="5413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22540"/>
          <p:cNvSpPr/>
          <p:nvPr/>
        </p:nvSpPr>
        <p:spPr>
          <a:xfrm>
            <a:off x="8294370" y="4079558"/>
            <a:ext cx="5413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22540"/>
          <p:cNvSpPr/>
          <p:nvPr/>
        </p:nvSpPr>
        <p:spPr>
          <a:xfrm>
            <a:off x="2307590" y="4650423"/>
            <a:ext cx="5413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22540"/>
          <p:cNvSpPr/>
          <p:nvPr/>
        </p:nvSpPr>
        <p:spPr>
          <a:xfrm>
            <a:off x="4173538" y="465042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460" name="文本框 9"/>
          <p:cNvSpPr txBox="1"/>
          <p:nvPr/>
        </p:nvSpPr>
        <p:spPr>
          <a:xfrm>
            <a:off x="251460" y="5948680"/>
            <a:ext cx="8529955" cy="9836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成语拓展：好整以暇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形容既严整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又从容。也指事情虽多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仍旧从容不迫。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)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02402" grpId="0"/>
      <p:bldP spid="5" grpId="0"/>
      <p:bldP spid="6" grpId="0"/>
      <p:bldP spid="7" grpId="0"/>
      <p:bldP spid="19462" grpId="0"/>
      <p:bldP spid="8" grpId="0"/>
      <p:bldP spid="9" grpId="0"/>
      <p:bldP spid="10" grpId="0"/>
      <p:bldP spid="11" grpId="0"/>
      <p:bldP spid="1946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251460" y="620395"/>
            <a:ext cx="159004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贪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、黠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   </a:t>
            </a:r>
            <a:endParaRPr lang="zh-CN" altLang="en-US" sz="3200" b="1">
              <a:solidFill>
                <a:srgbClr val="0000CC"/>
              </a:solidFill>
              <a:latin typeface="宋体" panose="02010600030101010101" pitchFamily="2" charset="-122"/>
              <a:cs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" name="Text Box 1027"/>
          <p:cNvSpPr txBox="1"/>
          <p:nvPr/>
        </p:nvSpPr>
        <p:spPr>
          <a:xfrm>
            <a:off x="251460" y="544195"/>
            <a:ext cx="87337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 dirty="0">
                <a:sym typeface="宋体" panose="02010600030101010101" pitchFamily="2" charset="-122"/>
              </a:rPr>
              <a:t>             “</a:t>
            </a:r>
            <a:r>
              <a:rPr altLang="zh-CN" sz="3000" b="1" dirty="0">
                <a:sym typeface="宋体" panose="02010600030101010101" pitchFamily="2" charset="-122"/>
              </a:rPr>
              <a:t>途中两狼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缀行甚远。”说明狼不着急下手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在寻找机会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“甚”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是“很”的意思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说明狼跟着屠户走了很远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既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狡猾</a:t>
            </a:r>
            <a:r>
              <a:rPr altLang="zh-CN" sz="3000" b="1" dirty="0">
                <a:sym typeface="宋体" panose="02010600030101010101" pitchFamily="2" charset="-122"/>
              </a:rPr>
              <a:t>又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贪婪</a:t>
            </a:r>
            <a:r>
              <a:rPr altLang="zh-CN" sz="3000" b="1" dirty="0">
                <a:sym typeface="宋体" panose="02010600030101010101" pitchFamily="2" charset="-122"/>
              </a:rPr>
              <a:t>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4" name="矩形 22540"/>
          <p:cNvSpPr/>
          <p:nvPr/>
        </p:nvSpPr>
        <p:spPr>
          <a:xfrm>
            <a:off x="4211638" y="83629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Text Box 1027"/>
          <p:cNvSpPr txBox="1"/>
          <p:nvPr/>
        </p:nvSpPr>
        <p:spPr>
          <a:xfrm>
            <a:off x="251460" y="2297430"/>
            <a:ext cx="87033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 dirty="0">
                <a:sym typeface="宋体" panose="02010600030101010101" pitchFamily="2" charset="-122"/>
              </a:rPr>
              <a:t>“</a:t>
            </a:r>
            <a:r>
              <a:rPr altLang="zh-CN" sz="3000" b="1" dirty="0">
                <a:sym typeface="宋体" panose="02010600030101010101" pitchFamily="2" charset="-122"/>
              </a:rPr>
              <a:t>一狼得骨止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一狼仍从”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“后狼止而前狼又</a:t>
            </a:r>
            <a:r>
              <a:rPr lang="zh-CN" sz="3000" b="1" dirty="0">
                <a:sym typeface="宋体" panose="02010600030101010101" pitchFamily="2" charset="-122"/>
              </a:rPr>
              <a:t>至</a:t>
            </a:r>
            <a:r>
              <a:rPr altLang="zh-CN" sz="3000" b="1" dirty="0">
                <a:sym typeface="宋体" panose="02010600030101010101" pitchFamily="2" charset="-122"/>
              </a:rPr>
              <a:t>”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“而两狼之并驱如故”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两只狼交相吃骨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交相追赶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下一个目标是找到机会就对屠户下手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这都表现了狼的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狡猾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以及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不知足</a:t>
            </a:r>
            <a:r>
              <a:rPr altLang="zh-CN" sz="3000" b="1" dirty="0">
                <a:sym typeface="宋体" panose="02010600030101010101" pitchFamily="2" charset="-122"/>
              </a:rPr>
              <a:t>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323850" y="5012690"/>
            <a:ext cx="67500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怯   </a:t>
            </a:r>
            <a:endParaRPr lang="zh-CN" altLang="en-US" sz="3200" b="1">
              <a:solidFill>
                <a:srgbClr val="0000CC"/>
              </a:solidFill>
              <a:latin typeface="宋体" panose="02010600030101010101" pitchFamily="2" charset="-122"/>
              <a:cs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7" name="Text Box 1027"/>
          <p:cNvSpPr txBox="1"/>
          <p:nvPr/>
        </p:nvSpPr>
        <p:spPr>
          <a:xfrm>
            <a:off x="179705" y="4940935"/>
            <a:ext cx="87337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 dirty="0">
                <a:sym typeface="宋体" panose="02010600030101010101" pitchFamily="2" charset="-122"/>
              </a:rPr>
              <a:t>          “</a:t>
            </a:r>
            <a:r>
              <a:rPr altLang="zh-CN" sz="3000" b="1" dirty="0">
                <a:sym typeface="宋体" panose="02010600030101010101" pitchFamily="2" charset="-122"/>
              </a:rPr>
              <a:t>狼不敢前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眈眈相向。”狼看见屠户拿起了刀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不敢贸然进攻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表现出既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胆怯</a:t>
            </a:r>
            <a:r>
              <a:rPr altLang="zh-CN" sz="3000" b="1" dirty="0">
                <a:sym typeface="宋体" panose="02010600030101010101" pitchFamily="2" charset="-122"/>
              </a:rPr>
              <a:t>又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狡诈</a:t>
            </a:r>
            <a:r>
              <a:rPr altLang="zh-CN" sz="3000" b="1" dirty="0">
                <a:sym typeface="宋体" panose="02010600030101010101" pitchFamily="2" charset="-122"/>
              </a:rPr>
              <a:t>的特点。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8" name="矩形 22540"/>
          <p:cNvSpPr/>
          <p:nvPr/>
        </p:nvSpPr>
        <p:spPr>
          <a:xfrm>
            <a:off x="1841183" y="5248910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﹒﹒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矩形 22540"/>
          <p:cNvSpPr/>
          <p:nvPr/>
        </p:nvSpPr>
        <p:spPr>
          <a:xfrm>
            <a:off x="3059748" y="524859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51685" y="6021070"/>
            <a:ext cx="38544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成语拓展：虎视眈眈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22540"/>
          <p:cNvSpPr/>
          <p:nvPr/>
        </p:nvSpPr>
        <p:spPr>
          <a:xfrm>
            <a:off x="3248978" y="256476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" name="矩形 22540"/>
          <p:cNvSpPr/>
          <p:nvPr/>
        </p:nvSpPr>
        <p:spPr>
          <a:xfrm>
            <a:off x="6803708" y="256476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" name="矩形 22540"/>
          <p:cNvSpPr/>
          <p:nvPr/>
        </p:nvSpPr>
        <p:spPr>
          <a:xfrm>
            <a:off x="1403668" y="3159125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﹒﹒</a:t>
            </a:r>
            <a:r>
              <a:rPr lang="en-US" altLang="zh-CN" sz="3200" b="1">
                <a:ea typeface="黑体" panose="02010609060101010101" pitchFamily="49" charset="-122"/>
                <a:sym typeface="+mn-ea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 Box 1027"/>
          <p:cNvSpPr txBox="1"/>
          <p:nvPr/>
        </p:nvSpPr>
        <p:spPr>
          <a:xfrm>
            <a:off x="107950" y="2204720"/>
            <a:ext cx="87337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 dirty="0">
                <a:sym typeface="宋体" panose="02010600030101010101" pitchFamily="2" charset="-122"/>
              </a:rPr>
              <a:t>                     “</a:t>
            </a:r>
            <a:r>
              <a:rPr altLang="zh-CN" sz="3000" b="1" dirty="0">
                <a:sym typeface="宋体" panose="02010600030101010101" pitchFamily="2" charset="-122"/>
              </a:rPr>
              <a:t>乃悟前狼假寐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盖以诱敌。”屠户发现狼假装睡觉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以迷惑自己。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以屠户恍然大悟的心理活动侧面表现</a:t>
            </a:r>
            <a:r>
              <a:rPr altLang="zh-CN" sz="3000" b="1" dirty="0">
                <a:sym typeface="宋体" panose="02010600030101010101" pitchFamily="2" charset="-122"/>
              </a:rPr>
              <a:t>狼的“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黠</a:t>
            </a:r>
            <a:r>
              <a:rPr altLang="zh-CN" sz="3000" b="1" dirty="0">
                <a:sym typeface="宋体" panose="02010600030101010101" pitchFamily="2" charset="-122"/>
              </a:rPr>
              <a:t>”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但是狼的诡计还是被屠户识破了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说明狼是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自作聪明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自以为是</a:t>
            </a:r>
            <a:r>
              <a:rPr altLang="zh-CN" sz="3000" b="1" dirty="0">
                <a:sym typeface="宋体" panose="02010600030101010101" pitchFamily="2" charset="-122"/>
              </a:rPr>
              <a:t>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179705" y="2276475"/>
            <a:ext cx="193484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自以为是   </a:t>
            </a:r>
            <a:endParaRPr lang="zh-CN" altLang="en-US" sz="3200" b="1">
              <a:solidFill>
                <a:srgbClr val="0000CC"/>
              </a:solidFill>
              <a:latin typeface="宋体" panose="02010600030101010101" pitchFamily="2" charset="-122"/>
              <a:cs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1512" name="矩形 22540"/>
          <p:cNvSpPr/>
          <p:nvPr/>
        </p:nvSpPr>
        <p:spPr>
          <a:xfrm>
            <a:off x="2915603" y="2492375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矩形 22540"/>
          <p:cNvSpPr/>
          <p:nvPr/>
        </p:nvSpPr>
        <p:spPr>
          <a:xfrm>
            <a:off x="4931728" y="2492058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/>
          </p:cNvSpPr>
          <p:nvPr/>
        </p:nvSpPr>
        <p:spPr>
          <a:xfrm>
            <a:off x="469900" y="4572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Tx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Rectangle 3"/>
          <p:cNvSpPr>
            <a:spLocks noGrp="1"/>
          </p:cNvSpPr>
          <p:nvPr/>
        </p:nvSpPr>
        <p:spPr>
          <a:xfrm>
            <a:off x="325755" y="1600200"/>
            <a:ext cx="8183880" cy="37433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fontAlgn="base">
              <a:spcBef>
                <a:spcPct val="20000"/>
              </a:spcBef>
            </a:pPr>
            <a:r>
              <a:rPr lang="zh-CN" altLang="zh-CN" sz="3200" b="1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3200" b="1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借助注释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掌握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重点词语的意思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了解文言句式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初步了解课文内容</a:t>
            </a:r>
            <a:r>
              <a:rPr lang="zh-CN" altLang="en-US" sz="3200" b="1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strike="noStrike" noProof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zh-CN" altLang="zh-CN" sz="3200" b="1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3200" b="1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培养学生阅读文言文的能力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从不同视角讲述故事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理解课文主旨</a:t>
            </a:r>
            <a:r>
              <a:rPr lang="zh-CN" altLang="en-US" sz="3200" b="1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strike="noStrike" noProof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en-US" altLang="zh-CN" sz="32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3.</a:t>
            </a:r>
            <a:r>
              <a:rPr lang="zh-CN" altLang="en-US" sz="32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初步感受《聊斋志异》的讽刺艺术；了解狼在传统文化中的形象特点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并能表达自己的看法。</a:t>
            </a:r>
            <a:endParaRPr lang="zh-CN" altLang="en-US" sz="3200" b="1" strike="noStrike" noProof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 Box 1027"/>
          <p:cNvSpPr txBox="1"/>
          <p:nvPr/>
        </p:nvSpPr>
        <p:spPr>
          <a:xfrm>
            <a:off x="287338" y="507365"/>
            <a:ext cx="8569325" cy="16865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85000"/>
              </a:lnSpc>
            </a:pPr>
            <a:r>
              <a:rPr 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altLang="zh-CN" sz="3000" b="1" dirty="0">
                <a:sym typeface="宋体" panose="02010600030101010101" pitchFamily="2" charset="-122"/>
              </a:rPr>
              <a:t>引导学生在反复朗读中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联系上下文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品味句中加点字词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体会狼狡猾、贪婪、凶残的形象特点及屠户由</a:t>
            </a:r>
            <a:r>
              <a:rPr lang="zh-CN" sz="3000" b="1" dirty="0">
                <a:sym typeface="宋体" panose="02010600030101010101" pitchFamily="2" charset="-122"/>
              </a:rPr>
              <a:t>怯懦</a:t>
            </a:r>
            <a:r>
              <a:rPr altLang="zh-CN" sz="3000" b="1" dirty="0">
                <a:sym typeface="宋体" panose="02010600030101010101" pitchFamily="2" charset="-122"/>
              </a:rPr>
              <a:t>妥协到敢于斗争、善于斗争的心理变化过程。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2" name="Text Box 1027"/>
          <p:cNvSpPr txBox="1"/>
          <p:nvPr/>
        </p:nvSpPr>
        <p:spPr>
          <a:xfrm>
            <a:off x="286703" y="2193925"/>
            <a:ext cx="8569325" cy="901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85000"/>
              </a:lnSpc>
            </a:pPr>
            <a:r>
              <a:rPr lang="en-US" sz="3200" b="1" dirty="0">
                <a:sym typeface="宋体" panose="02010600030101010101" pitchFamily="2" charset="-122"/>
              </a:rPr>
              <a:t>       </a:t>
            </a:r>
            <a:r>
              <a:rPr sz="3000" b="1" dirty="0">
                <a:sym typeface="宋体" panose="02010600030101010101" pitchFamily="2" charset="-122"/>
              </a:rPr>
              <a:t>一屠</a:t>
            </a:r>
            <a:r>
              <a:rPr lang="en-US" altLang="zh-CN" sz="3000">
                <a:uFillTx/>
                <a:ea typeface="SimSun-ExtB" panose="02010609060101010101" pitchFamily="49" charset="-122"/>
                <a:sym typeface="+mn-ea"/>
              </a:rPr>
              <a:t>V</a:t>
            </a:r>
            <a:r>
              <a:rPr sz="3000" b="1" dirty="0">
                <a:sym typeface="宋体" panose="02010600030101010101" pitchFamily="2" charset="-122"/>
              </a:rPr>
              <a:t>晚归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担中</a:t>
            </a:r>
            <a:r>
              <a:rPr lang="en-US" altLang="zh-CN" sz="3000">
                <a:uFillTx/>
                <a:ea typeface="SimSun-ExtB" panose="02010609060101010101" pitchFamily="49" charset="-122"/>
                <a:sym typeface="+mn-ea"/>
              </a:rPr>
              <a:t>V</a:t>
            </a:r>
            <a:r>
              <a:rPr sz="3000" b="1" dirty="0">
                <a:sym typeface="宋体" panose="02010600030101010101" pitchFamily="2" charset="-122"/>
              </a:rPr>
              <a:t>肉尽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止有</a:t>
            </a:r>
            <a:r>
              <a:rPr lang="en-US" altLang="zh-CN" sz="3000">
                <a:uFillTx/>
                <a:ea typeface="SimSun-ExtB" panose="02010609060101010101" pitchFamily="49" charset="-122"/>
                <a:sym typeface="+mn-ea"/>
              </a:rPr>
              <a:t>V</a:t>
            </a:r>
            <a:r>
              <a:rPr sz="3000" b="1" dirty="0">
                <a:sym typeface="宋体" panose="02010600030101010101" pitchFamily="2" charset="-122"/>
              </a:rPr>
              <a:t>剩骨。途中</a:t>
            </a:r>
            <a:r>
              <a:rPr lang="en-US" altLang="zh-CN" sz="3000">
                <a:uFillTx/>
                <a:ea typeface="SimSun-ExtB" panose="02010609060101010101" pitchFamily="49" charset="-122"/>
                <a:sym typeface="+mn-ea"/>
              </a:rPr>
              <a:t>V</a:t>
            </a:r>
            <a:r>
              <a:rPr sz="3000" b="1" dirty="0">
                <a:sym typeface="宋体" panose="02010600030101010101" pitchFamily="2" charset="-122"/>
              </a:rPr>
              <a:t>两狼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缀行</a:t>
            </a:r>
            <a:r>
              <a:rPr lang="en-US" altLang="zh-CN" sz="3000">
                <a:uFillTx/>
                <a:ea typeface="SimSun-ExtB" panose="02010609060101010101" pitchFamily="49" charset="-122"/>
                <a:sym typeface="+mn-ea"/>
              </a:rPr>
              <a:t>V</a:t>
            </a:r>
            <a:r>
              <a:rPr sz="3000" b="1" dirty="0">
                <a:sym typeface="宋体" panose="02010600030101010101" pitchFamily="2" charset="-122"/>
              </a:rPr>
              <a:t>甚远</a:t>
            </a:r>
            <a:r>
              <a:rPr altLang="zh-CN" sz="3000" b="1" dirty="0">
                <a:sym typeface="宋体" panose="02010600030101010101" pitchFamily="2" charset="-122"/>
              </a:rPr>
              <a:t>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11" name="矩形 22540"/>
          <p:cNvSpPr/>
          <p:nvPr/>
        </p:nvSpPr>
        <p:spPr>
          <a:xfrm>
            <a:off x="4877118" y="2429828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矩形 22540"/>
          <p:cNvSpPr/>
          <p:nvPr/>
        </p:nvSpPr>
        <p:spPr>
          <a:xfrm>
            <a:off x="729933" y="279749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Text Box 1027"/>
          <p:cNvSpPr txBox="1"/>
          <p:nvPr/>
        </p:nvSpPr>
        <p:spPr>
          <a:xfrm>
            <a:off x="287020" y="3258820"/>
            <a:ext cx="8657590" cy="1268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第一句平静讲述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第二句要读得急速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两狼出现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气氛紧张。“止有”“缀行”读重音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“甚远”两字一字</a:t>
            </a:r>
            <a:r>
              <a:rPr 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一</a:t>
            </a: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顿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endParaRPr lang="zh-CN" altLang="zh-CN" sz="3000" b="1" dirty="0">
              <a:solidFill>
                <a:srgbClr val="0000FF"/>
              </a:solidFill>
              <a:sym typeface="宋体" panose="02010600030101010101" pitchFamily="2" charset="-122"/>
            </a:endParaRPr>
          </a:p>
          <a:p>
            <a:pPr>
              <a:lnSpc>
                <a:spcPct val="85000"/>
              </a:lnSpc>
            </a:pP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“远”字拖音延长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造成“远”的感觉</a:t>
            </a:r>
            <a:r>
              <a:rPr lang="zh-CN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zh-CN" sz="30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Text Box 1027"/>
          <p:cNvSpPr txBox="1"/>
          <p:nvPr/>
        </p:nvSpPr>
        <p:spPr>
          <a:xfrm>
            <a:off x="331153" y="4621530"/>
            <a:ext cx="8569325" cy="5092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85000"/>
              </a:lnSpc>
            </a:pPr>
            <a:r>
              <a:rPr lang="en-US" sz="3200" b="1" dirty="0">
                <a:sym typeface="宋体" panose="02010600030101010101" pitchFamily="2" charset="-122"/>
              </a:rPr>
              <a:t>       </a:t>
            </a:r>
            <a:r>
              <a:rPr sz="3000" b="1"/>
              <a:t>骨</a:t>
            </a:r>
            <a:r>
              <a:rPr lang="en-US" altLang="zh-CN" sz="3000">
                <a:uFillTx/>
                <a:ea typeface="SimSun-ExtB" panose="02010609060101010101" pitchFamily="49" charset="-122"/>
                <a:sym typeface="+mn-ea"/>
              </a:rPr>
              <a:t>V</a:t>
            </a:r>
            <a:r>
              <a:rPr sz="3000" b="1"/>
              <a:t>已尽矣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/>
              <a:t>而</a:t>
            </a:r>
            <a:r>
              <a:rPr lang="en-US" altLang="zh-CN" sz="3000">
                <a:uFillTx/>
                <a:ea typeface="SimSun-ExtB" panose="02010609060101010101" pitchFamily="49" charset="-122"/>
                <a:sym typeface="+mn-ea"/>
              </a:rPr>
              <a:t>V</a:t>
            </a:r>
            <a:r>
              <a:rPr sz="3000" b="1"/>
              <a:t>两狼之并驱如故</a:t>
            </a:r>
            <a:r>
              <a:rPr altLang="zh-CN" sz="3000" b="1" dirty="0">
                <a:sym typeface="宋体" panose="02010600030101010101" pitchFamily="2" charset="-122"/>
              </a:rPr>
              <a:t>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6" name="矩形 22540"/>
          <p:cNvSpPr/>
          <p:nvPr/>
        </p:nvSpPr>
        <p:spPr>
          <a:xfrm>
            <a:off x="2118043" y="4842828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矩形 22540"/>
          <p:cNvSpPr/>
          <p:nvPr/>
        </p:nvSpPr>
        <p:spPr>
          <a:xfrm>
            <a:off x="5876608" y="4842828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Text Box 1027"/>
          <p:cNvSpPr txBox="1"/>
          <p:nvPr/>
        </p:nvSpPr>
        <p:spPr>
          <a:xfrm>
            <a:off x="331470" y="5265420"/>
            <a:ext cx="8657590" cy="1268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这是故事的发展。重音在“尽”和“故”上。“矣”和“而”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两个虚词烘托出</a:t>
            </a:r>
            <a:r>
              <a:rPr sz="30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危急的形势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“矣”拖音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“而”重音轻读。前句慢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后句快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读出</a:t>
            </a:r>
            <a:r>
              <a:rPr sz="30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紧张、焦虑的心情</a:t>
            </a:r>
            <a:r>
              <a:rPr lang="zh-CN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zh-CN" sz="30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/>
      <p:bldP spid="2" grpId="0"/>
      <p:bldP spid="11" grpId="0"/>
      <p:bldP spid="3" grpId="0"/>
      <p:bldP spid="5" grpId="0"/>
      <p:bldP spid="4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 Box 1027"/>
          <p:cNvSpPr txBox="1"/>
          <p:nvPr/>
        </p:nvSpPr>
        <p:spPr>
          <a:xfrm>
            <a:off x="287338" y="448945"/>
            <a:ext cx="8569325" cy="875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altLang="zh-CN" sz="3000" b="1" dirty="0">
                <a:sym typeface="宋体" panose="02010600030101010101" pitchFamily="2" charset="-122"/>
              </a:rPr>
              <a:t>狼</a:t>
            </a:r>
            <a:r>
              <a:rPr lang="zh-CN" sz="3000" b="1" dirty="0">
                <a:sym typeface="宋体" panose="02010600030101010101" pitchFamily="2" charset="-122"/>
              </a:rPr>
              <a:t>很</a:t>
            </a:r>
            <a:r>
              <a:rPr altLang="zh-CN" sz="3000" b="1" dirty="0">
                <a:sym typeface="宋体" panose="02010600030101010101" pitchFamily="2" charset="-122"/>
              </a:rPr>
              <a:t>狡猾</a:t>
            </a:r>
            <a:r>
              <a:rPr lang="zh-CN" altLang="zh-CN" sz="3000" b="1" dirty="0">
                <a:sym typeface="宋体" panose="02010600030101010101" pitchFamily="2" charset="-122"/>
              </a:rPr>
              <a:t>,可是它们的结局却是</a:t>
            </a:r>
            <a:r>
              <a:rPr lang="en-US" altLang="zh-CN" sz="3000" b="1" dirty="0"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而顷刻两毙</a:t>
            </a:r>
            <a:r>
              <a:rPr lang="en-US" altLang="zh-CN" sz="3000" b="1" dirty="0">
                <a:sym typeface="宋体" panose="02010600030101010101" pitchFamily="2" charset="-122"/>
              </a:rPr>
              <a:t>”</a:t>
            </a:r>
            <a:r>
              <a:rPr lang="zh-CN" altLang="zh-CN" sz="3000" b="1" dirty="0">
                <a:sym typeface="宋体" panose="02010600030101010101" pitchFamily="2" charset="-122"/>
              </a:rPr>
              <a:t>,最根本的原因是什么？请结合课文谈谈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Text Box 1027"/>
          <p:cNvSpPr txBox="1"/>
          <p:nvPr/>
        </p:nvSpPr>
        <p:spPr>
          <a:xfrm>
            <a:off x="1146175" y="1324610"/>
            <a:ext cx="7411720" cy="48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lang="zh-CN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屠户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勇敢无畏、聪明机智、细心谨慎</a:t>
            </a:r>
            <a:r>
              <a:rPr lang="zh-CN" altLang="zh-CN" sz="3000" b="1" dirty="0">
                <a:solidFill>
                  <a:srgbClr val="0000CC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等。</a:t>
            </a:r>
            <a:endParaRPr lang="zh-CN" altLang="zh-CN" sz="3000" b="1" dirty="0">
              <a:solidFill>
                <a:srgbClr val="0000CC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Text Box 1027"/>
          <p:cNvSpPr txBox="1"/>
          <p:nvPr/>
        </p:nvSpPr>
        <p:spPr>
          <a:xfrm>
            <a:off x="287338" y="1720215"/>
            <a:ext cx="8569325" cy="24301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b="1" dirty="0">
                <a:sym typeface="宋体" panose="02010600030101010101" pitchFamily="2" charset="-122"/>
              </a:rPr>
              <a:t>       </a:t>
            </a:r>
            <a:r>
              <a:rPr sz="3000" b="1" dirty="0">
                <a:sym typeface="宋体" panose="02010600030101010101" pitchFamily="2" charset="-122"/>
              </a:rPr>
              <a:t>“屠暴起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以刀劈狼首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又数刀毙之。”“屠自后断其股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亦毙之。”</a:t>
            </a:r>
            <a:r>
              <a:rPr sz="3000" b="1" dirty="0">
                <a:solidFill>
                  <a:srgbClr val="FF0000"/>
                </a:solidFill>
                <a:sym typeface="宋体" panose="02010600030101010101" pitchFamily="2" charset="-122"/>
              </a:rPr>
              <a:t>动作描写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写出屠户的勇敢机智。趁着狼的力量分散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“一狼径去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其一犬坐于前”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FF0000"/>
                </a:solidFill>
                <a:sym typeface="宋体" panose="02010600030101010101" pitchFamily="2" charset="-122"/>
              </a:rPr>
              <a:t>抓住时机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FF0000"/>
                </a:solidFill>
                <a:sym typeface="宋体" panose="02010600030101010101" pitchFamily="2" charset="-122"/>
              </a:rPr>
              <a:t>干脆利落</a:t>
            </a:r>
            <a:r>
              <a:rPr sz="3000" b="1" dirty="0">
                <a:sym typeface="宋体" panose="02010600030101010101" pitchFamily="2" charset="-122"/>
              </a:rPr>
              <a:t>。“暴起”“劈”“毙”读重</a:t>
            </a:r>
            <a:r>
              <a:rPr lang="zh-CN" sz="3000" b="1" dirty="0">
                <a:sym typeface="宋体" panose="02010600030101010101" pitchFamily="2" charset="-122"/>
              </a:rPr>
              <a:t>音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读出</a:t>
            </a:r>
            <a:r>
              <a:rPr sz="3000" b="1" dirty="0">
                <a:solidFill>
                  <a:srgbClr val="FF0000"/>
                </a:solidFill>
                <a:sym typeface="宋体" panose="02010600030101010101" pitchFamily="2" charset="-122"/>
              </a:rPr>
              <a:t>快速</a:t>
            </a:r>
            <a:r>
              <a:rPr sz="3000" b="1" dirty="0">
                <a:sym typeface="宋体" panose="02010600030101010101" pitchFamily="2" charset="-122"/>
              </a:rPr>
              <a:t>、激烈、</a:t>
            </a:r>
            <a:r>
              <a:rPr sz="3000" b="1" dirty="0">
                <a:solidFill>
                  <a:srgbClr val="FF0000"/>
                </a:solidFill>
                <a:sym typeface="宋体" panose="02010600030101010101" pitchFamily="2" charset="-122"/>
              </a:rPr>
              <a:t>眼疾手快</a:t>
            </a:r>
            <a:r>
              <a:rPr altLang="zh-CN" sz="3000" b="1" dirty="0">
                <a:sym typeface="宋体" panose="02010600030101010101" pitchFamily="2" charset="-122"/>
              </a:rPr>
              <a:t>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3" name="Text Box 1027"/>
          <p:cNvSpPr txBox="1"/>
          <p:nvPr/>
        </p:nvSpPr>
        <p:spPr>
          <a:xfrm>
            <a:off x="286703" y="4150360"/>
            <a:ext cx="8569325" cy="10452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b="1" dirty="0">
                <a:sym typeface="宋体" panose="02010600030101010101" pitchFamily="2" charset="-122"/>
              </a:rPr>
              <a:t>       </a:t>
            </a:r>
            <a:r>
              <a:rPr sz="3000" b="1" dirty="0">
                <a:sym typeface="宋体" panose="02010600030101010101" pitchFamily="2" charset="-122"/>
              </a:rPr>
              <a:t>“屠乃奔倚其下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弛担持刀。”屠户不再妥协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FF0000"/>
                </a:solidFill>
                <a:sym typeface="宋体" panose="02010600030101010101" pitchFamily="2" charset="-122"/>
              </a:rPr>
              <a:t>巧借积薪抵抗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FF0000"/>
                </a:solidFill>
                <a:sym typeface="宋体" panose="02010600030101010101" pitchFamily="2" charset="-122"/>
              </a:rPr>
              <a:t>巧用地利</a:t>
            </a:r>
            <a:r>
              <a:rPr sz="3000" b="1" dirty="0">
                <a:sym typeface="宋体" panose="02010600030101010101" pitchFamily="2" charset="-122"/>
              </a:rPr>
              <a:t>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19460" name="文本框 9"/>
          <p:cNvSpPr txBox="1"/>
          <p:nvPr/>
        </p:nvSpPr>
        <p:spPr>
          <a:xfrm>
            <a:off x="4245610" y="4642485"/>
            <a:ext cx="44881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(成语拓展：倚马千言）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 Box 1027"/>
          <p:cNvSpPr txBox="1"/>
          <p:nvPr/>
        </p:nvSpPr>
        <p:spPr>
          <a:xfrm>
            <a:off x="288290" y="5195570"/>
            <a:ext cx="8680450" cy="1045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b="1" dirty="0">
                <a:sym typeface="宋体" panose="02010600030101010101" pitchFamily="2" charset="-122"/>
              </a:rPr>
              <a:t>       </a:t>
            </a:r>
            <a:r>
              <a:rPr sz="3000" b="1" dirty="0">
                <a:sym typeface="宋体" panose="02010600030101010101" pitchFamily="2" charset="-122"/>
              </a:rPr>
              <a:t>“转视积薪后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一狼洞其中。”说明屠户</a:t>
            </a:r>
            <a:r>
              <a:rPr sz="3000" b="1" dirty="0">
                <a:solidFill>
                  <a:srgbClr val="FF0000"/>
                </a:solidFill>
                <a:sym typeface="宋体" panose="02010600030101010101" pitchFamily="2" charset="-122"/>
              </a:rPr>
              <a:t>细心谨慎</a:t>
            </a:r>
            <a:r>
              <a:rPr sz="3000" b="1" dirty="0">
                <a:sym typeface="宋体" panose="02010600030101010101" pitchFamily="2" charset="-122"/>
              </a:rPr>
              <a:t>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6" name="文本框 9"/>
          <p:cNvSpPr txBox="1"/>
          <p:nvPr/>
        </p:nvSpPr>
        <p:spPr>
          <a:xfrm>
            <a:off x="4069715" y="5687695"/>
            <a:ext cx="44881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(成语拓展：杯水车薪）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19460" grpId="0"/>
      <p:bldP spid="4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Rectangle 2"/>
          <p:cNvSpPr>
            <a:spLocks noGrp="1"/>
          </p:cNvSpPr>
          <p:nvPr/>
        </p:nvSpPr>
        <p:spPr>
          <a:xfrm>
            <a:off x="142875" y="1700530"/>
            <a:ext cx="8858250" cy="2091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fontAlgn="base"/>
            <a:r>
              <a:rPr lang="en-US" sz="3000" b="1" strike="noStrike" noProof="1">
                <a:cs typeface="+mn-cs"/>
              </a:rPr>
              <a:t>       </a:t>
            </a:r>
            <a:r>
              <a:rPr sz="3000" b="1" strike="noStrike" noProof="1">
                <a:cs typeface="+mn-cs"/>
              </a:rPr>
              <a:t>引导学生理解句中塑造的屠户形象：不再恐惧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strike="noStrike" noProof="1">
                <a:cs typeface="+mn-cs"/>
              </a:rPr>
              <a:t>放弃妥协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strike="noStrike" noProof="1">
                <a:cs typeface="+mn-cs"/>
              </a:rPr>
              <a:t>巧妙利用有利的地势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strike="noStrike" noProof="1">
                <a:cs typeface="+mn-cs"/>
              </a:rPr>
              <a:t>趁着两狼分开的时机果断出手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strike="noStrike" noProof="1">
                <a:cs typeface="+mn-cs"/>
              </a:rPr>
              <a:t>识破狼的阴谋。扫除后患最根本的原因是“智”。这正是：两强相遇勇者胜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strike="noStrike" noProof="1">
                <a:cs typeface="+mn-cs"/>
              </a:rPr>
              <a:t>两勇相遇智者胜。</a:t>
            </a:r>
            <a:endParaRPr sz="3000" b="1" strike="noStrike" noProof="1"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7700" y="4860290"/>
            <a:ext cx="215900" cy="143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2235" y="4672965"/>
            <a:ext cx="521970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/>
        </p:nvSpPr>
        <p:spPr>
          <a:xfrm>
            <a:off x="3187700" y="1449705"/>
            <a:ext cx="2995295" cy="14706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algn="ctr">
              <a:lnSpc>
                <a:spcPct val="100000"/>
              </a:lnSpc>
              <a:spcBef>
                <a:spcPct val="20000"/>
              </a:spcBef>
            </a:pPr>
            <a:r>
              <a:rPr lang="zh-CN" altLang="en-US" sz="3600" b="1">
                <a:latin typeface="Arial Black" panose="020B0A04020102020204" pitchFamily="34" charset="0"/>
                <a:ea typeface="楷体_GB2312" pitchFamily="49" charset="-122"/>
              </a:rPr>
              <a:t>狼</a:t>
            </a:r>
            <a:endParaRPr lang="zh-CN" altLang="en-US" sz="3600" b="1">
              <a:latin typeface="Arial Black" panose="020B0A04020102020204" pitchFamily="34" charset="0"/>
              <a:ea typeface="楷体_GB2312" pitchFamily="49" charset="-122"/>
            </a:endParaRPr>
          </a:p>
          <a:p>
            <a:pPr marL="342900" indent="-342900" algn="ctr">
              <a:lnSpc>
                <a:spcPct val="100000"/>
              </a:lnSpc>
              <a:spcBef>
                <a:spcPct val="20000"/>
              </a:spcBef>
            </a:pPr>
            <a:r>
              <a:rPr lang="zh-CN" altLang="en-US" sz="3600" b="1">
                <a:latin typeface="Arial Black" panose="020B0A04020102020204" pitchFamily="34" charset="0"/>
                <a:ea typeface="楷体_GB2312" pitchFamily="49" charset="-122"/>
              </a:rPr>
              <a:t>蒲松龄</a:t>
            </a:r>
            <a:endParaRPr lang="zh-CN" altLang="en-US" sz="4000" b="1">
              <a:latin typeface="Arial Black" panose="020B0A04020102020204" pitchFamily="34" charset="0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zh-CN" altLang="zh-CN" sz="9200">
              <a:solidFill>
                <a:schemeClr val="tx2"/>
              </a:solidFill>
              <a:latin typeface="Arial Black" panose="020B0A04020102020204" pitchFamily="34" charset="0"/>
              <a:ea typeface="楷体_GB2312" pitchFamily="49" charset="-122"/>
            </a:endParaRPr>
          </a:p>
        </p:txBody>
      </p:sp>
      <p:sp>
        <p:nvSpPr>
          <p:cNvPr id="14341" name="AutoShape 2"/>
          <p:cNvSpPr/>
          <p:nvPr/>
        </p:nvSpPr>
        <p:spPr>
          <a:xfrm>
            <a:off x="293688" y="123825"/>
            <a:ext cx="8229600" cy="114300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板书设计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Text Box 1027"/>
          <p:cNvSpPr txBox="1"/>
          <p:nvPr/>
        </p:nvSpPr>
        <p:spPr>
          <a:xfrm>
            <a:off x="1111885" y="3187065"/>
            <a:ext cx="7411720" cy="5092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lang="zh-CN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狼：狡猾  贪婪  凶残（动作、神态）</a:t>
            </a:r>
            <a:endParaRPr lang="zh-CN" altLang="zh-CN" sz="3200" b="1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Text Box 1027"/>
          <p:cNvSpPr txBox="1"/>
          <p:nvPr/>
        </p:nvSpPr>
        <p:spPr>
          <a:xfrm>
            <a:off x="1111885" y="4147820"/>
            <a:ext cx="7411720" cy="5092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lang="zh-CN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屠户：勇敢机智  果断谨慎（动作、心理）</a:t>
            </a:r>
            <a:endParaRPr lang="zh-CN" altLang="zh-CN" sz="3200" b="1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/>
          </p:cNvSpPr>
          <p:nvPr/>
        </p:nvSpPr>
        <p:spPr>
          <a:xfrm>
            <a:off x="252730" y="333375"/>
            <a:ext cx="8708390" cy="2225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fontAlgn="base"/>
            <a:r>
              <a:rPr lang="zh-CN" altLang="en-US" sz="3200" b="1" strike="noStrike" noProof="1">
                <a:latin typeface="Calibri" panose="020F0502020204030204" pitchFamily="34" charset="0"/>
                <a:ea typeface="黑体" panose="02010609060101010101" pitchFamily="49" charset="-122"/>
                <a:cs typeface="+mn-cs"/>
              </a:rPr>
              <a:t>二、研析探讨</a:t>
            </a:r>
            <a:endParaRPr lang="zh-CN" altLang="en-US" sz="3200" b="1" strike="noStrike" noProof="1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fontAlgn="base"/>
            <a:r>
              <a:rPr lang="zh-CN" sz="30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lang="zh-CN" sz="3000" b="1" strike="noStrike" noProof="1">
                <a:latin typeface="Arial" panose="020B0604020202020204" pitchFamily="34" charset="0"/>
                <a:cs typeface="+mn-cs"/>
              </a:rPr>
              <a:t>成语是经过长期运用、凝练而成的固定短语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sz="3000" b="1" strike="noStrike" noProof="1">
                <a:latin typeface="Arial" panose="020B0604020202020204" pitchFamily="34" charset="0"/>
                <a:cs typeface="+mn-cs"/>
              </a:rPr>
              <a:t>充分体现了汉语的博大精深。下面我们再来看看包含</a:t>
            </a:r>
            <a:r>
              <a:rPr lang="zh-CN" sz="30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“狼”</a:t>
            </a:r>
            <a:r>
              <a:rPr lang="zh-CN" sz="3000" b="1" strike="noStrike" noProof="1">
                <a:latin typeface="Arial" panose="020B0604020202020204" pitchFamily="34" charset="0"/>
                <a:cs typeface="+mn-cs"/>
              </a:rPr>
              <a:t>的成语</a:t>
            </a:r>
            <a:r>
              <a:rPr lang="zh-CN" sz="30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。</a:t>
            </a:r>
            <a:endParaRPr lang="zh-CN" sz="3000" b="1" strike="noStrike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n-cs"/>
            </a:endParaRPr>
          </a:p>
        </p:txBody>
      </p:sp>
      <p:sp>
        <p:nvSpPr>
          <p:cNvPr id="83970" name="Text Box 1027"/>
          <p:cNvSpPr txBox="1"/>
          <p:nvPr/>
        </p:nvSpPr>
        <p:spPr>
          <a:xfrm>
            <a:off x="303848" y="2325053"/>
            <a:ext cx="8605837" cy="168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读读下列成语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说说成语的意思。</a:t>
            </a:r>
            <a:endParaRPr lang="zh-CN" altLang="zh-CN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狼狈为奸   狼奔豕突   如狼似虎   狼吞虎咽</a:t>
            </a:r>
            <a:endParaRPr lang="zh-CN" altLang="zh-CN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狼心狗肺   狼子野心   鬼哭狼嚎   引狼入室</a:t>
            </a:r>
            <a:endParaRPr lang="zh-CN" altLang="zh-CN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Text Box 1027"/>
          <p:cNvSpPr txBox="1"/>
          <p:nvPr/>
        </p:nvSpPr>
        <p:spPr>
          <a:xfrm>
            <a:off x="112395" y="4725670"/>
            <a:ext cx="8848725" cy="875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多为贬义词</a:t>
            </a:r>
            <a:r>
              <a:rPr lang="zh-CN" altLang="zh-CN" sz="3000" b="1" dirty="0">
                <a:solidFill>
                  <a:srgbClr val="0000CC"/>
                </a:solidFill>
                <a:sym typeface="宋体" panose="02010600030101010101" pitchFamily="2" charset="-122"/>
              </a:rPr>
              <a:t>,狼的形象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是狡猾凶残贪婪、忘恩负义的形象</a:t>
            </a:r>
            <a:r>
              <a:rPr lang="zh-CN" altLang="zh-CN" sz="3000" b="1" dirty="0">
                <a:solidFill>
                  <a:srgbClr val="0000CC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是恶势力的代表</a:t>
            </a:r>
            <a:r>
              <a:rPr lang="zh-CN" altLang="zh-CN" sz="3000" b="1" dirty="0">
                <a:solidFill>
                  <a:srgbClr val="0000CC"/>
                </a:solidFill>
                <a:sym typeface="宋体" panose="02010600030101010101" pitchFamily="2" charset="-122"/>
              </a:rPr>
              <a:t>,体现了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汉文化对狼的排斥</a:t>
            </a:r>
            <a:r>
              <a:rPr lang="zh-CN" altLang="zh-CN" sz="30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0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Text Box 1027"/>
          <p:cNvSpPr txBox="1"/>
          <p:nvPr/>
        </p:nvSpPr>
        <p:spPr>
          <a:xfrm>
            <a:off x="405765" y="4009390"/>
            <a:ext cx="8328025" cy="622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000" b="1" dirty="0">
                <a:latin typeface="Arial" panose="020B0604020202020204" pitchFamily="34" charset="0"/>
                <a:sym typeface="宋体" panose="02010600030101010101" pitchFamily="2" charset="-122"/>
              </a:rPr>
              <a:t>学生解释成语的意思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Arial" panose="020B0604020202020204" pitchFamily="34" charset="0"/>
                <a:sym typeface="宋体" panose="02010600030101010101" pitchFamily="2" charset="-122"/>
              </a:rPr>
              <a:t>思考中国文化中狼的形象。</a:t>
            </a:r>
            <a:endParaRPr lang="zh-CN" altLang="zh-CN" sz="3000" b="1" dirty="0"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  <p:bldP spid="5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027"/>
          <p:cNvSpPr txBox="1"/>
          <p:nvPr/>
        </p:nvSpPr>
        <p:spPr>
          <a:xfrm>
            <a:off x="102870" y="820420"/>
            <a:ext cx="88760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b="1" noProof="1">
                <a:solidFill>
                  <a:schemeClr val="tx1"/>
                </a:solidFill>
                <a:latin typeface="宋体" panose="02010600030101010101" pitchFamily="2" charset="-122"/>
                <a:cs typeface="Angsana New" panose="02020603050405020304" charset="0"/>
                <a:sym typeface="宋体" panose="02010600030101010101" pitchFamily="2" charset="-122"/>
              </a:rPr>
              <a:t>2.</a:t>
            </a:r>
            <a:r>
              <a:rPr lang="zh-CN" altLang="zh-CN" sz="32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在课文中狼虽狡猾凶残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zh-CN" sz="32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却被屠户“顷刻两毙”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zh-CN" sz="32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 作者借屠户杀狼的故事想要表达什么呢？文章的主旨体现在作者的议论中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zh-CN" sz="32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请找出并谈谈你的理解。</a:t>
            </a:r>
            <a:endParaRPr lang="zh-CN" altLang="zh-CN" sz="3200" b="1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19809" name="Rectangle 2"/>
          <p:cNvSpPr>
            <a:spLocks noGrp="1"/>
          </p:cNvSpPr>
          <p:nvPr/>
        </p:nvSpPr>
        <p:spPr>
          <a:xfrm>
            <a:off x="165100" y="2557780"/>
            <a:ext cx="8813800" cy="322326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3200" b="1"/>
              <a:t>       </a:t>
            </a:r>
            <a:r>
              <a:rPr sz="3200" b="1"/>
              <a:t>“狼亦黠矣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sz="3200" b="1"/>
              <a:t>而顷刻两毙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sz="3200" b="1"/>
              <a:t>禽兽之变诈几何哉？止增笑</a:t>
            </a:r>
            <a:r>
              <a:rPr lang="zh-CN" sz="3200" b="1"/>
              <a:t>耳。</a:t>
            </a:r>
            <a:r>
              <a:rPr lang="en-US" sz="3200" b="1"/>
              <a:t>”</a:t>
            </a:r>
            <a:r>
              <a:rPr sz="3200" b="1"/>
              <a:t>作者认为狼只是增加人们的笑料罢了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sz="3200" b="1"/>
              <a:t>是嘲讽轻视的态度。</a:t>
            </a:r>
            <a:r>
              <a:rPr lang="zh-CN" sz="3200" b="1"/>
              <a:t>作者</a:t>
            </a:r>
            <a:r>
              <a:rPr sz="3200" b="1"/>
              <a:t>以屠户的经历</a:t>
            </a:r>
            <a:r>
              <a:rPr sz="3200" b="1">
                <a:solidFill>
                  <a:srgbClr val="FF0000"/>
                </a:solidFill>
              </a:rPr>
              <a:t>告</a:t>
            </a:r>
            <a:r>
              <a:rPr lang="zh-CN" sz="3200" b="1">
                <a:solidFill>
                  <a:srgbClr val="FF0000"/>
                </a:solidFill>
              </a:rPr>
              <a:t>诫</a:t>
            </a:r>
            <a:r>
              <a:rPr sz="3200" b="1">
                <a:solidFill>
                  <a:srgbClr val="FF0000"/>
                </a:solidFill>
              </a:rPr>
              <a:t>人们对像狼一样的恶势力</a:t>
            </a:r>
            <a:r>
              <a:rPr 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应丢掉</a:t>
            </a:r>
            <a:r>
              <a:rPr sz="3200" b="1">
                <a:solidFill>
                  <a:srgbClr val="FF0000"/>
                </a:solidFill>
              </a:rPr>
              <a:t>幻想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要敢于斗争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善于斗争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</a:rPr>
              <a:t>最后定</a:t>
            </a:r>
            <a:r>
              <a:rPr sz="3200" b="1">
                <a:solidFill>
                  <a:srgbClr val="FF0000"/>
                </a:solidFill>
              </a:rPr>
              <a:t>能取得胜利</a:t>
            </a:r>
            <a:r>
              <a:rPr sz="3200" b="1"/>
              <a:t>。</a:t>
            </a:r>
            <a:endParaRPr sz="3200" b="1"/>
          </a:p>
          <a:p>
            <a:pPr>
              <a:lnSpc>
                <a:spcPct val="90000"/>
              </a:lnSpc>
            </a:pPr>
            <a:r>
              <a:rPr lang="zh-CN" sz="3200" b="1"/>
              <a:t>       </a:t>
            </a:r>
            <a:r>
              <a:rPr lang="zh-CN" sz="3200" b="1">
                <a:solidFill>
                  <a:srgbClr val="0000CC"/>
                </a:solidFill>
              </a:rPr>
              <a:t>议</a:t>
            </a:r>
            <a:r>
              <a:rPr sz="3200" b="1">
                <a:solidFill>
                  <a:srgbClr val="0000CC"/>
                </a:solidFill>
              </a:rPr>
              <a:t>论句点明主旨</a:t>
            </a:r>
            <a:r>
              <a:rPr lang="zh-CN" altLang="zh-CN" sz="3200" b="1" dirty="0">
                <a:solidFill>
                  <a:srgbClr val="0000CC"/>
                </a:solidFill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0000CC"/>
                </a:solidFill>
              </a:rPr>
              <a:t>这个故事讽喻像狼一样的恶人,不论怎样狡诈,终归要失败的。</a:t>
            </a:r>
            <a:endParaRPr sz="3200" b="1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98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98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2"/>
          <p:cNvSpPr>
            <a:spLocks noGrp="1"/>
          </p:cNvSpPr>
          <p:nvPr/>
        </p:nvSpPr>
        <p:spPr>
          <a:xfrm>
            <a:off x="165100" y="1637030"/>
            <a:ext cx="8813800" cy="2768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altLang="zh-CN" sz="3200" b="1">
                <a:ea typeface="宋体" panose="02010600030101010101" pitchFamily="2" charset="-122"/>
              </a:rPr>
              <a:t>《聊斋志异》题材非常广泛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altLang="zh-CN" sz="3200" b="1">
                <a:ea typeface="宋体" panose="02010600030101010101" pitchFamily="2" charset="-122"/>
              </a:rPr>
              <a:t>很多作品</a:t>
            </a:r>
            <a:r>
              <a:rPr alt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通过谈狐说鬼的手法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alt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对当时社会的黑暗进行批判和宣泄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altLang="zh-CN" sz="3200" b="1">
                <a:ea typeface="宋体" panose="02010600030101010101" pitchFamily="2" charset="-122"/>
              </a:rPr>
              <a:t>通过</a:t>
            </a:r>
            <a:r>
              <a:rPr alt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鬼妖的故事映衬着人性的光芒与丑陋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alt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彰显真善美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alt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批判假恶丑</a:t>
            </a:r>
            <a:r>
              <a:rPr altLang="zh-CN" sz="3200" b="1">
                <a:ea typeface="宋体" panose="02010600030101010101" pitchFamily="2" charset="-122"/>
              </a:rPr>
              <a:t>。狼在古代文化中是贪婪、凶残的象征；贪官污</a:t>
            </a:r>
            <a:r>
              <a:rPr lang="zh-CN" sz="3200" b="1">
                <a:ea typeface="宋体" panose="02010600030101010101" pitchFamily="2" charset="-122"/>
              </a:rPr>
              <a:t>吏</a:t>
            </a:r>
            <a:r>
              <a:rPr altLang="zh-CN" sz="3200" b="1">
                <a:ea typeface="宋体" panose="02010600030101010101" pitchFamily="2" charset="-122"/>
              </a:rPr>
              <a:t>同样贪婪、凶残；批判、讽刺狼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altLang="zh-CN" sz="3200" b="1">
                <a:ea typeface="宋体" panose="02010600030101010101" pitchFamily="2" charset="-122"/>
              </a:rPr>
              <a:t>即批判、讽刺贪官污吏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altLang="zh-CN" sz="3200" b="1">
                <a:ea typeface="宋体" panose="02010600030101010101" pitchFamily="2" charset="-122"/>
              </a:rPr>
              <a:t>可谓</a:t>
            </a:r>
            <a:r>
              <a:rPr lang="zh-CN" sz="3200" b="1">
                <a:ea typeface="宋体" panose="02010600030101010101" pitchFamily="2" charset="-122"/>
              </a:rPr>
              <a:t>入</a:t>
            </a:r>
            <a:r>
              <a:rPr altLang="zh-CN" sz="3200" b="1">
                <a:ea typeface="宋体" panose="02010600030101010101" pitchFamily="2" charset="-122"/>
              </a:rPr>
              <a:t>木三分。</a:t>
            </a:r>
            <a:endParaRPr altLang="zh-CN" sz="32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82" name="Rectangle 2"/>
          <p:cNvSpPr>
            <a:spLocks noGrp="1"/>
          </p:cNvSpPr>
          <p:nvPr/>
        </p:nvSpPr>
        <p:spPr>
          <a:xfrm>
            <a:off x="95250" y="987425"/>
            <a:ext cx="8729980" cy="14306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 dirty="0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三、拓展阅读</a:t>
            </a:r>
            <a:endParaRPr lang="zh-CN" altLang="en-US" sz="3200" b="1" dirty="0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</a:rPr>
              <a:t>1</a:t>
            </a: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借助注释</a:t>
            </a:r>
            <a:r>
              <a:rPr lang="zh-CN" altLang="zh-CN" sz="3200" b="1" dirty="0">
                <a:sym typeface="宋体" panose="02010600030101010101" pitchFamily="2" charset="-122"/>
              </a:rPr>
              <a:t>,读懂课后故事《狼子野心》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20163" name="文本框 99"/>
          <p:cNvSpPr txBox="1">
            <a:spLocks noChangeArrowheads="1"/>
          </p:cNvSpPr>
          <p:nvPr/>
        </p:nvSpPr>
        <p:spPr bwMode="auto">
          <a:xfrm>
            <a:off x="179705" y="2276475"/>
            <a:ext cx="9048750" cy="3338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畜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xù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养。  稍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渐渐地。  作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发出。   就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靠。 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俟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sì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:等待。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伺</a:t>
            </a: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s</a:t>
            </a:r>
            <a:r>
              <a:rPr lang="en-US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ì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窥视。觉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察觉。 啮</a:t>
            </a:r>
            <a:r>
              <a:rPr lang="en-US" altLang="zh-CN" sz="3200" b="1">
                <a:latin typeface="宋体" panose="02010600030101010101" pitchFamily="2" charset="-122"/>
              </a:rPr>
              <a:t>niè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咬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信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确实。  诬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虚假。  然:然而。 遁逸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逃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跑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表面上。阴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背地里。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不测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指难以揣测的阴谋企图。   足：值得。  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贻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yí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留下。    耶：呢。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0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48310" y="4565968"/>
            <a:ext cx="803592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禽兽并不值得说什么</a:t>
            </a:r>
            <a:r>
              <a:rPr lang="zh-CN" altLang="zh-CN" sz="32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这个人为什么要收养（这两只小狼）给自己留下祸患呢！</a:t>
            </a:r>
            <a:endParaRPr lang="en-US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222215" name="矩形 9"/>
          <p:cNvSpPr>
            <a:spLocks noChangeArrowheads="1"/>
          </p:cNvSpPr>
          <p:nvPr/>
        </p:nvSpPr>
        <p:spPr bwMode="auto">
          <a:xfrm>
            <a:off x="341313" y="261303"/>
            <a:ext cx="508254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用现代汉语翻译下列句子。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22216" name="矩形 10"/>
          <p:cNvSpPr>
            <a:spLocks noChangeArrowheads="1"/>
          </p:cNvSpPr>
          <p:nvPr/>
        </p:nvSpPr>
        <p:spPr bwMode="auto">
          <a:xfrm>
            <a:off x="341630" y="3736340"/>
            <a:ext cx="812101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b="1">
                <a:solidFill>
                  <a:srgbClr val="000000"/>
                </a:solidFill>
                <a:ea typeface="楷体" panose="02010609060101010101" pitchFamily="49" charset="-122"/>
              </a:rPr>
              <a:t>兽不足道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此人何取而自贻患耶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217" name="矩形 10"/>
          <p:cNvSpPr>
            <a:spLocks noChangeArrowheads="1"/>
          </p:cNvSpPr>
          <p:nvPr/>
        </p:nvSpPr>
        <p:spPr bwMode="auto">
          <a:xfrm>
            <a:off x="341630" y="1091565"/>
            <a:ext cx="859726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）然野心不过遁逸耳;</a:t>
            </a:r>
            <a:r>
              <a:rPr lang="zh-CN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阳为亲昵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而阴怀不测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更不止于野心矣。</a:t>
            </a:r>
            <a:endParaRPr lang="zh-CN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41630" y="2167890"/>
            <a:ext cx="859726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然而那凶恶的本性只不过是被深深地隐藏罢了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;（这两只狼）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表面上装作很亲热</a:t>
            </a:r>
            <a:r>
              <a:rPr lang="zh-CN" altLang="zh-CN" sz="32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但背地里却心怀不轨</a:t>
            </a:r>
            <a:r>
              <a:rPr lang="zh-CN" altLang="zh-CN" sz="32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更不是只有凶恶罢了。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Rectangle 7"/>
          <p:cNvSpPr/>
          <p:nvPr/>
        </p:nvSpPr>
        <p:spPr>
          <a:xfrm>
            <a:off x="110490" y="2241233"/>
            <a:ext cx="905192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归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回家。          视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看。         布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用布。           数：几。方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正。        怪、异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感到奇怪（诧异）。         前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上前。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曳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拽。        即、因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就。       从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跟从。      未几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一会儿。            悟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明白。          乃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才。         既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已经。           悉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全。                   若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好像。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昔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从前。     稳婆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接生婆。     乃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就。     妪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yù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中年妇女。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明日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第二天。         置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放。     以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来。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660" y="1165225"/>
            <a:ext cx="91255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阅读《聊斋志异》中</a:t>
            </a:r>
            <a:r>
              <a:rPr lang="en-US" altLang="zh-CN" sz="3200" b="1">
                <a:solidFill>
                  <a:schemeClr val="tx1"/>
                </a:solidFill>
                <a:uFillTx/>
                <a:ea typeface="PMingLiU-ExtB" panose="02020500000000000000" charset="-120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uFillTx/>
              </a:rPr>
              <a:t>毛大福</a:t>
            </a:r>
            <a:r>
              <a:rPr lang="en-US" altLang="zh-CN" sz="3200" b="1">
                <a:solidFill>
                  <a:schemeClr val="tx1"/>
                </a:solidFill>
                <a:uFillTx/>
                <a:ea typeface="PMingLiU-ExtB" panose="02020500000000000000" charset="-120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的故事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,根据课文义项推出下列划线词的意思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3"/>
          <p:cNvSpPr>
            <a:spLocks noGrp="1"/>
          </p:cNvSpPr>
          <p:nvPr>
            <p:ph idx="4294967295"/>
          </p:nvPr>
        </p:nvSpPr>
        <p:spPr>
          <a:xfrm>
            <a:off x="539750" y="2401888"/>
            <a:ext cx="7848600" cy="1536700"/>
          </a:xfrm>
        </p:spPr>
        <p:txBody>
          <a:bodyPr vert="horz" wrap="square" lIns="91440" tIns="45720" rIns="91440" bIns="45720" anchor="t"/>
          <a:lstStyle/>
          <a:p>
            <a:pPr algn="ctr" eaLnBrk="1" hangingPunct="1">
              <a:lnSpc>
                <a:spcPct val="130000"/>
              </a:lnSpc>
              <a:buNone/>
            </a:pPr>
            <a:r>
              <a:rPr lang="zh-CN" altLang="en-US" sz="6700" b="1" dirty="0">
                <a:latin typeface="宋体" panose="02010600030101010101" pitchFamily="2" charset="-122"/>
              </a:rPr>
              <a:t>第一课时</a:t>
            </a:r>
            <a:endParaRPr lang="zh-CN" altLang="en-US" sz="67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endParaRPr lang="en-US" altLang="zh-CN" sz="41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5260" y="624523"/>
            <a:ext cx="8793163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太行地区的毛大福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是个外科医生。一天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他做完手术回家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路上遇到一只狼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吐出一个包裹着的东西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蹲在路的左旁。毛大福拾起来一看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是用布裹着的几件金首饰。他正感到奇怪的时候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狼上前欢跳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轻轻拽了拽他的衣袍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然后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就离开了。可等毛大福走了一段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狼又来拽他。毛看这只狼没有恶意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就跟着它去了。一会儿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到了狼穴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只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见一只狼病卧着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仔细观察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见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它的头上有个大疮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已溃烂长蛆。毛大福明白了狼的意思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将蛆挑干净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按医法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敷上药才走了。当时天色已晚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狼远远地尾随着他。走了三四里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毛大福又遇到几只狼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嗥叫着逼向他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毛大福十分害怕。为他送行的那只狼赶紧跑进狼群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好像对它们说话一样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众狼便全都走散了。毛大福于是平安回到家。</a:t>
            </a:r>
            <a:endParaRPr lang="zh-CN" altLang="en-US" sz="2800" b="1" noProof="1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5745" y="2976880"/>
            <a:ext cx="83604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结尾段中有一句</a:t>
            </a:r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可知此事从来多有</a:t>
            </a:r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的评论。这句话中的</a:t>
            </a:r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此事</a:t>
            </a:r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指什么？以这句话结尾有何作用？</a:t>
            </a:r>
            <a:endParaRPr lang="zh-CN" altLang="en-US" sz="2800" b="1" noProof="1"/>
          </a:p>
        </p:txBody>
      </p:sp>
      <p:sp>
        <p:nvSpPr>
          <p:cNvPr id="2" name="文本框 1"/>
          <p:cNvSpPr txBox="1"/>
          <p:nvPr/>
        </p:nvSpPr>
        <p:spPr>
          <a:xfrm>
            <a:off x="210185" y="300355"/>
            <a:ext cx="869315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从前有个接生婆外出归来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遇到一只狼挡道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狼牵着她的衣服好像想带她到某地去。于是就跟狼去了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到了地方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看到母狼正难产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分娩不下来。老婆婆给母狼用力拉出幼狼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产下幼狼以后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狼就把她放回来了。第二天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狼衔着鹿肉放在接生婆的家门来报答他。可见这类事从来就有很多。</a:t>
            </a:r>
            <a:endParaRPr lang="zh-CN" altLang="en-US" sz="2800" b="1" noProof="1"/>
          </a:p>
        </p:txBody>
      </p:sp>
      <p:sp>
        <p:nvSpPr>
          <p:cNvPr id="8" name="Text Box 1027"/>
          <p:cNvSpPr txBox="1"/>
          <p:nvPr/>
        </p:nvSpPr>
        <p:spPr>
          <a:xfrm>
            <a:off x="316230" y="3930015"/>
            <a:ext cx="865759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</a:t>
            </a:r>
            <a:r>
              <a:rPr lang="zh-CN" sz="28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毛大福救治狼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,然后狼报恩的故事；</a:t>
            </a:r>
            <a:endParaRPr lang="zh-CN" altLang="zh-CN" sz="28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Text Box 1027"/>
          <p:cNvSpPr txBox="1"/>
          <p:nvPr/>
        </p:nvSpPr>
        <p:spPr>
          <a:xfrm>
            <a:off x="396875" y="4387215"/>
            <a:ext cx="865759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稳婆为狼接生而送来鹿肉的故事。</a:t>
            </a:r>
            <a:endParaRPr lang="zh-CN" altLang="zh-CN" sz="28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Text Box 1027"/>
          <p:cNvSpPr txBox="1"/>
          <p:nvPr/>
        </p:nvSpPr>
        <p:spPr>
          <a:xfrm>
            <a:off x="316230" y="4915535"/>
            <a:ext cx="8657590" cy="8235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作者以议论的方式总结全文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借此增加了故事的真实性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zh-CN" sz="28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13" y="406083"/>
            <a:ext cx="8783637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阅读《聊斋志异》中另外两则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屠户智勇杀狼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的故事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,比较其与课文写法的相似之处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4258" name="文本框 99"/>
          <p:cNvSpPr txBox="1">
            <a:spLocks noChangeArrowheads="1"/>
          </p:cNvSpPr>
          <p:nvPr/>
        </p:nvSpPr>
        <p:spPr bwMode="auto">
          <a:xfrm>
            <a:off x="49530" y="1482725"/>
            <a:ext cx="9166225" cy="48742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狼（第一则）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ym typeface="+mn-ea"/>
              </a:rPr>
              <a:t>货</a:t>
            </a:r>
            <a:r>
              <a:rPr lang="zh-CN" altLang="en-US" sz="2800" b="1">
                <a:sym typeface="宋体" panose="02010600030101010101" pitchFamily="2" charset="-122"/>
              </a:rPr>
              <a:t>:出</a:t>
            </a:r>
            <a:r>
              <a:rPr lang="zh-CN" altLang="en-US" sz="2800" b="1">
                <a:sym typeface="+mn-ea"/>
              </a:rPr>
              <a:t>卖。             欻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xū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突然。            瞰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kàn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窥视。        </a:t>
            </a:r>
            <a:endParaRPr lang="zh-CN" altLang="en-US" sz="2800" b="1"/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ym typeface="+mn-ea"/>
              </a:rPr>
              <a:t>示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给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ym typeface="+mn-ea"/>
              </a:rPr>
              <a:t>看。               </a:t>
            </a:r>
            <a:r>
              <a:rPr lang="zh-CN" altLang="en-US" sz="2800" b="1">
                <a:solidFill>
                  <a:srgbClr val="000000"/>
                </a:solidFill>
              </a:rPr>
              <a:t>少</a:t>
            </a:r>
            <a:r>
              <a:rPr lang="en-US" altLang="zh-CN" sz="2800" b="1">
                <a:solidFill>
                  <a:srgbClr val="000000"/>
                </a:solidFill>
              </a:rPr>
              <a:t>:</a:t>
            </a:r>
            <a:r>
              <a:rPr lang="zh-CN" altLang="en-US" sz="2800" b="1">
                <a:solidFill>
                  <a:srgbClr val="000000"/>
                </a:solidFill>
              </a:rPr>
              <a:t>稍稍。               </a:t>
            </a:r>
            <a:r>
              <a:rPr lang="zh-CN" altLang="en-US" sz="2800" b="1">
                <a:sym typeface="+mn-ea"/>
              </a:rPr>
              <a:t>却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退。 　  及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等到。          走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跑。       念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想。 　姑</a:t>
            </a:r>
            <a:r>
              <a:rPr lang="zh-CN" altLang="en-US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姑且。</a:t>
            </a:r>
            <a:endParaRPr lang="zh-CN" altLang="en-US" sz="2800" b="1"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ym typeface="+mn-ea"/>
              </a:rPr>
              <a:t>诸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之于。            蚤</a:t>
            </a:r>
            <a:r>
              <a:rPr lang="zh-CN" altLang="en-US" sz="2800" b="1">
                <a:sym typeface="宋体" panose="02010600030101010101" pitchFamily="2" charset="-122"/>
              </a:rPr>
              <a:t>:同</a:t>
            </a:r>
            <a:r>
              <a:rPr lang="zh-CN" altLang="en-US" sz="2800" b="1">
                <a:ea typeface="SimSun-ExtB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ym typeface="宋体" panose="02010600030101010101" pitchFamily="2" charset="-122"/>
              </a:rPr>
              <a:t>早</a:t>
            </a:r>
            <a:r>
              <a:rPr lang="en-US" altLang="zh-CN" sz="2800" b="1">
                <a:ea typeface="SimSun-ExtB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早晨</a:t>
            </a:r>
            <a:r>
              <a:rPr lang="zh-CN" altLang="en-US" sz="2800" b="1">
                <a:sym typeface="宋体" panose="02010600030101010101" pitchFamily="2" charset="-122"/>
              </a:rPr>
              <a:t>。                </a:t>
            </a:r>
            <a:r>
              <a:rPr lang="zh-CN" altLang="en-US" sz="2800" b="1">
                <a:sym typeface="+mn-ea"/>
              </a:rPr>
              <a:t>遂、乃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就。              径</a:t>
            </a:r>
            <a:r>
              <a:rPr lang="zh-CN" altLang="en-US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宋体" panose="02010600030101010101" pitchFamily="2" charset="-122"/>
              </a:rPr>
              <a:t>径直。             </a:t>
            </a:r>
            <a:r>
              <a:rPr lang="zh-CN" altLang="en-US" sz="2800" b="1">
                <a:sym typeface="+mn-ea"/>
              </a:rPr>
              <a:t>昧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m</a:t>
            </a:r>
            <a:r>
              <a:rPr lang="en-US" altLang="en-US" sz="2800">
                <a:solidFill>
                  <a:srgbClr val="FF0000"/>
                </a:solidFill>
                <a:sym typeface="+mn-ea"/>
              </a:rPr>
              <a:t>è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i</a:t>
            </a:r>
            <a:r>
              <a:rPr lang="zh-CN" altLang="en-US" sz="2800" b="1">
                <a:sym typeface="+mn-ea"/>
              </a:rPr>
              <a:t>爽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黎明。 　　         缢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yì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吊死。                状</a:t>
            </a:r>
            <a:r>
              <a:rPr lang="zh-CN" altLang="en-US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样子。             骇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hài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害怕。                逡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qūn</a:t>
            </a:r>
            <a:r>
              <a:rPr lang="zh-CN" altLang="en-US" sz="2800" b="1">
                <a:sym typeface="+mn-ea"/>
              </a:rPr>
              <a:t>巡</a:t>
            </a:r>
            <a:r>
              <a:rPr lang="zh-CN" altLang="en-US" sz="2800" b="1">
                <a:sym typeface="宋体" panose="02010600030101010101" pitchFamily="2" charset="-122"/>
              </a:rPr>
              <a:t>:徘徊</a:t>
            </a:r>
            <a:r>
              <a:rPr lang="zh-CN" altLang="en-US" sz="2800" b="1">
                <a:sym typeface="+mn-ea"/>
              </a:rPr>
              <a:t>。              近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走近。             视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看。                细审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仔细观察。                昂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昂贵。             直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同</a:t>
            </a:r>
            <a:r>
              <a:rPr lang="zh-CN" altLang="en-US" sz="2800" b="1">
                <a:ea typeface="SimSun-ExtB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ym typeface="+mn-ea"/>
              </a:rPr>
              <a:t>值</a:t>
            </a:r>
            <a:r>
              <a:rPr lang="en-US" altLang="zh-CN" sz="2800" b="1">
                <a:ea typeface="SimSun-ExtB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价值。              余</a:t>
            </a:r>
            <a:r>
              <a:rPr lang="zh-CN" altLang="en-US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多。                小裕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发小财。          缘</a:t>
            </a:r>
            <a:r>
              <a:rPr lang="zh-CN" altLang="en-US" sz="2800" b="1">
                <a:sym typeface="宋体" panose="02010600030101010101" pitchFamily="2" charset="-122"/>
              </a:rPr>
              <a:t>:沿着</a:t>
            </a:r>
            <a:r>
              <a:rPr lang="zh-CN" altLang="en-US" sz="2800" b="1">
                <a:sym typeface="+mn-ea"/>
              </a:rPr>
              <a:t>。             罹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l</a:t>
            </a:r>
            <a:r>
              <a:rPr lang="en-US" altLang="en-US" sz="2800">
                <a:solidFill>
                  <a:srgbClr val="FF0000"/>
                </a:solidFill>
                <a:sym typeface="+mn-ea"/>
              </a:rPr>
              <a:t>í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遭遇。</a:t>
            </a:r>
            <a:endParaRPr lang="zh-CN" altLang="en-US" sz="2800" b="1"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ym typeface="+mn-ea"/>
              </a:rPr>
              <a:t>     沿着木头找鱼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狼（想吃肉却）遭遇不幸</a:t>
            </a:r>
            <a:r>
              <a:rPr lang="zh-CN" altLang="zh-CN" sz="2800" b="1">
                <a:sym typeface="宋体" panose="02010600030101010101" pitchFamily="2" charset="-122"/>
              </a:rPr>
              <a:t>,也太</a:t>
            </a:r>
            <a:r>
              <a:rPr lang="zh-CN" altLang="en-US" sz="2800" b="1">
                <a:sym typeface="+mn-ea"/>
              </a:rPr>
              <a:t>可笑了！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5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文本框 99"/>
          <p:cNvSpPr txBox="1">
            <a:spLocks noChangeArrowheads="1"/>
          </p:cNvSpPr>
          <p:nvPr/>
        </p:nvSpPr>
        <p:spPr bwMode="auto">
          <a:xfrm>
            <a:off x="15558" y="583565"/>
            <a:ext cx="9128125" cy="2934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狼（第三则）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注释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>
                <a:sym typeface="+mn-ea"/>
              </a:rPr>
              <a:t>为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wèi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…</a:t>
            </a:r>
            <a:r>
              <a:rPr lang="zh-CN" altLang="en-US" sz="2800" b="1">
                <a:sym typeface="+mn-ea"/>
              </a:rPr>
              <a:t>所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被。            遗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留下。           奔</a:t>
            </a:r>
            <a:r>
              <a:rPr lang="zh-CN" altLang="en-US" sz="2800" b="1">
                <a:sym typeface="宋体" panose="02010600030101010101" pitchFamily="2" charset="-122"/>
              </a:rPr>
              <a:t>:跑。</a:t>
            </a:r>
            <a:r>
              <a:rPr lang="zh-CN" altLang="en-US" sz="2800" b="1"/>
              <a:t>            </a:t>
            </a:r>
            <a:r>
              <a:rPr lang="zh-CN" altLang="en-US" sz="2800" b="1">
                <a:sym typeface="+mn-ea"/>
              </a:rPr>
              <a:t>伏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趴。       焉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于之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在那里。         去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离开。      但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只。               思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想。</a:t>
            </a:r>
            <a:r>
              <a:rPr lang="zh-CN" altLang="en-US" b="1">
                <a:sym typeface="+mn-ea"/>
              </a:rPr>
              <a:t> </a:t>
            </a:r>
            <a:r>
              <a:rPr lang="zh-CN" altLang="en-US" sz="2800" b="1"/>
              <a:t>      </a:t>
            </a:r>
            <a:r>
              <a:rPr lang="zh-CN" altLang="en-US" sz="2800" b="1">
                <a:sym typeface="+mn-ea"/>
              </a:rPr>
              <a:t>盈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满。        豕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shǐ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猪。 </a:t>
            </a:r>
            <a:r>
              <a:rPr lang="en-US" altLang="zh-CN" sz="2800" b="1">
                <a:sym typeface="+mn-ea"/>
              </a:rPr>
              <a:t>           </a:t>
            </a:r>
            <a:r>
              <a:rPr lang="zh-CN" altLang="en-US" sz="2800" b="1">
                <a:sym typeface="+mn-ea"/>
              </a:rPr>
              <a:t>方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才。               股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大腿。        屈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同</a:t>
            </a:r>
            <a:r>
              <a:rPr lang="zh-CN" altLang="en-US" sz="2800" b="1">
                <a:ea typeface="SimSun-ExtB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ym typeface="+mn-ea"/>
              </a:rPr>
              <a:t>曲</a:t>
            </a:r>
            <a:r>
              <a:rPr lang="en-US" altLang="zh-CN" sz="2800" b="1">
                <a:ea typeface="SimSun-ExtB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弯曲。      负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背。     乌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怎么。</a:t>
            </a:r>
            <a:r>
              <a:rPr lang="zh-CN" altLang="en-US" b="1">
                <a:sym typeface="+mn-ea"/>
              </a:rPr>
              <a:t> </a:t>
            </a:r>
            <a:endParaRPr lang="zh-CN" altLang="en-US" b="1">
              <a:sym typeface="+mn-ea"/>
            </a:endParaRPr>
          </a:p>
          <a:p>
            <a:pPr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ym typeface="+mn-ea"/>
              </a:rPr>
              <a:t>（如果）不是屠夫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怎么能够想到这个计策呢？</a:t>
            </a:r>
            <a:endParaRPr lang="zh-CN" altLang="en-US" sz="2800" b="1">
              <a:sym typeface="+mn-ea"/>
            </a:endParaRPr>
          </a:p>
        </p:txBody>
      </p:sp>
      <p:sp>
        <p:nvSpPr>
          <p:cNvPr id="7" name="Text Box 1027"/>
          <p:cNvSpPr txBox="1"/>
          <p:nvPr/>
        </p:nvSpPr>
        <p:spPr>
          <a:xfrm>
            <a:off x="1384300" y="3814445"/>
            <a:ext cx="4872355" cy="5092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lang="zh-CN" altLang="zh-CN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都是先叙事</a:t>
            </a:r>
            <a:r>
              <a:rPr lang="zh-CN" altLang="zh-CN" sz="3200" b="1">
                <a:solidFill>
                  <a:srgbClr val="0000CC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后议论说理。</a:t>
            </a:r>
            <a:endParaRPr lang="zh-CN" altLang="zh-CN" sz="32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6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742316" y="5012981"/>
            <a:ext cx="7777162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不要逐字逐句翻译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尽量用自己的话说。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要曲折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有故事的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开端、发展、高潮、结局。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注意描绘屠夫的心理变化及杀狼时的动作。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940" name="Picture 3" descr="hxx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8" y="1468041"/>
            <a:ext cx="1814512" cy="1094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4" descr="hxx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1447801"/>
            <a:ext cx="1871662" cy="1137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Picture 5" descr="hxx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088" y="1465661"/>
            <a:ext cx="1822450" cy="107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Picture 6" descr="hxx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26" y="2672954"/>
            <a:ext cx="2003425" cy="110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7" descr="hxx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689" y="2672954"/>
            <a:ext cx="2003425" cy="110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5" name="Text Box 8"/>
          <p:cNvSpPr txBox="1">
            <a:spLocks noChangeArrowheads="1"/>
          </p:cNvSpPr>
          <p:nvPr/>
        </p:nvSpPr>
        <p:spPr bwMode="auto">
          <a:xfrm>
            <a:off x="611188" y="3631406"/>
            <a:ext cx="803910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作业：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请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结合图片适当想象</a:t>
            </a:r>
            <a:r>
              <a:rPr lang="zh-CN"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将此文改编成一篇白话故事</a:t>
            </a:r>
            <a:r>
              <a:rPr lang="zh-CN"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注意环境、神态、动作、心理描写。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467360" y="908685"/>
            <a:ext cx="8051800" cy="429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1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作业提示：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41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开头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可通过自然环境描写突出屠夫的紧张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心理。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41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en-US" altLang="zh-CN" sz="2800" b="1" dirty="0" smtClean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投以骨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r>
              <a:rPr lang="zh-CN"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屠夫的心理活动。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41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屠夫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看到麦场时的心理。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41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屠夫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杀狼的经过。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4100"/>
              </a:lnSpc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两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狼的动作、神态描写。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ts val="41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结尾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可呼应开头</a:t>
            </a:r>
            <a:r>
              <a:rPr lang="zh-CN"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通过自然环境的描写反衬屠夫得胜而归的喜悦心情。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67995" y="1731645"/>
            <a:ext cx="8077200" cy="369443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蒲松龄(1640—1715)</a:t>
            </a:r>
            <a:r>
              <a:rPr lang="en-US" altLang="zh-CN" sz="27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en-US" sz="27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留仙</a:t>
            </a:r>
            <a:r>
              <a:rPr lang="en-US" altLang="zh-CN" sz="27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世</a:t>
            </a:r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称</a:t>
            </a:r>
            <a:r>
              <a:rPr lang="zh-CN" altLang="en-US" sz="27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聊斋先生</a:t>
            </a:r>
            <a:r>
              <a:rPr lang="en-US" altLang="zh-CN" sz="27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别号</a:t>
            </a:r>
            <a:r>
              <a:rPr lang="zh-CN" altLang="en-US" sz="27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柳泉居士</a:t>
            </a:r>
            <a:r>
              <a:rPr lang="en-US" altLang="zh-CN" sz="27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清代</a:t>
            </a:r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著名的</a:t>
            </a:r>
            <a:r>
              <a:rPr lang="zh-CN" altLang="en-US" sz="27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文学家</a:t>
            </a:r>
            <a:r>
              <a:rPr lang="zh-CN" altLang="en-US" sz="27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7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27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他19岁时接连考取县、府、道的第一名</a:t>
            </a:r>
            <a:r>
              <a:rPr lang="en-US" altLang="zh-CN" sz="27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名震一时。但此后屡试不第。</a:t>
            </a:r>
            <a:endParaRPr lang="zh-CN" altLang="en-US" sz="27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27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27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27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岁时他迫于家贫</a:t>
            </a:r>
            <a:r>
              <a:rPr lang="en-US" altLang="zh-CN" sz="27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应聘为宝应县知县孙蕙的幕宾</a:t>
            </a:r>
            <a:r>
              <a:rPr lang="en-US" altLang="zh-CN" sz="27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次年辞幕回乡。</a:t>
            </a:r>
            <a:endParaRPr lang="zh-CN" altLang="en-US" sz="27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27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此后主要是在</a:t>
            </a:r>
            <a:r>
              <a:rPr lang="zh-CN" altLang="en-US" sz="2700" b="1" dirty="0" smtClean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“缙绅先生家”</a:t>
            </a:r>
            <a:r>
              <a:rPr lang="zh-CN" altLang="en-US" sz="27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设帐教学</a:t>
            </a:r>
            <a:r>
              <a:rPr lang="en-US" altLang="zh-CN" sz="27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直到70岁才</a:t>
            </a:r>
            <a:r>
              <a:rPr lang="zh-CN" altLang="en-US" sz="2700" b="1" dirty="0" smtClean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“撤帐归来”</a:t>
            </a:r>
            <a:r>
              <a:rPr lang="zh-CN" altLang="en-US" sz="27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7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defRPr/>
            </a:pPr>
            <a:endParaRPr lang="zh-CN" altLang="en-US" sz="21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6883" y="908526"/>
            <a:ext cx="8229600" cy="857250"/>
          </a:xfr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zh-CN" altLang="en-US" sz="3000" i="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i="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200" b="1" i="0" dirty="0" smtClean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375285" y="764779"/>
            <a:ext cx="8229600" cy="85725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sz="3200" b="1" i="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简介《聊斋志异》</a:t>
            </a:r>
            <a:endParaRPr lang="zh-CN" altLang="en-US" sz="3200" b="1" i="0" dirty="0" smtClean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909" y="1628616"/>
            <a:ext cx="7993856" cy="3294221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《聊斋志异》是蒲松龄的代表作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文言短篇小说集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体裁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2800" b="1" dirty="0" smtClean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聊斋</a:t>
            </a:r>
            <a:r>
              <a:rPr lang="zh-CN" altLang="en-US" sz="2800" b="1" dirty="0" smtClean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是他的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书屋名称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志</a:t>
            </a:r>
            <a:r>
              <a:rPr lang="zh-CN" altLang="en-US" sz="2800" b="1" dirty="0" smtClean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记述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的意思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异</a:t>
            </a:r>
            <a:r>
              <a:rPr lang="zh-CN" altLang="en-US" sz="2800" b="1" dirty="0" smtClean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奇异的故事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《聊斋志异》有短篇小说491篇。题材大多来自民间和下层知识分子的传说。多数故事通过描写妖狐神鬼来反映现实的社会生活。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《聊斋志异》语言简练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描写细腻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人物形象鲜明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故事情节生动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具有较高的艺术成就。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82" name="Rectangle 2"/>
          <p:cNvSpPr>
            <a:spLocks noGrp="1"/>
          </p:cNvSpPr>
          <p:nvPr/>
        </p:nvSpPr>
        <p:spPr>
          <a:xfrm>
            <a:off x="323215" y="388620"/>
            <a:ext cx="8598535" cy="95186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一</a:t>
            </a:r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ea typeface="黑体" panose="02010609060101010101" pitchFamily="49" charset="-122"/>
                <a:sym typeface="+mn-ea"/>
              </a:rPr>
              <a:t>诵读课文</a:t>
            </a:r>
            <a:endParaRPr lang="zh-CN" altLang="en-US" sz="3200" b="1" dirty="0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</a:rPr>
              <a:t>读准字音</a:t>
            </a:r>
            <a:r>
              <a:rPr lang="en-US" altLang="zh-CN" sz="32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根据拼音</a:t>
            </a:r>
            <a:r>
              <a:rPr lang="zh-CN" altLang="en-US" sz="3200" b="1">
                <a:latin typeface="宋体" panose="02010600030101010101" pitchFamily="2" charset="-122"/>
              </a:rPr>
              <a:t>写汉字。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2290" name="标题 8194"/>
          <p:cNvSpPr>
            <a:spLocks noGrp="1" noRot="1" noChangeArrowheads="1"/>
          </p:cNvSpPr>
          <p:nvPr/>
        </p:nvSpPr>
        <p:spPr>
          <a:xfrm>
            <a:off x="611505" y="1340490"/>
            <a:ext cx="3095625" cy="64174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微软雅黑" panose="020B0503020204020204" pitchFamily="34" charset="-122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eaLnBrk="1" hangingPunct="1"/>
            <a:r>
              <a:rPr lang="zh-CN" altLang="zh-CN" sz="32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你能读</a:t>
            </a:r>
            <a:r>
              <a:rPr lang="zh-CN" altLang="en-US" sz="32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得</a:t>
            </a:r>
            <a:r>
              <a:rPr lang="zh-CN" altLang="zh-CN" sz="32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准吗？</a:t>
            </a:r>
            <a:endParaRPr lang="zh-CN" altLang="en-US" sz="3200" b="1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题 8194"/>
          <p:cNvSpPr>
            <a:spLocks noGrp="1" noRot="1" noChangeArrowheads="1"/>
          </p:cNvSpPr>
          <p:nvPr/>
        </p:nvSpPr>
        <p:spPr>
          <a:xfrm>
            <a:off x="4859814" y="1412880"/>
            <a:ext cx="3095625" cy="641747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zh-CN" sz="32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你能写</a:t>
            </a:r>
            <a:r>
              <a:rPr lang="zh-CN" altLang="en-US" sz="32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得</a:t>
            </a:r>
            <a:r>
              <a:rPr lang="zh-CN" altLang="zh-CN" sz="32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对吗？</a:t>
            </a:r>
            <a:endParaRPr lang="zh-CN" altLang="en-US" sz="3200" b="1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内容占位符 20481"/>
          <p:cNvSpPr>
            <a:spLocks noGrp="1" noChangeArrowheads="1"/>
          </p:cNvSpPr>
          <p:nvPr/>
        </p:nvSpPr>
        <p:spPr>
          <a:xfrm>
            <a:off x="755650" y="1916589"/>
            <a:ext cx="1114901" cy="266652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9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缀</a:t>
            </a:r>
            <a:r>
              <a:rPr lang="zh-CN" altLang="en-US" sz="29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</a:t>
            </a:r>
            <a:endParaRPr lang="zh-CN" altLang="en-US" sz="29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9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r>
              <a:rPr lang="zh-CN" altLang="en-US" sz="29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窘</a:t>
            </a:r>
            <a:endParaRPr lang="zh-CN" altLang="en-US" sz="29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9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苫</a:t>
            </a:r>
            <a:r>
              <a:rPr lang="zh-CN" altLang="en-US" sz="29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蔽</a:t>
            </a:r>
            <a:endParaRPr lang="zh-CN" altLang="en-US" sz="29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9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奔</a:t>
            </a:r>
            <a:r>
              <a:rPr lang="zh-CN" altLang="en-US" sz="29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倚</a:t>
            </a:r>
            <a:endParaRPr lang="zh-CN" altLang="en-US" sz="29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9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少</a:t>
            </a:r>
            <a:r>
              <a:rPr lang="zh-CN" altLang="en-US" sz="29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endParaRPr lang="zh-CN" altLang="en-US" sz="29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9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</a:t>
            </a:r>
            <a:r>
              <a:rPr lang="zh-CN" altLang="en-US" sz="29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刀</a:t>
            </a:r>
            <a:endParaRPr lang="zh-CN" altLang="en-US" sz="29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9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隧</a:t>
            </a:r>
            <a:r>
              <a:rPr lang="zh-CN" altLang="en-US" sz="29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入</a:t>
            </a:r>
            <a:endParaRPr lang="zh-CN" altLang="en-US" sz="29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9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尻</a:t>
            </a:r>
            <a:r>
              <a:rPr lang="zh-CN" altLang="en-US" sz="29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尾</a:t>
            </a:r>
            <a:endParaRPr lang="zh-CN" altLang="en-US" sz="29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zh-CN" altLang="en-US" sz="2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>
            <a:spLocks noRot="1" noChangeArrowheads="1"/>
          </p:cNvSpPr>
          <p:nvPr/>
        </p:nvSpPr>
        <p:spPr bwMode="auto">
          <a:xfrm>
            <a:off x="1691640" y="1916430"/>
            <a:ext cx="1995805" cy="3265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zhuì</a:t>
            </a:r>
            <a:endParaRPr lang="en-US" altLang="zh-CN" sz="3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jiǒnɡ</a:t>
            </a:r>
            <a:endParaRPr lang="en-US" altLang="zh-CN" sz="30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>
                <a:solidFill>
                  <a:srgbClr val="0000FF"/>
                </a:solidFill>
                <a:ea typeface="宋体" panose="02010600030101010101" pitchFamily="2" charset="-122"/>
              </a:rPr>
              <a:t>sh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3000" dirty="0">
                <a:solidFill>
                  <a:srgbClr val="0000FF"/>
                </a:solidFill>
                <a:ea typeface="宋体" panose="02010600030101010101" pitchFamily="2" charset="-122"/>
              </a:rPr>
              <a:t>n</a:t>
            </a:r>
            <a:endParaRPr lang="en-US" altLang="zh-CN" sz="3000" dirty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>
                <a:solidFill>
                  <a:srgbClr val="0000FF"/>
                </a:solidFill>
                <a:ea typeface="宋体" panose="02010600030101010101" pitchFamily="2" charset="-122"/>
              </a:rPr>
              <a:t>yǐ</a:t>
            </a:r>
            <a:endParaRPr lang="en-US" altLang="zh-CN" sz="3000" dirty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>
                <a:solidFill>
                  <a:srgbClr val="0000FF"/>
                </a:solidFill>
                <a:ea typeface="宋体" panose="02010600030101010101" pitchFamily="2" charset="-122"/>
              </a:rPr>
              <a:t>sh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ǎ</a:t>
            </a:r>
            <a:r>
              <a:rPr lang="en-US" altLang="zh-CN" sz="3000" dirty="0">
                <a:solidFill>
                  <a:srgbClr val="0000FF"/>
                </a:solidFill>
                <a:ea typeface="宋体" panose="02010600030101010101" pitchFamily="2" charset="-122"/>
              </a:rPr>
              <a:t>o</a:t>
            </a:r>
            <a:r>
              <a:rPr lang="en-US" altLang="zh-CN" sz="3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0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shù</a:t>
            </a:r>
            <a:endParaRPr lang="en-US" altLang="zh-CN" sz="3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suì</a:t>
            </a:r>
            <a:r>
              <a:rPr lang="en-US" altLang="zh-CN" sz="3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0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k</a:t>
            </a:r>
            <a:r>
              <a:rPr lang="en-US" altLang="zh-CN" sz="3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o</a:t>
            </a:r>
            <a:r>
              <a:rPr lang="en-US" altLang="zh-CN" sz="3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en-US" altLang="zh-CN" sz="30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Rot="1" noChangeArrowheads="1"/>
          </p:cNvSpPr>
          <p:nvPr/>
        </p:nvSpPr>
        <p:spPr bwMode="auto">
          <a:xfrm>
            <a:off x="5003800" y="1916430"/>
            <a:ext cx="3241040" cy="3361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 dirty="0">
                <a:ea typeface="宋体" panose="02010600030101010101" pitchFamily="2" charset="-122"/>
              </a:rPr>
              <a:t>chí </a:t>
            </a:r>
            <a:r>
              <a:rPr lang="zh-CN" altLang="en-US" sz="3000" b="1" dirty="0">
                <a:ea typeface="宋体" panose="02010600030101010101" pitchFamily="2" charset="-122"/>
              </a:rPr>
              <a:t>担</a:t>
            </a:r>
            <a:endParaRPr lang="zh-CN" altLang="en-US" sz="3000" dirty="0"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 dirty="0">
                <a:ea typeface="宋体" panose="02010600030101010101" pitchFamily="2" charset="-122"/>
              </a:rPr>
              <a:t>d</a:t>
            </a:r>
            <a:r>
              <a:rPr lang="zh-CN" altLang="en-US" sz="3000" b="1" dirty="0">
                <a:latin typeface="宋体" panose="02010600030101010101" pitchFamily="2" charset="-122"/>
              </a:rPr>
              <a:t>ā</a:t>
            </a:r>
            <a:r>
              <a:rPr lang="zh-CN" altLang="en-US" sz="3000" dirty="0">
                <a:ea typeface="宋体" panose="02010600030101010101" pitchFamily="2" charset="-122"/>
              </a:rPr>
              <a:t>n d</a:t>
            </a:r>
            <a:r>
              <a:rPr lang="zh-CN" altLang="en-US" sz="3000" b="1" dirty="0">
                <a:latin typeface="宋体" panose="02010600030101010101" pitchFamily="2" charset="-122"/>
              </a:rPr>
              <a:t>ā</a:t>
            </a:r>
            <a:r>
              <a:rPr lang="zh-CN" altLang="en-US" sz="3000" dirty="0">
                <a:ea typeface="宋体" panose="02010600030101010101" pitchFamily="2" charset="-122"/>
              </a:rPr>
              <a:t>n </a:t>
            </a:r>
            <a:r>
              <a:rPr lang="zh-CN" altLang="en-US" sz="3000" b="1" dirty="0">
                <a:ea typeface="宋体" panose="02010600030101010101" pitchFamily="2" charset="-122"/>
              </a:rPr>
              <a:t>相向</a:t>
            </a:r>
            <a:endParaRPr lang="zh-CN" altLang="en-US" sz="3000" dirty="0"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目似</a:t>
            </a:r>
            <a:r>
              <a:rPr lang="zh-CN" altLang="en-US" sz="3000" dirty="0">
                <a:ea typeface="宋体" panose="02010600030101010101" pitchFamily="2" charset="-122"/>
                <a:cs typeface="Arial" panose="020B0604020202020204" pitchFamily="34" charset="0"/>
              </a:rPr>
              <a:t>míng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000" b="1" dirty="0">
                <a:ea typeface="宋体" panose="02010600030101010101" pitchFamily="2" charset="-122"/>
              </a:rPr>
              <a:t>意</a:t>
            </a:r>
            <a:r>
              <a:rPr sz="3000" dirty="0">
                <a:ea typeface="宋体" panose="02010600030101010101" pitchFamily="2" charset="-122"/>
              </a:rPr>
              <a:t>xi</a:t>
            </a:r>
            <a:r>
              <a:rPr sz="3000" b="1" dirty="0">
                <a:latin typeface="宋体" panose="02010600030101010101" pitchFamily="2" charset="-122"/>
              </a:rPr>
              <a:t>á</a:t>
            </a:r>
            <a:r>
              <a:rPr sz="3000" b="1" dirty="0">
                <a:ea typeface="宋体" panose="02010600030101010101" pitchFamily="2" charset="-122"/>
              </a:rPr>
              <a:t>甚</a:t>
            </a:r>
            <a:endParaRPr sz="3000" dirty="0"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000" b="1" dirty="0">
                <a:ea typeface="宋体" panose="02010600030101010101" pitchFamily="2" charset="-122"/>
              </a:rPr>
              <a:t>假</a:t>
            </a:r>
            <a:r>
              <a:rPr sz="3000" dirty="0">
                <a:ea typeface="宋体" panose="02010600030101010101" pitchFamily="2" charset="-122"/>
              </a:rPr>
              <a:t>mèi</a:t>
            </a:r>
            <a:endParaRPr sz="3000" dirty="0"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000" b="1" dirty="0">
                <a:ea typeface="宋体" panose="02010600030101010101" pitchFamily="2" charset="-122"/>
              </a:rPr>
              <a:t>狼亦</a:t>
            </a:r>
            <a:r>
              <a:rPr sz="3000" dirty="0">
                <a:ea typeface="宋体" panose="02010600030101010101" pitchFamily="2" charset="-122"/>
              </a:rPr>
              <a:t>xi</a:t>
            </a:r>
            <a:r>
              <a:rPr sz="3000" b="1" dirty="0">
                <a:latin typeface="宋体" panose="02010600030101010101" pitchFamily="2" charset="-122"/>
              </a:rPr>
              <a:t>á</a:t>
            </a:r>
            <a:r>
              <a:rPr sz="3000" dirty="0">
                <a:ea typeface="宋体" panose="02010600030101010101" pitchFamily="2" charset="-122"/>
              </a:rPr>
              <a:t> </a:t>
            </a:r>
            <a:r>
              <a:rPr sz="3000" b="1" dirty="0">
                <a:ea typeface="宋体" panose="02010600030101010101" pitchFamily="2" charset="-122"/>
              </a:rPr>
              <a:t>矣</a:t>
            </a:r>
            <a:endParaRPr sz="3000" b="1" dirty="0"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>
            <a:spLocks noRot="1" noChangeArrowheads="1"/>
          </p:cNvSpPr>
          <p:nvPr/>
        </p:nvSpPr>
        <p:spPr bwMode="auto">
          <a:xfrm>
            <a:off x="7379970" y="1982470"/>
            <a:ext cx="1247140" cy="2212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弛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眈眈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瞑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暇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寐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黠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82" name="Rectangle 2"/>
          <p:cNvSpPr>
            <a:spLocks noGrp="1"/>
          </p:cNvSpPr>
          <p:nvPr/>
        </p:nvSpPr>
        <p:spPr>
          <a:xfrm>
            <a:off x="395605" y="741680"/>
            <a:ext cx="5154295" cy="49974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断句：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7995" y="1340485"/>
            <a:ext cx="8324850" cy="206121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ln>
                  <a:noFill/>
                </a:ln>
                <a:solidFill>
                  <a:srgbClr val="0000CC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 b="1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     </a:t>
            </a:r>
            <a:r>
              <a:rPr lang="zh-CN" altLang="en-US" sz="3200" b="1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小贴士：</a:t>
            </a:r>
            <a:endParaRPr lang="zh-CN" altLang="en-US" sz="3200" b="1" dirty="0">
              <a:ln>
                <a:noFill/>
              </a:ln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文言文常常省略主语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断句时要先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分析</a:t>
            </a: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句子的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主语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根据主语来断</a:t>
            </a:r>
            <a:r>
              <a:rPr lang="zh-CN" altLang="en-US" sz="3200" b="1" dirty="0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句</a:t>
            </a:r>
            <a:r>
              <a:rPr lang="zh-CN" altLang="en-US" sz="3200" b="1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；还可以根据</a:t>
            </a:r>
            <a:r>
              <a:rPr lang="zh-CN" altLang="en-US" sz="3200" b="1" dirty="0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句末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语气词来断句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如</a:t>
            </a:r>
            <a:r>
              <a:rPr lang="en-US" altLang="zh-CN" sz="3200" b="1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之</a:t>
            </a:r>
            <a:r>
              <a:rPr lang="en-US" altLang="zh-CN" sz="3200" b="1">
                <a:ln>
                  <a:noFill/>
                </a:ln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en-US" sz="3200" b="1" dirty="0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也</a:t>
            </a:r>
            <a:r>
              <a:rPr lang="en-US" altLang="zh-CN" sz="3200" b="1">
                <a:ln>
                  <a:noFill/>
                </a:ln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哉</a:t>
            </a:r>
            <a:r>
              <a:rPr lang="en-US" altLang="zh-CN" sz="3200" b="1">
                <a:ln>
                  <a:noFill/>
                </a:ln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en-US" sz="3200" b="1" dirty="0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矣</a:t>
            </a:r>
            <a:r>
              <a:rPr lang="en-US" altLang="zh-CN" sz="3200" b="1">
                <a:ln>
                  <a:noFill/>
                </a:ln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en-US" sz="3200" b="1" dirty="0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耳</a:t>
            </a:r>
            <a:r>
              <a:rPr lang="en-US" altLang="zh-CN" sz="3200" b="1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等</a:t>
            </a: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n>
                <a:noFill/>
              </a:ln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827405" y="3500755"/>
            <a:ext cx="5845810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两狼之并驱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如故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   恐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前后受其敌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其一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犬坐于前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意将隧入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以攻其后也 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   禽兽之变诈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几何哉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9"/>
          <p:cNvSpPr txBox="1"/>
          <p:nvPr/>
        </p:nvSpPr>
        <p:spPr>
          <a:xfrm>
            <a:off x="284480" y="1052830"/>
            <a:ext cx="31451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词类活用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2" name="文本框 11"/>
          <p:cNvSpPr txBox="1"/>
          <p:nvPr/>
        </p:nvSpPr>
        <p:spPr>
          <a:xfrm>
            <a:off x="755650" y="3356610"/>
            <a:ext cx="5095875" cy="2675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恐前后受其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敌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狼不敢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一狼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洞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其中     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其一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坐于前        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意将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入以攻其后也       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88535" y="3356610"/>
            <a:ext cx="3114675" cy="2675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名作动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攻击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名作动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名作动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挖洞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名作状</a:t>
            </a:r>
            <a:r>
              <a:rPr lang="zh-CN" altLang="zh-CN" sz="2800" b="1" dirty="0" smtClean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像狗一样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状</a:t>
            </a:r>
            <a:r>
              <a:rPr lang="zh-CN" altLang="zh-CN" sz="2800" b="1" dirty="0" smtClean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内容占位符 6"/>
          <p:cNvSpPr>
            <a:spLocks noGrp="1"/>
          </p:cNvSpPr>
          <p:nvPr/>
        </p:nvSpPr>
        <p:spPr>
          <a:xfrm>
            <a:off x="284480" y="1628775"/>
            <a:ext cx="8575040" cy="157988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lIns="91440" tIns="45720" rIns="91440" bIns="45720" anchor="t" anchorCtr="0"/>
          <a:lstStyle/>
          <a:p>
            <a:pPr eaLnBrk="0" hangingPunct="0">
              <a:lnSpc>
                <a:spcPct val="11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知识卡片</a:t>
            </a: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        </a:t>
            </a:r>
            <a:endParaRPr lang="en-US" altLang="zh-CN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 eaLnBrk="0" hangingPunct="0">
              <a:lnSpc>
                <a:spcPct val="11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       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词类活用主要包括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名词、形容词、数词用作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一般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动词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名词作状语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使动用法和意动用法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等。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6282" name="Rectangle 2"/>
          <p:cNvSpPr>
            <a:spLocks noGrp="1"/>
          </p:cNvSpPr>
          <p:nvPr/>
        </p:nvSpPr>
        <p:spPr>
          <a:xfrm>
            <a:off x="323215" y="388620"/>
            <a:ext cx="8598535" cy="73279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二</a:t>
            </a:r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ea typeface="黑体" panose="02010609060101010101" pitchFamily="49" charset="-122"/>
                <a:sym typeface="+mn-ea"/>
              </a:rPr>
              <a:t>疏通文意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9"/>
          <p:cNvSpPr txBox="1"/>
          <p:nvPr/>
        </p:nvSpPr>
        <p:spPr>
          <a:xfrm>
            <a:off x="899795" y="404495"/>
            <a:ext cx="2735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古今异义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47882" y="850265"/>
            <a:ext cx="3423047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古义：离开；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今义：到、往。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3539" name="矩形 3"/>
          <p:cNvSpPr>
            <a:spLocks noChangeArrowheads="1"/>
          </p:cNvSpPr>
          <p:nvPr/>
        </p:nvSpPr>
        <p:spPr bwMode="auto">
          <a:xfrm>
            <a:off x="1987550" y="953135"/>
            <a:ext cx="3260725" cy="4742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一狼径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场主积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薪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其中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屠自后断其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盖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以诱敌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禽兽之变诈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几何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哉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止增笑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47882" y="1671320"/>
            <a:ext cx="3423047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古义：柴草；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今义：薪水。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47882" y="2548890"/>
            <a:ext cx="3423047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古义：大腿；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今义：屁股。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5512" y="3384550"/>
            <a:ext cx="3423047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大概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是；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覆盖</a:t>
            </a:r>
            <a:r>
              <a:rPr lang="zh-CN" altLang="zh-CN" sz="2800" b="1" dirty="0">
                <a:solidFill>
                  <a:srgbClr val="0000CC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盖子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40617" y="4249420"/>
            <a:ext cx="3423047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古义：能有多少；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今义：几何学。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54512" y="5099685"/>
            <a:ext cx="3423047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古义：罢了；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今义：耳朵。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SHOW3D_LOOP" val="V=Package1\\S=None\\D=4\\O=None\\E=0\\H=6\\L=1\\A=0\\C=0\\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>
    <a:txDef>
      <a:spPr>
        <a:noFill/>
        <a:ln w="9525">
          <a:noFill/>
        </a:ln>
      </a:spPr>
      <a:bodyPr wrap="square" anchor="t">
        <a:spAutoFit/>
      </a:bodyPr>
      <a:lstStyle>
        <a:defPPr>
          <a:lnSpc>
            <a:spcPct val="85000"/>
          </a:lnSpc>
          <a:defRPr lang="zh-CN" altLang="zh-CN" sz="3200" b="1" dirty="0">
            <a:solidFill>
              <a:schemeClr val="tx1"/>
            </a:solidFill>
            <a:latin typeface="Arial" panose="020B0604020202020204" pitchFamily="34" charset="0"/>
            <a:ea typeface="SimSun-ExtB" panose="02010609060101010101" pitchFamily="49" charset="-122"/>
            <a:sym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>
    <a:txDef>
      <a:spPr>
        <a:solidFill>
          <a:srgbClr val="FCE3E3"/>
        </a:solidFill>
        <a:ln w="9525">
          <a:noFill/>
        </a:ln>
      </a:spPr>
      <a:bodyPr anchor="t">
        <a:spAutoFit/>
      </a:bodyPr>
      <a:lstStyle>
        <a:defPPr>
          <a:lnSpc>
            <a:spcPct val="120000"/>
          </a:lnSpc>
          <a:spcBef>
            <a:spcPct val="50000"/>
          </a:spcBef>
          <a:defRPr lang="zh-CN" altLang="zh-CN" sz="2400" b="1">
            <a:solidFill>
              <a:srgbClr val="0000FF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>
    <a:txDef>
      <a:spPr>
        <a:solidFill>
          <a:srgbClr val="FCE3E3"/>
        </a:solidFill>
        <a:ln w="9525">
          <a:noFill/>
        </a:ln>
      </a:spPr>
      <a:bodyPr anchor="t">
        <a:spAutoFit/>
      </a:bodyPr>
      <a:lstStyle>
        <a:defPPr>
          <a:lnSpc>
            <a:spcPct val="120000"/>
          </a:lnSpc>
          <a:spcBef>
            <a:spcPct val="50000"/>
          </a:spcBef>
          <a:defRPr lang="zh-CN" altLang="zh-CN" sz="2400" b="1">
            <a:solidFill>
              <a:srgbClr val="0000FF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>
    <a:txDef>
      <a:spPr>
        <a:solidFill>
          <a:srgbClr val="FCE3E3"/>
        </a:solidFill>
        <a:ln w="9525">
          <a:noFill/>
        </a:ln>
      </a:spPr>
      <a:bodyPr anchor="t">
        <a:spAutoFit/>
      </a:bodyPr>
      <a:lstStyle>
        <a:defPPr>
          <a:lnSpc>
            <a:spcPct val="120000"/>
          </a:lnSpc>
          <a:spcBef>
            <a:spcPct val="50000"/>
          </a:spcBef>
          <a:defRPr lang="zh-CN" altLang="zh-CN" sz="2400" b="1">
            <a:solidFill>
              <a:srgbClr val="0000FF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5939</Words>
  <Application>WPS 演示</Application>
  <PresentationFormat>全屏显示(4:3)</PresentationFormat>
  <Paragraphs>462</Paragraphs>
  <Slides>35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35</vt:i4>
      </vt:variant>
    </vt:vector>
  </HeadingPairs>
  <TitlesOfParts>
    <vt:vector size="62" baseType="lpstr">
      <vt:lpstr>Arial</vt:lpstr>
      <vt:lpstr>宋体</vt:lpstr>
      <vt:lpstr>Wingdings</vt:lpstr>
      <vt:lpstr>SimSun-ExtB</vt:lpstr>
      <vt:lpstr>Franklin Gothic Book</vt:lpstr>
      <vt:lpstr>黑体</vt:lpstr>
      <vt:lpstr>微软雅黑</vt:lpstr>
      <vt:lpstr>Franklin Gothic Medium</vt:lpstr>
      <vt:lpstr>Wingdings 2</vt:lpstr>
      <vt:lpstr>Arial</vt:lpstr>
      <vt:lpstr>时尚中黑简体</vt:lpstr>
      <vt:lpstr>楷体</vt:lpstr>
      <vt:lpstr>Calibri</vt:lpstr>
      <vt:lpstr>隶书</vt:lpstr>
      <vt:lpstr>Times New Roman</vt:lpstr>
      <vt:lpstr>华文楷体</vt:lpstr>
      <vt:lpstr>Arial Unicode MS</vt:lpstr>
      <vt:lpstr>Arial Black</vt:lpstr>
      <vt:lpstr>楷体_GB2312</vt:lpstr>
      <vt:lpstr>新宋体</vt:lpstr>
      <vt:lpstr>Angsana New</vt:lpstr>
      <vt:lpstr>PMingLiU-ExtB</vt:lpstr>
      <vt:lpstr>暗香扑面</vt:lpstr>
      <vt:lpstr>1_暗香扑面</vt:lpstr>
      <vt:lpstr>5_暗香扑面</vt:lpstr>
      <vt:lpstr>6_暗香扑面</vt:lpstr>
      <vt:lpstr>Office 主题​​</vt:lpstr>
      <vt:lpstr>PowerPoint 演示文稿</vt:lpstr>
      <vt:lpstr>PowerPoint 演示文稿</vt:lpstr>
      <vt:lpstr>PowerPoint 演示文稿</vt:lpstr>
      <vt:lpstr> 作者简介</vt:lpstr>
      <vt:lpstr>简介《聊斋志异》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总结积累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dell</cp:lastModifiedBy>
  <cp:revision>203</cp:revision>
  <dcterms:created xsi:type="dcterms:W3CDTF">2015-03-23T10:53:00Z</dcterms:created>
  <dcterms:modified xsi:type="dcterms:W3CDTF">2021-11-09T11:36:14Z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AA86BB93085A4118A6A40CC81D606E5F</vt:lpwstr>
  </property>
</Properties>
</file>