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5"/>
  </p:handoutMasterIdLst>
  <p:sldIdLst>
    <p:sldId id="256" r:id="rId3"/>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6" r:id="rId28"/>
    <p:sldId id="280" r:id="rId29"/>
    <p:sldId id="281" r:id="rId30"/>
    <p:sldId id="282" r:id="rId31"/>
    <p:sldId id="283" r:id="rId32"/>
    <p:sldId id="284" r:id="rId33"/>
    <p:sldId id="285" r:id="rId3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110" d="100"/>
          <a:sy n="110" d="100"/>
        </p:scale>
        <p:origin x="168" y="96"/>
      </p:cViewPr>
      <p:guideLst>
        <p:guide orient="horz" pos="2159"/>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pPr>
              <a:lnSpc>
                <a:spcPct val="130000"/>
              </a:lnSpc>
            </a:pPr>
            <a:r>
              <a:rPr lang="zh-CN" altLang="en-US" dirty="0"/>
              <a:t>早晚读高考</a:t>
            </a:r>
            <a:r>
              <a:rPr lang="zh-CN" altLang="en-US" dirty="0"/>
              <a:t>作文素材</a:t>
            </a:r>
            <a:endParaRPr lang="zh-CN" altLang="en-US" dirty="0"/>
          </a:p>
        </p:txBody>
      </p:sp>
      <p:sp>
        <p:nvSpPr>
          <p:cNvPr id="3" name="副标题 2"/>
          <p:cNvSpPr>
            <a:spLocks noGrp="1"/>
          </p:cNvSpPr>
          <p:nvPr>
            <p:ph type="subTitle" idx="1"/>
            <p:custDataLst>
              <p:tags r:id="rId2"/>
            </p:custDataLst>
          </p:nvPr>
        </p:nvSpPr>
        <p:spPr/>
        <p:txBody>
          <a:bodyPr>
            <a:normAutofit/>
          </a:bodyPr>
          <a:lstStyle/>
          <a:p>
            <a:pPr>
              <a:lnSpc>
                <a:spcPct val="130000"/>
              </a:lnSpc>
              <a:spcBef>
                <a:spcPts val="0"/>
              </a:spcBef>
            </a:pPr>
            <a:r>
              <a:rPr lang="en-US" altLang="zh-CN" sz="1800">
                <a:solidFill>
                  <a:schemeClr val="tx1">
                    <a:lumMod val="75000"/>
                    <a:lumOff val="25000"/>
                  </a:schemeClr>
                </a:solidFill>
                <a:latin typeface="+mn-lt"/>
                <a:ea typeface="+mn-ea"/>
                <a:sym typeface="+mn-ea"/>
              </a:rPr>
              <a:t>Speaker name and title here</a:t>
            </a:r>
            <a:endParaRPr lang="en-US" altLang="zh-CN" sz="1800" dirty="0">
              <a:solidFill>
                <a:schemeClr val="tx1">
                  <a:lumMod val="75000"/>
                  <a:lumOff val="25000"/>
                </a:schemeClr>
              </a:solidFill>
              <a:latin typeface="+mn-lt"/>
              <a:ea typeface="+mn-ea"/>
              <a:sym typeface="+mn-ea"/>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8300" y="410845"/>
            <a:ext cx="11370310" cy="6149975"/>
          </a:xfrm>
        </p:spPr>
        <p:txBody>
          <a:bodyPr/>
          <a:p>
            <a:r>
              <a:rPr lang="en-US" altLang="zh-CN" sz="3600" b="1"/>
              <a:t>       </a:t>
            </a:r>
            <a:r>
              <a:rPr lang="zh-CN" altLang="en-US" sz="3600" b="1"/>
              <a:t>最令我动容的家书是，黄花岗七十二烈士林觉民的</a:t>
            </a:r>
            <a:r>
              <a:rPr lang="zh-CN" altLang="en-US" sz="3600" b="1">
                <a:solidFill>
                  <a:srgbClr val="FF0000"/>
                </a:solidFill>
              </a:rPr>
              <a:t>《与妻书》</a:t>
            </a:r>
            <a:r>
              <a:rPr lang="zh-CN" altLang="en-US" sz="3600" b="1"/>
              <a:t>：“意映卿卿如晤，吾今以此书与汝永别矣！”《与妻书》唯其感人，就在于他情真意切，字字泣血，到处都是浓得化不开的真情，缠绵悱恻（悱恻：悲苦，凄切。旧时形容内心痛苦难以排解。也指文章感情婉转凄凉。）而又充满激情，充满凛然正气，为国捐躯的激情与对爱妻的深情两相交融、相互辉映，叫人断肠落泪，而又撼人魂魄、令人感奋。这是用生命传递的爱的家书，时隔多年，我们如今读来依然动容，欷歔不已！（《谁解家书味》）</a:t>
            </a:r>
            <a:endParaRPr lang="zh-CN" altLang="en-US" sz="3600" b="1"/>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159385"/>
            <a:ext cx="10515600" cy="6017895"/>
          </a:xfrm>
        </p:spPr>
        <p:txBody>
          <a:bodyPr/>
          <a:p>
            <a:r>
              <a:rPr lang="en-US" altLang="zh-CN" sz="4000" b="1"/>
              <a:t>      </a:t>
            </a:r>
            <a:r>
              <a:rPr lang="zh-CN" altLang="en-US" sz="4000" b="1"/>
              <a:t>又想起著名作家、翻译家</a:t>
            </a:r>
            <a:r>
              <a:rPr lang="zh-CN" altLang="en-US" sz="4000" b="1">
                <a:solidFill>
                  <a:srgbClr val="FF0000"/>
                </a:solidFill>
              </a:rPr>
              <a:t>杨 绛（jiang）</a:t>
            </a:r>
            <a:r>
              <a:rPr lang="zh-CN" altLang="en-US" sz="4000" b="1"/>
              <a:t>，这位德高望重的百岁老人，满头银发，点一星孤灯，穿梭在历史与学识之间，孤独，但不寂寞。她说：“我要洗尽这一百年沾染的污尘，回家。”她一直勤于专研，一生奉献于学问，奉献于整理钱钟书的手稿，还捐出所有稿费在清华设立好读书奖。一切功名利禄都沾染不了她。她的纯洁，她的赤子之心，让我们看到了这位百岁老人灵魂的高度。（话题：时代在变，赤子之心不变。）</a:t>
            </a:r>
            <a:endParaRPr lang="zh-CN" altLang="en-US" sz="4000" b="1"/>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263525"/>
            <a:ext cx="10515600" cy="5913755"/>
          </a:xfrm>
        </p:spPr>
        <p:txBody>
          <a:bodyPr/>
          <a:p>
            <a:r>
              <a:rPr lang="en-US" altLang="zh-CN" sz="4000" b="1"/>
              <a:t>      </a:t>
            </a:r>
            <a:r>
              <a:rPr lang="zh-CN" altLang="en-US" sz="4000" b="1"/>
              <a:t>正如一位哲人所说：“我们的中国正在转型期，然而却出现了道德滑坡，甚至是人性暗淡，可是人们却怀着一颗渴望爱，渴望善念的心。”这不由得让我想起最近在网上很火的</a:t>
            </a:r>
            <a:r>
              <a:rPr lang="zh-CN" altLang="en-US" sz="4000" b="1">
                <a:solidFill>
                  <a:srgbClr val="FF0000"/>
                </a:solidFill>
              </a:rPr>
              <a:t>“薯条哥 ”</a:t>
            </a:r>
            <a:r>
              <a:rPr lang="zh-CN" altLang="en-US" sz="4000" b="1"/>
              <a:t>。肯德基门前，一位外国人买了两包薯条，分给一位乞讨的老太，两人席地而坐，开心地吃着聊着，好温暖。这只是一件小事而已，却让众多网友为之转发跟帖，从中不难看出我们对善念的渴望，渴望到了何等程度。（话题：呼唤爱心的回归。）</a:t>
            </a:r>
            <a:endParaRPr lang="zh-CN" altLang="en-US" sz="4000" b="1"/>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248920"/>
            <a:ext cx="10515600" cy="5928360"/>
          </a:xfrm>
        </p:spPr>
        <p:txBody>
          <a:bodyPr>
            <a:noAutofit/>
          </a:bodyPr>
          <a:p>
            <a:r>
              <a:rPr lang="en-US" altLang="zh-CN" sz="3600" b="1"/>
              <a:t>       </a:t>
            </a:r>
            <a:r>
              <a:rPr lang="zh-CN" altLang="en-US" sz="3600" b="1"/>
              <a:t>他，白了头发，绿了荒山，志在造福百姓，老骥伏枥，意气风发。他心向未来，为了给老百姓再造青山绿林，他用双手捧起善心，雨季植树造林，旱季巡山防火，从早到晚，四十年来不知走了多少路，吃了多少苦。清廉自上任时起；奉献，直到生命最后一天。</a:t>
            </a:r>
            <a:r>
              <a:rPr lang="zh-CN" altLang="en-US" sz="3600" b="1">
                <a:solidFill>
                  <a:srgbClr val="FF0000"/>
                </a:solidFill>
              </a:rPr>
              <a:t>他就是前任云南保山地委书记杨善洲老人</a:t>
            </a:r>
            <a:r>
              <a:rPr lang="zh-CN" altLang="en-US" sz="3600" b="1"/>
              <a:t>，他将对大凉山人民、对国家生态环境保护的责任担负于自己的肩头，他用善良的内心使山变绿，水变清，他让善心在大凉山传承。尽管，他双手满是老茧，那也是最美的双手，因为他捧起的是人间大爱。（《捧起善心》）</a:t>
            </a:r>
            <a:endParaRPr lang="zh-CN" altLang="en-US" sz="3600" b="1"/>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234315"/>
            <a:ext cx="10515600" cy="5942965"/>
          </a:xfrm>
        </p:spPr>
        <p:txBody>
          <a:bodyPr>
            <a:noAutofit/>
          </a:bodyPr>
          <a:p>
            <a:r>
              <a:rPr lang="en-US" altLang="zh-CN" sz="3600" b="1"/>
              <a:t>      </a:t>
            </a:r>
            <a:r>
              <a:rPr lang="zh-CN" altLang="en-US" sz="3600" b="1"/>
              <a:t>爱因斯坦曾这样评价</a:t>
            </a:r>
            <a:r>
              <a:rPr lang="zh-CN" altLang="en-US" sz="3600" b="1">
                <a:solidFill>
                  <a:srgbClr val="FF0000"/>
                </a:solidFill>
              </a:rPr>
              <a:t>史怀哲</a:t>
            </a:r>
            <a:r>
              <a:rPr lang="zh-CN" altLang="en-US" sz="3600" b="1"/>
              <a:t>——非洲圣人，他说：“我从未见过这美、善和智慧集于一身的人。”史怀哲在《我的呼吁》里说：“爱，就是保护并促进生命。”他是伸出双手给人以温暖的慈祥长者。在获得诺贝尔奖后，他将所有的奖金及演出所得，全部捐献给当地政府，用来盖来风病院。这一双手长者的手，为多少孩童承担起了生命中那些不能承受之重。史怀哲伸出的双手，拥抱了贫困落后的非洲大陆，也拥抱了世界上所需要慰藉的心灵。史怀哲的大爱，是呈给我们当今道德风尚日下，人心不古的社会最好的良药。（《捧起善心》）</a:t>
            </a:r>
            <a:endParaRPr lang="zh-CN" altLang="en-US" sz="3600" b="1"/>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278765"/>
            <a:ext cx="10515600" cy="5898515"/>
          </a:xfrm>
        </p:spPr>
        <p:txBody>
          <a:bodyPr>
            <a:noAutofit/>
          </a:bodyPr>
          <a:p>
            <a:r>
              <a:rPr lang="en-US" altLang="zh-CN" sz="3600" b="1"/>
              <a:t>      </a:t>
            </a:r>
            <a:r>
              <a:rPr lang="zh-CN" altLang="en-US" sz="3600" b="1"/>
              <a:t>生命有限，似昙花，开后须臾便谢，但他在“人生的赛跑中”却跑出了永恒，活出精彩。李剑英在16秒内做出生命的抉择——紧急迫降，用自己的生命改变航向，保证了人民生命财产 安全。生死关头，他将死亡的残酷留给自己，将生的希望留给人民，他的精神熠熠生辉。卢俊曾说过：“人生的价值是由自己决定。</a:t>
            </a:r>
            <a:r>
              <a:rPr lang="zh-CN" altLang="en-US" sz="3600" b="1">
                <a:solidFill>
                  <a:srgbClr val="FF0000"/>
                </a:solidFill>
              </a:rPr>
              <a:t>”李剑英</a:t>
            </a:r>
            <a:r>
              <a:rPr lang="zh-CN" altLang="en-US" sz="3600" b="1"/>
              <a:t>用行动表明，生命虽然有限，但为人民利益而死，虽死犹生。李剑英用生命的最后16秒诠释了生命的全部，让我们明白了中国军人的生命的意义。他的生命虽戛然而止，但他活出了精彩，活出了生命的意义。（《有限的人生，活出无限的精彩》）</a:t>
            </a:r>
            <a:endParaRPr lang="zh-CN" altLang="en-US" sz="3600" b="1"/>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307975"/>
            <a:ext cx="10515600" cy="5869305"/>
          </a:xfrm>
        </p:spPr>
        <p:txBody>
          <a:bodyPr/>
          <a:p>
            <a:r>
              <a:rPr lang="en-US" altLang="zh-CN" sz="4400"/>
              <a:t>     </a:t>
            </a:r>
            <a:r>
              <a:rPr lang="en-US" altLang="zh-CN" sz="4400" b="1"/>
              <a:t> </a:t>
            </a:r>
            <a:r>
              <a:rPr lang="zh-CN" altLang="en-US" sz="4400" b="1"/>
              <a:t>当遭遇迎面撞来的车辆时，她用行动诠释了一位人民教师的爱。在滚动的车轮下，她用身体把学生撞离死亡险地，而她却被卷到车轮下，双腿被辗折而倒在血泊中。她就是“最美女教师”</a:t>
            </a:r>
            <a:r>
              <a:rPr lang="zh-CN" altLang="en-US" sz="4400" b="1">
                <a:solidFill>
                  <a:srgbClr val="FF0000"/>
                </a:solidFill>
              </a:rPr>
              <a:t>张丽莉</a:t>
            </a:r>
            <a:r>
              <a:rPr lang="zh-CN" altLang="en-US" sz="4400" b="1"/>
              <a:t>，在生与死之间，她做出了自己的果断选择。人性光芒闪耀的一瞬，延长了感天动地的最美人生价值。（《道是“无限”却“有限”》）</a:t>
            </a:r>
            <a:endParaRPr lang="zh-CN" altLang="en-US" sz="4400" b="1"/>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49555" y="307975"/>
            <a:ext cx="11532870" cy="6193790"/>
          </a:xfrm>
        </p:spPr>
        <p:txBody>
          <a:bodyPr>
            <a:noAutofit/>
          </a:bodyPr>
          <a:p>
            <a:r>
              <a:rPr lang="en-US" altLang="zh-CN" sz="2800" b="1"/>
              <a:t>         </a:t>
            </a:r>
            <a:r>
              <a:rPr lang="zh-CN" altLang="en-US" sz="2800" b="1"/>
              <a:t>从“人生自古谁无死，留取丹心照汗青”的文天祥到“一腔碧血勤珍惜”的“鉴湖女侠”秋瑾，从“我要扼住 命运的咽喉”的贝多芬到“大爱无声铸师魂”的谭千秋（地动山摇。他弓着身子，张开双臂紧紧地趴在课桌上，伴着雷鸣般的响声，冰雹般的砖瓦、灰尘、树木纷纷坠落到他的头上、手上、背上，热血顿时奔涌而出；他咬着牙，拼命地撑住课桌，如同一只护卫小鸡的母鸡，他的身下蜷伏着四个幸存的学生，而他张开守护翅膀的身躯定格为永恒……5月13日22时12分，当搜救人员从四川省德阳市汉旺镇东汽中学教学楼坍塌的废墟中搬走压在他身上最后一块水泥板时，所有抢险人员都被震撼、落泪。他叫谭千秋，他用自己51岁的宝贵生命诠释了爱与责任的师德灵魂，被湖南省委书记张春贤誉为“英雄不死，精神千秋！” ）……这些人，之所以流芳百世，正是因为他们看中的不是生命的长短，而是生命所走过的路程——生命的价值。他们，是在有限的是有限的时间跑出最精彩的路程。（《人生赛跑的“路程”》）</a:t>
            </a:r>
            <a:endParaRPr lang="zh-CN" altLang="en-US" sz="2800" b="1"/>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0980" y="278765"/>
            <a:ext cx="11398885" cy="5898515"/>
          </a:xfrm>
        </p:spPr>
        <p:txBody>
          <a:bodyPr>
            <a:noAutofit/>
          </a:bodyPr>
          <a:p>
            <a:r>
              <a:rPr lang="en-US" altLang="zh-CN" sz="3200" b="1"/>
              <a:t>       </a:t>
            </a:r>
            <a:r>
              <a:rPr lang="zh-CN" altLang="en-US" sz="3200" b="1"/>
              <a:t>在朦胧间，看到了这样一 幅画面：一位中年男子，衣着随意甚至称得上是寒酸，发丝也被随意披在脑后，扛着锄头，漫步于草尖上，脸上那份淡然显示出他的好心情。“晨兴理荒秽，带月荷锄归。”这句诗句从他嘴唇溢出，由此可看出他必定是一位雅人。穿行于草尖的衣襟沾上了草屑还有些微湿，随之高吟而出的“衣沾不足惜，但使愿无违”便解开了众人心中的疑惑！不错，他就是陶渊明！“不为五斗米折腰”，投身于自然，享受于自然。（以特写镜头的方式给人以清新的画面感。）</a:t>
            </a:r>
            <a:endParaRPr lang="zh-CN" altLang="en-US" sz="3200" b="1"/>
          </a:p>
          <a:p>
            <a:r>
              <a:rPr lang="zh-CN" altLang="en-US" sz="3200" b="1">
                <a:solidFill>
                  <a:srgbClr val="FF0000"/>
                </a:solidFill>
              </a:rPr>
              <a:t>      陶渊明</a:t>
            </a:r>
            <a:r>
              <a:rPr lang="zh-CN" altLang="en-US" sz="3200" b="1"/>
              <a:t>不愿与世俗同流合污，洁身自好，怡然自得！对田园生活的满足，让他全身轻松，从他身上散发出的和谐、快乐不正是我们的所追求的么？知足者常乐，无疑渊明是一位知足者。（《知足者常乐》）</a:t>
            </a:r>
            <a:endParaRPr lang="zh-CN" altLang="en-US" sz="3200" b="1"/>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307975"/>
            <a:ext cx="10515600" cy="5869305"/>
          </a:xfrm>
        </p:spPr>
        <p:txBody>
          <a:bodyPr>
            <a:normAutofit lnSpcReduction="10000"/>
          </a:bodyPr>
          <a:p>
            <a:r>
              <a:rPr lang="en-US" altLang="zh-CN"/>
              <a:t>    </a:t>
            </a:r>
            <a:r>
              <a:rPr lang="en-US" altLang="zh-CN" sz="3600" b="1"/>
              <a:t>   </a:t>
            </a:r>
            <a:r>
              <a:rPr lang="zh-CN" altLang="en-US" sz="3600" b="1"/>
              <a:t>低调，是一种美德。</a:t>
            </a:r>
            <a:r>
              <a:rPr lang="zh-CN" altLang="en-US" sz="3600" b="1">
                <a:solidFill>
                  <a:srgbClr val="FF0000"/>
                </a:solidFill>
              </a:rPr>
              <a:t>卓琳</a:t>
            </a:r>
            <a:r>
              <a:rPr lang="zh-CN" altLang="en-US" sz="3600" b="1"/>
              <a:t>的低调，是一种美德。作为的妻子，她一直在伟人的背后，低调平淡。在别人眼里，</a:t>
            </a:r>
            <a:r>
              <a:rPr lang="zh-CN" altLang="en-US" sz="3600" b="1">
                <a:solidFill>
                  <a:srgbClr val="FF0000"/>
                </a:solidFill>
              </a:rPr>
              <a:t>她是伟人的妻子，是一国之母</a:t>
            </a:r>
            <a:r>
              <a:rPr lang="zh-CN" altLang="en-US" sz="3600" b="1"/>
              <a:t>。然而，她在自己看来，她只是一位普通的妻子，相夫教子是她的本分。这位彩云之南的才女，在小平同志最艰难的时刻，她不离不弃；在小平同志最辉煌的时刻，她选择了隐在背后，选择了低调。是她，用精神支持着伟人；是她，用低调的人生陪伴着伟人。她的低调，成就了伟人邓小平率领中国人民走上改革开放、发家致富之路。这种低调，是一种美德。如同一滴清水，清新淡雅，无丝毫杂物。（《过低调的清水人生》）</a:t>
            </a:r>
            <a:endParaRPr lang="zh-CN" altLang="en-US" sz="3600" b="1"/>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600">
                <a:solidFill>
                  <a:srgbClr val="FF0000"/>
                </a:solidFill>
              </a:rPr>
              <a:t>第一部分  道  德  篇</a:t>
            </a:r>
            <a:endParaRPr lang="zh-CN" altLang="en-US" sz="3600">
              <a:solidFill>
                <a:srgbClr val="FF0000"/>
              </a:solidFill>
            </a:endParaRPr>
          </a:p>
        </p:txBody>
      </p:sp>
      <p:sp>
        <p:nvSpPr>
          <p:cNvPr id="3" name="内容占位符 2"/>
          <p:cNvSpPr>
            <a:spLocks noGrp="1"/>
          </p:cNvSpPr>
          <p:nvPr>
            <p:ph idx="1"/>
          </p:nvPr>
        </p:nvSpPr>
        <p:spPr/>
        <p:txBody>
          <a:bodyPr>
            <a:noAutofit/>
          </a:bodyPr>
          <a:p>
            <a:r>
              <a:rPr lang="en-US" altLang="zh-CN" sz="4000" b="1"/>
              <a:t>        </a:t>
            </a:r>
            <a:r>
              <a:rPr lang="zh-CN" altLang="en-US" sz="4000" b="1">
                <a:solidFill>
                  <a:srgbClr val="FF0000"/>
                </a:solidFill>
              </a:rPr>
              <a:t>庄子</a:t>
            </a:r>
            <a:r>
              <a:rPr lang="zh-CN" altLang="en-US" sz="4000" b="1"/>
              <a:t>如蹁跹的蝴蝶在花园中轻舞飞扬。隐居山林的他心不被外物所扰，吟行于林间，放歌于窗前，岂不快哉！什么王权富贵不过过眼云烟，“曳尾于涂”才是心中所向。什么功名 利禄犹如一张大网，尘网中的生活又岂是羁鸟、池鱼的归宿！归居田园的庄子放下名利的枷锁，其心如大鹏般自由遨游于天际，逍遥自在。（《放下灵魂的枷锁》）</a:t>
            </a:r>
            <a:endParaRPr lang="zh-CN" altLang="en-US" sz="4000" b="1"/>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204470"/>
            <a:ext cx="10515600" cy="5972810"/>
          </a:xfrm>
        </p:spPr>
        <p:txBody>
          <a:bodyPr>
            <a:noAutofit/>
          </a:bodyPr>
          <a:p>
            <a:r>
              <a:rPr lang="en-US" altLang="zh-CN" sz="4400" b="1"/>
              <a:t>       </a:t>
            </a:r>
            <a:r>
              <a:rPr lang="zh-CN" altLang="en-US" sz="4400" b="1"/>
              <a:t>一个人的内心高尚与否，不是靠外表，而是靠心之根本。苗乡的月亮——</a:t>
            </a:r>
            <a:r>
              <a:rPr lang="zh-CN" altLang="en-US" sz="4400" b="1">
                <a:solidFill>
                  <a:srgbClr val="FF0000"/>
                </a:solidFill>
              </a:rPr>
              <a:t>李春燕</a:t>
            </a:r>
            <a:r>
              <a:rPr lang="zh-CN" altLang="en-US" sz="4400" b="1"/>
              <a:t>，她只是一个行走在田地里的“赤脚医生”。她很穷，因为她的钱都给了乡邻们治病。她是没有翅膀的天使，却用“一副瘦弱的肩膀，担负起十里八乡的健康”，没有医院，“一间四壁透风的竹楼，成了天下最温暖的医院”。（《衣着简朴背后的哲学》）</a:t>
            </a:r>
            <a:endParaRPr lang="zh-CN" altLang="en-US" sz="4400" b="1"/>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366395"/>
            <a:ext cx="10515600" cy="5810885"/>
          </a:xfrm>
        </p:spPr>
        <p:txBody>
          <a:bodyPr>
            <a:noAutofit/>
          </a:bodyPr>
          <a:p>
            <a:r>
              <a:rPr lang="en-US" altLang="zh-CN" sz="4400" b="1"/>
              <a:t>     </a:t>
            </a:r>
            <a:r>
              <a:rPr lang="zh-CN" altLang="en-US" sz="4400" b="1"/>
              <a:t>作为我国光学事业的奠基人，</a:t>
            </a:r>
            <a:r>
              <a:rPr lang="zh-CN" altLang="en-US" sz="4400" b="1">
                <a:solidFill>
                  <a:srgbClr val="FF0000"/>
                </a:solidFill>
              </a:rPr>
              <a:t>王大衍</a:t>
            </a:r>
            <a:r>
              <a:rPr lang="zh-CN" altLang="en-US" sz="4400" b="1"/>
              <a:t>一生专注于事业，不被外物干扰。他因不凡的成就被国家奖励，受到人民的赞扬，但他仍担当起自己的责任，不居功自傲，默默为国家奉献自己。近几年，随着：“三钱”、朱光亚、何泽慧等老一批科学家的先后去世，国家的重任落在了我们年轻人的身上。我们应像孙中山先生说的那样，承担起责任，精神贯注，全力向前，为国家做贡献，终有成功之日。</a:t>
            </a:r>
            <a:endParaRPr lang="zh-CN" altLang="en-US" sz="4400" b="1"/>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410845"/>
            <a:ext cx="10515600" cy="5766435"/>
          </a:xfrm>
        </p:spPr>
        <p:txBody>
          <a:bodyPr/>
          <a:p>
            <a:r>
              <a:rPr lang="zh-CN" altLang="en-US" sz="4400" b="1">
                <a:solidFill>
                  <a:srgbClr val="FF0000"/>
                </a:solidFill>
              </a:rPr>
              <a:t>林则除</a:t>
            </a:r>
            <a:r>
              <a:rPr lang="zh-CN" altLang="en-US" sz="4400" b="1"/>
              <a:t>敢于担当，成为民族英雄；巴尔扎克敢于担当，在困境中成功；还有像吴菊萍、张丽莉、吴斌这样的现代人，敢于担当，成为“最美”。再看看现实中的一些多人，没有责任意识，不敢担当，从而有了“毒牛奶”“毒胶囊”“地沟油”等“毒人食品”。人们该唤醒自己了，为国家、为社会勇敢地担当责任，不畏困难，走向成功。（《敢于担当，迈向成功》</a:t>
            </a:r>
            <a:endParaRPr lang="zh-CN" altLang="en-US" sz="4400" b="1"/>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94005" y="395605"/>
            <a:ext cx="11385550" cy="6120130"/>
          </a:xfrm>
        </p:spPr>
        <p:txBody>
          <a:bodyPr>
            <a:noAutofit/>
          </a:bodyPr>
          <a:p>
            <a:r>
              <a:rPr lang="zh-CN" altLang="en-US"/>
              <a:t>.    </a:t>
            </a:r>
            <a:r>
              <a:rPr lang="zh-CN" altLang="en-US" sz="4000" b="1"/>
              <a:t>可曾记得多次到山区支教但最终永远留在了那里的武汉大学女大学生</a:t>
            </a:r>
            <a:r>
              <a:rPr lang="zh-CN" altLang="en-US" sz="4000" b="1">
                <a:solidFill>
                  <a:srgbClr val="FF0000"/>
                </a:solidFill>
              </a:rPr>
              <a:t>赵小亭</a:t>
            </a:r>
            <a:r>
              <a:rPr lang="zh-CN" altLang="en-US" sz="4000" b="1"/>
              <a:t>？为了贫穷而又善良的孩子们，她多次利用假期的时间去贵州山区支教，而一次在途中不幸被滚落的山石砸到，她的青春永远留在那里，她始终担起自己的责任，默默地奉献，直到生命最后一刻。</a:t>
            </a:r>
            <a:endParaRPr lang="zh-CN" altLang="en-US" sz="4000" b="1"/>
          </a:p>
          <a:p>
            <a:r>
              <a:rPr lang="zh-CN" altLang="en-US" sz="4000" b="1"/>
              <a:t>正因为赵小亭的的不畏艰难，担起重任，才唤起了越来越多的青年大学生投身于西部支教大军中，投身于茫茫志愿者的行列中，投身于中国最需要的地方。（《不畏艰难，担起重任》）</a:t>
            </a:r>
            <a:endParaRPr lang="zh-CN" altLang="en-US" sz="4000" b="1"/>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9400" y="351790"/>
            <a:ext cx="11428730" cy="6089650"/>
          </a:xfrm>
        </p:spPr>
        <p:txBody>
          <a:bodyPr>
            <a:noAutofit/>
          </a:bodyPr>
          <a:p>
            <a:r>
              <a:rPr lang="en-US" altLang="zh-CN" sz="3600" b="1"/>
              <a:t>     </a:t>
            </a:r>
            <a:r>
              <a:rPr lang="zh-CN" altLang="en-US" sz="3600" b="1"/>
              <a:t>一宵冷雨，半世纳兰。浮世的轻烟掩盖不了人世的迷茫，生命的繁华挣脱不了宿命的惩戒。纳兰独自走在清冷的石板小巷，看几番红尘滚滚，听几世笙歌萧萧。“家家争唱饮水词，纳兰心事几人知。“他是人间的过客，满心惆怅，满目凄凉。</a:t>
            </a:r>
            <a:endParaRPr lang="zh-CN" altLang="en-US" sz="3600" b="1"/>
          </a:p>
          <a:p>
            <a:r>
              <a:rPr lang="zh-CN" altLang="en-US" sz="3600" b="1"/>
              <a:t>     生于富贵，长于繁荣。紫钗（chāi）红被，银床粉枕，他视而不见；醉音迷曲，靡靡锁笛，他听而不闻。几度风雨，几度惋伤。他“不是人间富贵花”，确似“万里西风瀚海沙”。故此，他超脱了富家子弟沉沦的苦海，把一腔才情，满腹诗意，都付于千词万句。</a:t>
            </a:r>
            <a:endParaRPr lang="zh-CN" altLang="en-US" sz="3600" b="1"/>
          </a:p>
          <a:p>
            <a:endParaRPr lang="zh-CN" altLang="en-US" sz="3600" b="1"/>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219075"/>
            <a:ext cx="10515600" cy="5958205"/>
          </a:xfrm>
        </p:spPr>
        <p:txBody>
          <a:bodyPr>
            <a:noAutofit/>
          </a:bodyPr>
          <a:p>
            <a:r>
              <a:rPr lang="en-US" altLang="zh-CN" sz="2800" b="1">
                <a:sym typeface="+mn-ea"/>
              </a:rPr>
              <a:t>      </a:t>
            </a:r>
            <a:r>
              <a:rPr lang="zh-CN" altLang="en-US" sz="2800" b="1">
                <a:sym typeface="+mn-ea"/>
              </a:rPr>
              <a:t>他手握一滴水，一滴水中别有天地。或是记忆里生疏了的鸳鸯小字，或是回廊中一寸相思故地，或是明月流转的幽怨时光。这滴水化作一对不羁的羽翼，放飞纳兰那绝世的身姿。（《滴水别有天地》），（纳兰性德（1655－1685），满洲人，男，字容若，号楞伽山人，是清代最为著名的词人之一。他的诗词不但在清代词坛享有很高的声誉，在整个中国文学史上，也以“纳兰词”在词坛占有光采夺目的一席之地。他生活于满汉融合的时期，其贵族家庭之兴衰具有关联于王朝国事的典型性。他虽侍从帝王，却向往平淡的经历。这一特殊的生活环境与背景，加之他个人的超逸才华，使其诗词的创作呈现独特的个性特征和鲜明的艺术风格。流传至今的“人生若只如初见，何事秋风悲画扇？等闲变却故人心，却道故人心易变……”这一富于意境的佳作，是其众多的代表作之一。）</a:t>
            </a:r>
            <a:endParaRPr lang="zh-CN" altLang="en-US" sz="2800" b="1"/>
          </a:p>
          <a:p>
            <a:endParaRPr lang="zh-CN" altLang="en-US" sz="2800" b="1"/>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5740" y="336550"/>
            <a:ext cx="11516995" cy="5840730"/>
          </a:xfrm>
        </p:spPr>
        <p:txBody>
          <a:bodyPr>
            <a:noAutofit/>
          </a:bodyPr>
          <a:p>
            <a:r>
              <a:rPr lang="en-US" altLang="zh-CN" sz="3600" b="1"/>
              <a:t>   </a:t>
            </a:r>
            <a:r>
              <a:rPr lang="zh-CN" altLang="en-US" sz="3600" b="1"/>
              <a:t>阳光本就温暖，空气住挡不了这份温暖的漫延；流水本就欢腾，冷剑割不断这份欢腾的喜悦；玫瑰本就芬芳，围墙挡不住这份芬芳的侵入。</a:t>
            </a:r>
            <a:endParaRPr lang="zh-CN" altLang="en-US" sz="3600" b="1"/>
          </a:p>
          <a:p>
            <a:r>
              <a:rPr lang="zh-CN" altLang="en-US" sz="3600" b="1"/>
              <a:t>   那个年轻时穷困的作家</a:t>
            </a:r>
            <a:r>
              <a:rPr lang="zh-CN" altLang="en-US" sz="3600" b="1">
                <a:solidFill>
                  <a:srgbClr val="FF0000"/>
                </a:solidFill>
              </a:rPr>
              <a:t>马尔克斯</a:t>
            </a:r>
            <a:r>
              <a:rPr lang="zh-CN" altLang="en-US" sz="3600" b="1"/>
              <a:t>，每天生活在老板与他妻子吵闹的旅店里——老板妻子不愿意收留这身无长物的落魄者，老板却执意让根本付不起帐的马尔克斯留下。善良和蔼的老板，给了潦倒作家容身之所，虽然数月后马尔克斯悄然离去，但是不久，他带着《百年孤独》，不尽的谢意和大笔的报酬回到了旅店。《百年孤独》乃旷世名作，报酬可安享晚年，谢意可照亮人心，这朵玫瑰，芳香永存。（《赠人玫瑰，手留余香》）</a:t>
            </a:r>
            <a:endParaRPr lang="zh-CN" altLang="en-US" sz="3600" b="1"/>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47700" y="484505"/>
            <a:ext cx="10515600" cy="5692775"/>
          </a:xfrm>
        </p:spPr>
        <p:txBody>
          <a:bodyPr/>
          <a:p>
            <a:r>
              <a:rPr lang="en-US" altLang="zh-CN" sz="3600" b="1">
                <a:solidFill>
                  <a:srgbClr val="FF0000"/>
                </a:solidFill>
              </a:rPr>
              <a:t>     </a:t>
            </a:r>
            <a:r>
              <a:rPr lang="zh-CN" altLang="en-US" sz="3600" b="1">
                <a:solidFill>
                  <a:srgbClr val="FF0000"/>
                </a:solidFill>
              </a:rPr>
              <a:t>斯巴达人</a:t>
            </a:r>
            <a:r>
              <a:rPr lang="zh-CN" altLang="en-US" sz="3600" b="1"/>
              <a:t>有他们自己的责任，国王列奥尼达率领三百勇士在温泉关抵御上万人的军队，将战死沙场视为无上的荣光；苏格兰人有他们自己的责任，他们的民族英雄威廉.华莱士用慷慨激昂的演讲鼓舞士气，并将断头台那摄人心魂的“自由”视作天赐的光荣。就算是最平凡不过的人，他们都有自己的信仰，并为之奉献精神。信仰就是责任在另一种形式上的载体，于是他们为了责任，为了信仰，为了那些支撑着他们的东西，平凡而伟大地活着。 （《守望者》）</a:t>
            </a:r>
            <a:endParaRPr lang="zh-CN" altLang="en-US" sz="3600" b="1"/>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8610" y="425450"/>
            <a:ext cx="10854690" cy="5942965"/>
          </a:xfrm>
        </p:spPr>
        <p:txBody>
          <a:bodyPr/>
          <a:p>
            <a:r>
              <a:rPr lang="en-US" altLang="zh-CN" sz="3600" b="1"/>
              <a:t>     </a:t>
            </a:r>
            <a:r>
              <a:rPr lang="zh-CN" altLang="en-US" sz="3600" b="1"/>
              <a:t>求实，达于道德。在这个物欲横流的社会，很多人都想避开规则，避开道德的谴责。但是。只有拥有道德才能为社会着想，真正做到求实，立足社会。三鹿失去道德，难逃破产之运；毒明胶工厂失去道德，难逃法律之责；</a:t>
            </a:r>
            <a:r>
              <a:rPr lang="zh-CN" altLang="en-US" sz="3600" b="1">
                <a:solidFill>
                  <a:srgbClr val="FF0000"/>
                </a:solidFill>
              </a:rPr>
              <a:t>最美妈妈吴菊萍</a:t>
            </a:r>
            <a:r>
              <a:rPr lang="zh-CN" altLang="en-US" sz="3600" b="1"/>
              <a:t>捧起女童，就是捧起道德；最美司机吴斌安全停下客车，却追上了道德。“作奸犯科，无德求虚，天理难容；为忠为善者，有德求实，立于天地。”道德能使我们求实，立足天地！求实，是生命升华。因此道德使人求实并隐于规则背后。（《求实，立于天地》）</a:t>
            </a:r>
            <a:endParaRPr lang="zh-CN" altLang="en-US" sz="3600" b="1"/>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9400" y="307340"/>
            <a:ext cx="11532235" cy="6297295"/>
          </a:xfrm>
        </p:spPr>
        <p:txBody>
          <a:bodyPr/>
          <a:p>
            <a:r>
              <a:rPr lang="en-US" altLang="zh-CN" sz="3600" b="1"/>
              <a:t>     </a:t>
            </a:r>
            <a:r>
              <a:rPr lang="zh-CN" altLang="en-US" sz="3600" b="1"/>
              <a:t>翻开历史，每个得到正面描述的人都有一个充实的内里，金玉其外败絮其中的人是不可能有这样的待遇的。历史书上有这样一幅插图：一个手持西洋剑的男子骑在高大强壮的战马上，英姿飒爽。可是如果下了马的话，他就变得很矮小了。这样一个人，有着一个响亮的名字——</a:t>
            </a:r>
            <a:r>
              <a:rPr lang="zh-CN" altLang="en-US" sz="3600" b="1">
                <a:solidFill>
                  <a:srgbClr val="FF0000"/>
                </a:solidFill>
              </a:rPr>
              <a:t>拿破仑</a:t>
            </a:r>
            <a:r>
              <a:rPr lang="zh-CN" altLang="en-US" sz="3600" b="1"/>
              <a:t>。这个打个喷嚏都能使欧洲颤三颤的人确实外表有缺点，但没人敢小看他。拿破仑也有这样一句耀眼的话：“如果你因为我的身高而小瞧我的话，我会砍下你的头，来弥补我的不足。”王者的霸气且不论，单就他的功绩就可以看出他的精神、毅力和勇敢。进而我们得出人的作为与成就不能取决于外表的结论。（《光华，由内而外绽放》）</a:t>
            </a:r>
            <a:endParaRPr lang="zh-CN" altLang="en-US" sz="3600" b="1"/>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12420" y="252730"/>
            <a:ext cx="11432540" cy="6404610"/>
          </a:xfrm>
        </p:spPr>
        <p:txBody>
          <a:bodyPr/>
          <a:p>
            <a:r>
              <a:rPr lang="en-US" altLang="zh-CN" sz="4000" b="1"/>
              <a:t>    </a:t>
            </a:r>
            <a:r>
              <a:rPr lang="en-US" altLang="zh-CN" sz="4000" b="1">
                <a:solidFill>
                  <a:srgbClr val="FF0000"/>
                </a:solidFill>
              </a:rPr>
              <a:t>  </a:t>
            </a:r>
            <a:r>
              <a:rPr lang="zh-CN" altLang="en-US" sz="4000" b="1">
                <a:solidFill>
                  <a:srgbClr val="FF0000"/>
                </a:solidFill>
              </a:rPr>
              <a:t>他，是一位平凡的小伙子，</a:t>
            </a:r>
            <a:r>
              <a:rPr lang="zh-CN" altLang="en-US" sz="4000" b="1"/>
              <a:t>却因为他日积月累的善举让他的人生变得不平凡。</a:t>
            </a:r>
            <a:r>
              <a:rPr lang="zh-CN" altLang="en-US" sz="4000" b="1">
                <a:solidFill>
                  <a:srgbClr val="FF0000"/>
                </a:solidFill>
              </a:rPr>
              <a:t>阿里木</a:t>
            </a:r>
            <a:r>
              <a:rPr lang="zh-CN" altLang="en-US" sz="4000" b="1"/>
              <a:t>，这位来自新疆的好巴郎，十年时间，用自己烧烤羊肉串赚的三十多万元，资助了上百名贫困生。而他这样做的目的，并不为别的，而只是认为这是一件小事，只要用心，每个人都可以做到，但他的资助让上百名贫困生可以有书看，有学上。在灯红酒绿的都市，贫困和诱惑都没有冷却他的善心，一次次小小的善举，在人群中激起了向善的涟漪。（《点一盏向善的心灯》）</a:t>
            </a:r>
            <a:endParaRPr lang="zh-CN" altLang="en-US" sz="4000" b="1"/>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94005" y="293370"/>
            <a:ext cx="11591290" cy="6309995"/>
          </a:xfrm>
        </p:spPr>
        <p:txBody>
          <a:bodyPr/>
          <a:p>
            <a:r>
              <a:rPr lang="en-US" altLang="zh-CN" sz="3600" b="1"/>
              <a:t>    </a:t>
            </a:r>
            <a:r>
              <a:rPr lang="zh-CN" altLang="en-US" sz="3600" b="1">
                <a:solidFill>
                  <a:srgbClr val="FF0000"/>
                </a:solidFill>
              </a:rPr>
              <a:t>莎士比亚</a:t>
            </a:r>
            <a:r>
              <a:rPr lang="zh-CN" altLang="en-US" sz="3600" b="1"/>
              <a:t>曾这样评价过人生：“人的一生是短暂的，但如果卑劣地过一生，那就太长了。”</a:t>
            </a:r>
            <a:endParaRPr lang="zh-CN" altLang="en-US" sz="3600" b="1"/>
          </a:p>
          <a:p>
            <a:r>
              <a:rPr lang="zh-CN" altLang="en-US" sz="3600" b="1"/>
              <a:t>   我们鄙夷那些目光只停留在物质的得失，而不是在乎人生质量的“卑鄙者”。</a:t>
            </a:r>
            <a:endParaRPr lang="zh-CN" altLang="en-US" sz="3600" b="1"/>
          </a:p>
          <a:p>
            <a:r>
              <a:rPr lang="zh-CN" altLang="en-US" sz="3600" b="1"/>
              <a:t>     南宋的秦桧卖国求荣，明朝的洪承畴投敌叛国，抗战时期的汪精卫背叛人民……这些人，即使历史的风尘一波一波席卷书页，也终究逃不过万人唾骂的悲哀，为何？只因他们不懂人生的意义，而走上了错误的人生。他们的人生，即使被金钱、权势所包围，生命的价值也只是“轻于鸿毛”。他们，是在用倒退到路程苟延残喘着自己的人生。（《人生赛跑的“路程”》）</a:t>
            </a:r>
            <a:endParaRPr lang="zh-CN" altLang="en-US" sz="3600" b="1"/>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26720" y="233045"/>
            <a:ext cx="11399520" cy="6341745"/>
          </a:xfrm>
        </p:spPr>
        <p:txBody>
          <a:bodyPr>
            <a:noAutofit/>
          </a:bodyPr>
          <a:p>
            <a:r>
              <a:rPr lang="en-US" altLang="zh-CN" sz="3600" b="1"/>
              <a:t>      </a:t>
            </a:r>
            <a:r>
              <a:rPr lang="zh-CN" altLang="en-US" sz="3600" b="1"/>
              <a:t>顺手的小事彰显的不仅是一种向善的习惯，更是道德社会的脊梁。被“彭宇案”“许云鹤案”（救人反被敲诈案）吓怕了的十八位路人竟忍心看着可怜的小悦悦遭受两次车轮辗压之苦，却不敢只是顺手将她拉到一边。冰冷的雨滴拍打的不仅是小悦悦摔倒的那块土地，更是敲打着十几亿国人的心。还好，还有人愿意伸手，还有人愿意做这样一件顺手的小事，还好又善良的拾荒阿婆陈贤妹愿意拉小悦悦一把，她这一拉，不仅是将小悦悦拉出了频临死亡的边缘，更是将我们这些旁观者拉出道德滑坡的冷漠世界。（《伸手一小事，爱心一大步》）</a:t>
            </a:r>
            <a:endParaRPr lang="zh-CN" altLang="en-US" sz="3600" b="1"/>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5425" y="340360"/>
            <a:ext cx="11519535" cy="6128385"/>
          </a:xfrm>
        </p:spPr>
        <p:txBody>
          <a:bodyPr>
            <a:noAutofit/>
          </a:bodyPr>
          <a:p>
            <a:r>
              <a:rPr lang="en-US" altLang="zh-CN" sz="4000" b="1"/>
              <a:t>      </a:t>
            </a:r>
            <a:r>
              <a:rPr lang="en-US" altLang="zh-CN" sz="4000" b="1">
                <a:solidFill>
                  <a:srgbClr val="FF0000"/>
                </a:solidFill>
              </a:rPr>
              <a:t> </a:t>
            </a:r>
            <a:r>
              <a:rPr lang="zh-CN" altLang="en-US" sz="4000" b="1">
                <a:solidFill>
                  <a:srgbClr val="FF0000"/>
                </a:solidFill>
              </a:rPr>
              <a:t>最美司机”吴斌</a:t>
            </a:r>
            <a:r>
              <a:rPr lang="zh-CN" altLang="en-US" sz="4000" b="1"/>
              <a:t>用76秒的举动感动了世人。在公共汽车高速行驶在车道上时，一个从前面车辆刹 车毂（gu）中飞来的金属片敲碎了挡风玻璃，打在身为司机的吴斌身上。尽管肝脏全部震碎，他也强忍着剧痛，在短短76秒的时间内将车停在路边。刹车，制动，通知乘客报警，让乘客有序下车。车上乘客无一受伤，他却因抢救时间的延迟而离开人世。促使他用生命的最后时刻做出如此举动的正是他那盏亮在心中向善的心灯，用善念筑起来的职业感，拯救了全车人的生命。（《点一盏向善的心灯》）</a:t>
            </a:r>
            <a:endParaRPr lang="zh-CN" altLang="en-US" sz="4000" b="1"/>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13690" y="340995"/>
            <a:ext cx="11402695" cy="6184900"/>
          </a:xfrm>
        </p:spPr>
        <p:txBody>
          <a:bodyPr>
            <a:noAutofit/>
          </a:bodyPr>
          <a:p>
            <a:r>
              <a:rPr lang="en-US" altLang="zh-CN" sz="4000" b="1"/>
              <a:t>      </a:t>
            </a:r>
            <a:r>
              <a:rPr lang="zh-CN" altLang="en-US" sz="4000" b="1"/>
              <a:t>一句赞美，重塑他人别样人生。</a:t>
            </a:r>
            <a:r>
              <a:rPr lang="zh-CN" altLang="en-US" sz="4000" b="1">
                <a:solidFill>
                  <a:srgbClr val="FF0000"/>
                </a:solidFill>
              </a:rPr>
              <a:t>台湾作家林清玄</a:t>
            </a:r>
            <a:r>
              <a:rPr lang="zh-CN" altLang="en-US" sz="4000" b="1"/>
              <a:t>不会想到，许多年前他的一句话竟有如此大的作用。 当他还是记者时，曾报道过一次很平常的盗窃案，不同之处在于他在结尾处作了一句点评：“以如此娴熟、细腻的手法作案，真让人惊叹，这样的人若做其他正事难保不成行业先驱。”那名小偷为此大受鼓舞，洗心革面，如今成为台湾 几大连锁食品店总经理。确实，林清玄一次衷心的赞美改变了小偷的人生，使他演绎出别样的人生传奇。（《勿以善小而不为》）</a:t>
            </a:r>
            <a:endParaRPr lang="zh-CN" altLang="en-US" sz="4000" b="1"/>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5105" y="236855"/>
            <a:ext cx="11561445" cy="6341745"/>
          </a:xfrm>
        </p:spPr>
        <p:txBody>
          <a:bodyPr>
            <a:noAutofit/>
          </a:bodyPr>
          <a:p>
            <a:r>
              <a:rPr lang="en-US" altLang="zh-CN" sz="4000" b="1"/>
              <a:t>     </a:t>
            </a:r>
            <a:r>
              <a:rPr lang="zh-CN" altLang="en-US" sz="4000" b="1"/>
              <a:t>举手之劳，改写二战进程。一位农夫发现跌入粪池正在挣扎的小孩，毫不犹如地救起了小孩。作为回报，小孩父亲答应供农夫的小孩受教育。于是，农夫的儿子接受了最先进的教学，成为二战时挽救无数人的特效药——</a:t>
            </a:r>
            <a:r>
              <a:rPr lang="zh-CN" altLang="en-US" sz="4000" b="1">
                <a:solidFill>
                  <a:srgbClr val="FF0000"/>
                </a:solidFill>
              </a:rPr>
              <a:t>青霉素的发明者弗莱明.亚历山大</a:t>
            </a:r>
            <a:r>
              <a:rPr lang="zh-CN" altLang="en-US" sz="4000" b="1"/>
              <a:t>， 而被救的小孩则是二战时叱咤风云的英国首相——</a:t>
            </a:r>
            <a:r>
              <a:rPr lang="zh-CN" altLang="en-US" sz="4000" b="1">
                <a:solidFill>
                  <a:srgbClr val="FF0000"/>
                </a:solidFill>
              </a:rPr>
              <a:t>丘吉尔</a:t>
            </a:r>
            <a:r>
              <a:rPr lang="zh-CN" altLang="en-US" sz="4000" b="1"/>
              <a:t>。倘若不是农夫的举手之为，二战有究竟会怎样的一番惨象？没有特效药，没有精神领袖，英国的历史定是悲剧的。（《勿以善小而不为》）</a:t>
            </a:r>
            <a:endParaRPr lang="zh-CN" altLang="en-US" sz="4000" b="1"/>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5105" y="204470"/>
            <a:ext cx="11576685" cy="6398895"/>
          </a:xfrm>
        </p:spPr>
        <p:txBody>
          <a:bodyPr>
            <a:noAutofit/>
          </a:bodyPr>
          <a:p>
            <a:r>
              <a:rPr lang="en-US" altLang="zh-CN" sz="4400" b="1"/>
              <a:t>     </a:t>
            </a:r>
            <a:r>
              <a:rPr lang="zh-CN" altLang="en-US" sz="4400" b="1">
                <a:solidFill>
                  <a:srgbClr val="FF0000"/>
                </a:solidFill>
              </a:rPr>
              <a:t>“最美中国人”李志敏</a:t>
            </a:r>
            <a:r>
              <a:rPr lang="zh-CN" altLang="en-US" sz="4400" b="1"/>
              <a:t>见到一面色发青、衣衫脏乱的乞丐昏倒在地，立刻做心脏复苏按压和人工呼吸，待乞丐醒来好转后才离去；烟台“最美女孩”刁娜娜为救马路上的孩子而被车辗伤，毫不后悔；“最美女教师”张丽莉为救孩子飞身跃向车前。他们的善行就 像是一颗石子，虽小，却能在社会上激起一层层向善的涟漪，久久回荡。（《顺手一小事，爱心一大步》）</a:t>
            </a:r>
            <a:endParaRPr lang="zh-CN" altLang="en-US" sz="4400" b="1"/>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62560" y="351790"/>
            <a:ext cx="11973560" cy="6487795"/>
          </a:xfrm>
        </p:spPr>
        <p:txBody>
          <a:bodyPr>
            <a:noAutofit/>
          </a:bodyPr>
          <a:p>
            <a:r>
              <a:rPr lang="en-US" altLang="zh-CN" sz="4000" b="1"/>
              <a:t>     </a:t>
            </a:r>
            <a:r>
              <a:rPr lang="zh-CN" altLang="en-US" sz="4000" b="1">
                <a:solidFill>
                  <a:srgbClr val="FF0000"/>
                </a:solidFill>
              </a:rPr>
              <a:t>行小善</a:t>
            </a:r>
            <a:r>
              <a:rPr lang="zh-CN" altLang="en-US" sz="4000" b="1"/>
              <a:t>，让我们于无声处静观人性之花绽放，让我们默默地深扎道德的土壤。国内有陈光标高调慈善，姚明、李连杰为壹基金动员力量；国外，比尔.盖茨、巴菲特先后宣布裸捐。他们的无疆大爱我们难以企及，而我们力所能及的是行小善：在茫茫黑夜中为骑行的人带去一丝光亮，在熙熙攘攘的人群中为赶路的人拾起书本；把易拉罐拾起，投往那最后的归宿；把水龙头拧紧，留下那生命之源。</a:t>
            </a:r>
            <a:endParaRPr lang="zh-CN" altLang="en-US" sz="4000" b="1"/>
          </a:p>
          <a:p>
            <a:r>
              <a:rPr lang="zh-CN" altLang="en-US" sz="4000" b="1"/>
              <a:t>      这些举动看似微不足道，却可以把人与人紧密相连在一起，共同抵御孤独和我们未知的辽阔宇宙 。</a:t>
            </a:r>
            <a:endParaRPr lang="zh-CN" altLang="en-US" sz="4000" b="1"/>
          </a:p>
          <a:p>
            <a:endParaRPr lang="zh-CN" altLang="en-US" sz="4000" b="1"/>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5740" y="145415"/>
            <a:ext cx="11473815" cy="6385560"/>
          </a:xfrm>
        </p:spPr>
        <p:txBody>
          <a:bodyPr/>
          <a:p>
            <a:r>
              <a:rPr lang="en-US" altLang="zh-CN" sz="3600" b="1">
                <a:solidFill>
                  <a:srgbClr val="FF0000"/>
                </a:solidFill>
                <a:sym typeface="+mn-ea"/>
              </a:rPr>
              <a:t>    </a:t>
            </a:r>
            <a:r>
              <a:rPr lang="zh-CN" altLang="en-US" sz="3600" b="1">
                <a:solidFill>
                  <a:srgbClr val="FF0000"/>
                </a:solidFill>
                <a:sym typeface="+mn-ea"/>
              </a:rPr>
              <a:t>行小善</a:t>
            </a:r>
            <a:r>
              <a:rPr lang="zh-CN" altLang="en-US" sz="3600" b="1">
                <a:sym typeface="+mn-ea"/>
              </a:rPr>
              <a:t>让我们的渺小的生活无限放大飞扬，行小善把爱心装进胸膛，让周身奔涌着爱的血液。就像“道德模范”郭明义把助人列为每日必修，数十载如一日，为180多名贫困生捐资助学，无偿献血6万毫升，相当于自身血量的10倍，至少挽救75名危重病人的生命；就像乡村教师李灵，不畏酷暑严寒，奔波在城市街头为孩子们搜罗旧书；又如“最美女教师”张丽莉，奋不顾身拯救学生；又如“最美妈妈”吴菊萍，迎面一接，接住了孩子，接起了遗落的道德。</a:t>
            </a:r>
            <a:endParaRPr lang="zh-CN" altLang="en-US" sz="3600" b="1"/>
          </a:p>
          <a:p>
            <a:r>
              <a:rPr lang="zh-CN" altLang="en-US" sz="3600" b="1">
                <a:sym typeface="+mn-ea"/>
              </a:rPr>
              <a:t>     是的，他们平凡，但正是一颗行小善之心，他们用平凡哺育非凡，在非凡中铸就高尚的品德。（《行小善，点亮你我生命的光焰》）</a:t>
            </a:r>
            <a:endParaRPr lang="zh-CN" altLang="en-US" sz="3600" b="1"/>
          </a:p>
          <a:p>
            <a:endParaRPr lang="zh-CN" altLang="en-US" sz="3600" b="1"/>
          </a:p>
        </p:txBody>
      </p:sp>
    </p:spTree>
    <p:custDataLst>
      <p:tags r:id="rId1"/>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BEAUTIFY_FLAG" val="#wm#"/>
  <p:tag name="KSO_WM_TEMPLATE_CATEGORY" val="custom"/>
  <p:tag name="KSO_WM_TEMPLATE_INDEX" val="20187308"/>
</p:tagLst>
</file>

<file path=ppt/tags/tag13.xml><?xml version="1.0" encoding="utf-8"?>
<p:tagLst xmlns:p="http://schemas.openxmlformats.org/presentationml/2006/main">
  <p:tag name="KSO_WM_BEAUTIFY_FLAG" val="#wm#"/>
  <p:tag name="KSO_WM_TEMPLATE_CATEGORY" val="custom"/>
  <p:tag name="KSO_WM_TEMPLATE_INDEX" val="20187308"/>
</p:tagLst>
</file>

<file path=ppt/tags/tag14.xml><?xml version="1.0" encoding="utf-8"?>
<p:tagLst xmlns:p="http://schemas.openxmlformats.org/presentationml/2006/main">
  <p:tag name="KSO_WM_BEAUTIFY_FLAG" val="#wm#"/>
  <p:tag name="KSO_WM_TEMPLATE_CATEGORY" val="custom"/>
  <p:tag name="KSO_WM_TEMPLATE_INDEX" val="20187308"/>
</p:tagLst>
</file>

<file path=ppt/tags/tag15.xml><?xml version="1.0" encoding="utf-8"?>
<p:tagLst xmlns:p="http://schemas.openxmlformats.org/presentationml/2006/main">
  <p:tag name="KSO_WM_BEAUTIFY_FLAG" val="#wm#"/>
  <p:tag name="KSO_WM_TEMPLATE_CATEGORY" val="custom"/>
  <p:tag name="KSO_WM_TEMPLATE_INDEX" val="20187308"/>
</p:tagLst>
</file>

<file path=ppt/tags/tag16.xml><?xml version="1.0" encoding="utf-8"?>
<p:tagLst xmlns:p="http://schemas.openxmlformats.org/presentationml/2006/main">
  <p:tag name="KSO_WM_BEAUTIFY_FLAG" val="#wm#"/>
  <p:tag name="KSO_WM_TEMPLATE_CATEGORY" val="custom"/>
  <p:tag name="KSO_WM_TEMPLATE_INDEX" val="20187308"/>
</p:tagLst>
</file>

<file path=ppt/tags/tag17.xml><?xml version="1.0" encoding="utf-8"?>
<p:tagLst xmlns:p="http://schemas.openxmlformats.org/presentationml/2006/main">
  <p:tag name="KSO_WM_BEAUTIFY_FLAG" val="#wm#"/>
  <p:tag name="KSO_WM_TEMPLATE_CATEGORY" val="custom"/>
  <p:tag name="KSO_WM_TEMPLATE_INDEX" val="20187308"/>
</p:tagLst>
</file>

<file path=ppt/tags/tag18.xml><?xml version="1.0" encoding="utf-8"?>
<p:tagLst xmlns:p="http://schemas.openxmlformats.org/presentationml/2006/main">
  <p:tag name="KSO_WM_BEAUTIFY_FLAG" val="#wm#"/>
  <p:tag name="KSO_WM_TEMPLATE_CATEGORY" val="custom"/>
  <p:tag name="KSO_WM_TEMPLATE_INDEX" val="20187308"/>
</p:tagLst>
</file>

<file path=ppt/tags/tag19.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BEAUTIFY_FLAG" val="#wm#"/>
  <p:tag name="KSO_WM_TEMPLATE_CATEGORY" val="custom"/>
  <p:tag name="KSO_WM_TEMPLATE_INDEX" val="20187308"/>
</p:tagLst>
</file>

<file path=ppt/tags/tag21.xml><?xml version="1.0" encoding="utf-8"?>
<p:tagLst xmlns:p="http://schemas.openxmlformats.org/presentationml/2006/main">
  <p:tag name="KSO_WM_BEAUTIFY_FLAG" val="#wm#"/>
  <p:tag name="KSO_WM_TEMPLATE_CATEGORY" val="custom"/>
  <p:tag name="KSO_WM_TEMPLATE_INDEX" val="20187308"/>
</p:tagLst>
</file>

<file path=ppt/tags/tag22.xml><?xml version="1.0" encoding="utf-8"?>
<p:tagLst xmlns:p="http://schemas.openxmlformats.org/presentationml/2006/main">
  <p:tag name="KSO_WM_BEAUTIFY_FLAG" val="#wm#"/>
  <p:tag name="KSO_WM_TEMPLATE_CATEGORY" val="custom"/>
  <p:tag name="KSO_WM_TEMPLATE_INDEX" val="20187308"/>
</p:tagLst>
</file>

<file path=ppt/tags/tag23.xml><?xml version="1.0" encoding="utf-8"?>
<p:tagLst xmlns:p="http://schemas.openxmlformats.org/presentationml/2006/main">
  <p:tag name="KSO_WM_BEAUTIFY_FLAG" val="#wm#"/>
  <p:tag name="KSO_WM_TEMPLATE_CATEGORY" val="custom"/>
  <p:tag name="KSO_WM_TEMPLATE_INDEX" val="20187308"/>
</p:tagLst>
</file>

<file path=ppt/tags/tag24.xml><?xml version="1.0" encoding="utf-8"?>
<p:tagLst xmlns:p="http://schemas.openxmlformats.org/presentationml/2006/main">
  <p:tag name="KSO_WM_BEAUTIFY_FLAG" val="#wm#"/>
  <p:tag name="KSO_WM_TEMPLATE_CATEGORY" val="custom"/>
  <p:tag name="KSO_WM_TEMPLATE_INDEX" val="20187308"/>
</p:tagLst>
</file>

<file path=ppt/tags/tag25.xml><?xml version="1.0" encoding="utf-8"?>
<p:tagLst xmlns:p="http://schemas.openxmlformats.org/presentationml/2006/main">
  <p:tag name="KSO_WM_BEAUTIFY_FLAG" val="#wm#"/>
  <p:tag name="KSO_WM_TEMPLATE_CATEGORY" val="custom"/>
  <p:tag name="KSO_WM_TEMPLATE_INDEX" val="20187308"/>
</p:tagLst>
</file>

<file path=ppt/tags/tag26.xml><?xml version="1.0" encoding="utf-8"?>
<p:tagLst xmlns:p="http://schemas.openxmlformats.org/presentationml/2006/main">
  <p:tag name="KSO_WM_BEAUTIFY_FLAG" val="#wm#"/>
  <p:tag name="KSO_WM_TEMPLATE_CATEGORY" val="custom"/>
  <p:tag name="KSO_WM_TEMPLATE_INDEX" val="20187308"/>
</p:tagLst>
</file>

<file path=ppt/tags/tag27.xml><?xml version="1.0" encoding="utf-8"?>
<p:tagLst xmlns:p="http://schemas.openxmlformats.org/presentationml/2006/main">
  <p:tag name="KSO_WM_BEAUTIFY_FLAG" val="#wm#"/>
  <p:tag name="KSO_WM_TEMPLATE_CATEGORY" val="custom"/>
  <p:tag name="KSO_WM_TEMPLATE_INDEX" val="20187308"/>
</p:tagLst>
</file>

<file path=ppt/tags/tag28.xml><?xml version="1.0" encoding="utf-8"?>
<p:tagLst xmlns:p="http://schemas.openxmlformats.org/presentationml/2006/main">
  <p:tag name="KSO_WM_BEAUTIFY_FLAG" val="#wm#"/>
  <p:tag name="KSO_WM_TEMPLATE_CATEGORY" val="custom"/>
  <p:tag name="KSO_WM_TEMPLATE_INDEX" val="20187308"/>
</p:tagLst>
</file>

<file path=ppt/tags/tag29.xml><?xml version="1.0" encoding="utf-8"?>
<p:tagLst xmlns:p="http://schemas.openxmlformats.org/presentationml/2006/main">
  <p:tag name="KSO_WM_BEAUTIFY_FLAG" val="#wm#"/>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BEAUTIFY_FLAG" val="#wm#"/>
  <p:tag name="KSO_WM_TEMPLATE_CATEGORY" val="custom"/>
  <p:tag name="KSO_WM_TEMPLATE_INDEX" val="20187308"/>
</p:tagLst>
</file>

<file path=ppt/tags/tag31.xml><?xml version="1.0" encoding="utf-8"?>
<p:tagLst xmlns:p="http://schemas.openxmlformats.org/presentationml/2006/main">
  <p:tag name="KSO_WM_BEAUTIFY_FLAG" val="#wm#"/>
  <p:tag name="KSO_WM_TEMPLATE_CATEGORY" val="custom"/>
  <p:tag name="KSO_WM_TEMPLATE_INDEX" val="20187308"/>
</p:tagLst>
</file>

<file path=ppt/tags/tag32.xml><?xml version="1.0" encoding="utf-8"?>
<p:tagLst xmlns:p="http://schemas.openxmlformats.org/presentationml/2006/main">
  <p:tag name="KSO_WM_BEAUTIFY_FLAG" val="#wm#"/>
  <p:tag name="KSO_WM_TEMPLATE_CATEGORY" val="custom"/>
  <p:tag name="KSO_WM_TEMPLATE_INDEX" val="20187308"/>
</p:tagLst>
</file>

<file path=ppt/tags/tag33.xml><?xml version="1.0" encoding="utf-8"?>
<p:tagLst xmlns:p="http://schemas.openxmlformats.org/presentationml/2006/main">
  <p:tag name="KSO_WM_BEAUTIFY_FLAG" val="#wm#"/>
  <p:tag name="KSO_WM_TEMPLATE_CATEGORY" val="custom"/>
  <p:tag name="KSO_WM_TEMPLATE_INDEX" val="20187308"/>
</p:tagLst>
</file>

<file path=ppt/tags/tag34.xml><?xml version="1.0" encoding="utf-8"?>
<p:tagLst xmlns:p="http://schemas.openxmlformats.org/presentationml/2006/main">
  <p:tag name="KSO_WM_BEAUTIFY_FLAG" val="#wm#"/>
  <p:tag name="KSO_WM_TEMPLATE_CATEGORY" val="custom"/>
  <p:tag name="KSO_WM_TEMPLATE_INDEX" val="20187308"/>
</p:tagLst>
</file>

<file path=ppt/tags/tag35.xml><?xml version="1.0" encoding="utf-8"?>
<p:tagLst xmlns:p="http://schemas.openxmlformats.org/presentationml/2006/main">
  <p:tag name="KSO_WM_BEAUTIFY_FLAG" val="#wm#"/>
  <p:tag name="KSO_WM_TEMPLATE_CATEGORY" val="custom"/>
  <p:tag name="KSO_WM_TEMPLATE_INDEX" val="20187308"/>
</p:tagLst>
</file>

<file path=ppt/tags/tag36.xml><?xml version="1.0" encoding="utf-8"?>
<p:tagLst xmlns:p="http://schemas.openxmlformats.org/presentationml/2006/main">
  <p:tag name="KSO_WM_BEAUTIFY_FLAG" val="#wm#"/>
  <p:tag name="KSO_WM_TEMPLATE_CATEGORY" val="custom"/>
  <p:tag name="KSO_WM_TEMPLATE_INDEX" val="20187308"/>
</p:tagLst>
</file>

<file path=ppt/tags/tag4.xml><?xml version="1.0" encoding="utf-8"?>
<p:tagLst xmlns:p="http://schemas.openxmlformats.org/presentationml/2006/main">
  <p:tag name="KSO_WM_TEMPLATE_CATEGORY" val="custom"/>
  <p:tag name="KSO_WM_TEMPLATE_INDEX" val="20187308"/>
  <p:tag name="KSO_WM_TAG_VERSION" val="1.0"/>
  <p:tag name="KSO_WM_UNIT_TYPE" val="a"/>
  <p:tag name="KSO_WM_UNIT_INDEX" val="1"/>
  <p:tag name="KSO_WM_UNIT_ID" val="custom20187308_1*a*1"/>
  <p:tag name="KSO_WM_UNIT_LAYERLEVEL" val="1"/>
  <p:tag name="KSO_WM_UNIT_VALUE" val="13"/>
  <p:tag name="KSO_WM_UNIT_ISCONTENTSTITLE" val="0"/>
  <p:tag name="KSO_WM_UNIT_HIGHLIGHT" val="0"/>
  <p:tag name="KSO_WM_UNIT_COMPATIBLE" val="0"/>
  <p:tag name="KSO_WM_UNIT_CLEAR" val="0"/>
  <p:tag name="KSO_WM_BEAUTIFY_FLAG" val="#wm#"/>
  <p:tag name="KSO_WM_UNIT_PRESET_TEXT" val="空白演示"/>
</p:tagLst>
</file>

<file path=ppt/tags/tag5.xml><?xml version="1.0" encoding="utf-8"?>
<p:tagLst xmlns:p="http://schemas.openxmlformats.org/presentationml/2006/main">
  <p:tag name="KSO_WM_TEMPLATE_CATEGORY" val="custom"/>
  <p:tag name="KSO_WM_TEMPLATE_INDEX" val="20187308"/>
  <p:tag name="KSO_WM_TAG_VERSION" val="1.0"/>
  <p:tag name="KSO_WM_UNIT_TYPE" val="b"/>
  <p:tag name="KSO_WM_UNIT_INDEX" val="1"/>
  <p:tag name="KSO_WM_UNIT_ID" val="custom20187308_1*b*1"/>
  <p:tag name="KSO_WM_UNIT_LAYERLEVEL" val="1"/>
  <p:tag name="KSO_WM_UNIT_VALUE" val="156"/>
  <p:tag name="KSO_WM_UNIT_ISCONTENTSTITLE" val="0"/>
  <p:tag name="KSO_WM_UNIT_HIGHLIGHT" val="0"/>
  <p:tag name="KSO_WM_UNIT_COMPATIBLE" val="0"/>
  <p:tag name="KSO_WM_UNIT_CLEAR" val="0"/>
  <p:tag name="KSO_WM_BEAUTIFY_FLAG" val="#wm#"/>
  <p:tag name="KSO_WM_UNIT_PRESET_TEXT" val="Speaker name and title here"/>
</p:tagLst>
</file>

<file path=ppt/tags/tag6.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7.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6985</Words>
  <Application>WPS 演示</Application>
  <PresentationFormat>宽屏</PresentationFormat>
  <Paragraphs>78</Paragraphs>
  <Slides>31</Slides>
  <Notes>15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31</vt:i4>
      </vt:variant>
    </vt:vector>
  </HeadingPairs>
  <TitlesOfParts>
    <vt:vector size="38" baseType="lpstr">
      <vt:lpstr>Arial</vt:lpstr>
      <vt:lpstr>宋体</vt:lpstr>
      <vt:lpstr>Wingdings</vt:lpstr>
      <vt:lpstr>微软雅黑</vt:lpstr>
      <vt:lpstr>Arial Unicode MS</vt:lpstr>
      <vt:lpstr>等线</vt:lpstr>
      <vt:lpstr>Office 主题​​</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王爷</cp:lastModifiedBy>
  <cp:revision>395</cp:revision>
  <dcterms:created xsi:type="dcterms:W3CDTF">2017-08-03T09:01:00Z</dcterms:created>
  <dcterms:modified xsi:type="dcterms:W3CDTF">2019-03-14T05:05:48Z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2052-11.1.0.8213</vt:lpwstr>
  </property>
</Properties>
</file>