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E0FE12-A6F3-4E38-8CDA-271F8B87CD16}" type="datetimeFigureOut">
              <a:rPr lang="zh-CN" altLang="en-US" smtClean="0"/>
              <a:pPr/>
              <a:t>2012/11/26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38C9D91-00A1-4001-9105-295659BCE3A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158" y="1428737"/>
            <a:ext cx="8786842" cy="328614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5400" b="1" dirty="0" smtClean="0"/>
              <a:t>     </a:t>
            </a:r>
            <a:r>
              <a:rPr lang="zh-CN" altLang="en-US" sz="5400" b="1" dirty="0" smtClean="0"/>
              <a:t>通讯：讲述新闻故事</a:t>
            </a:r>
            <a:endParaRPr lang="zh-CN" altLang="en-US" sz="5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u="sng" dirty="0" smtClean="0">
                <a:solidFill>
                  <a:srgbClr val="FF0000"/>
                </a:solidFill>
              </a:rPr>
              <a:t>（</a:t>
            </a:r>
            <a:r>
              <a:rPr lang="en-US" altLang="zh-CN" u="sng" dirty="0" smtClean="0">
                <a:solidFill>
                  <a:srgbClr val="FF0000"/>
                </a:solidFill>
              </a:rPr>
              <a:t>2</a:t>
            </a:r>
            <a:r>
              <a:rPr lang="zh-CN" altLang="zh-CN" u="sng" dirty="0" smtClean="0">
                <a:solidFill>
                  <a:srgbClr val="FF0000"/>
                </a:solidFill>
              </a:rPr>
              <a:t>）形式上，消息程式性强，通讯创造性强。</a:t>
            </a:r>
            <a:r>
              <a:rPr lang="en-US" altLang="zh-CN" u="sng" dirty="0" smtClean="0">
                <a:solidFill>
                  <a:srgbClr val="FF0000"/>
                </a:solidFill>
              </a:rPr>
              <a:t> </a:t>
            </a:r>
            <a:br>
              <a:rPr lang="en-US" altLang="zh-CN" u="sng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4525963"/>
          </a:xfrm>
        </p:spPr>
        <p:txBody>
          <a:bodyPr>
            <a:noAutofit/>
          </a:bodyPr>
          <a:lstStyle/>
          <a:p>
            <a:r>
              <a:rPr lang="zh-CN" altLang="zh-CN" sz="2800" b="1" u="sng" dirty="0" smtClean="0">
                <a:solidFill>
                  <a:srgbClr val="FF0000"/>
                </a:solidFill>
              </a:rPr>
              <a:t>形式，一般是指文章的结构、语言、表达方式。</a:t>
            </a:r>
            <a:r>
              <a:rPr lang="en-US" altLang="zh-CN" sz="2800" b="1" u="sng" dirty="0" smtClean="0">
                <a:solidFill>
                  <a:srgbClr val="FF0000"/>
                </a:solidFill>
              </a:rPr>
              <a:t> </a:t>
            </a:r>
            <a:r>
              <a:rPr lang="en-US" altLang="zh-CN" sz="2800" b="1" u="sng" dirty="0" smtClean="0"/>
              <a:t/>
            </a:r>
            <a:br>
              <a:rPr lang="en-US" altLang="zh-CN" sz="2800" b="1" u="sng" dirty="0" smtClean="0"/>
            </a:br>
            <a:r>
              <a:rPr lang="zh-CN" altLang="zh-CN" sz="2800" b="1" u="sng" dirty="0" smtClean="0"/>
              <a:t>　　从结构上看，消息是一种程式化的文体，它的外部结构由标题、导语、主体、结尾组成，你看标题、导语又都有一些常用的模式。消息的写作，在很大程度上是按着固定的模式进行操作，创造性只体现在一些局部性的地方。而通讯则不然，它的写作跟一般记叙文相似，没有固定格式，每一篇都有自己独特的结构形式。</a:t>
            </a:r>
            <a:r>
              <a:rPr lang="en-US" altLang="zh-CN" sz="2800" b="1" u="sng" dirty="0" smtClean="0"/>
              <a:t> </a:t>
            </a:r>
            <a:br>
              <a:rPr lang="en-US" altLang="zh-CN" sz="2800" b="1" u="sng" dirty="0" smtClean="0"/>
            </a:br>
            <a:r>
              <a:rPr lang="zh-CN" altLang="zh-CN" sz="2800" b="1" u="sng" dirty="0" smtClean="0"/>
              <a:t>　　另外，消息的表达方式和语言也都有一定的程式性。在表达方面，消息主要用叙述，其他表达方式用得很少。在语言上，消息运用词语的直接含义，显得简洁朴素，循规蹈矩。而通讯表达方式丰富多样，语言常有新颖独特的创造性运用，显得溢彩流光，摇曳多姿。</a:t>
            </a:r>
            <a:r>
              <a:rPr lang="en-US" altLang="zh-CN" sz="2800" b="1" u="sng" dirty="0" smtClean="0"/>
              <a:t> </a:t>
            </a:r>
            <a:br>
              <a:rPr lang="en-US" altLang="zh-CN" sz="2800" b="1" u="sng" dirty="0" smtClean="0"/>
            </a:b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(3)</a:t>
            </a:r>
            <a:r>
              <a:rPr lang="zh-CN" altLang="zh-CN" u="sng" dirty="0" smtClean="0">
                <a:solidFill>
                  <a:srgbClr val="FF0000"/>
                </a:solidFill>
              </a:rPr>
              <a:t>在写作技巧上，消息手法简单，通讯手法多样。</a:t>
            </a:r>
            <a:r>
              <a:rPr lang="en-US" altLang="zh-CN" u="sng" dirty="0" smtClean="0">
                <a:solidFill>
                  <a:srgbClr val="FF0000"/>
                </a:solidFill>
              </a:rPr>
              <a:t> </a:t>
            </a:r>
            <a:r>
              <a:rPr lang="en-US" altLang="zh-CN" u="sng" dirty="0" smtClean="0"/>
              <a:t/>
            </a:r>
            <a:br>
              <a:rPr lang="en-US" altLang="zh-CN" u="sng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u="sng" dirty="0" smtClean="0"/>
              <a:t>　</a:t>
            </a:r>
            <a:r>
              <a:rPr lang="zh-CN" altLang="zh-CN" b="1" u="sng" dirty="0" smtClean="0"/>
              <a:t>这里所说的</a:t>
            </a:r>
            <a:r>
              <a:rPr lang="zh-CN" altLang="zh-CN" b="1" u="sng" dirty="0" smtClean="0">
                <a:solidFill>
                  <a:srgbClr val="FF0000"/>
                </a:solidFill>
              </a:rPr>
              <a:t>写作技巧</a:t>
            </a:r>
            <a:r>
              <a:rPr lang="zh-CN" altLang="zh-CN" b="1" u="sng" dirty="0" smtClean="0"/>
              <a:t>。含义较广，包括</a:t>
            </a:r>
            <a:r>
              <a:rPr lang="zh-CN" altLang="zh-CN" b="1" u="sng" dirty="0" smtClean="0">
                <a:solidFill>
                  <a:srgbClr val="FF0000"/>
                </a:solidFill>
              </a:rPr>
              <a:t>虚实相衬、对比烘托、铺垫弄引、设置悬念。欲擒故纵、欲露先藏、欲扬先抑、曲径通幽、断续反跌等多种表现手法，也包括比喻、对偶、排比、夸张、比拟、象征等多种修辞手法</a:t>
            </a:r>
            <a:r>
              <a:rPr lang="zh-CN" altLang="zh-CN" b="1" u="sng" dirty="0" smtClean="0"/>
              <a:t>。这些手法，消息也是要运用的。但是，由于消息受简洁朴实的文体本性限制，对这些手法是在合适的地方偶尔一用。通讯则不然，为了能够加强作品的感染力和生动性，它常常综合使用以上多种写作技巧。</a:t>
            </a:r>
            <a:r>
              <a:rPr lang="zh-CN" altLang="en-US" b="1" u="sng" dirty="0" smtClean="0"/>
              <a:t>如：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u="sng" dirty="0" smtClean="0"/>
              <a:t> </a:t>
            </a:r>
            <a:br>
              <a:rPr lang="en-US" altLang="zh-CN" u="sng" dirty="0" smtClean="0"/>
            </a:br>
            <a:r>
              <a:rPr lang="zh-CN" altLang="zh-CN" u="sng" dirty="0" smtClean="0"/>
              <a:t>通讯《领导干部的楷模</a:t>
            </a:r>
            <a:r>
              <a:rPr lang="en-US" altLang="zh-CN" u="sng" dirty="0" smtClean="0"/>
              <a:t>――</a:t>
            </a:r>
            <a:r>
              <a:rPr lang="zh-CN" altLang="zh-CN" u="sng" dirty="0" smtClean="0"/>
              <a:t>孔繁森》一文中有这样的片断：</a:t>
            </a:r>
            <a:r>
              <a:rPr lang="en-US" altLang="zh-CN" u="sng" dirty="0" smtClean="0"/>
              <a:t> </a:t>
            </a:r>
            <a:br>
              <a:rPr lang="en-US" altLang="zh-CN" u="sng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554162"/>
            <a:ext cx="8839200" cy="4732358"/>
          </a:xfrm>
        </p:spPr>
        <p:txBody>
          <a:bodyPr>
            <a:normAutofit fontScale="62500" lnSpcReduction="20000"/>
          </a:bodyPr>
          <a:lstStyle/>
          <a:p>
            <a:endParaRPr lang="en-US" altLang="zh-CN" b="1" u="sng" dirty="0" smtClean="0"/>
          </a:p>
          <a:p>
            <a:r>
              <a:rPr lang="en-US" altLang="zh-CN" sz="4000" b="1" u="sng" dirty="0" smtClean="0"/>
              <a:t>……</a:t>
            </a:r>
            <a:r>
              <a:rPr lang="zh-CN" altLang="zh-CN" sz="4000" b="1" u="sng" dirty="0" smtClean="0"/>
              <a:t>孔繁森离开拉萨两天后，进入阿里地区措勤县境。藏北大草原那雄浑、壮美的景色展现在他的面前。远方，绵延起伏的雪山在蓝天的映衬下格外壮丽，广袤无垠的草原一直伸展到遥远的天际。近旁，一座座用石头垒成的玛尼堆披挂着祈祷吉祥的五彩经幡，一堆堆高寒地带特有的红柳丛在阳光下像火一样耀眼。天空，时而白云朵朵，时而乌云密布；原野，时而大雪纷飞，时而风沙弥漫</a:t>
            </a:r>
            <a:r>
              <a:rPr lang="en-US" altLang="zh-CN" sz="4000" b="1" u="sng" dirty="0" smtClean="0"/>
              <a:t>…… </a:t>
            </a:r>
          </a:p>
          <a:p>
            <a:r>
              <a:rPr lang="en-US" altLang="zh-CN" sz="4000" b="1" u="sng" dirty="0" smtClean="0"/>
              <a:t/>
            </a:r>
            <a:br>
              <a:rPr lang="en-US" altLang="zh-CN" sz="4000" b="1" u="sng" dirty="0" smtClean="0"/>
            </a:br>
            <a:endParaRPr lang="en-US" altLang="zh-CN" sz="4000" b="1" u="sng" dirty="0" smtClean="0"/>
          </a:p>
          <a:p>
            <a:r>
              <a:rPr lang="en-US" altLang="zh-CN" sz="4000" b="1" u="sng" dirty="0" smtClean="0">
                <a:solidFill>
                  <a:srgbClr val="FF0000"/>
                </a:solidFill>
              </a:rPr>
              <a:t>        </a:t>
            </a:r>
            <a:r>
              <a:rPr lang="zh-CN" altLang="zh-CN" sz="4000" b="1" u="sng" dirty="0" smtClean="0">
                <a:solidFill>
                  <a:srgbClr val="FF0000"/>
                </a:solidFill>
              </a:rPr>
              <a:t>虚实、有对比、有比喻、有对偶、有夸张</a:t>
            </a:r>
            <a:r>
              <a:rPr lang="en-US" altLang="zh-CN" sz="4000" b="1" u="sng" dirty="0" smtClean="0">
                <a:solidFill>
                  <a:srgbClr val="FF0000"/>
                </a:solidFill>
              </a:rPr>
              <a:t>……</a:t>
            </a:r>
            <a:r>
              <a:rPr lang="zh-CN" altLang="zh-CN" sz="4000" b="1" u="sng" dirty="0" smtClean="0">
                <a:solidFill>
                  <a:srgbClr val="FF0000"/>
                </a:solidFill>
              </a:rPr>
              <a:t>作者就是运用这些手法， 使新闻也具有了艺术的品性。</a:t>
            </a:r>
            <a:r>
              <a:rPr lang="en-US" altLang="zh-CN" sz="4000" b="1" u="sng" dirty="0" smtClean="0">
                <a:solidFill>
                  <a:srgbClr val="FF0000"/>
                </a:solidFill>
              </a:rPr>
              <a:t> </a:t>
            </a:r>
            <a:br>
              <a:rPr lang="en-US" altLang="zh-CN" sz="4000" b="1" u="sng" dirty="0" smtClean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u="sng" dirty="0" smtClean="0">
                <a:solidFill>
                  <a:srgbClr val="FF0000"/>
                </a:solidFill>
              </a:rPr>
              <a:t>(4 )</a:t>
            </a:r>
            <a:r>
              <a:rPr lang="zh-CN" altLang="zh-CN" b="1" u="sng" dirty="0" smtClean="0">
                <a:solidFill>
                  <a:srgbClr val="FF0000"/>
                </a:solidFill>
              </a:rPr>
              <a:t>风格上，消息朴实，通讯富有文采。</a:t>
            </a:r>
            <a:r>
              <a:rPr lang="en-US" altLang="zh-CN" b="1" u="sng" dirty="0" smtClean="0">
                <a:solidFill>
                  <a:srgbClr val="FF0000"/>
                </a:solidFill>
              </a:rPr>
              <a:t> </a:t>
            </a:r>
            <a:br>
              <a:rPr lang="en-US" altLang="zh-CN" b="1" u="sng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smtClean="0"/>
              <a:t>      </a:t>
            </a:r>
            <a:r>
              <a:rPr lang="zh-CN" altLang="zh-CN" b="1" u="sng" dirty="0" smtClean="0"/>
              <a:t>手法的不同自然会造成风格的不同。消息一般没有文学性，朴素实用。通讯则有较强的文学性，生动活泼而富于文采。在一期报纸上，只有消息的凝重则不够活泼多样，只有通讯的文采则不够朴素踏实。这两种不同的风格是各有所长的，二者之间的相互映衬和相互补充，使新闻媒体的面貌臻于完美。</a:t>
            </a:r>
            <a:r>
              <a:rPr lang="en-US" altLang="zh-CN" b="1" u="sng" dirty="0" smtClean="0"/>
              <a:t> </a:t>
            </a:r>
            <a:br>
              <a:rPr lang="en-US" altLang="zh-CN" b="1" u="sng" dirty="0" smtClean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u="sng" dirty="0" smtClean="0">
                <a:solidFill>
                  <a:srgbClr val="FF0000"/>
                </a:solidFill>
              </a:rPr>
              <a:t>(5)</a:t>
            </a:r>
            <a:r>
              <a:rPr lang="zh-CN" altLang="zh-CN" u="sng" dirty="0" smtClean="0">
                <a:solidFill>
                  <a:srgbClr val="FF0000"/>
                </a:solidFill>
              </a:rPr>
              <a:t>时效上，通讯不如消息迅速及时。</a:t>
            </a:r>
            <a:r>
              <a:rPr lang="en-US" altLang="zh-CN" u="sng" dirty="0" smtClean="0">
                <a:solidFill>
                  <a:srgbClr val="FF0000"/>
                </a:solidFill>
              </a:rPr>
              <a:t> </a:t>
            </a:r>
            <a:br>
              <a:rPr lang="en-US" altLang="zh-CN" u="sng" dirty="0" smtClean="0">
                <a:solidFill>
                  <a:srgbClr val="FF0000"/>
                </a:solidFill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u="sng" dirty="0" smtClean="0"/>
              <a:t>        </a:t>
            </a:r>
            <a:r>
              <a:rPr lang="zh-CN" altLang="zh-CN" b="1" u="sng" dirty="0" smtClean="0"/>
              <a:t>虽然有消息、通讯同时发表的情况，但一般来说，通讯的时效性是赶不上消息的。这倒不是说通讯就不追求时效，通讯的写作和发表也是讲究越快越好。可是事实上它不可能像消息那样快。其中的道理很简单：消息内容简略，篇幅短小，采访快，写稿也快。通讯有大量的细节，篇幅一般比消息长， 采访快不起来，写稿时间自然也比消息长一些</a:t>
            </a:r>
            <a:r>
              <a:rPr lang="en-US" altLang="zh-CN" b="1" u="sng" dirty="0" smtClean="0"/>
              <a:t> </a:t>
            </a:r>
            <a:r>
              <a:rPr lang="en-US" altLang="zh-CN" u="sng" dirty="0" smtClean="0"/>
              <a:t/>
            </a:r>
            <a:br>
              <a:rPr lang="en-US" altLang="zh-CN" u="sng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通讯的概念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      </a:t>
            </a:r>
          </a:p>
          <a:p>
            <a:r>
              <a:rPr lang="en-US" altLang="zh-CN" b="1" dirty="0" smtClean="0"/>
              <a:t>         </a:t>
            </a:r>
            <a:r>
              <a:rPr lang="zh-CN" altLang="zh-CN" b="1" dirty="0" smtClean="0"/>
              <a:t>运用叙述、描写、抒情、议论等多种手法，具体、生动、形象地反映新闻事件或典型人物的一种新闻报道形式。它是记叙文的一种，是报纸、广播电台、通讯社常用的文体。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 smtClean="0"/>
              <a:t>通讯的特点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一般来说，通讯有四大特点：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endParaRPr lang="en-US" altLang="zh-CN" b="1" dirty="0" smtClean="0"/>
          </a:p>
          <a:p>
            <a:r>
              <a:rPr lang="zh-CN" altLang="zh-CN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zh-CN" b="1" dirty="0" smtClean="0"/>
              <a:t>）严格的真实性。 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zh-CN" b="1" dirty="0" smtClean="0"/>
              <a:t>）报道的客观性。</a:t>
            </a:r>
            <a:endParaRPr lang="en-US" altLang="zh-CN" b="1" dirty="0" smtClean="0"/>
          </a:p>
          <a:p>
            <a:r>
              <a:rPr lang="en-US" altLang="zh-CN" b="1" dirty="0" smtClean="0"/>
              <a:t> 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）较强的时间性。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r>
              <a:rPr lang="en-US" altLang="zh-CN" b="1" dirty="0" smtClean="0"/>
              <a:t> 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4</a:t>
            </a:r>
            <a:r>
              <a:rPr lang="zh-CN" altLang="zh-CN" b="1" dirty="0" smtClean="0"/>
              <a:t>）描写的形象性。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通讯的种类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zh-CN" b="1" dirty="0" smtClean="0"/>
              <a:t>）按内容分，通讯一般分为人物通讯、事件通讯、概貌通讯、工作通讯。</a:t>
            </a:r>
            <a:r>
              <a:rPr lang="en-US" altLang="zh-CN" b="1" dirty="0" smtClean="0"/>
              <a:t> </a:t>
            </a:r>
            <a:br>
              <a:rPr lang="en-US" altLang="zh-CN" b="1" dirty="0" smtClean="0"/>
            </a:br>
            <a:r>
              <a:rPr lang="zh-CN" altLang="zh-CN" b="1" dirty="0" smtClean="0"/>
              <a:t>（</a:t>
            </a:r>
            <a:r>
              <a:rPr lang="en-US" altLang="zh-CN" b="1" dirty="0" smtClean="0"/>
              <a:t>2</a:t>
            </a:r>
            <a:r>
              <a:rPr lang="zh-CN" altLang="zh-CN" b="1" dirty="0" smtClean="0"/>
              <a:t>）按形式分，通讯分为一般记事通讯、访问记（专访、人物专访）、小故事、集纳、巡礼、纪实、见闻、特写、速写、侧记、散记、采访札记。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通讯的写作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85784" y="928670"/>
            <a:ext cx="9429784" cy="4525963"/>
          </a:xfrm>
        </p:spPr>
        <p:txBody>
          <a:bodyPr>
            <a:no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第一，主题要明确。</a:t>
            </a:r>
            <a:r>
              <a:rPr lang="zh-CN" altLang="zh-CN" sz="2400" b="1" dirty="0" smtClean="0"/>
              <a:t>有了明确的主题，取舍材料才有标准，起笔、过渡、高潮、结尾才有依据。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第二，材料要精当。</a:t>
            </a:r>
            <a:r>
              <a:rPr lang="zh-CN" altLang="zh-CN" sz="2400" b="1" dirty="0" smtClean="0"/>
              <a:t>按照主题思想的要求，去掂量材料、选取材料；把最能反映事物本质的、具有典型意义的和最有吸引力的材料写进去。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第三，写人离不开事，写事为了写人。</a:t>
            </a:r>
            <a:r>
              <a:rPr lang="zh-CN" altLang="zh-CN" sz="2400" b="1" dirty="0" smtClean="0"/>
              <a:t>写人物通讯固然要写人，就是写事件通讯、概貌通讯、工作通讯，也不能忘记写人。当然，写人离不开写事。离开事例、细节、情节去写人，势必写得空空洞洞。</a:t>
            </a:r>
            <a:r>
              <a:rPr lang="en-US" altLang="zh-CN" sz="2400" b="1" dirty="0" smtClean="0"/>
              <a:t> </a:t>
            </a:r>
            <a:br>
              <a:rPr lang="en-US" altLang="zh-CN" sz="2400" b="1" dirty="0" smtClean="0"/>
            </a:br>
            <a:r>
              <a:rPr lang="en-US" altLang="zh-CN" sz="2400" b="1" dirty="0" smtClean="0"/>
              <a:t>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第四，角度要新颖。</a:t>
            </a:r>
            <a:r>
              <a:rPr lang="zh-CN" altLang="zh-CN" sz="2400" b="1" dirty="0" smtClean="0"/>
              <a:t>写作方法要灵活多样，除叙述外，可以描写、议论，也可以穿插人物对话、自叙和作者的体会、感受，既可以用第三人称的报道形式，也可以写成第一人称的访问记、印象记或书信体、日记体等。通讯所报道的新闻事实，可以从各个不同的角度去观察，去反映，诸如正面、反面、侧面、鸟瞰、平视、仰望、远眺、近看、俯首、细察</a:t>
            </a:r>
            <a:r>
              <a:rPr lang="en-US" altLang="zh-CN" sz="2400" b="1" dirty="0" smtClean="0"/>
              <a:t>……</a:t>
            </a:r>
            <a:r>
              <a:rPr lang="zh-CN" altLang="zh-CN" sz="2400" b="1" dirty="0" smtClean="0"/>
              <a:t>角度不同，印象各异。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人物通讯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        </a:t>
            </a:r>
            <a:r>
              <a:rPr lang="zh-CN" altLang="zh-CN" b="1" dirty="0" smtClean="0"/>
              <a:t>以报道各条战线上的先进人物为主的通讯。它</a:t>
            </a:r>
            <a:r>
              <a:rPr lang="zh-CN" altLang="zh-CN" b="1" dirty="0" smtClean="0">
                <a:solidFill>
                  <a:srgbClr val="FF0000"/>
                </a:solidFill>
              </a:rPr>
              <a:t>着重揭示先进人物的精神境界，通过写人物的先进事迹，反映出人物的先进思想，使之成为社会的共同财富。</a:t>
            </a:r>
            <a:r>
              <a:rPr lang="zh-CN" altLang="zh-CN" b="1" dirty="0" smtClean="0"/>
              <a:t>同时，也报道转变中的人物和某些有争议的人物。</a:t>
            </a:r>
            <a:r>
              <a:rPr lang="en-US" altLang="zh-CN" b="1" dirty="0" smtClean="0"/>
              <a:t>“</a:t>
            </a:r>
            <a:r>
              <a:rPr lang="zh-CN" altLang="zh-CN" b="1" dirty="0" smtClean="0"/>
              <a:t>金无足赤，人无完人</a:t>
            </a:r>
            <a:r>
              <a:rPr lang="en-US" altLang="zh-CN" b="1" dirty="0" smtClean="0"/>
              <a:t>”</a:t>
            </a:r>
            <a:r>
              <a:rPr lang="zh-CN" altLang="zh-CN" b="1" dirty="0" smtClean="0"/>
              <a:t>，在写作时切不可把先进人物写成从来没有过的大智大勇，十全十美，写人叙事力求言真意切，恰如其分。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dirty="0" smtClean="0"/>
              <a:t>人物通讯写作的基本要求和方法有以下几点：</a:t>
            </a:r>
            <a:r>
              <a:rPr lang="en-US" altLang="zh-CN" dirty="0" smtClean="0"/>
              <a:t> </a:t>
            </a:r>
            <a:br>
              <a:rPr lang="en-US" altLang="zh-CN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 smtClean="0"/>
              <a:t>（</a:t>
            </a:r>
            <a:r>
              <a:rPr lang="en-US" altLang="zh-CN" b="1" dirty="0" smtClean="0"/>
              <a:t>1</a:t>
            </a:r>
            <a:r>
              <a:rPr lang="zh-CN" altLang="zh-CN" b="1" dirty="0" smtClean="0"/>
              <a:t>）要体现当今的时代特征</a:t>
            </a:r>
            <a:endParaRPr lang="en-US" altLang="zh-CN" b="1" dirty="0" smtClean="0"/>
          </a:p>
          <a:p>
            <a:r>
              <a:rPr lang="en-US" altLang="zh-CN" b="1" u="sng" dirty="0" smtClean="0"/>
              <a:t> </a:t>
            </a:r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2</a:t>
            </a:r>
            <a:r>
              <a:rPr lang="zh-CN" altLang="zh-CN" b="1" u="sng" dirty="0" smtClean="0"/>
              <a:t>）、要写出人物的特点</a:t>
            </a:r>
            <a:endParaRPr lang="en-US" altLang="zh-CN" b="1" u="sng" dirty="0" smtClean="0"/>
          </a:p>
          <a:p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3</a:t>
            </a:r>
            <a:r>
              <a:rPr lang="zh-CN" altLang="zh-CN" b="1" u="sng" dirty="0" smtClean="0"/>
              <a:t>）、要用人物的行为表现人物</a:t>
            </a:r>
            <a:endParaRPr lang="en-US" altLang="zh-CN" b="1" u="sng" dirty="0" smtClean="0"/>
          </a:p>
          <a:p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4</a:t>
            </a:r>
            <a:r>
              <a:rPr lang="zh-CN" altLang="zh-CN" b="1" u="sng" dirty="0" smtClean="0"/>
              <a:t>）、人物通讯有两种写法 一是对人物一生，或某一个阶段，某一个方面，作比较全面的报道。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u="sng" dirty="0" smtClean="0"/>
              <a:t>人物通讯阅读方法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1</a:t>
            </a:r>
            <a:r>
              <a:rPr lang="zh-CN" altLang="zh-CN" b="1" u="sng" dirty="0" smtClean="0"/>
              <a:t>）读</a:t>
            </a:r>
            <a:r>
              <a:rPr lang="en-US" altLang="zh-CN" b="1" u="sng" dirty="0" smtClean="0"/>
              <a:t>“</a:t>
            </a:r>
            <a:r>
              <a:rPr lang="zh-CN" altLang="zh-CN" b="1" u="sng" dirty="0" smtClean="0"/>
              <a:t>结构</a:t>
            </a:r>
            <a:r>
              <a:rPr lang="en-US" altLang="zh-CN" b="1" u="sng" dirty="0" smtClean="0"/>
              <a:t>”</a:t>
            </a:r>
            <a:r>
              <a:rPr lang="zh-CN" altLang="zh-CN" b="1" u="sng" dirty="0" smtClean="0"/>
              <a:t>，能理清作者的思路，划分层次</a:t>
            </a:r>
            <a:r>
              <a:rPr lang="en-US" altLang="zh-CN" b="1" u="sng" dirty="0" smtClean="0"/>
              <a:t> </a:t>
            </a:r>
            <a:br>
              <a:rPr lang="en-US" altLang="zh-CN" b="1" u="sng" dirty="0" smtClean="0"/>
            </a:br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2</a:t>
            </a:r>
            <a:r>
              <a:rPr lang="zh-CN" altLang="zh-CN" b="1" u="sng" dirty="0" smtClean="0"/>
              <a:t>）读人物个性，能够分析初人物的个性</a:t>
            </a:r>
            <a:r>
              <a:rPr lang="en-US" altLang="zh-CN" b="1" u="sng" dirty="0" smtClean="0"/>
              <a:t> </a:t>
            </a:r>
            <a:br>
              <a:rPr lang="en-US" altLang="zh-CN" b="1" u="sng" dirty="0" smtClean="0"/>
            </a:br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3</a:t>
            </a:r>
            <a:r>
              <a:rPr lang="zh-CN" altLang="zh-CN" b="1" u="sng" dirty="0" smtClean="0"/>
              <a:t>）读写法，能够找到文章的精彩之处</a:t>
            </a:r>
            <a:r>
              <a:rPr lang="en-US" altLang="zh-CN" b="1" u="sng" dirty="0" smtClean="0"/>
              <a:t> </a:t>
            </a:r>
            <a:br>
              <a:rPr lang="en-US" altLang="zh-CN" b="1" u="sng" dirty="0" smtClean="0"/>
            </a:br>
            <a:r>
              <a:rPr lang="zh-CN" altLang="zh-CN" b="1" u="sng" dirty="0" smtClean="0"/>
              <a:t>（</a:t>
            </a:r>
            <a:r>
              <a:rPr lang="en-US" altLang="zh-CN" b="1" u="sng" dirty="0" smtClean="0"/>
              <a:t>4</a:t>
            </a:r>
            <a:r>
              <a:rPr lang="zh-CN" altLang="zh-CN" b="1" u="sng" dirty="0" smtClean="0"/>
              <a:t>）新闻性，能找到文章的新闻价值，了解它报道的重大意义</a:t>
            </a:r>
            <a:r>
              <a:rPr lang="en-US" altLang="zh-CN" b="1" u="sng" dirty="0" smtClean="0"/>
              <a:t>. </a:t>
            </a:r>
            <a:br>
              <a:rPr lang="en-US" altLang="zh-CN" b="1" u="sng" dirty="0" smtClean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u="sng" dirty="0" smtClean="0"/>
              <a:t>通讯与消息的区别</a:t>
            </a:r>
            <a:r>
              <a:rPr lang="en-US" altLang="zh-CN" u="sng" dirty="0" smtClean="0"/>
              <a:t> </a:t>
            </a:r>
            <a:br>
              <a:rPr lang="en-US" altLang="zh-CN" u="sng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u="sng" dirty="0" smtClean="0">
                <a:solidFill>
                  <a:srgbClr val="FF0000"/>
                </a:solidFill>
              </a:rPr>
              <a:t>（</a:t>
            </a:r>
            <a:r>
              <a:rPr lang="en-US" altLang="zh-CN" b="1" u="sng" dirty="0" smtClean="0">
                <a:solidFill>
                  <a:srgbClr val="FF0000"/>
                </a:solidFill>
              </a:rPr>
              <a:t>1</a:t>
            </a:r>
            <a:r>
              <a:rPr lang="zh-CN" altLang="zh-CN" b="1" u="sng" dirty="0" smtClean="0">
                <a:solidFill>
                  <a:srgbClr val="FF0000"/>
                </a:solidFill>
              </a:rPr>
              <a:t>）内容上，消息简略单纯，通讯详细丰富。</a:t>
            </a:r>
            <a:r>
              <a:rPr lang="zh-CN" altLang="zh-CN" b="1" u="sng" dirty="0" smtClean="0"/>
              <a:t>从内容方面看，消息大多是一事一报，而且只报道新闻事件的大致情况，如果有细节也是非常少的。而通讯报道的可以是一人一事，也可以涉及众多的人物和事件。同时，通讯十分重视细节的刻画，在一篇通讯中往往有大量的细节。</a:t>
            </a:r>
            <a:r>
              <a:rPr lang="en-US" altLang="zh-CN" b="1" u="sng" dirty="0" smtClean="0"/>
              <a:t> </a:t>
            </a:r>
            <a:r>
              <a:rPr lang="en-US" altLang="zh-CN" u="sng" dirty="0" smtClean="0"/>
              <a:t/>
            </a:r>
            <a:br>
              <a:rPr lang="en-US" altLang="zh-CN" u="sng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</TotalTime>
  <Words>1163</Words>
  <Application>Microsoft Office PowerPoint</Application>
  <PresentationFormat>全屏显示(4:3)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跋涉</vt:lpstr>
      <vt:lpstr>      通讯：讲述新闻故事</vt:lpstr>
      <vt:lpstr>通讯的概念  </vt:lpstr>
      <vt:lpstr>通讯的特点</vt:lpstr>
      <vt:lpstr>通讯的种类  </vt:lpstr>
      <vt:lpstr>通讯的写作  </vt:lpstr>
      <vt:lpstr>人物通讯  </vt:lpstr>
      <vt:lpstr>人物通讯写作的基本要求和方法有以下几点：  </vt:lpstr>
      <vt:lpstr>人物通讯阅读方法</vt:lpstr>
      <vt:lpstr>通讯与消息的区别  </vt:lpstr>
      <vt:lpstr>（2）形式上，消息程式性强，通讯创造性强。  </vt:lpstr>
      <vt:lpstr>(3)在写作技巧上，消息手法简单，通讯手法多样。  </vt:lpstr>
      <vt:lpstr>  通讯《领导干部的楷模――孔繁森》一文中有这样的片断：  </vt:lpstr>
      <vt:lpstr>(4 )风格上，消息朴实，通讯富有文采。  </vt:lpstr>
      <vt:lpstr>(5)时效上，通讯不如消息迅速及时。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通讯：讲述新闻故事</dc:title>
  <dc:creator>Administrator</dc:creator>
  <cp:lastModifiedBy>Administrator</cp:lastModifiedBy>
  <cp:revision>6</cp:revision>
  <dcterms:created xsi:type="dcterms:W3CDTF">2012-11-26T14:37:04Z</dcterms:created>
  <dcterms:modified xsi:type="dcterms:W3CDTF">2012-11-26T15:19:47Z</dcterms:modified>
</cp:coreProperties>
</file>