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377" r:id="rId4"/>
    <p:sldId id="258" r:id="rId5"/>
    <p:sldId id="327" r:id="rId6"/>
    <p:sldId id="313" r:id="rId7"/>
    <p:sldId id="326" r:id="rId8"/>
    <p:sldId id="329" r:id="rId9"/>
    <p:sldId id="366" r:id="rId10"/>
    <p:sldId id="349" r:id="rId11"/>
    <p:sldId id="387" r:id="rId12"/>
    <p:sldId id="386" r:id="rId13"/>
    <p:sldId id="378" r:id="rId14"/>
    <p:sldId id="379" r:id="rId15"/>
    <p:sldId id="371" r:id="rId16"/>
    <p:sldId id="367" r:id="rId17"/>
    <p:sldId id="372" r:id="rId18"/>
    <p:sldId id="373" r:id="rId19"/>
    <p:sldId id="381" r:id="rId20"/>
    <p:sldId id="383" r:id="rId21"/>
    <p:sldId id="263" r:id="rId22"/>
    <p:sldId id="259" r:id="rId23"/>
  </p:sldIdLst>
  <p:sldSz cx="24385588" cy="13717588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anose="020B0604020202020204" pitchFamily="34" charset="0"/>
              </a:rPr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8725946" y="5778674"/>
            <a:ext cx="7571304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自己之歌（节选）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479826" y="4504010"/>
            <a:ext cx="13033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《草叶集》第一版问世时，共收诗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首，最后出第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版时共收诗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余首，其中最长的一首是</a:t>
            </a:r>
            <a:r>
              <a:rPr lang="zh-CN" altLang="zh-CN" sz="4400" spc="-120">
                <a:latin typeface="黑体" panose="02010609060101010101" pitchFamily="49" charset="-122"/>
                <a:ea typeface="黑体" panose="02010609060101010101" pitchFamily="49" charset="-122"/>
              </a:rPr>
              <a:t>《自己之歌》。</a:t>
            </a:r>
            <a:r>
              <a:rPr lang="en-US" altLang="zh-CN" sz="44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spc="-12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己之歌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几乎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包括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了惠特曼毕生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的主要思想，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重要的诗歌之一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16330" y="100991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学科</a:t>
            </a:r>
            <a:r>
              <a:rPr lang="zh-CN" altLang="en-US" smtClean="0">
                <a:solidFill>
                  <a:schemeClr val="bg1"/>
                </a:solidFill>
              </a:rPr>
              <a:t>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2880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7818" y="4454069"/>
            <a:ext cx="129614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《自己之歌》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通过对自然细致深情的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显示自己的灵魂，同时灵魂又展现给一个拥有广阔时空的自然诗人。正是通过自然与灵魂的</a:t>
            </a:r>
            <a:r>
              <a:rPr lang="zh-CN" altLang="zh-CN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水乳交融</a:t>
            </a:r>
            <a:r>
              <a:rPr lang="zh-CN" altLang="en-US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zh-CN" sz="4000" spc="110">
                <a:latin typeface="黑体" panose="02010609060101010101" pitchFamily="49" charset="-122"/>
                <a:ea typeface="黑体" panose="02010609060101010101" pitchFamily="49" charset="-122"/>
              </a:rPr>
              <a:t>自己的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神秘经验达到</a:t>
            </a:r>
            <a:r>
              <a:rPr lang="zh-CN" altLang="zh-CN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真理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树起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我便是尊神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之一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便是上帝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这样一个高大的自我形象。</a:t>
            </a:r>
            <a:endParaRPr lang="zh-CN" altLang="en-US" sz="4000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4590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119786" y="5274618"/>
            <a:ext cx="131774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惠特曼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在《建国百周年版序言》中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我毫不犹豫地在这个集子中贯穿着两条完全清晰的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脉络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条是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政治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另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一条是关于不朽的沉思。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40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81651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983882" y="3545254"/>
            <a:ext cx="12241360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　　我赞美我自己，歌唱我自己，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　 我承担的你也将承担，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　 因为属于我的每一个原子也同样属于你。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　 </a:t>
            </a:r>
            <a:endParaRPr lang="en-US" altLang="zh-CN" sz="4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你一时找不到我，请不要灰心丧气，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　 一处找不到再到别处去找，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　 我总在某个地方等候着你。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9678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2903762" y="5224090"/>
            <a:ext cx="73448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将我自己遗赠给泥土，然后再从我所爱的草叶中生长出来，假使你要再见到我，就请在你的鞋底下寻找吧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smtClean="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02106" y="407196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生命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的赞歌。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2714" y="5248424"/>
            <a:ext cx="5281960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5481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AA9FBB52-866F-42D3-B109-78EC3EDBCD2E}"/>
              </a:ext>
            </a:extLst>
          </p:cNvPr>
          <p:cNvSpPr txBox="1"/>
          <p:nvPr/>
        </p:nvSpPr>
        <p:spPr>
          <a:xfrm>
            <a:off x="5136010" y="5741506"/>
            <a:ext cx="972108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6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四：</a:t>
            </a:r>
            <a:r>
              <a:rPr lang="zh-CN" altLang="en-US" sz="6000" smtClean="0"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文本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125306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2759746" y="3421563"/>
            <a:ext cx="1402633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一部分用“我相信”高高举起了普通人的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旗帜，赋予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了普通的遭人践踏的小东西以崇高的地位和尊严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80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800"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第二部分写“我”和周围的一切都融为一体，是这个世界不可分割的一部分。</a:t>
            </a:r>
            <a:endParaRPr lang="en-US" altLang="zh-CN" sz="3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800" spc="120">
                <a:latin typeface="黑体" panose="02010609060101010101" pitchFamily="49" charset="-122"/>
                <a:ea typeface="黑体" panose="02010609060101010101" pitchFamily="49" charset="-122"/>
              </a:rPr>
              <a:t>第三部分用丰富的意象列举一系列的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“徒然”，强调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“我”升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到了绝岩上的罅隙中的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巢穴，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一个不惧一切困难，不怕一切艰难险阻，下定决心朝着自己的目标前行，终于实现了自己的理想、达成了自己的目标的大无畏的勇者形象矗立在读者面前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800" b="1">
              <a:solidFill>
                <a:schemeClr val="accent6">
                  <a:lumMod val="75000"/>
                </a:schemeClr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210" y="1053120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5264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AA9FBB52-866F-42D3-B109-78EC3EDBCD2E}"/>
              </a:ext>
            </a:extLst>
          </p:cNvPr>
          <p:cNvSpPr txBox="1"/>
          <p:nvPr/>
        </p:nvSpPr>
        <p:spPr>
          <a:xfrm>
            <a:off x="4127898" y="5880006"/>
            <a:ext cx="11737304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赏析“自己”这一形象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49514884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551834" y="4734715"/>
            <a:ext cx="9145016" cy="399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赞美我自己，歌唱我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endParaRPr lang="en-US" altLang="zh-CN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如今三十七岁，身体完全健康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希望继续不停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地唱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下去直到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死亡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88938" y="4852070"/>
            <a:ext cx="2686050" cy="384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28959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119786" y="4454069"/>
            <a:ext cx="133934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可以看出“自己”的双重性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“具体的我”“群体的我”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。惠特曼将自己置身于美国劳动者之中，塑造了“美国新人新形象”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对生命中、世界中的“我”的充分肯定，来对无比崇高的民主和自由进行大力宣扬与歌颂，对平等友爱、乐观生存的生活态度做了完美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阐释。</a:t>
            </a:r>
            <a:endParaRPr lang="zh-CN" altLang="en-US" sz="4000" b="1">
              <a:solidFill>
                <a:schemeClr val="accent6">
                  <a:lumMod val="75000"/>
                </a:schemeClr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05709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2B49CB8E-41F0-4095-A425-F2B414BE7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58" y="4461197"/>
            <a:ext cx="3960440" cy="5066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2514" y="4137555"/>
            <a:ext cx="5997907" cy="57134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FBCB1CB4-3E13-4459-8128-7812BBC2D37F}"/>
              </a:ext>
            </a:extLst>
          </p:cNvPr>
          <p:cNvSpPr txBox="1"/>
          <p:nvPr/>
        </p:nvSpPr>
        <p:spPr>
          <a:xfrm>
            <a:off x="6288138" y="6066706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鉴赏艺术特征及其魅力 </a:t>
            </a:r>
            <a:endParaRPr lang="zh-CN" altLang="en-US" sz="2000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16743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E802C012-3CEE-4C65-B113-3C9D620D7B2B}"/>
              </a:ext>
            </a:extLst>
          </p:cNvPr>
          <p:cNvSpPr txBox="1"/>
          <p:nvPr/>
        </p:nvSpPr>
        <p:spPr>
          <a:xfrm>
            <a:off x="2903762" y="3654430"/>
            <a:ext cx="1404156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44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自由体诗形式，展现流动的生命力和奔放的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气势。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惠特曼的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诗行长短不一，不押韵，更不以传统的抑扬格或扬抑格等为顿挫单位，而是以短语、短句为顿挫单位形成语调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、语气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急徐高低的自然结构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，通过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若干语法结构相同、意义相关的平等结构或重叠结构，使诗意逐渐达到高潮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，形成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一种内在感情和心理上的后浪推前浪式的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韵律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E985555F-9C10-40EC-9066-C7575675B8DC}"/>
              </a:ext>
            </a:extLst>
          </p:cNvPr>
          <p:cNvSpPr txBox="1"/>
          <p:nvPr/>
        </p:nvSpPr>
        <p:spPr>
          <a:xfrm>
            <a:off x="5496050" y="5398715"/>
            <a:ext cx="6048672" cy="160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>
              <a:latin typeface="黑体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76770" y="5133678"/>
            <a:ext cx="2371725" cy="3257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2615730" y="2869307"/>
            <a:ext cx="1447360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亲爱的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先生： 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对于才华横溢的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草叶集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，我不是看不见它的价值的。我认为它是美国至今所能贡献的最了不起的聪明才智的结晶。我在读它的时候，感到十分愉快，伟大的力量总是使我们感到愉快的。我一向认为，我们似乎处于贫脊枯竭的状态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过多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的雕凿，或者过多的迂缓气质正把我们西方的智慧变得迟钝而平庸，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草叶集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正是我们所需要的。我为您的自由和勇敢的思想而高兴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3606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52169AAC-FE17-4AA8-8732-F1D24E1187D5}"/>
              </a:ext>
            </a:extLst>
          </p:cNvPr>
          <p:cNvSpPr txBox="1"/>
          <p:nvPr/>
        </p:nvSpPr>
        <p:spPr>
          <a:xfrm>
            <a:off x="2723742" y="3825318"/>
            <a:ext cx="11377264" cy="6057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惠特曼。</a:t>
            </a:r>
            <a:endParaRPr lang="zh-CN" altLang="en-US" sz="4400">
              <a:latin typeface="黑体" pitchFamily="49" charset="-122"/>
              <a:ea typeface="黑体" panose="02010609060101010101" pitchFamily="49" charset="-122"/>
            </a:endParaRPr>
          </a:p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400">
              <a:latin typeface="黑体" pitchFamily="49" charset="-122"/>
              <a:ea typeface="黑体" panose="02010609060101010101" pitchFamily="49" charset="-122"/>
            </a:endParaRPr>
          </a:p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品味</a:t>
            </a: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自己之歌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文本。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赏析“自己”这一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形象。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4" algn="just">
              <a:lnSpc>
                <a:spcPct val="150000"/>
              </a:lnSpc>
            </a:pP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鉴赏艺术特征及其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魅力。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64702" y="4842570"/>
            <a:ext cx="4392488" cy="37157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AA9FBB52-866F-42D3-B109-78EC3EDBCD2E}"/>
              </a:ext>
            </a:extLst>
          </p:cNvPr>
          <p:cNvSpPr txBox="1"/>
          <p:nvPr/>
        </p:nvSpPr>
        <p:spPr>
          <a:xfrm>
            <a:off x="5208018" y="5850682"/>
            <a:ext cx="936104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6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一：</a:t>
            </a:r>
            <a:r>
              <a:rPr lang="zh-CN" altLang="en-US" sz="6000" smtClean="0"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惠特曼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57655041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191794" y="4106803"/>
            <a:ext cx="13321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惠特曼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0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1819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40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1892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），美国诗人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0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1839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起惠特曼开始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文学创作，写一些短诗，同时参加当地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的政治活动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000" spc="12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1848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年，西欧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各国爆发了革命，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对惠特曼影响很大。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1855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年，惠特曼创作了诗集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1861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年美国南北战争爆发，由于辛劳过度，惠特曼于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1873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年患半身不遂症，在病榻上捱过了近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年。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1892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40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日惠特曼病逝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AA9FBB52-866F-42D3-B109-78EC3EDBCD2E}"/>
              </a:ext>
            </a:extLst>
          </p:cNvPr>
          <p:cNvSpPr txBox="1"/>
          <p:nvPr/>
        </p:nvSpPr>
        <p:spPr>
          <a:xfrm>
            <a:off x="4847978" y="5741506"/>
            <a:ext cx="10153128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6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二：</a:t>
            </a:r>
            <a:r>
              <a:rPr lang="zh-CN" altLang="en-US" sz="6000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0075861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C5EC359-CBD9-4564-B6A2-BC825DE6E9F1}"/>
              </a:ext>
            </a:extLst>
          </p:cNvPr>
          <p:cNvSpPr txBox="1"/>
          <p:nvPr/>
        </p:nvSpPr>
        <p:spPr>
          <a:xfrm>
            <a:off x="3335810" y="3901812"/>
            <a:ext cx="133214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42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美国文学史上第一部具有美国民族气派和民族风格的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诗集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讴歌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民主和自由</a:t>
            </a:r>
            <a:r>
              <a:rPr lang="zh-CN" altLang="en-US" sz="42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是它的</a:t>
            </a:r>
            <a:r>
              <a:rPr lang="zh-CN" altLang="en-US" sz="4200" spc="120">
                <a:latin typeface="黑体" panose="02010609060101010101" pitchFamily="49" charset="-122"/>
                <a:ea typeface="黑体" panose="02010609060101010101" pitchFamily="49" charset="-122"/>
              </a:rPr>
              <a:t>主题，人类平等也</a:t>
            </a:r>
            <a:r>
              <a:rPr lang="zh-CN" altLang="en-US" sz="42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是它关心</a:t>
            </a:r>
            <a:r>
              <a:rPr lang="zh-CN" altLang="en-US" sz="4200" spc="12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2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内容。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另外，</a:t>
            </a:r>
            <a:r>
              <a:rPr lang="en-US" altLang="zh-CN" sz="42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还赞美人生，歌颂普通劳动者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。诗歌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奔腾壮阔，大气飞扬，汪洋恣肆，豪放不羁；使用朴实粗犷的语言，创造出独具一格的自由体，近于口语，节奏鲜明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2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8027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AA9FBB52-866F-42D3-B109-78EC3EDBCD2E}"/>
              </a:ext>
            </a:extLst>
          </p:cNvPr>
          <p:cNvSpPr txBox="1"/>
          <p:nvPr/>
        </p:nvSpPr>
        <p:spPr>
          <a:xfrm>
            <a:off x="4199906" y="5778674"/>
            <a:ext cx="11746545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6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三：</a:t>
            </a:r>
            <a:r>
              <a:rPr lang="zh-CN" altLang="en-US" sz="6000" smtClean="0">
                <a:latin typeface="黑体" panose="02010609060101010101" pitchFamily="49" charset="-122"/>
                <a:ea typeface="黑体" panose="02010609060101010101" pitchFamily="49" charset="-122"/>
              </a:rPr>
              <a:t>品味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自己之歌</a:t>
            </a:r>
            <a:r>
              <a:rPr lang="en-US" altLang="zh-CN" sz="6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3894260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r="http://schemas.openxmlformats.org/officeDocument/2006/relationships" xmlns:thm15="http://schemas.microsoft.com/office/thememl/2012/main" xmlns="" name="课件模板（最新）" id="{063DE64C-0051-44D8-A717-1FDA6A86F20B}" vid="{04DE2C19-B9B4-4A20-A57B-4D62AC44F58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r="http://schemas.openxmlformats.org/officeDocument/2006/relationships"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952</Words>
  <Application>Microsoft Office PowerPoint</Application>
  <PresentationFormat>自定义</PresentationFormat>
  <Paragraphs>63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2020-12-08T13:57:23Z</cp:lastPrinted>
  <dcterms:created xsi:type="dcterms:W3CDTF">2020-12-08T13:57:23Z</dcterms:created>
  <dcterms:modified xsi:type="dcterms:W3CDTF">2020-12-14T08:24:38Z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