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76" r:id="rId14"/>
    <p:sldId id="266" r:id="rId15"/>
    <p:sldId id="267" r:id="rId16"/>
    <p:sldId id="268" r:id="rId17"/>
    <p:sldId id="269" r:id="rId18"/>
    <p:sldId id="270" r:id="rId19"/>
    <p:sldId id="271" r:id="rId20"/>
    <p:sldId id="297" r:id="rId21"/>
    <p:sldId id="272" r:id="rId22"/>
    <p:sldId id="273" r:id="rId23"/>
    <p:sldId id="274" r:id="rId24"/>
    <p:sldId id="275" r:id="rId25"/>
    <p:sldId id="287" r:id="rId26"/>
    <p:sldId id="288" r:id="rId27"/>
    <p:sldId id="289" r:id="rId28"/>
    <p:sldId id="290" r:id="rId29"/>
    <p:sldId id="29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1.png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5" y="23495"/>
            <a:ext cx="12130405" cy="681101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0490" y="120650"/>
            <a:ext cx="10775950" cy="2235200"/>
          </a:xfrm>
        </p:spPr>
        <p:txBody>
          <a:bodyPr/>
          <a:lstStyle/>
          <a:p>
            <a:r>
              <a:rPr lang="zh-CN" altLang="en-US" sz="66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红     烛</a:t>
            </a:r>
            <a:endParaRPr lang="zh-CN" altLang="en-US" sz="8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8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                   </a:t>
            </a:r>
            <a:r>
              <a:rPr lang="en-US" altLang="zh-CN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——</a:t>
            </a:r>
            <a:r>
              <a:rPr lang="zh-CN" altLang="en-US" sz="4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心路历程</a:t>
            </a:r>
            <a:endParaRPr lang="zh-CN" altLang="en-US" sz="48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邹平第一中学</a:t>
            </a:r>
            <a:endParaRPr lang="zh-CN" altLang="en-US" sz="320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</a:endParaRPr>
          </a:p>
          <a:p>
            <a:r>
              <a:rPr lang="zh-CN" altLang="en-US" sz="32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</a:rPr>
              <a:t>杨依国</a:t>
            </a:r>
            <a:endParaRPr lang="zh-CN" altLang="en-US" sz="3200"/>
          </a:p>
          <a:p>
            <a:endParaRPr lang="zh-CN" altLang="en-US" sz="4400"/>
          </a:p>
          <a:p>
            <a:r>
              <a:rPr lang="zh-CN" altLang="en-US" sz="7200">
                <a:solidFill>
                  <a:srgbClr val="FF0000"/>
                </a:solidFill>
              </a:rPr>
              <a:t>闻一多</a:t>
            </a:r>
            <a:endParaRPr lang="zh-CN" altLang="en-US" sz="7200">
              <a:solidFill>
                <a:srgbClr val="FF0000"/>
              </a:solidFill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《失眠》     臧克家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800"/>
              <a:t>一只一只生命的小船。</a:t>
            </a:r>
            <a:endParaRPr lang="zh-CN" altLang="en-US" sz="2800"/>
          </a:p>
          <a:p>
            <a:r>
              <a:rPr lang="zh-CN" altLang="en-US" sz="2800"/>
              <a:t>全部停泊在睡眠的港湾，</a:t>
            </a:r>
            <a:endParaRPr lang="zh-CN" altLang="en-US" sz="2800"/>
          </a:p>
          <a:p>
            <a:r>
              <a:rPr lang="zh-CN" altLang="en-US" sz="2800"/>
              <a:t>风从夜的海面上老死，</a:t>
            </a:r>
            <a:endParaRPr lang="zh-CN" altLang="en-US" sz="2800"/>
          </a:p>
          <a:p>
            <a:r>
              <a:rPr lang="zh-CN" altLang="en-US" sz="2800"/>
              <a:t>鼾声的微波在恬静的呼吸。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只有</a:t>
            </a:r>
            <a:r>
              <a:rPr lang="zh-CN" altLang="en-US" sz="2800"/>
              <a:t>我一只还冲跌在黑夜的浪头上，暴风在帆布上鼓荡，</a:t>
            </a:r>
            <a:endParaRPr lang="zh-CN" altLang="en-US" sz="2800"/>
          </a:p>
          <a:p>
            <a:r>
              <a:rPr lang="zh-CN" altLang="en-US" sz="2800"/>
              <a:t>心，抛不下锚，</a:t>
            </a:r>
            <a:endParaRPr lang="zh-CN" altLang="en-US" sz="2800"/>
          </a:p>
          <a:p>
            <a:r>
              <a:rPr lang="zh-CN" altLang="en-US" sz="2800"/>
              <a:t>思想的绳索越放越长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文本诵读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000"/>
              <a:t>1.</a:t>
            </a:r>
            <a:r>
              <a:rPr sz="4000"/>
              <a:t>学生结合课后注解反复朗读诗歌。</a:t>
            </a:r>
            <a:endParaRPr sz="4000"/>
          </a:p>
          <a:p>
            <a:r>
              <a:rPr lang="en-US" altLang="zh-CN" sz="4000"/>
              <a:t>2.</a:t>
            </a:r>
            <a:r>
              <a:rPr sz="4000"/>
              <a:t>有感情地朗读诗歌，把握情感的节奏。</a:t>
            </a:r>
            <a:endParaRPr sz="4000"/>
          </a:p>
          <a:p>
            <a:r>
              <a:rPr lang="en-US" altLang="zh-CN" sz="4000"/>
              <a:t>3.</a:t>
            </a:r>
            <a:r>
              <a:rPr sz="4000"/>
              <a:t>集体的齐读。</a:t>
            </a:r>
            <a:endParaRPr sz="400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二</a:t>
            </a:r>
            <a:r>
              <a:rPr lang="en-US" altLang="zh-CN"/>
              <a:t>.</a:t>
            </a:r>
            <a:r>
              <a:t>解题：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41320" y="506095"/>
            <a:ext cx="6101715" cy="1014095"/>
          </a:xfrm>
        </p:spPr>
        <p:txBody>
          <a:bodyPr/>
          <a:p>
            <a:r>
              <a:rPr lang="en-US" altLang="zh-CN" sz="4400" b="1"/>
              <a:t>“</a:t>
            </a:r>
            <a:r>
              <a:rPr sz="4400" b="1"/>
              <a:t>红烛</a:t>
            </a:r>
            <a:r>
              <a:rPr lang="en-US" altLang="zh-CN" sz="4400" b="1"/>
              <a:t>”</a:t>
            </a:r>
            <a:r>
              <a:rPr sz="4400" b="1"/>
              <a:t>为题的作用？</a:t>
            </a:r>
            <a:endParaRPr sz="4400" b="1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555625" y="1654175"/>
            <a:ext cx="10238740" cy="83883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sz="3200" b="1"/>
              <a:t>提示</a:t>
            </a:r>
            <a:r>
              <a:rPr sz="3200" b="1"/>
              <a:t>：从内容、主题、情感、手法等角度思考</a:t>
            </a:r>
            <a:endParaRPr sz="3200" b="1"/>
          </a:p>
          <a:p>
            <a:r>
              <a:rPr sz="3200" b="1"/>
              <a:t>古典诗歌中</a:t>
            </a:r>
            <a:r>
              <a:rPr lang="en-US" altLang="zh-CN" sz="3200" b="1"/>
              <a:t>“</a:t>
            </a:r>
            <a:r>
              <a:rPr sz="3200" b="1"/>
              <a:t>红烛</a:t>
            </a:r>
            <a:r>
              <a:rPr lang="en-US" altLang="zh-CN" sz="3200" b="1"/>
              <a:t>”</a:t>
            </a:r>
            <a:endParaRPr sz="3200" b="1"/>
          </a:p>
          <a:p>
            <a:endParaRPr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61010" y="3484245"/>
            <a:ext cx="1106233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/>
              <a:t>近试上张水部</a:t>
            </a:r>
            <a:endParaRPr lang="zh-CN" altLang="en-US" sz="4400"/>
          </a:p>
          <a:p>
            <a:r>
              <a:rPr lang="zh-CN" altLang="en-US" sz="4400"/>
              <a:t>[唐] 朱庆余 </a:t>
            </a:r>
            <a:endParaRPr lang="zh-CN" altLang="en-US" sz="4400"/>
          </a:p>
          <a:p>
            <a:r>
              <a:rPr lang="zh-CN" altLang="en-US" sz="4400"/>
              <a:t>洞房昨夜停</a:t>
            </a:r>
            <a:r>
              <a:rPr lang="zh-CN" altLang="en-US" sz="4400">
                <a:solidFill>
                  <a:srgbClr val="FF0000"/>
                </a:solidFill>
              </a:rPr>
              <a:t>红烛</a:t>
            </a:r>
            <a:r>
              <a:rPr lang="zh-CN" altLang="en-US" sz="4400"/>
              <a:t>，待晓堂前拜舅姑。</a:t>
            </a:r>
            <a:endParaRPr lang="zh-CN" altLang="en-US" sz="4400"/>
          </a:p>
          <a:p>
            <a:r>
              <a:rPr lang="zh-CN" altLang="en-US" sz="4400"/>
              <a:t>妆罢低声问夫婿，画眉深浅入时无？ </a:t>
            </a:r>
            <a:endParaRPr lang="zh-CN" altLang="en-US" sz="4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5400">
                <a:sym typeface="+mn-ea"/>
              </a:rPr>
              <a:t>秋夕</a:t>
            </a:r>
            <a:endParaRPr lang="zh-CN" altLang="en-US" sz="5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 sz="4000"/>
          </a:p>
          <a:p>
            <a:r>
              <a:rPr lang="zh-CN" altLang="en-US" sz="4000"/>
              <a:t>[唐] 杜牧 </a:t>
            </a:r>
            <a:endParaRPr lang="zh-CN" altLang="en-US" sz="4000"/>
          </a:p>
          <a:p>
            <a:r>
              <a:rPr lang="zh-CN" altLang="en-US" sz="4000">
                <a:solidFill>
                  <a:srgbClr val="FF0000"/>
                </a:solidFill>
              </a:rPr>
              <a:t>红烛</a:t>
            </a:r>
            <a:r>
              <a:rPr lang="zh-CN" altLang="en-US" sz="4000"/>
              <a:t>秋光冷画屏，轻罗小扇扑流萤。</a:t>
            </a:r>
            <a:endParaRPr lang="zh-CN" altLang="en-US" sz="4000"/>
          </a:p>
          <a:p>
            <a:r>
              <a:rPr lang="zh-CN" altLang="en-US" sz="4000"/>
              <a:t>天阶夜色凉如水，坐看牵牛织女星。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虞美人 听雨</a:t>
            </a:r>
            <a:br>
              <a:rPr lang="zh-CN" altLang="en-US"/>
            </a:br>
            <a:r>
              <a:rPr>
                <a:sym typeface="+mn-ea"/>
              </a:rPr>
              <a:t>[宋] 蒋捷 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44775" y="1307465"/>
            <a:ext cx="6638290" cy="5041265"/>
          </a:xfrm>
        </p:spPr>
        <p:txBody>
          <a:bodyPr/>
          <a:p>
            <a:r>
              <a:rPr lang="zh-CN" altLang="en-US" sz="2800" b="1"/>
              <a:t>少年</a:t>
            </a:r>
            <a:r>
              <a:rPr lang="zh-CN" altLang="en-US" sz="2800"/>
              <a:t>听雨歌楼上，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红烛</a:t>
            </a:r>
            <a:r>
              <a:rPr lang="zh-CN" altLang="en-US" sz="2800"/>
              <a:t>昏罗帐。</a:t>
            </a:r>
            <a:endParaRPr lang="zh-CN" altLang="en-US" sz="2800"/>
          </a:p>
          <a:p>
            <a:r>
              <a:rPr lang="zh-CN" altLang="en-US" sz="2800" b="1"/>
              <a:t>壮年</a:t>
            </a:r>
            <a:r>
              <a:rPr lang="zh-CN" altLang="en-US" sz="2800"/>
              <a:t>听雨客舟中，</a:t>
            </a:r>
            <a:endParaRPr lang="zh-CN" altLang="en-US" sz="2800"/>
          </a:p>
          <a:p>
            <a:r>
              <a:rPr lang="zh-CN" altLang="en-US" sz="2800"/>
              <a:t>江阔云低，断雁叫西风。</a:t>
            </a:r>
            <a:endParaRPr lang="zh-CN" altLang="en-US" sz="2800"/>
          </a:p>
          <a:p>
            <a:r>
              <a:rPr lang="zh-CN" altLang="en-US" sz="2800" b="1"/>
              <a:t>而今</a:t>
            </a:r>
            <a:r>
              <a:rPr lang="zh-CN" altLang="en-US" sz="2800"/>
              <a:t>听雨僧庐下，</a:t>
            </a:r>
            <a:endParaRPr lang="zh-CN" altLang="en-US" sz="2800"/>
          </a:p>
          <a:p>
            <a:r>
              <a:rPr lang="zh-CN" altLang="en-US" sz="2800"/>
              <a:t>鬓已星星也。</a:t>
            </a:r>
            <a:endParaRPr lang="zh-CN" altLang="en-US" sz="2800"/>
          </a:p>
          <a:p>
            <a:r>
              <a:rPr lang="zh-CN" altLang="en-US" sz="2800"/>
              <a:t>悲欢离合总无情，</a:t>
            </a:r>
            <a:endParaRPr lang="zh-CN" altLang="en-US" sz="2800"/>
          </a:p>
          <a:p>
            <a:r>
              <a:rPr lang="zh-CN" altLang="en-US" sz="2800"/>
              <a:t>一任阶前，点滴到天明。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57680"/>
            <a:ext cx="10852237" cy="648000"/>
          </a:xfrm>
        </p:spPr>
        <p:txBody>
          <a:bodyPr/>
          <a:p>
            <a:pPr algn="ctr"/>
            <a:r>
              <a:rPr sz="4400">
                <a:sym typeface="+mn-ea"/>
              </a:rPr>
              <a:t>无题</a:t>
            </a:r>
            <a:endParaRPr lang="zh-CN" altLang="en-US" sz="4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61440" y="1079500"/>
            <a:ext cx="9941560" cy="5041265"/>
          </a:xfrm>
        </p:spPr>
        <p:txBody>
          <a:bodyPr/>
          <a:p>
            <a:r>
              <a:rPr lang="zh-CN" altLang="en-US" sz="3600"/>
              <a:t>[唐] 李商隐 </a:t>
            </a:r>
            <a:endParaRPr lang="zh-CN" altLang="en-US" sz="3600"/>
          </a:p>
          <a:p>
            <a:r>
              <a:rPr lang="zh-CN" altLang="en-US" sz="3600"/>
              <a:t>相见时难别亦难，东风无力百花残。</a:t>
            </a:r>
            <a:endParaRPr lang="zh-CN" altLang="en-US" sz="3600"/>
          </a:p>
          <a:p>
            <a:r>
              <a:rPr lang="zh-CN" altLang="en-US" sz="3600"/>
              <a:t>春蚕到死</a:t>
            </a:r>
            <a:r>
              <a:rPr lang="zh-CN" altLang="en-US" sz="3600">
                <a:solidFill>
                  <a:srgbClr val="FF0000"/>
                </a:solidFill>
              </a:rPr>
              <a:t>丝</a:t>
            </a:r>
            <a:r>
              <a:rPr lang="zh-CN" altLang="en-US" sz="3600"/>
              <a:t>方尽，</a:t>
            </a:r>
            <a:r>
              <a:rPr lang="zh-CN" altLang="en-US" sz="3600" b="1">
                <a:solidFill>
                  <a:srgbClr val="FF0000"/>
                </a:solidFill>
              </a:rPr>
              <a:t>蜡炬</a:t>
            </a:r>
            <a:r>
              <a:rPr lang="zh-CN" altLang="en-US" sz="3600"/>
              <a:t>成</a:t>
            </a:r>
            <a:r>
              <a:rPr lang="zh-CN" altLang="en-US" sz="3600" b="1">
                <a:solidFill>
                  <a:srgbClr val="FF0000"/>
                </a:solidFill>
              </a:rPr>
              <a:t>灰泪</a:t>
            </a:r>
            <a:r>
              <a:rPr lang="zh-CN" altLang="en-US" sz="3600"/>
              <a:t>始干。</a:t>
            </a:r>
            <a:endParaRPr lang="zh-CN" altLang="en-US" sz="3600"/>
          </a:p>
          <a:p>
            <a:r>
              <a:rPr lang="zh-CN" altLang="en-US" sz="3600"/>
              <a:t>晓镜但愁云鬓改，夜吟应觉月光寒。</a:t>
            </a:r>
            <a:endParaRPr lang="zh-CN" altLang="en-US" sz="3600"/>
          </a:p>
          <a:p>
            <a:r>
              <a:rPr lang="zh-CN" altLang="en-US" sz="3600"/>
              <a:t>蓬山此去无多路，青鸟殷勤为探看。 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红烛与蜡炬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380" y="826770"/>
            <a:ext cx="11247120" cy="5414645"/>
          </a:xfrm>
        </p:spPr>
        <p:txBody>
          <a:bodyPr/>
          <a:p>
            <a:r>
              <a:rPr lang="zh-CN" altLang="en-US" sz="2800"/>
              <a:t>这几首诗词中的</a:t>
            </a:r>
            <a:r>
              <a:rPr lang="en-US" altLang="zh-CN" sz="2800"/>
              <a:t>“</a:t>
            </a:r>
            <a:r>
              <a:rPr sz="2800"/>
              <a:t>红烛</a:t>
            </a:r>
            <a:r>
              <a:rPr lang="en-US" altLang="zh-CN" sz="2800"/>
              <a:t>”</a:t>
            </a:r>
            <a:r>
              <a:rPr sz="2800"/>
              <a:t>多是吉祥，喜庆象征，是用来正衬或反衬的诗情的。而闻一多</a:t>
            </a:r>
            <a:r>
              <a:rPr lang="en-US" altLang="zh-CN" sz="2800"/>
              <a:t>“</a:t>
            </a:r>
            <a:r>
              <a:rPr sz="2800"/>
              <a:t>红烛</a:t>
            </a:r>
            <a:r>
              <a:rPr lang="en-US" altLang="zh-CN" sz="2800"/>
              <a:t>”</a:t>
            </a:r>
            <a:r>
              <a:rPr sz="2800"/>
              <a:t>是源自于唐代诗人李商隐的《无题》中</a:t>
            </a:r>
            <a:r>
              <a:rPr lang="en-US" altLang="zh-CN" sz="2800"/>
              <a:t>“</a:t>
            </a:r>
            <a:r>
              <a:rPr sz="2800">
                <a:sym typeface="+mn-ea"/>
              </a:rPr>
              <a:t>春蚕到死</a:t>
            </a:r>
            <a:r>
              <a:rPr sz="2800">
                <a:solidFill>
                  <a:srgbClr val="FF0000"/>
                </a:solidFill>
                <a:sym typeface="+mn-ea"/>
              </a:rPr>
              <a:t>丝</a:t>
            </a:r>
            <a:r>
              <a:rPr sz="2800">
                <a:sym typeface="+mn-ea"/>
              </a:rPr>
              <a:t>方尽，</a:t>
            </a:r>
            <a:r>
              <a:rPr sz="2800" b="1">
                <a:solidFill>
                  <a:srgbClr val="FF0000"/>
                </a:solidFill>
                <a:sym typeface="+mn-ea"/>
              </a:rPr>
              <a:t>蜡炬</a:t>
            </a:r>
            <a:r>
              <a:rPr sz="2800">
                <a:sym typeface="+mn-ea"/>
              </a:rPr>
              <a:t>成</a:t>
            </a:r>
            <a:r>
              <a:rPr sz="2800" b="1">
                <a:solidFill>
                  <a:srgbClr val="FF0000"/>
                </a:solidFill>
                <a:sym typeface="+mn-ea"/>
              </a:rPr>
              <a:t>灰泪</a:t>
            </a:r>
            <a:r>
              <a:rPr sz="2800">
                <a:sym typeface="+mn-ea"/>
              </a:rPr>
              <a:t>始干。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李诗是借此意象来表达的对爱情的忠贞，是爱的宣言，是对爱的执着。是有情人相见时互诉衷肠的誓言。闻诗却以此化用为</a:t>
            </a: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红烛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，</a:t>
            </a:r>
            <a:r>
              <a:rPr lang="en-US" altLang="zh-CN" sz="2800" b="1">
                <a:sym typeface="+mn-ea"/>
              </a:rPr>
              <a:t>“</a:t>
            </a:r>
            <a:r>
              <a:rPr sz="2800" b="1">
                <a:sym typeface="+mn-ea"/>
              </a:rPr>
              <a:t>烛</a:t>
            </a:r>
            <a:r>
              <a:rPr lang="en-US" altLang="zh-CN" sz="2800" b="1">
                <a:sym typeface="+mn-ea"/>
              </a:rPr>
              <a:t>”</a:t>
            </a:r>
            <a:r>
              <a:rPr sz="2800" b="1">
                <a:sym typeface="+mn-ea"/>
              </a:rPr>
              <a:t>的本质没有发生任何变化，却因修饰语的变化，所融入的情感也产生了变化。</a:t>
            </a:r>
            <a:r>
              <a:rPr sz="2800">
                <a:sym typeface="+mn-ea"/>
              </a:rPr>
              <a:t>即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“</a:t>
            </a:r>
            <a:r>
              <a:rPr sz="2800">
                <a:solidFill>
                  <a:srgbClr val="FF0000"/>
                </a:solidFill>
                <a:sym typeface="+mn-ea"/>
              </a:rPr>
              <a:t>象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”</a:t>
            </a:r>
            <a:r>
              <a:rPr sz="2800">
                <a:sym typeface="+mn-ea"/>
              </a:rPr>
              <a:t>没有变，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“</a:t>
            </a:r>
            <a:r>
              <a:rPr sz="2800">
                <a:solidFill>
                  <a:srgbClr val="FF0000"/>
                </a:solidFill>
                <a:sym typeface="+mn-ea"/>
              </a:rPr>
              <a:t>意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”</a:t>
            </a:r>
            <a:r>
              <a:rPr sz="2800">
                <a:sym typeface="+mn-ea"/>
              </a:rPr>
              <a:t>发生变化。意的变化，即诗人在选取修饰语时心里情感酝酿与喷发。</a:t>
            </a:r>
            <a:r>
              <a:rPr lang="en-US" altLang="zh-CN" sz="2800">
                <a:sym typeface="+mn-ea"/>
              </a:rPr>
              <a:t>“</a:t>
            </a:r>
            <a:r>
              <a:rPr sz="2800">
                <a:sym typeface="+mn-ea"/>
              </a:rPr>
              <a:t>红</a:t>
            </a:r>
            <a:r>
              <a:rPr lang="en-US" altLang="zh-CN" sz="2800">
                <a:sym typeface="+mn-ea"/>
              </a:rPr>
              <a:t>”</a:t>
            </a:r>
            <a:r>
              <a:rPr sz="2800">
                <a:sym typeface="+mn-ea"/>
              </a:rPr>
              <a:t>是色彩，红色象征着热量, 活力, 意志力, 火焰, 力量,激情, 生命力, 生存本能, 自然伟力, 恐惧, 坚强的意志或自信, 忠诚。</a:t>
            </a:r>
            <a:endParaRPr sz="28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参考答案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3987" y="1241390"/>
            <a:ext cx="10852237" cy="5041355"/>
          </a:xfrm>
        </p:spPr>
        <p:txBody>
          <a:bodyPr/>
          <a:p>
            <a:r>
              <a:rPr lang="en-US" altLang="zh-CN" sz="3600"/>
              <a:t>1.</a:t>
            </a:r>
            <a:r>
              <a:rPr sz="3600"/>
              <a:t>交代了写作对象。与引用诗句形成照应，突出了写作的主要内容</a:t>
            </a:r>
            <a:r>
              <a:rPr sz="3600"/>
              <a:t>。</a:t>
            </a:r>
            <a:endParaRPr sz="3600"/>
          </a:p>
          <a:p>
            <a:r>
              <a:rPr lang="en-US" altLang="zh-CN" sz="3600"/>
              <a:t>2.</a:t>
            </a:r>
            <a:r>
              <a:rPr sz="3600"/>
              <a:t>表达了诗人对红烛的赞叹、赞美，是诗人理想与追求的化身。</a:t>
            </a:r>
            <a:endParaRPr sz="3600"/>
          </a:p>
          <a:p>
            <a:r>
              <a:rPr lang="en-US" altLang="zh-CN" sz="3600"/>
              <a:t>3.</a:t>
            </a:r>
            <a:r>
              <a:rPr lang="en-US" altLang="zh-CN" sz="3600">
                <a:sym typeface="+mn-ea"/>
              </a:rPr>
              <a:t>象征的表现手法。</a:t>
            </a:r>
            <a:endParaRPr lang="en-US" altLang="zh-CN" sz="3600"/>
          </a:p>
          <a:p>
            <a:r>
              <a:rPr lang="en-US" altLang="zh-CN" sz="3600"/>
              <a:t>4.</a:t>
            </a:r>
            <a:r>
              <a:rPr lang="en-US" altLang="zh-CN" sz="3600">
                <a:sym typeface="+mn-ea"/>
              </a:rPr>
              <a:t>用“红烛”来象征自己对祖国的一颗赤诚的心。</a:t>
            </a:r>
            <a:endParaRPr lang="en-US" altLang="zh-CN" sz="36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8307" y="2747210"/>
            <a:ext cx="10852237" cy="648000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sz="8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三、品文本</a:t>
            </a:r>
            <a:endParaRPr lang="zh-CN" altLang="en-US" sz="8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如何理解诗中</a:t>
            </a:r>
            <a:r>
              <a:rPr lang="en-US" altLang="zh-CN"/>
              <a:t>“</a:t>
            </a:r>
            <a:r>
              <a:t>这样红</a:t>
            </a:r>
            <a:r>
              <a:rPr lang="en-US" altLang="zh-CN"/>
              <a:t>”</a:t>
            </a:r>
            <a:r>
              <a:t>的</a:t>
            </a:r>
            <a:r>
              <a:rPr lang="en-US" altLang="zh-CN"/>
              <a:t>“</a:t>
            </a:r>
            <a:r>
              <a:t>这样</a:t>
            </a:r>
            <a:r>
              <a:rPr lang="en-US" altLang="zh-CN"/>
              <a:t>”</a:t>
            </a:r>
            <a:r>
              <a:t>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274410"/>
            <a:ext cx="10852237" cy="5041355"/>
          </a:xfrm>
        </p:spPr>
        <p:txBody>
          <a:bodyPr/>
          <a:p>
            <a:r>
              <a:rPr lang="zh-CN" altLang="en-US" sz="2400"/>
              <a:t>析：这样有强化作用，加强语意，同时这样也是代指，代指什么？诗人没有明确的表达。代词一般情况下，多是指代上文的内容。而</a:t>
            </a:r>
            <a:r>
              <a:rPr lang="en-US" altLang="zh-CN" sz="2400"/>
              <a:t>“</a:t>
            </a:r>
            <a:r>
              <a:rPr lang="zh-CN" altLang="en-US" sz="2400"/>
              <a:t>这样红的烛！</a:t>
            </a:r>
            <a:r>
              <a:rPr lang="en-US" altLang="zh-CN" sz="2400"/>
              <a:t>”</a:t>
            </a:r>
            <a:r>
              <a:rPr lang="zh-CN" altLang="en-US" sz="2400"/>
              <a:t>是第一节的第二句，只是对第一句</a:t>
            </a:r>
            <a:r>
              <a:rPr lang="en-US" altLang="zh-CN" sz="2400"/>
              <a:t>“</a:t>
            </a:r>
            <a:r>
              <a:rPr lang="zh-CN" altLang="en-US" sz="2400"/>
              <a:t>红烛啊！</a:t>
            </a:r>
            <a:r>
              <a:rPr lang="en-US" altLang="zh-CN" sz="2400"/>
              <a:t>”</a:t>
            </a:r>
            <a:r>
              <a:rPr lang="zh-CN" altLang="en-US" sz="2400"/>
              <a:t>的强化，显然不是指代第一句的内容，由此向上溯，那么就与引用的李诗</a:t>
            </a:r>
            <a:r>
              <a:rPr lang="en-US" altLang="zh-CN" sz="2400"/>
              <a:t>“</a:t>
            </a:r>
            <a:r>
              <a:rPr sz="2400"/>
              <a:t>蜡炬成灰泪始干</a:t>
            </a:r>
            <a:r>
              <a:rPr lang="en-US" altLang="zh-CN" sz="2400"/>
              <a:t>”</a:t>
            </a:r>
            <a:r>
              <a:rPr sz="2400"/>
              <a:t>有关了，结合初读体验，与下文内容相应来解读的话，</a:t>
            </a:r>
            <a:r>
              <a:rPr lang="en-US" altLang="zh-CN" sz="2400"/>
              <a:t>“</a:t>
            </a:r>
            <a:r>
              <a:rPr sz="2400"/>
              <a:t>这样</a:t>
            </a:r>
            <a:r>
              <a:rPr lang="en-US" altLang="zh-CN" sz="2400"/>
              <a:t>”</a:t>
            </a:r>
            <a:r>
              <a:rPr sz="2400"/>
              <a:t>应代指的是</a:t>
            </a:r>
            <a:r>
              <a:rPr lang="en-US" altLang="zh-CN" sz="2400"/>
              <a:t>“</a:t>
            </a:r>
            <a:r>
              <a:rPr sz="2400"/>
              <a:t>成灰</a:t>
            </a:r>
            <a:r>
              <a:rPr lang="en-US" altLang="zh-CN" sz="2400"/>
              <a:t>”</a:t>
            </a:r>
            <a:r>
              <a:rPr sz="2400"/>
              <a:t>与</a:t>
            </a:r>
            <a:r>
              <a:rPr lang="en-US" altLang="zh-CN" sz="2400"/>
              <a:t>“</a:t>
            </a:r>
            <a:r>
              <a:rPr sz="2400"/>
              <a:t>泪始干</a:t>
            </a:r>
            <a:r>
              <a:rPr lang="en-US" altLang="zh-CN" sz="2400"/>
              <a:t>”</a:t>
            </a:r>
            <a:r>
              <a:rPr sz="2400"/>
              <a:t>。诗的第二、三、四节是写</a:t>
            </a:r>
            <a:r>
              <a:rPr lang="en-US" altLang="zh-CN" sz="2400"/>
              <a:t>“</a:t>
            </a:r>
            <a:r>
              <a:rPr sz="2400"/>
              <a:t>烛</a:t>
            </a:r>
            <a:r>
              <a:rPr lang="en-US" altLang="zh-CN" sz="2400"/>
              <a:t>”</a:t>
            </a:r>
            <a:r>
              <a:rPr sz="2400"/>
              <a:t>成灰；诗的第五、六、七写的是</a:t>
            </a:r>
            <a:r>
              <a:rPr lang="en-US" altLang="zh-CN" sz="2400"/>
              <a:t>“</a:t>
            </a:r>
            <a:r>
              <a:rPr sz="2400"/>
              <a:t>泪</a:t>
            </a:r>
            <a:r>
              <a:rPr lang="en-US" altLang="zh-CN" sz="2400"/>
              <a:t>”</a:t>
            </a:r>
            <a:r>
              <a:rPr sz="2400"/>
              <a:t>。故此</a:t>
            </a:r>
            <a:r>
              <a:rPr lang="en-US" altLang="zh-CN" sz="2400"/>
              <a:t>“</a:t>
            </a:r>
            <a:r>
              <a:rPr sz="2400"/>
              <a:t>这样</a:t>
            </a:r>
            <a:r>
              <a:rPr lang="en-US" altLang="zh-CN" sz="2400"/>
              <a:t>”</a:t>
            </a:r>
            <a:r>
              <a:rPr sz="2400"/>
              <a:t>在结构上是对下文的总起，正是</a:t>
            </a:r>
            <a:r>
              <a:rPr lang="en-US" altLang="zh-CN" sz="2400"/>
              <a:t>“</a:t>
            </a:r>
            <a:r>
              <a:rPr sz="2400"/>
              <a:t>成灰</a:t>
            </a:r>
            <a:r>
              <a:rPr lang="en-US" altLang="zh-CN" sz="2400"/>
              <a:t>”</a:t>
            </a:r>
            <a:r>
              <a:rPr sz="2400"/>
              <a:t>与</a:t>
            </a:r>
            <a:r>
              <a:rPr lang="en-US" altLang="zh-CN" sz="2400"/>
              <a:t>“</a:t>
            </a:r>
            <a:r>
              <a:rPr sz="2400"/>
              <a:t>泪</a:t>
            </a:r>
            <a:r>
              <a:rPr lang="en-US" altLang="zh-CN" sz="2400"/>
              <a:t>”</a:t>
            </a:r>
            <a:r>
              <a:rPr sz="2400"/>
              <a:t>引发诗的对人生价值的探索，最终定为</a:t>
            </a:r>
            <a:r>
              <a:rPr lang="en-US" altLang="zh-CN" sz="2400"/>
              <a:t>“</a:t>
            </a:r>
            <a:r>
              <a:rPr sz="2400"/>
              <a:t>奉献人生</a:t>
            </a:r>
            <a:r>
              <a:rPr lang="en-US" altLang="zh-CN" sz="2400"/>
              <a:t>”</a:t>
            </a:r>
            <a:r>
              <a:rPr sz="2400"/>
              <a:t>。这样与下一句</a:t>
            </a:r>
            <a:r>
              <a:rPr lang="en-US" altLang="zh-CN" sz="2400"/>
              <a:t>“</a:t>
            </a:r>
            <a:r>
              <a:rPr sz="2400"/>
              <a:t>诗人啊！</a:t>
            </a:r>
            <a:r>
              <a:rPr lang="en-US" altLang="zh-CN" sz="2400"/>
              <a:t>”</a:t>
            </a:r>
            <a:r>
              <a:rPr sz="2400"/>
              <a:t>出现就是自然而然了，不是突兀，而诗人，将</a:t>
            </a:r>
            <a:r>
              <a:rPr lang="en-US" altLang="zh-CN" sz="2400"/>
              <a:t>“</a:t>
            </a:r>
            <a:r>
              <a:rPr sz="2400"/>
              <a:t>物</a:t>
            </a:r>
            <a:r>
              <a:rPr lang="en-US" altLang="zh-CN" sz="2400"/>
              <a:t>”“</a:t>
            </a:r>
            <a:r>
              <a:rPr sz="2400"/>
              <a:t>我</a:t>
            </a:r>
            <a:r>
              <a:rPr lang="en-US" altLang="zh-CN" sz="2400"/>
              <a:t>”</a:t>
            </a:r>
            <a:r>
              <a:rPr sz="2400"/>
              <a:t>有机融合一起，达到人与物化，意与境融的境界。</a:t>
            </a:r>
            <a:endParaRPr sz="24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/>
              <a:t>学习目标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200"/>
              <a:t>1.</a:t>
            </a:r>
            <a:r>
              <a:rPr sz="3200"/>
              <a:t>了解新格律诗的基本知识。</a:t>
            </a:r>
            <a:endParaRPr sz="3200"/>
          </a:p>
          <a:p>
            <a:r>
              <a:rPr lang="en-US" altLang="zh-CN" sz="3200"/>
              <a:t>2.</a:t>
            </a:r>
            <a:r>
              <a:rPr sz="3200"/>
              <a:t>熟读文本，能背诵精彩章节。</a:t>
            </a:r>
            <a:endParaRPr sz="3200"/>
          </a:p>
          <a:p>
            <a:r>
              <a:rPr lang="en-US" altLang="zh-CN" sz="3200"/>
              <a:t>3.</a:t>
            </a:r>
            <a:r>
              <a:rPr sz="3200"/>
              <a:t>掌握诗人对人生价值的探索。</a:t>
            </a:r>
            <a:endParaRPr sz="3200"/>
          </a:p>
          <a:p>
            <a:r>
              <a:rPr lang="en-US" altLang="zh-CN" sz="3200"/>
              <a:t>4.</a:t>
            </a:r>
            <a:r>
              <a:rPr sz="3200"/>
              <a:t>品味诗的主题对青少年</a:t>
            </a:r>
            <a:r>
              <a:rPr sz="3200"/>
              <a:t>的影响。</a:t>
            </a:r>
            <a:endParaRPr sz="320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2.</a:t>
            </a:r>
            <a:r>
              <a:t>你对</a:t>
            </a:r>
            <a:r>
              <a:rPr lang="en-US" altLang="zh-CN"/>
              <a:t>“</a:t>
            </a:r>
            <a:r>
              <a:t>吐出你的心来比比</a:t>
            </a:r>
            <a:r>
              <a:rPr lang="en-US" altLang="zh-CN"/>
              <a:t>”</a:t>
            </a:r>
            <a:r>
              <a:t>中</a:t>
            </a:r>
            <a:r>
              <a:rPr lang="en-US" altLang="zh-CN"/>
              <a:t>“</a:t>
            </a:r>
            <a:r>
              <a:t>吐</a:t>
            </a:r>
            <a:r>
              <a:rPr lang="en-US" altLang="zh-CN"/>
              <a:t>”</a:t>
            </a:r>
            <a:r>
              <a:t>有何感受？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079465"/>
            <a:ext cx="10852237" cy="5041355"/>
          </a:xfrm>
        </p:spPr>
        <p:txBody>
          <a:bodyPr/>
          <a:p>
            <a:r>
              <a:rPr lang="en-US" altLang="zh-CN" sz="3200"/>
              <a:t>“</a:t>
            </a:r>
            <a:r>
              <a:rPr sz="3200"/>
              <a:t>吐</a:t>
            </a:r>
            <a:r>
              <a:rPr lang="en-US" altLang="zh-CN" sz="3200"/>
              <a:t>”</a:t>
            </a:r>
            <a:r>
              <a:rPr sz="3200"/>
              <a:t>字，表现诗人由受红烛的精神的激励，点燃了诗人自己</a:t>
            </a:r>
            <a:r>
              <a:rPr sz="3200">
                <a:sym typeface="+mn-ea"/>
              </a:rPr>
              <a:t>满腔的热情，思考自己是否也有红烛这样的</a:t>
            </a:r>
            <a:r>
              <a:rPr lang="en-US" altLang="zh-CN" sz="3200">
                <a:sym typeface="+mn-ea"/>
              </a:rPr>
              <a:t>“</a:t>
            </a:r>
            <a:r>
              <a:rPr sz="3200">
                <a:sym typeface="+mn-ea"/>
              </a:rPr>
              <a:t>红心</a:t>
            </a:r>
            <a:r>
              <a:rPr lang="en-US" altLang="zh-CN" sz="3200">
                <a:sym typeface="+mn-ea"/>
              </a:rPr>
              <a:t>”</a:t>
            </a:r>
            <a:r>
              <a:rPr sz="3200">
                <a:sym typeface="+mn-ea"/>
              </a:rPr>
              <a:t>，这个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“</a:t>
            </a:r>
            <a:r>
              <a:rPr sz="3200">
                <a:solidFill>
                  <a:srgbClr val="FF0000"/>
                </a:solidFill>
                <a:sym typeface="+mn-ea"/>
              </a:rPr>
              <a:t>吐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”</a:t>
            </a:r>
            <a:r>
              <a:rPr sz="3200">
                <a:solidFill>
                  <a:srgbClr val="FF0000"/>
                </a:solidFill>
                <a:sym typeface="+mn-ea"/>
              </a:rPr>
              <a:t>恰恰写出诗人自身反思过程，由此可见诗人最初没有这样的思考，是红烛给了他启示，让他反思自己的人生的价值，应当如何。</a:t>
            </a:r>
            <a:r>
              <a:rPr lang="en-US" altLang="zh-CN" sz="3200">
                <a:sym typeface="+mn-ea"/>
              </a:rPr>
              <a:t>“</a:t>
            </a:r>
            <a:r>
              <a:rPr sz="3200">
                <a:sym typeface="+mn-ea"/>
              </a:rPr>
              <a:t>比比</a:t>
            </a:r>
            <a:r>
              <a:rPr lang="en-US" altLang="zh-CN" sz="3200">
                <a:sym typeface="+mn-ea"/>
              </a:rPr>
              <a:t>”</a:t>
            </a:r>
            <a:r>
              <a:rPr sz="3200">
                <a:sym typeface="+mn-ea"/>
              </a:rPr>
              <a:t>，更是反映出诗人对</a:t>
            </a:r>
            <a:r>
              <a:rPr sz="3200">
                <a:solidFill>
                  <a:srgbClr val="FF0000"/>
                </a:solidFill>
                <a:sym typeface="+mn-ea"/>
              </a:rPr>
              <a:t>红烛的赞美，将自己的爱国热情与红烛精神放在一起</a:t>
            </a:r>
            <a:r>
              <a:rPr sz="3200">
                <a:sym typeface="+mn-ea"/>
              </a:rPr>
              <a:t>，</a:t>
            </a:r>
            <a:r>
              <a:rPr lang="en-US" altLang="zh-CN" sz="3200">
                <a:sym typeface="+mn-ea"/>
              </a:rPr>
              <a:t>“</a:t>
            </a:r>
            <a:r>
              <a:rPr sz="3200">
                <a:sym typeface="+mn-ea"/>
              </a:rPr>
              <a:t>吐</a:t>
            </a:r>
            <a:r>
              <a:rPr lang="en-US" altLang="zh-CN" sz="3200">
                <a:sym typeface="+mn-ea"/>
              </a:rPr>
              <a:t>”</a:t>
            </a:r>
            <a:r>
              <a:rPr sz="3200">
                <a:sym typeface="+mn-ea"/>
              </a:rPr>
              <a:t>字形象生动的写出了诗人对理想探索的过程，将诗人的</a:t>
            </a:r>
            <a:r>
              <a:rPr sz="3200">
                <a:sym typeface="+mn-ea"/>
              </a:rPr>
              <a:t>奉献精神和赤诚表现得一览无余。</a:t>
            </a:r>
            <a:endParaRPr sz="32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3.</a:t>
            </a:r>
            <a:r>
              <a:t>诗歌的第二节，以什么样的表现方法，写出红烛什么样的特点，</a:t>
            </a:r>
            <a:r>
              <a:t>体现了诗人怎么样的心理状态？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sz="3200"/>
              <a:t>答：</a:t>
            </a:r>
            <a:r>
              <a:rPr lang="en-US" altLang="zh-CN" sz="3200"/>
              <a:t>1.</a:t>
            </a:r>
            <a:r>
              <a:rPr sz="3200"/>
              <a:t>对话式，似两个人</a:t>
            </a:r>
            <a:r>
              <a:rPr sz="3200"/>
              <a:t>面对面的对话，拟人，连续发问质疑，设问。</a:t>
            </a:r>
            <a:endParaRPr sz="3200"/>
          </a:p>
          <a:p>
            <a:r>
              <a:rPr lang="en-US" altLang="zh-CN" sz="3200"/>
              <a:t>2.</a:t>
            </a:r>
            <a:r>
              <a:rPr sz="3200"/>
              <a:t>写出红烛的</a:t>
            </a:r>
            <a:r>
              <a:rPr lang="en-US" altLang="zh-CN" sz="3200"/>
              <a:t>“</a:t>
            </a:r>
            <a:r>
              <a:rPr sz="3200"/>
              <a:t>释放光明，恓性自我</a:t>
            </a:r>
            <a:r>
              <a:rPr lang="en-US" altLang="zh-CN" sz="3200"/>
              <a:t>”</a:t>
            </a:r>
            <a:r>
              <a:rPr sz="3200"/>
              <a:t>的特点。</a:t>
            </a:r>
            <a:endParaRPr sz="3200"/>
          </a:p>
          <a:p>
            <a:r>
              <a:rPr lang="en-US" altLang="zh-CN" sz="3200"/>
              <a:t>3.</a:t>
            </a:r>
            <a:r>
              <a:rPr sz="3200"/>
              <a:t>诗人以强烈的设问质疑红烛的恓性自我，用矛盾，冲突两个句子，加以强化，写出诗人内心的迷惑，痛苦的思索。</a:t>
            </a:r>
            <a:endParaRPr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4</a:t>
            </a:r>
            <a:r>
              <a:t>、请你分析第三节与第二节的关系？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/>
              <a:t>答：第三节，采有对话式，反复的手法，表明了诗人明白了</a:t>
            </a:r>
            <a:r>
              <a:rPr lang="en-US" altLang="zh-CN" sz="2800"/>
              <a:t>“</a:t>
            </a:r>
            <a:r>
              <a:rPr lang="zh-CN" altLang="en-US" sz="2800"/>
              <a:t>恓性自我，释放光明</a:t>
            </a:r>
            <a:r>
              <a:rPr lang="en-US" altLang="zh-CN" sz="2800"/>
              <a:t>”</a:t>
            </a:r>
            <a:r>
              <a:rPr lang="zh-CN" altLang="en-US" sz="2800"/>
              <a:t>是自然之法，是对第二节</a:t>
            </a:r>
            <a:r>
              <a:rPr lang="zh-CN" altLang="en-US" sz="2800">
                <a:solidFill>
                  <a:srgbClr val="FF0000"/>
                </a:solidFill>
              </a:rPr>
              <a:t>迷惑</a:t>
            </a:r>
            <a:r>
              <a:rPr lang="zh-CN" altLang="en-US" sz="2800"/>
              <a:t>回答，第二节与第三</a:t>
            </a:r>
            <a:r>
              <a:rPr lang="zh-CN" altLang="en-US" sz="2800"/>
              <a:t>节构成了一问一答，一反一正，</a:t>
            </a:r>
            <a:r>
              <a:rPr sz="2800">
                <a:sym typeface="+mn-ea"/>
              </a:rPr>
              <a:t>表明了诗人在探索人生的过程中内心不断地思考，明白了</a:t>
            </a:r>
            <a:r>
              <a:rPr sz="2800">
                <a:solidFill>
                  <a:srgbClr val="FF0000"/>
                </a:solidFill>
                <a:sym typeface="+mn-ea"/>
              </a:rPr>
              <a:t>自我恓性</a:t>
            </a:r>
            <a:r>
              <a:rPr sz="2800">
                <a:sym typeface="+mn-ea"/>
              </a:rPr>
              <a:t>的精神的要义。</a:t>
            </a:r>
            <a:endParaRPr sz="2800">
              <a:sym typeface="+mn-ea"/>
            </a:endParaRPr>
          </a:p>
          <a:p>
            <a:r>
              <a:rPr lang="zh-CN" altLang="en-US" sz="2800">
                <a:sym typeface="+mn-ea"/>
              </a:rPr>
              <a:t>      第二节与第三节紧密衔接在一起，表达了青年人在探索人生的要义时，所遇到的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矛盾与思想的觉醒觉悟</a:t>
            </a:r>
            <a:r>
              <a:rPr lang="zh-CN" altLang="en-US" sz="2800">
                <a:sym typeface="+mn-ea"/>
              </a:rPr>
              <a:t>。由红烛释放光明，恓性自我的特点，诗人领悟到了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人生的真谛</a:t>
            </a:r>
            <a:r>
              <a:rPr lang="zh-CN" altLang="en-US" sz="2800">
                <a:sym typeface="+mn-ea"/>
              </a:rPr>
              <a:t>。</a:t>
            </a:r>
            <a:endParaRPr lang="zh-CN" altLang="en-US" sz="28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5.</a:t>
            </a:r>
            <a:r>
              <a:t>诗的第四节写了红烛什么特点？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答：诗人用</a:t>
            </a:r>
            <a:r>
              <a:rPr lang="en-US" altLang="zh-CN" sz="3200"/>
              <a:t>“</a:t>
            </a:r>
            <a:r>
              <a:rPr sz="3200"/>
              <a:t>血</a:t>
            </a:r>
            <a:r>
              <a:rPr lang="en-US" altLang="zh-CN" sz="3200"/>
              <a:t>”“</a:t>
            </a:r>
            <a:r>
              <a:rPr sz="3200"/>
              <a:t>梦</a:t>
            </a:r>
            <a:r>
              <a:rPr lang="en-US" altLang="zh-CN" sz="3200"/>
              <a:t>”“</a:t>
            </a:r>
            <a:r>
              <a:rPr sz="3200"/>
              <a:t>灵魂</a:t>
            </a:r>
            <a:r>
              <a:rPr lang="en-US" altLang="zh-CN" sz="3200"/>
              <a:t>”“</a:t>
            </a:r>
            <a:r>
              <a:rPr sz="3200"/>
              <a:t>监狱</a:t>
            </a:r>
            <a:r>
              <a:rPr lang="en-US" altLang="zh-CN" sz="3200"/>
              <a:t>”</a:t>
            </a:r>
            <a:r>
              <a:rPr sz="3200"/>
              <a:t>这些意象，表现出红烛的</a:t>
            </a:r>
            <a:r>
              <a:rPr lang="en-US" altLang="zh-CN" sz="3200"/>
              <a:t>“</a:t>
            </a:r>
            <a:r>
              <a:rPr sz="3200"/>
              <a:t>惊醒世人，救治世人</a:t>
            </a:r>
            <a:r>
              <a:rPr lang="en-US" altLang="zh-CN" sz="3200"/>
              <a:t>”</a:t>
            </a:r>
            <a:r>
              <a:rPr sz="3200"/>
              <a:t>的特点。</a:t>
            </a:r>
            <a:endParaRPr sz="3200"/>
          </a:p>
          <a:p>
            <a:r>
              <a:rPr sz="3200"/>
              <a:t>诗歌用</a:t>
            </a:r>
            <a:r>
              <a:rPr lang="en-US" altLang="zh-CN" sz="3200"/>
              <a:t>“</a:t>
            </a:r>
            <a:r>
              <a:rPr sz="3200"/>
              <a:t>烧吧</a:t>
            </a:r>
            <a:r>
              <a:rPr lang="en-US" altLang="zh-CN" sz="3200"/>
              <a:t>”</a:t>
            </a:r>
            <a:r>
              <a:rPr sz="3200"/>
              <a:t>反复强调，劝慰红烛要发挥自己的价值，燃烧自己，放出光明。这里诗人发出呼号，用光明冲破黑暗，打破帝国主义与封建主义的思想牢笼，唤醒沉睡麻木的国人，使人们觉醒，让被压迫的国人奋起，用自己的</a:t>
            </a:r>
            <a:r>
              <a:rPr lang="en-US" altLang="zh-CN" sz="3200"/>
              <a:t>“</a:t>
            </a:r>
            <a:r>
              <a:rPr sz="3200"/>
              <a:t>烛光</a:t>
            </a:r>
            <a:r>
              <a:rPr lang="en-US" altLang="zh-CN" sz="3200"/>
              <a:t>”</a:t>
            </a:r>
            <a:r>
              <a:rPr sz="3200"/>
              <a:t>引导他们走向光明</a:t>
            </a:r>
            <a:r>
              <a:rPr sz="3200"/>
              <a:t>。表达了诗人的爱国热情与赤诚。</a:t>
            </a:r>
            <a:endParaRPr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6.</a:t>
            </a:r>
            <a:r>
              <a:t>诗人面对红烛流泪这一现象，是如何认识的？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079465"/>
            <a:ext cx="10852237" cy="5041355"/>
          </a:xfrm>
        </p:spPr>
        <p:txBody>
          <a:bodyPr/>
          <a:p>
            <a:r>
              <a:rPr lang="zh-CN" altLang="en-US" sz="2800"/>
              <a:t>答：诗人采用拟人化的手法形象地描写红烛燃烧时，蜡液流淌这一现象。这一现象象征着诗人在现实生活中的内心矛盾，痛苦与挣扎。</a:t>
            </a:r>
            <a:r>
              <a:rPr lang="en-US" altLang="zh-CN" sz="2800"/>
              <a:t>“</a:t>
            </a:r>
            <a:r>
              <a:rPr sz="2800"/>
              <a:t>残风</a:t>
            </a:r>
            <a:r>
              <a:rPr lang="en-US" altLang="zh-CN" sz="2800"/>
              <a:t>”</a:t>
            </a:r>
            <a:r>
              <a:rPr sz="2800"/>
              <a:t>这个意象表明，红烛在燃烧自我，释放光明时，受到外来力量阻止。也就是说，诗人在引导人民在反帝反封的过程中受到邪恶势力的阻挡，打击。诗人的理想与行动难以实现，故此着急流泪伤心。第七节表明诗人再次觉醒，理解了自我恓性的价值，可以培育花朵，结出果实。也就是说，诗人用烛光喻指时代精神，借烛表达自己的志向，献身国家，不怕挫折困苦，虽然会灰心流泪，多么不公平不合理。这表达了诗人对五四时代乐观与干劲。</a:t>
            </a:r>
            <a:endParaRPr sz="280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7.</a:t>
            </a:r>
            <a:r>
              <a:t>如何理解最后一</a:t>
            </a:r>
            <a:r>
              <a:t>节？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/>
              <a:t>答：</a:t>
            </a:r>
            <a:r>
              <a:rPr lang="en-US" altLang="zh-CN" sz="3200"/>
              <a:t>1.</a:t>
            </a:r>
            <a:r>
              <a:rPr lang="zh-CN" altLang="en-US" sz="3200"/>
              <a:t>这是对红烛精神的总结，点明主题，也是诗人在对</a:t>
            </a:r>
            <a:r>
              <a:rPr lang="en-US" altLang="zh-CN" sz="3200"/>
              <a:t>“</a:t>
            </a:r>
            <a:r>
              <a:rPr sz="3200"/>
              <a:t>恓性自我，放出光明</a:t>
            </a:r>
            <a:r>
              <a:rPr lang="en-US" altLang="zh-CN" sz="3200"/>
              <a:t>”</a:t>
            </a:r>
            <a:r>
              <a:rPr sz="3200"/>
              <a:t>的认可，是对个体价值失落的痛苦中，扬起奋斗的精神大旗，勉励自己在</a:t>
            </a:r>
            <a:r>
              <a:rPr lang="en-US" altLang="zh-CN" sz="3200"/>
              <a:t>“</a:t>
            </a:r>
            <a:r>
              <a:rPr sz="3200"/>
              <a:t>五四</a:t>
            </a:r>
            <a:r>
              <a:rPr lang="en-US" altLang="zh-CN" sz="3200"/>
              <a:t>”</a:t>
            </a:r>
            <a:r>
              <a:rPr sz="3200"/>
              <a:t>时代的不怕恓性，乐观向上，扫除内心阴霾，向未来搏击。</a:t>
            </a:r>
            <a:endParaRPr sz="3200"/>
          </a:p>
          <a:p>
            <a:r>
              <a:rPr lang="en-US" altLang="zh-CN" sz="3200"/>
              <a:t>2.</a:t>
            </a:r>
            <a:r>
              <a:rPr sz="3200"/>
              <a:t>结构上收束全诗，强劲有力，呼应了引诗。</a:t>
            </a:r>
            <a:endParaRPr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四、探究文本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/>
              <a:t>你是如何认识革命者毛泽东与文人郭沫若、闻一多在时代面前，做出怎么样的选择？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五、文本拓展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2800"/>
              <a:t>综合所学</a:t>
            </a:r>
            <a:r>
              <a:rPr lang="zh-CN" altLang="en-US" sz="2800">
                <a:solidFill>
                  <a:srgbClr val="FF0000"/>
                </a:solidFill>
              </a:rPr>
              <a:t>诗歌</a:t>
            </a:r>
            <a:r>
              <a:rPr lang="zh-CN" altLang="en-US" sz="2800"/>
              <a:t>，结合</a:t>
            </a:r>
            <a:r>
              <a:rPr lang="zh-CN" altLang="en-US" sz="2800">
                <a:solidFill>
                  <a:srgbClr val="FF0000"/>
                </a:solidFill>
              </a:rPr>
              <a:t>自己的现实</a:t>
            </a:r>
            <a:r>
              <a:rPr lang="zh-CN" altLang="en-US" sz="2800"/>
              <a:t>生活，写一段有关于</a:t>
            </a:r>
            <a:r>
              <a:rPr lang="zh-CN" altLang="en-US" sz="2800">
                <a:solidFill>
                  <a:srgbClr val="FF0000"/>
                </a:solidFill>
              </a:rPr>
              <a:t>奉献或恓性自我</a:t>
            </a:r>
            <a:r>
              <a:rPr lang="zh-CN" altLang="en-US" sz="2800"/>
              <a:t>的文章。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00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0" y="-6985"/>
            <a:ext cx="2362835" cy="2857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t>一</a:t>
            </a:r>
            <a:r>
              <a:rPr lang="en-US" altLang="zh-CN"/>
              <a:t>.</a:t>
            </a:r>
            <a:r>
              <a:t>诗人介绍及相关知识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2295" y="1153795"/>
            <a:ext cx="9338310" cy="5041265"/>
          </a:xfrm>
        </p:spPr>
        <p:txBody>
          <a:bodyPr/>
          <a:p>
            <a:r>
              <a:rPr lang="zh-CN" altLang="en-US" sz="2800"/>
              <a:t>闻一多（1899-1946），名亦多，字友三，亦字友山，家族排行叫</a:t>
            </a:r>
            <a:r>
              <a:rPr lang="zh-CN" altLang="en-US" sz="2800">
                <a:solidFill>
                  <a:srgbClr val="FF0000"/>
                </a:solidFill>
              </a:rPr>
              <a:t>家骅</a:t>
            </a:r>
            <a:r>
              <a:rPr lang="zh-CN" altLang="en-US" sz="2800"/>
              <a:t>。后改名多，又改名一多。</a:t>
            </a:r>
            <a:r>
              <a:rPr lang="zh-CN" altLang="en-US" sz="2800">
                <a:solidFill>
                  <a:srgbClr val="FF0000"/>
                </a:solidFill>
              </a:rPr>
              <a:t>民主战士</a:t>
            </a:r>
            <a:r>
              <a:rPr lang="zh-CN" altLang="en-US" sz="2800"/>
              <a:t>。他致力于研究</a:t>
            </a:r>
            <a:r>
              <a:rPr lang="zh-CN" altLang="en-US" sz="2800">
                <a:solidFill>
                  <a:srgbClr val="FF0000"/>
                </a:solidFill>
              </a:rPr>
              <a:t>新诗格律化</a:t>
            </a:r>
            <a:r>
              <a:rPr lang="zh-CN" altLang="en-US" sz="2800"/>
              <a:t>的理论，在论文《诗的格律》中，他要求新诗具有“</a:t>
            </a:r>
            <a:r>
              <a:rPr lang="zh-CN" altLang="en-US" sz="2800" b="1" u="sng"/>
              <a:t>音乐的美（音节），绘画的美（辞藻），并且还有建筑的美（节的匀称和句的均齐）”</a:t>
            </a:r>
            <a:r>
              <a:rPr lang="zh-CN" altLang="en-US" sz="2800"/>
              <a:t>。著有诗集《红烛》（1923）、《死水》（1928）。学术著作有《古典新义》、《楚辞校补》、《神话与诗》、《唐诗杂论》等。闻一多的主要著作收集在《闻一多全集》中，共4册8集。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新月派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9232" y="1219800"/>
            <a:ext cx="10852237" cy="5041355"/>
          </a:xfrm>
        </p:spPr>
        <p:txBody>
          <a:bodyPr/>
          <a:p>
            <a:r>
              <a:rPr lang="zh-CN" altLang="en-US" sz="2400"/>
              <a:t>新月派：现代新诗史上一个重要的诗歌流派，受泰戈尔《新月集》影响。该诗派大体上以</a:t>
            </a:r>
            <a:r>
              <a:rPr lang="zh-CN" altLang="en-US" sz="2400" b="1">
                <a:solidFill>
                  <a:srgbClr val="FF0000"/>
                </a:solidFill>
              </a:rPr>
              <a:t>1927年</a:t>
            </a:r>
            <a:r>
              <a:rPr lang="zh-CN" altLang="en-US" sz="2400"/>
              <a:t>为界分为前后两个时期。前期自1926年春始，以北京的《晨报副刊·诗镌》为阵地，主要成员有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闻一多、徐志摩、朱湘、饶孟侃、孙大雨等。</a:t>
            </a:r>
            <a:r>
              <a:rPr lang="zh-CN" altLang="en-US" sz="2400"/>
              <a:t>1927年春，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胡适、徐志摩、闻一多、梁实秋</a:t>
            </a:r>
            <a:r>
              <a:rPr lang="zh-CN" altLang="en-US" sz="2400"/>
              <a:t>等人创办新月书店，次年又创办《新月》月刊，"新月派"的主要活动转移到上海，这是后期新月派。它以《新月》月刊和1930年创刊的《诗刊》季刊为主要阵地，新加入成员有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陈梦家、方玮德、卞之琳</a:t>
            </a:r>
            <a:r>
              <a:rPr lang="zh-CN" altLang="en-US" sz="2400"/>
              <a:t>等。他们不满于"五四"以后"自由诗人"忽视诗艺的作风，提倡新格律诗，主张</a:t>
            </a:r>
            <a:r>
              <a:rPr lang="zh-CN" altLang="en-US" sz="2400">
                <a:solidFill>
                  <a:srgbClr val="FF0000"/>
                </a:solidFill>
              </a:rPr>
              <a:t>"理性节制情感"的美学原则与诗的形式格律化，</a:t>
            </a:r>
            <a:r>
              <a:rPr lang="zh-CN" altLang="en-US" sz="2400">
                <a:solidFill>
                  <a:schemeClr val="tx1"/>
                </a:solidFill>
              </a:rPr>
              <a:t>为</a:t>
            </a:r>
            <a:r>
              <a:rPr lang="zh-CN" altLang="en-US" sz="2400"/>
              <a:t>了实现这一理论原则，新月派诗人在诗歌艺术上做了有益的尝试，首先是客观抒情诗的创作，即变“直抒胸臆”的抒情方式为</a:t>
            </a:r>
            <a:r>
              <a:rPr lang="zh-CN" altLang="en-US" sz="2400" b="1">
                <a:solidFill>
                  <a:srgbClr val="FF0000"/>
                </a:solidFill>
              </a:rPr>
              <a:t>主观情愫的客观对象化</a:t>
            </a:r>
            <a:r>
              <a:rPr lang="zh-CN" altLang="en-US" sz="2400"/>
              <a:t>。</a:t>
            </a:r>
            <a:endParaRPr lang="zh-CN" altLang="en-US" sz="2400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新月派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079465"/>
            <a:ext cx="10852237" cy="5041355"/>
          </a:xfrm>
        </p:spPr>
        <p:txBody>
          <a:bodyPr/>
          <a:p>
            <a:pPr marL="0" indent="0">
              <a:buNone/>
            </a:pPr>
            <a:r>
              <a:rPr sz="2800">
                <a:sym typeface="+mn-ea"/>
              </a:rPr>
              <a:t>反对滥情主义和诗的散文化倾向，从理论到实践上对新诗的格律化进行了认真的探索。闻一多在《诗的格律》中提出了</a:t>
            </a:r>
            <a:r>
              <a:rPr sz="2800" b="1">
                <a:solidFill>
                  <a:srgbClr val="FF0000"/>
                </a:solidFill>
                <a:sym typeface="+mn-ea"/>
              </a:rPr>
              <a:t>著名的"三美"主张，即"音乐美（音节）、绘画美（辞藻）、建筑美（节的匀称和句的均齐）"。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sz="2800">
                <a:sym typeface="+mn-ea"/>
              </a:rPr>
              <a:t>它是针对当时的新诗形式过分</a:t>
            </a:r>
            <a:r>
              <a:rPr sz="2800" b="1">
                <a:solidFill>
                  <a:srgbClr val="FF0000"/>
                </a:solidFill>
                <a:sym typeface="+mn-ea"/>
              </a:rPr>
              <a:t>散体化</a:t>
            </a:r>
            <a:r>
              <a:rPr sz="2800">
                <a:sym typeface="+mn-ea"/>
              </a:rPr>
              <a:t>而提出来的。这一主张奠定了新格律学派的理论基础，对新诗的发展作出了一定的贡献。因此</a:t>
            </a:r>
            <a:r>
              <a:rPr sz="2800" b="1">
                <a:solidFill>
                  <a:srgbClr val="FF0000"/>
                </a:solidFill>
                <a:sym typeface="+mn-ea"/>
              </a:rPr>
              <a:t>新月派又被称为"新格律诗派</a:t>
            </a:r>
            <a:r>
              <a:rPr sz="2800">
                <a:sym typeface="+mn-ea"/>
              </a:rPr>
              <a:t>"。新月派纠正了早期新诗创作过于散文化弱点，也使新诗进入了自主创造的时期。</a:t>
            </a:r>
            <a:endParaRPr lang="zh-CN" altLang="en-US" sz="2800"/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75" y="26670"/>
            <a:ext cx="2183130" cy="570865"/>
          </a:xfrm>
        </p:spPr>
        <p:txBody>
          <a:bodyPr/>
          <a:p>
            <a:r>
              <a:rPr>
                <a:sym typeface="+mn-ea"/>
              </a:rPr>
              <a:t>再别康桥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7485" y="597535"/>
            <a:ext cx="5091430" cy="6061710"/>
          </a:xfrm>
        </p:spPr>
        <p:txBody>
          <a:bodyPr/>
          <a:p>
            <a:r>
              <a:rPr lang="zh-CN" altLang="en-US" sz="2800" b="1"/>
              <a:t>徐志摩</a:t>
            </a:r>
            <a:endParaRPr lang="zh-CN" altLang="en-US" sz="2800"/>
          </a:p>
          <a:p>
            <a:r>
              <a:rPr lang="zh-CN" altLang="en-US" sz="2800"/>
              <a:t>轻轻的</a:t>
            </a:r>
            <a:r>
              <a:rPr lang="zh-CN" altLang="en-US" sz="2800">
                <a:solidFill>
                  <a:srgbClr val="FF0000"/>
                </a:solidFill>
              </a:rPr>
              <a:t>我</a:t>
            </a:r>
            <a:r>
              <a:rPr lang="zh-CN" altLang="en-US" sz="2800"/>
              <a:t>走了，</a:t>
            </a:r>
            <a:endParaRPr lang="zh-CN" altLang="en-US" sz="2800"/>
          </a:p>
          <a:p>
            <a:r>
              <a:rPr lang="zh-CN" altLang="en-US" sz="2800"/>
              <a:t>正如</a:t>
            </a:r>
            <a:r>
              <a:rPr lang="zh-CN" altLang="en-US" sz="2800">
                <a:solidFill>
                  <a:srgbClr val="FF0000"/>
                </a:solidFill>
              </a:rPr>
              <a:t>我</a:t>
            </a:r>
            <a:r>
              <a:rPr lang="zh-CN" altLang="en-US" sz="2800"/>
              <a:t>轻轻的来；</a:t>
            </a:r>
            <a:endParaRPr lang="zh-CN" altLang="en-US" sz="2800"/>
          </a:p>
          <a:p>
            <a:r>
              <a:rPr lang="zh-CN" altLang="en-US" sz="2800">
                <a:solidFill>
                  <a:srgbClr val="FF0000"/>
                </a:solidFill>
              </a:rPr>
              <a:t>我</a:t>
            </a:r>
            <a:r>
              <a:rPr lang="zh-CN" altLang="en-US" sz="2800"/>
              <a:t>轻轻的招手，</a:t>
            </a:r>
            <a:endParaRPr lang="zh-CN" altLang="en-US" sz="2800"/>
          </a:p>
          <a:p>
            <a:r>
              <a:rPr lang="zh-CN" altLang="en-US" sz="2800"/>
              <a:t>作别西天的</a:t>
            </a:r>
            <a:r>
              <a:rPr lang="zh-CN" altLang="en-US" sz="2800">
                <a:solidFill>
                  <a:srgbClr val="FF0000"/>
                </a:solidFill>
              </a:rPr>
              <a:t>云彩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那河畔的</a:t>
            </a:r>
            <a:r>
              <a:rPr lang="zh-CN" altLang="en-US" sz="2800">
                <a:solidFill>
                  <a:srgbClr val="FF0000"/>
                </a:solidFill>
              </a:rPr>
              <a:t>金柳</a:t>
            </a:r>
            <a:r>
              <a:rPr lang="zh-CN" altLang="en-US" sz="2800"/>
              <a:t>，</a:t>
            </a:r>
            <a:endParaRPr lang="zh-CN" altLang="en-US" sz="2800"/>
          </a:p>
          <a:p>
            <a:r>
              <a:rPr lang="zh-CN" altLang="en-US" sz="2800"/>
              <a:t>是夕阳中的</a:t>
            </a:r>
            <a:r>
              <a:rPr lang="zh-CN" altLang="en-US" sz="2800">
                <a:solidFill>
                  <a:srgbClr val="FF0000"/>
                </a:solidFill>
              </a:rPr>
              <a:t>新娘</a:t>
            </a:r>
            <a:r>
              <a:rPr lang="zh-CN" altLang="en-US" sz="2800"/>
              <a:t>；</a:t>
            </a:r>
            <a:endParaRPr lang="zh-CN" altLang="en-US" sz="2800"/>
          </a:p>
          <a:p>
            <a:r>
              <a:rPr lang="zh-CN" altLang="en-US" sz="2800"/>
              <a:t>波光里的艳影，</a:t>
            </a:r>
            <a:endParaRPr lang="zh-CN" altLang="en-US" sz="2800"/>
          </a:p>
          <a:p>
            <a:r>
              <a:rPr lang="zh-CN" altLang="en-US" sz="2800"/>
              <a:t>在我的心头荡漾。</a:t>
            </a:r>
            <a:endParaRPr lang="zh-CN" altLang="en-US" sz="2800"/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3451225" y="381635"/>
            <a:ext cx="5289550" cy="649414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/>
              <a:t>软泥上的</a:t>
            </a:r>
            <a:r>
              <a:rPr lang="zh-CN" altLang="en-US" sz="2800">
                <a:solidFill>
                  <a:srgbClr val="FF0000"/>
                </a:solidFill>
              </a:rPr>
              <a:t>青荇</a:t>
            </a:r>
            <a:r>
              <a:rPr lang="zh-CN" altLang="en-US" sz="2800"/>
              <a:t>（xìng），</a:t>
            </a:r>
            <a:endParaRPr lang="zh-CN" altLang="en-US" sz="2800"/>
          </a:p>
          <a:p>
            <a:r>
              <a:rPr lang="zh-CN" altLang="en-US" sz="2800"/>
              <a:t>油油的在水底招摇：</a:t>
            </a:r>
            <a:endParaRPr lang="zh-CN" altLang="en-US" sz="2800"/>
          </a:p>
          <a:p>
            <a:r>
              <a:rPr lang="zh-CN" altLang="en-US" sz="2800"/>
              <a:t>在康河的</a:t>
            </a:r>
            <a:r>
              <a:rPr lang="zh-CN" altLang="en-US" sz="2800">
                <a:solidFill>
                  <a:srgbClr val="FF0000"/>
                </a:solidFill>
              </a:rPr>
              <a:t>柔波</a:t>
            </a:r>
            <a:r>
              <a:rPr lang="zh-CN" altLang="en-US" sz="2800"/>
              <a:t>里，</a:t>
            </a:r>
            <a:endParaRPr lang="zh-CN" altLang="en-US" sz="2800"/>
          </a:p>
          <a:p>
            <a:r>
              <a:rPr lang="zh-CN" altLang="en-US" sz="2800"/>
              <a:t>我甘做一条</a:t>
            </a:r>
            <a:r>
              <a:rPr lang="zh-CN" altLang="en-US" sz="2800">
                <a:solidFill>
                  <a:srgbClr val="FF0000"/>
                </a:solidFill>
              </a:rPr>
              <a:t>水草</a:t>
            </a:r>
            <a:r>
              <a:rPr lang="zh-CN" altLang="en-US" sz="2800"/>
              <a:t>！</a:t>
            </a:r>
            <a:endParaRPr lang="zh-CN" altLang="en-US" sz="2800"/>
          </a:p>
          <a:p>
            <a:r>
              <a:rPr lang="zh-CN" altLang="en-US" sz="2800"/>
              <a:t>那榆（yú）荫下的一</a:t>
            </a:r>
            <a:r>
              <a:rPr lang="zh-CN" altLang="en-US" sz="2800">
                <a:solidFill>
                  <a:srgbClr val="FF0000"/>
                </a:solidFill>
              </a:rPr>
              <a:t>潭</a:t>
            </a:r>
            <a:r>
              <a:rPr lang="zh-CN" altLang="en-US" sz="2800"/>
              <a:t>，</a:t>
            </a:r>
            <a:endParaRPr lang="zh-CN" altLang="en-US" sz="2800"/>
          </a:p>
          <a:p>
            <a:r>
              <a:rPr lang="zh-CN" altLang="en-US" sz="2800"/>
              <a:t>不是清泉，是天上的虹</a:t>
            </a:r>
            <a:endParaRPr lang="zh-CN" altLang="en-US" sz="2800"/>
          </a:p>
          <a:p>
            <a:r>
              <a:rPr lang="zh-CN" altLang="en-US" sz="2800"/>
              <a:t>揉碎在浮藻间，</a:t>
            </a:r>
            <a:endParaRPr lang="zh-CN" altLang="en-US" sz="2800"/>
          </a:p>
          <a:p>
            <a:r>
              <a:rPr lang="zh-CN" altLang="en-US" sz="2800"/>
              <a:t>沉淀着彩虹似的</a:t>
            </a:r>
            <a:r>
              <a:rPr lang="zh-CN" altLang="en-US" sz="2800">
                <a:solidFill>
                  <a:srgbClr val="FF0000"/>
                </a:solidFill>
              </a:rPr>
              <a:t>梦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寻梦？撑一支</a:t>
            </a:r>
            <a:r>
              <a:rPr lang="zh-CN" altLang="en-US" sz="2800">
                <a:solidFill>
                  <a:srgbClr val="FF0000"/>
                </a:solidFill>
              </a:rPr>
              <a:t>长篙</a:t>
            </a:r>
            <a:r>
              <a:rPr lang="zh-CN" altLang="en-US" sz="2800"/>
              <a:t>（gāo），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184515" y="335915"/>
            <a:ext cx="4085590" cy="61855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>
                <a:sym typeface="+mn-ea"/>
              </a:rPr>
              <a:t>向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青草</a:t>
            </a:r>
            <a:r>
              <a:rPr lang="zh-CN" altLang="en-US" sz="3600">
                <a:sym typeface="+mn-ea"/>
              </a:rPr>
              <a:t>更青处漫溯，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满载一船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星辉</a:t>
            </a:r>
            <a:r>
              <a:rPr lang="zh-CN" altLang="en-US" sz="3600">
                <a:sym typeface="+mn-ea"/>
              </a:rPr>
              <a:t>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在星辉斑斓里放歌。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但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我</a:t>
            </a:r>
            <a:r>
              <a:rPr lang="zh-CN" altLang="en-US" sz="3600">
                <a:sym typeface="+mn-ea"/>
              </a:rPr>
              <a:t>不能放歌，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悄悄是别离的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笙箫</a:t>
            </a:r>
            <a:r>
              <a:rPr lang="zh-CN" altLang="en-US" sz="3600">
                <a:sym typeface="+mn-ea"/>
              </a:rPr>
              <a:t>；</a:t>
            </a:r>
            <a:endParaRPr lang="zh-CN" altLang="en-US" sz="3600"/>
          </a:p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夏虫</a:t>
            </a:r>
            <a:r>
              <a:rPr lang="zh-CN" altLang="en-US" sz="3600">
                <a:sym typeface="+mn-ea"/>
              </a:rPr>
              <a:t>也为我沉默，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沉默是今晚的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康桥</a:t>
            </a:r>
            <a:r>
              <a:rPr lang="zh-CN" altLang="en-US" sz="3600">
                <a:sym typeface="+mn-ea"/>
              </a:rPr>
              <a:t>！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悄悄的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我</a:t>
            </a:r>
            <a:r>
              <a:rPr lang="zh-CN" altLang="en-US" sz="3600">
                <a:sym typeface="+mn-ea"/>
              </a:rPr>
              <a:t>走了，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正如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我</a:t>
            </a:r>
            <a:r>
              <a:rPr lang="zh-CN" altLang="en-US" sz="3600">
                <a:sym typeface="+mn-ea"/>
              </a:rPr>
              <a:t>悄悄的来；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我挥一挥衣袖，</a:t>
            </a:r>
            <a:endParaRPr lang="zh-CN" altLang="en-US" sz="3600"/>
          </a:p>
          <a:p>
            <a:r>
              <a:rPr lang="zh-CN" altLang="en-US" sz="3600">
                <a:sym typeface="+mn-ea"/>
              </a:rPr>
              <a:t>不带走一片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云彩</a:t>
            </a:r>
            <a:r>
              <a:rPr lang="zh-CN" altLang="en-US" sz="3600">
                <a:sym typeface="+mn-ea"/>
              </a:rPr>
              <a:t>。</a:t>
            </a:r>
            <a:endParaRPr lang="zh-CN" altLang="en-US" sz="3600"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675" y="15240"/>
            <a:ext cx="3248025" cy="692150"/>
          </a:xfrm>
        </p:spPr>
        <p:txBody>
          <a:bodyPr/>
          <a:p>
            <a:r>
              <a:rPr>
                <a:sym typeface="+mn-ea"/>
              </a:rPr>
              <a:t>《招魂》  孙大雨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960" y="802005"/>
            <a:ext cx="4805045" cy="5710555"/>
          </a:xfrm>
        </p:spPr>
        <p:txBody>
          <a:bodyPr/>
          <a:p>
            <a:r>
              <a:rPr lang="zh-CN" altLang="en-US" sz="2800"/>
              <a:t>你去了，你去了，</a:t>
            </a:r>
            <a:r>
              <a:rPr lang="zh-CN" altLang="en-US" sz="2800">
                <a:solidFill>
                  <a:srgbClr val="FF0000"/>
                </a:solidFill>
              </a:rPr>
              <a:t>志摩</a:t>
            </a:r>
            <a:r>
              <a:rPr lang="zh-CN" altLang="en-US" sz="2800"/>
              <a:t>，一天的</a:t>
            </a:r>
            <a:r>
              <a:rPr lang="zh-CN" altLang="en-US" sz="2800">
                <a:solidFill>
                  <a:srgbClr val="FF0000"/>
                </a:solidFill>
              </a:rPr>
              <a:t>浓雾</a:t>
            </a:r>
            <a:r>
              <a:rPr lang="zh-CN" altLang="en-US" sz="2800"/>
              <a:t>，</a:t>
            </a:r>
            <a:endParaRPr lang="zh-CN" altLang="en-US" sz="2800"/>
          </a:p>
          <a:p>
            <a:r>
              <a:rPr lang="zh-CN" altLang="en-US" sz="2800"/>
              <a:t>掩护着你向那边，</a:t>
            </a:r>
            <a:endParaRPr lang="zh-CN" altLang="en-US" sz="2800"/>
          </a:p>
          <a:p>
            <a:r>
              <a:rPr lang="zh-CN" altLang="en-US" sz="2800"/>
              <a:t>月明和星子中间，</a:t>
            </a:r>
            <a:endParaRPr lang="zh-CN" altLang="en-US" sz="2800"/>
          </a:p>
          <a:p>
            <a:r>
              <a:rPr lang="zh-CN" altLang="en-US" sz="2800"/>
              <a:t>一去不再来的莽莽的</a:t>
            </a:r>
            <a:r>
              <a:rPr lang="zh-CN" altLang="en-US" sz="2800">
                <a:solidFill>
                  <a:srgbClr val="FF0000"/>
                </a:solidFill>
              </a:rPr>
              <a:t>长途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sz="2800">
                <a:sym typeface="+mn-ea"/>
              </a:rPr>
              <a:t>没有，没有去，我见你，在</a:t>
            </a:r>
            <a:r>
              <a:rPr sz="2800">
                <a:solidFill>
                  <a:srgbClr val="FF0000"/>
                </a:solidFill>
                <a:sym typeface="+mn-ea"/>
              </a:rPr>
              <a:t>风前水里</a:t>
            </a:r>
            <a:r>
              <a:rPr sz="2800">
                <a:sym typeface="+mn-ea"/>
              </a:rPr>
              <a:t>，</a:t>
            </a:r>
            <a:endParaRPr lang="zh-CN" altLang="en-US" sz="2800"/>
          </a:p>
          <a:p>
            <a:r>
              <a:rPr sz="2800">
                <a:sym typeface="+mn-ea"/>
              </a:rPr>
              <a:t>披着淡淡的</a:t>
            </a:r>
            <a:r>
              <a:rPr sz="2800">
                <a:solidFill>
                  <a:srgbClr val="FF0000"/>
                </a:solidFill>
                <a:sym typeface="+mn-ea"/>
              </a:rPr>
              <a:t>朝阳</a:t>
            </a:r>
            <a:r>
              <a:rPr sz="2800">
                <a:sym typeface="+mn-ea"/>
              </a:rPr>
              <a:t>，</a:t>
            </a:r>
            <a:endParaRPr lang="zh-CN" altLang="en-US" sz="2800"/>
          </a:p>
          <a:p>
            <a:r>
              <a:rPr sz="2800">
                <a:sym typeface="+mn-ea"/>
              </a:rPr>
              <a:t>跨着浮云的</a:t>
            </a:r>
            <a:r>
              <a:rPr sz="2800">
                <a:solidFill>
                  <a:srgbClr val="FF0000"/>
                </a:solidFill>
                <a:sym typeface="+mn-ea"/>
              </a:rPr>
              <a:t>车辆</a:t>
            </a:r>
            <a:r>
              <a:rPr sz="2800">
                <a:sym typeface="+mn-ea"/>
              </a:rPr>
              <a:t>，</a:t>
            </a:r>
            <a:endParaRPr lang="zh-CN" altLang="en-US" sz="2800">
              <a:sym typeface="+mn-ea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4813300" y="191770"/>
            <a:ext cx="7252335" cy="6511290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/>
              <a:t>倏然的显现，又倏然的隐避。</a:t>
            </a:r>
            <a:endParaRPr lang="zh-CN" altLang="en-US" sz="2800"/>
          </a:p>
          <a:p>
            <a:r>
              <a:rPr lang="zh-CN" altLang="en-US" sz="2800"/>
              <a:t>快回来，百万颗灿烂，点着那深蓝，</a:t>
            </a:r>
            <a:endParaRPr lang="zh-CN" altLang="en-US" sz="2800"/>
          </a:p>
          <a:p>
            <a:r>
              <a:rPr lang="zh-CN" altLang="en-US" sz="2800"/>
              <a:t>那去处暗得可怕，</a:t>
            </a:r>
            <a:endParaRPr lang="zh-CN" altLang="en-US" sz="2800"/>
          </a:p>
          <a:p>
            <a:r>
              <a:rPr lang="zh-CN" altLang="en-US" sz="2800"/>
              <a:t>那儿的冷风太大。</a:t>
            </a:r>
            <a:endParaRPr lang="zh-CN" altLang="en-US" sz="2800"/>
          </a:p>
          <a:p>
            <a:r>
              <a:rPr lang="zh-CN" altLang="en-US" sz="2800"/>
              <a:t>一片沉死的静默，你过得惯？……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00[4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0245" y="26035"/>
            <a:ext cx="3883660" cy="48545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>
                <a:sym typeface="+mn-ea"/>
              </a:rPr>
              <a:t>《笑》  林徽因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642" y="1079465"/>
            <a:ext cx="10852237" cy="5041355"/>
          </a:xfrm>
        </p:spPr>
        <p:txBody>
          <a:bodyPr/>
          <a:p>
            <a:r>
              <a:rPr lang="zh-CN" altLang="en-US" sz="2400"/>
              <a:t>笑的是她的眼睛，口唇，和唇边浑圆的漩涡。</a:t>
            </a:r>
            <a:endParaRPr lang="zh-CN" altLang="en-US" sz="2400"/>
          </a:p>
          <a:p>
            <a:r>
              <a:rPr lang="zh-CN" altLang="en-US" sz="2400"/>
              <a:t>艳丽如同露珠，</a:t>
            </a:r>
            <a:endParaRPr lang="zh-CN" altLang="en-US" sz="2400"/>
          </a:p>
          <a:p>
            <a:r>
              <a:rPr lang="zh-CN" altLang="en-US" sz="2400"/>
              <a:t>朵朵的笑向</a:t>
            </a:r>
            <a:endParaRPr lang="zh-CN" altLang="en-US" sz="2400"/>
          </a:p>
          <a:p>
            <a:r>
              <a:rPr lang="zh-CN" altLang="en-US" sz="2400"/>
              <a:t>贝齿的闪光里躲。</a:t>
            </a:r>
            <a:endParaRPr lang="zh-CN" altLang="en-US" sz="2400"/>
          </a:p>
          <a:p>
            <a:r>
              <a:rPr lang="zh-CN" altLang="en-US" sz="2400"/>
              <a:t>那是笑——神的笑，美的笑：水的映影，风的轻歌。</a:t>
            </a:r>
            <a:endParaRPr lang="zh-CN" altLang="en-US" sz="2400"/>
          </a:p>
          <a:p>
            <a:r>
              <a:rPr lang="zh-CN" altLang="en-US" sz="2400"/>
              <a:t>笑的是她惺松的卷发，散乱的挨着她耳朵。</a:t>
            </a:r>
            <a:endParaRPr lang="zh-CN" altLang="en-US" sz="2400"/>
          </a:p>
          <a:p>
            <a:r>
              <a:rPr lang="zh-CN" altLang="en-US" sz="2400"/>
              <a:t>轻软如同花影，</a:t>
            </a:r>
            <a:endParaRPr lang="zh-CN" altLang="en-US" sz="2400"/>
          </a:p>
          <a:p>
            <a:r>
              <a:rPr lang="zh-CN" altLang="en-US" sz="2400"/>
              <a:t>痒痒的甜蜜</a:t>
            </a:r>
            <a:endParaRPr lang="zh-CN" altLang="en-US" sz="2400"/>
          </a:p>
          <a:p>
            <a:r>
              <a:rPr lang="zh-CN" altLang="en-US" sz="2400"/>
              <a:t>涌进了你的心窝。</a:t>
            </a:r>
            <a:endParaRPr lang="zh-CN" altLang="en-US" sz="2400"/>
          </a:p>
          <a:p>
            <a:r>
              <a:rPr lang="zh-CN" altLang="en-US" sz="2400"/>
              <a:t>那是笑——诗的笑，画的笑：云的留痕，浪的柔波。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1097" y="124660"/>
            <a:ext cx="10852237" cy="648000"/>
          </a:xfrm>
        </p:spPr>
        <p:txBody>
          <a:bodyPr/>
          <a:p>
            <a:r>
              <a:rPr>
                <a:sym typeface="+mn-ea"/>
              </a:rPr>
              <a:t>卞之琳      《半岛》</a:t>
            </a:r>
            <a:endParaRPr lang="zh-CN" alt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9060" y="772160"/>
            <a:ext cx="10852150" cy="5951855"/>
          </a:xfrm>
        </p:spPr>
        <p:txBody>
          <a:bodyPr/>
          <a:p>
            <a:r>
              <a:rPr lang="zh-CN" altLang="en-US" sz="2800">
                <a:solidFill>
                  <a:srgbClr val="FF0000"/>
                </a:solidFill>
              </a:rPr>
              <a:t>半岛</a:t>
            </a:r>
            <a:r>
              <a:rPr lang="zh-CN" altLang="en-US" sz="2800"/>
              <a:t>是大陆的</a:t>
            </a:r>
            <a:r>
              <a:rPr lang="zh-CN" altLang="en-US" sz="2800">
                <a:solidFill>
                  <a:srgbClr val="FF0000"/>
                </a:solidFill>
              </a:rPr>
              <a:t>纤手</a:t>
            </a:r>
            <a:r>
              <a:rPr lang="zh-CN" altLang="en-US" sz="2800"/>
              <a:t>，遥指海上的</a:t>
            </a:r>
            <a:r>
              <a:rPr lang="zh-CN" altLang="en-US" sz="2800">
                <a:solidFill>
                  <a:srgbClr val="FF0000"/>
                </a:solidFill>
              </a:rPr>
              <a:t>三神山</a:t>
            </a:r>
            <a:r>
              <a:rPr lang="zh-CN" altLang="en-US" sz="2800"/>
              <a:t>。</a:t>
            </a:r>
            <a:endParaRPr lang="zh-CN" altLang="en-US" sz="2800"/>
          </a:p>
          <a:p>
            <a:r>
              <a:rPr lang="zh-CN" altLang="en-US" sz="2800"/>
              <a:t>小楼已有。三面水，</a:t>
            </a:r>
            <a:endParaRPr lang="zh-CN" altLang="en-US" sz="2800"/>
          </a:p>
          <a:p>
            <a:r>
              <a:rPr lang="zh-CN" altLang="en-US" sz="2800"/>
              <a:t>可看而不可饮的。</a:t>
            </a:r>
            <a:endParaRPr lang="zh-CN" altLang="en-US" sz="2800"/>
          </a:p>
          <a:p>
            <a:r>
              <a:rPr lang="zh-CN" altLang="en-US" sz="2800"/>
              <a:t>一脉泉乃涌到庭心，</a:t>
            </a:r>
            <a:endParaRPr lang="zh-CN" altLang="en-US" sz="2800"/>
          </a:p>
          <a:p>
            <a:r>
              <a:rPr lang="zh-CN" altLang="en-US" sz="2800"/>
              <a:t>人迹仍描到门前。</a:t>
            </a:r>
            <a:endParaRPr lang="zh-CN" altLang="en-US" sz="2800"/>
          </a:p>
          <a:p>
            <a:r>
              <a:rPr lang="zh-CN" altLang="en-US" sz="2800"/>
              <a:t>昨夜里一点</a:t>
            </a:r>
            <a:r>
              <a:rPr lang="zh-CN" altLang="en-US" sz="2800">
                <a:solidFill>
                  <a:srgbClr val="FF0000"/>
                </a:solidFill>
              </a:rPr>
              <a:t>宝石</a:t>
            </a:r>
            <a:r>
              <a:rPr lang="zh-CN" altLang="en-US" sz="2800"/>
              <a:t>，</a:t>
            </a:r>
            <a:endParaRPr lang="zh-CN" altLang="en-US" sz="2800"/>
          </a:p>
          <a:p>
            <a:r>
              <a:rPr lang="zh-CN" altLang="en-US" sz="2800"/>
              <a:t>你望见的就是这里。</a:t>
            </a:r>
            <a:endParaRPr lang="zh-CN" altLang="en-US" sz="2800"/>
          </a:p>
          <a:p>
            <a:r>
              <a:rPr lang="zh-CN" altLang="en-US" sz="2800"/>
              <a:t>用</a:t>
            </a:r>
            <a:r>
              <a:rPr lang="zh-CN" altLang="en-US" sz="2800">
                <a:solidFill>
                  <a:srgbClr val="FF0000"/>
                </a:solidFill>
              </a:rPr>
              <a:t>窗帘</a:t>
            </a:r>
            <a:r>
              <a:rPr lang="zh-CN" altLang="en-US" sz="2800"/>
              <a:t>藏却大海吧，</a:t>
            </a:r>
            <a:endParaRPr lang="zh-CN" altLang="en-US" sz="2800"/>
          </a:p>
          <a:p>
            <a:r>
              <a:rPr lang="zh-CN" altLang="en-US" sz="2800"/>
              <a:t>怕来客又遥望出帆。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3923</Words>
  <Application>WPS 演示</Application>
  <PresentationFormat>宽屏</PresentationFormat>
  <Paragraphs>213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Office 主题​​</vt:lpstr>
      <vt:lpstr>空白演示</vt:lpstr>
      <vt:lpstr>学习目标</vt:lpstr>
      <vt:lpstr>一.诗人介绍及相关知识</vt:lpstr>
      <vt:lpstr>新月派</vt:lpstr>
      <vt:lpstr>新月派</vt:lpstr>
      <vt:lpstr>再别康桥</vt:lpstr>
      <vt:lpstr>《招魂》  孙大雨</vt:lpstr>
      <vt:lpstr>《笑》  林徽因</vt:lpstr>
      <vt:lpstr>卞之琳      《半岛》</vt:lpstr>
      <vt:lpstr>《失眠》     臧克家</vt:lpstr>
      <vt:lpstr>文本诵读</vt:lpstr>
      <vt:lpstr>二.解题：</vt:lpstr>
      <vt:lpstr>秋夕</vt:lpstr>
      <vt:lpstr>虞美人 听雨 [宋] 蒋捷 </vt:lpstr>
      <vt:lpstr>无题</vt:lpstr>
      <vt:lpstr>红烛与蜡炬 </vt:lpstr>
      <vt:lpstr>参考答案</vt:lpstr>
      <vt:lpstr>三、品文本</vt:lpstr>
      <vt:lpstr>1.如何理解诗中“这样红”的“这样”？</vt:lpstr>
      <vt:lpstr>2.你对“吐出你的心来比比”中“吐”有何感受？</vt:lpstr>
      <vt:lpstr>3.诗歌的第二节，以什么样的表现方法，写出红烛什么样的特点，体现了诗人怎么样的心理状态？</vt:lpstr>
      <vt:lpstr>4、请你分析第三节与第二节的关系？</vt:lpstr>
      <vt:lpstr>5.诗的第四节写了红烛什么特点？</vt:lpstr>
      <vt:lpstr>6.诗人面对红烛流泪这一现象，是如何认识的？</vt:lpstr>
      <vt:lpstr>7.如何理解最后一节？</vt:lpstr>
      <vt:lpstr>四、探究文本</vt:lpstr>
      <vt:lpstr>五、文本拓展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杨依国</cp:lastModifiedBy>
  <cp:revision>66</cp:revision>
  <dcterms:created xsi:type="dcterms:W3CDTF">2019-06-19T02:08:00Z</dcterms:created>
  <dcterms:modified xsi:type="dcterms:W3CDTF">2019-10-25T07:29:29Z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2052-11.1.0.9175</vt:lpwstr>
  </property>
</Properties>
</file>