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2"/>
    <p:sldId id="257" r:id="rId3"/>
    <p:sldId id="262" r:id="rId4"/>
    <p:sldId id="258" r:id="rId5"/>
    <p:sldId id="261" r:id="rId6"/>
    <p:sldId id="260" r:id="rId7"/>
    <p:sldId id="263" r:id="rId8"/>
    <p:sldId id="276" r:id="rId9"/>
    <p:sldId id="314" r:id="rId10"/>
    <p:sldId id="275" r:id="rId11"/>
    <p:sldId id="264" r:id="rId12"/>
    <p:sldId id="267" r:id="rId13"/>
    <p:sldId id="269" r:id="rId14"/>
    <p:sldId id="270" r:id="rId15"/>
    <p:sldId id="268" r:id="rId16"/>
    <p:sldId id="277" r:id="rId17"/>
    <p:sldId id="278" r:id="rId18"/>
    <p:sldId id="279" r:id="rId19"/>
    <p:sldId id="280" r:id="rId20"/>
    <p:sldId id="315" r:id="rId21"/>
    <p:sldId id="301" r:id="rId22"/>
    <p:sldId id="302" r:id="rId23"/>
    <p:sldId id="286" r:id="rId24"/>
    <p:sldId id="289" r:id="rId25"/>
    <p:sldId id="290" r:id="rId26"/>
    <p:sldId id="288" r:id="rId27"/>
    <p:sldId id="291" r:id="rId28"/>
    <p:sldId id="304" r:id="rId29"/>
    <p:sldId id="305" r:id="rId30"/>
    <p:sldId id="306" r:id="rId31"/>
  </p:sldIdLst>
  <p:sldSz cx="12192000" cy="6858000"/>
  <p:notesSz cx="6858000" cy="9144000"/>
  <p:custDataLst>
    <p:tags r:id="rId3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 uri="{1BD7E111-0CB8-44D6-8891-C1BB2F81B7CC}">
      <p1710:readonlyRecommended xmlns:p1710="http://schemas.microsoft.com/office/powerpoint/2017/10/main" xmlns="" val="0"/>
    </p:ext>
  </p:extLst>
</p:presentationPr>
</file>

<file path=ppt/tableStyles.xml><?xml version="1.0" encoding="utf-8"?>
<a:tblStyleLst xmlns:a="http://schemas.openxmlformats.org/drawingml/2006/main" def="{5C22544A-7EE6-4342-B048-85BDC9FD1C3A}">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778" autoAdjust="0"/>
    <p:restoredTop sz="94660"/>
  </p:normalViewPr>
  <p:slideViewPr>
    <p:cSldViewPr snapToGrid="0">
      <p:cViewPr varScale="1">
        <p:scale>
          <a:sx n="113" d="100"/>
          <a:sy n="113" d="100"/>
        </p:scale>
        <p:origin x="-582" y="-108"/>
      </p:cViewPr>
      <p:guideLst>
        <p:guide orient="horz" pos="2160"/>
        <p:guide pos="3768"/>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gs" Target="tags/tag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3" Type="http://schemas.openxmlformats.org/officeDocument/2006/relationships/tags" Target="../tags/tag10.xml"/><Relationship Id="rId2" Type="http://schemas.openxmlformats.org/officeDocument/2006/relationships/tags" Target="../tags/tag9.xml"/><Relationship Id="rId1" Type="http://schemas.openxmlformats.org/officeDocument/2006/relationships/tags" Target="../tags/tag8.xml"/><Relationship Id="rId6" Type="http://schemas.openxmlformats.org/officeDocument/2006/relationships/slideMaster" Target="../slideMasters/slideMaster1.xml"/><Relationship Id="rId5" Type="http://schemas.openxmlformats.org/officeDocument/2006/relationships/tags" Target="../tags/tag12.xml"/><Relationship Id="rId4" Type="http://schemas.openxmlformats.org/officeDocument/2006/relationships/tags" Target="../tags/tag11.xml"/></Relationships>
</file>

<file path=ppt/slideLayouts/_rels/slideLayout10.xml.rels><?xml version="1.0" encoding="UTF-8" standalone="yes"?>
<Relationships xmlns="http://schemas.openxmlformats.org/package/2006/relationships"><Relationship Id="rId3" Type="http://schemas.openxmlformats.org/officeDocument/2006/relationships/tags" Target="../tags/tag57.xml"/><Relationship Id="rId2" Type="http://schemas.openxmlformats.org/officeDocument/2006/relationships/tags" Target="../tags/tag56.xml"/><Relationship Id="rId1" Type="http://schemas.openxmlformats.org/officeDocument/2006/relationships/tags" Target="../tags/tag55.xml"/><Relationship Id="rId5" Type="http://schemas.openxmlformats.org/officeDocument/2006/relationships/slideMaster" Target="../slideMasters/slideMaster1.xml"/><Relationship Id="rId4" Type="http://schemas.openxmlformats.org/officeDocument/2006/relationships/tags" Target="../tags/tag58.xml"/></Relationships>
</file>

<file path=ppt/slideLayouts/_rels/slideLayout11.xml.rels><?xml version="1.0" encoding="UTF-8" standalone="yes"?>
<Relationships xmlns="http://schemas.openxmlformats.org/package/2006/relationships"><Relationship Id="rId3" Type="http://schemas.openxmlformats.org/officeDocument/2006/relationships/tags" Target="../tags/tag61.xml"/><Relationship Id="rId2" Type="http://schemas.openxmlformats.org/officeDocument/2006/relationships/tags" Target="../tags/tag60.xml"/><Relationship Id="rId1" Type="http://schemas.openxmlformats.org/officeDocument/2006/relationships/tags" Target="../tags/tag59.xml"/><Relationship Id="rId6" Type="http://schemas.openxmlformats.org/officeDocument/2006/relationships/slideMaster" Target="../slideMasters/slideMaster1.xml"/><Relationship Id="rId5" Type="http://schemas.openxmlformats.org/officeDocument/2006/relationships/tags" Target="../tags/tag63.xml"/><Relationship Id="rId4" Type="http://schemas.openxmlformats.org/officeDocument/2006/relationships/tags" Target="../tags/tag62.xml"/></Relationships>
</file>

<file path=ppt/slideLayouts/_rels/slideLayout2.xml.rels><?xml version="1.0" encoding="UTF-8" standalone="yes"?>
<Relationships xmlns="http://schemas.openxmlformats.org/package/2006/relationships"><Relationship Id="rId3" Type="http://schemas.openxmlformats.org/officeDocument/2006/relationships/tags" Target="../tags/tag15.xml"/><Relationship Id="rId2" Type="http://schemas.openxmlformats.org/officeDocument/2006/relationships/tags" Target="../tags/tag14.xml"/><Relationship Id="rId1" Type="http://schemas.openxmlformats.org/officeDocument/2006/relationships/tags" Target="../tags/tag13.xml"/><Relationship Id="rId6" Type="http://schemas.openxmlformats.org/officeDocument/2006/relationships/slideMaster" Target="../slideMasters/slideMaster1.xml"/><Relationship Id="rId5" Type="http://schemas.openxmlformats.org/officeDocument/2006/relationships/tags" Target="../tags/tag17.xml"/><Relationship Id="rId4" Type="http://schemas.openxmlformats.org/officeDocument/2006/relationships/tags" Target="../tags/tag16.xml"/></Relationships>
</file>

<file path=ppt/slideLayouts/_rels/slideLayout3.xml.rels><?xml version="1.0" encoding="UTF-8" standalone="yes"?>
<Relationships xmlns="http://schemas.openxmlformats.org/package/2006/relationships"><Relationship Id="rId3" Type="http://schemas.openxmlformats.org/officeDocument/2006/relationships/tags" Target="../tags/tag20.xml"/><Relationship Id="rId2" Type="http://schemas.openxmlformats.org/officeDocument/2006/relationships/tags" Target="../tags/tag19.xml"/><Relationship Id="rId1" Type="http://schemas.openxmlformats.org/officeDocument/2006/relationships/tags" Target="../tags/tag18.xml"/><Relationship Id="rId6" Type="http://schemas.openxmlformats.org/officeDocument/2006/relationships/slideMaster" Target="../slideMasters/slideMaster1.xml"/><Relationship Id="rId5" Type="http://schemas.openxmlformats.org/officeDocument/2006/relationships/tags" Target="../tags/tag22.xml"/><Relationship Id="rId4" Type="http://schemas.openxmlformats.org/officeDocument/2006/relationships/tags" Target="../tags/tag21.xml"/></Relationships>
</file>

<file path=ppt/slideLayouts/_rels/slideLayout4.xml.rels><?xml version="1.0" encoding="UTF-8" standalone="yes"?>
<Relationships xmlns="http://schemas.openxmlformats.org/package/2006/relationships"><Relationship Id="rId3" Type="http://schemas.openxmlformats.org/officeDocument/2006/relationships/tags" Target="../tags/tag25.xml"/><Relationship Id="rId7" Type="http://schemas.openxmlformats.org/officeDocument/2006/relationships/slideMaster" Target="../slideMasters/slideMaster1.xml"/><Relationship Id="rId2" Type="http://schemas.openxmlformats.org/officeDocument/2006/relationships/tags" Target="../tags/tag24.xml"/><Relationship Id="rId1" Type="http://schemas.openxmlformats.org/officeDocument/2006/relationships/tags" Target="../tags/tag23.xml"/><Relationship Id="rId6" Type="http://schemas.openxmlformats.org/officeDocument/2006/relationships/tags" Target="../tags/tag28.xml"/><Relationship Id="rId5" Type="http://schemas.openxmlformats.org/officeDocument/2006/relationships/tags" Target="../tags/tag27.xml"/><Relationship Id="rId4" Type="http://schemas.openxmlformats.org/officeDocument/2006/relationships/tags" Target="../tags/tag26.xml"/></Relationships>
</file>

<file path=ppt/slideLayouts/_rels/slideLayout5.xml.rels><?xml version="1.0" encoding="UTF-8" standalone="yes"?>
<Relationships xmlns="http://schemas.openxmlformats.org/package/2006/relationships"><Relationship Id="rId8" Type="http://schemas.openxmlformats.org/officeDocument/2006/relationships/tags" Target="../tags/tag36.xml"/><Relationship Id="rId3" Type="http://schemas.openxmlformats.org/officeDocument/2006/relationships/tags" Target="../tags/tag31.xml"/><Relationship Id="rId7" Type="http://schemas.openxmlformats.org/officeDocument/2006/relationships/tags" Target="../tags/tag35.xml"/><Relationship Id="rId2" Type="http://schemas.openxmlformats.org/officeDocument/2006/relationships/tags" Target="../tags/tag30.xml"/><Relationship Id="rId1" Type="http://schemas.openxmlformats.org/officeDocument/2006/relationships/tags" Target="../tags/tag29.xml"/><Relationship Id="rId6" Type="http://schemas.openxmlformats.org/officeDocument/2006/relationships/tags" Target="../tags/tag34.xml"/><Relationship Id="rId5" Type="http://schemas.openxmlformats.org/officeDocument/2006/relationships/tags" Target="../tags/tag33.xml"/><Relationship Id="rId4" Type="http://schemas.openxmlformats.org/officeDocument/2006/relationships/tags" Target="../tags/tag32.xml"/><Relationship Id="rId9"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tags" Target="../tags/tag39.xml"/><Relationship Id="rId2" Type="http://schemas.openxmlformats.org/officeDocument/2006/relationships/tags" Target="../tags/tag38.xml"/><Relationship Id="rId1" Type="http://schemas.openxmlformats.org/officeDocument/2006/relationships/tags" Target="../tags/tag37.xml"/><Relationship Id="rId5" Type="http://schemas.openxmlformats.org/officeDocument/2006/relationships/slideMaster" Target="../slideMasters/slideMaster1.xml"/><Relationship Id="rId4" Type="http://schemas.openxmlformats.org/officeDocument/2006/relationships/tags" Target="../tags/tag40.xml"/></Relationships>
</file>

<file path=ppt/slideLayouts/_rels/slideLayout7.xml.rels><?xml version="1.0" encoding="UTF-8" standalone="yes"?>
<Relationships xmlns="http://schemas.openxmlformats.org/package/2006/relationships"><Relationship Id="rId3" Type="http://schemas.openxmlformats.org/officeDocument/2006/relationships/tags" Target="../tags/tag43.xml"/><Relationship Id="rId2" Type="http://schemas.openxmlformats.org/officeDocument/2006/relationships/tags" Target="../tags/tag42.xml"/><Relationship Id="rId1" Type="http://schemas.openxmlformats.org/officeDocument/2006/relationships/tags" Target="../tags/tag41.xml"/><Relationship Id="rId4"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tags" Target="../tags/tag46.xml"/><Relationship Id="rId7" Type="http://schemas.openxmlformats.org/officeDocument/2006/relationships/slideMaster" Target="../slideMasters/slideMaster1.xml"/><Relationship Id="rId2" Type="http://schemas.openxmlformats.org/officeDocument/2006/relationships/tags" Target="../tags/tag45.xml"/><Relationship Id="rId1" Type="http://schemas.openxmlformats.org/officeDocument/2006/relationships/tags" Target="../tags/tag44.xml"/><Relationship Id="rId6" Type="http://schemas.openxmlformats.org/officeDocument/2006/relationships/tags" Target="../tags/tag49.xml"/><Relationship Id="rId5" Type="http://schemas.openxmlformats.org/officeDocument/2006/relationships/tags" Target="../tags/tag48.xml"/><Relationship Id="rId4" Type="http://schemas.openxmlformats.org/officeDocument/2006/relationships/tags" Target="../tags/tag47.xml"/></Relationships>
</file>

<file path=ppt/slideLayouts/_rels/slideLayout9.xml.rels><?xml version="1.0" encoding="UTF-8" standalone="yes"?>
<Relationships xmlns="http://schemas.openxmlformats.org/package/2006/relationships"><Relationship Id="rId3" Type="http://schemas.openxmlformats.org/officeDocument/2006/relationships/tags" Target="../tags/tag52.xml"/><Relationship Id="rId2" Type="http://schemas.openxmlformats.org/officeDocument/2006/relationships/tags" Target="../tags/tag51.xml"/><Relationship Id="rId1" Type="http://schemas.openxmlformats.org/officeDocument/2006/relationships/tags" Target="../tags/tag50.xml"/><Relationship Id="rId6" Type="http://schemas.openxmlformats.org/officeDocument/2006/relationships/slideMaster" Target="../slideMasters/slideMaster1.xml"/><Relationship Id="rId5" Type="http://schemas.openxmlformats.org/officeDocument/2006/relationships/tags" Target="../tags/tag54.xml"/><Relationship Id="rId4" Type="http://schemas.openxmlformats.org/officeDocument/2006/relationships/tags" Target="../tags/tag53.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a:t>单击此处编辑标题</a:t>
            </a:r>
          </a:p>
        </p:txBody>
      </p:sp>
      <p:sp>
        <p:nvSpPr>
          <p:cNvPr id="3" name="副标题 2"/>
          <p:cNvSpPr>
            <a:spLocks noGrp="1"/>
          </p:cNvSpPr>
          <p:nvPr>
            <p:ph type="subTitle" idx="1" hasCustomPrompt="1"/>
            <p:custDataLst>
              <p:tags r:id="rId2"/>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2022/9/1</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2022/9/1</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2022/9/1</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smtClean="0"/>
              <a:t>单击此处编辑标题</a:t>
            </a:r>
            <a:endParaRPr lang="zh-CN" altLang="en-US"/>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a:t>单击此处编辑母版文本样式</a:t>
            </a:r>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2022/9/1</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a:t>单击此处编辑标题</a:t>
            </a:r>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2022/9/1</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2022/9/1</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单击此处编辑文本</a:t>
            </a: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t>2022/9/1</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2022/9/1</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2022/9/1</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1"/>
            </p:custDataLst>
          </p:nvPr>
        </p:nvSpPr>
        <p:spPr>
          <a:xfrm>
            <a:off x="608330" y="1555115"/>
            <a:ext cx="5233035" cy="4608195"/>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smtClean="0"/>
              <a:t>单击此处编辑母版文本样式</a:t>
            </a:r>
            <a:endParaRPr lang="zh-CN" altLang="en-US"/>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t>2022/9/1</a:t>
            </a:fld>
            <a:endParaRPr lang="zh-CN" altLang="en-US"/>
          </a:p>
        </p:txBody>
      </p:sp>
      <p:sp>
        <p:nvSpPr>
          <p:cNvPr id="6" name="页脚占位符 5"/>
          <p:cNvSpPr>
            <a:spLocks noGrp="1"/>
          </p:cNvSpPr>
          <p:nvPr>
            <p:ph type="ftr" sz="quarter" idx="11"/>
            <p:custDataLst>
              <p:tags r:id="rId4"/>
            </p:custDataLst>
          </p:nvPr>
        </p:nvSpPr>
        <p:spPr/>
        <p:txBody>
          <a:bodyPr/>
          <a:lstStyle/>
          <a:p>
            <a:endParaRPr lang="zh-CN" altLang="en-US"/>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t>‹#›</a:t>
            </a:fld>
            <a:endParaRPr lang="zh-CN" altLang="en-US"/>
          </a:p>
        </p:txBody>
      </p:sp>
      <p:sp>
        <p:nvSpPr>
          <p:cNvPr id="9" name="标题 8"/>
          <p:cNvSpPr>
            <a:spLocks noGrp="1"/>
          </p:cNvSpPr>
          <p:nvPr>
            <p:ph type="title"/>
            <p:custDataLst>
              <p:tags r:id="rId6"/>
            </p:custDataLst>
          </p:nvPr>
        </p:nvSpPr>
        <p:spPr/>
        <p:txBody>
          <a:bodyPr/>
          <a:lstStyle/>
          <a:p>
            <a:r>
              <a:rPr lang="zh-CN" altLang="en-US"/>
              <a:t>单击此处编辑母版标题样式</a:t>
            </a:r>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smtClean="0"/>
              <a:t>单击此处编辑标题</a:t>
            </a:r>
            <a:endParaRPr lang="zh-CN" altLang="en-US"/>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2022/9/1</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ags" Target="../tags/tag2.xml"/><Relationship Id="rId18" Type="http://schemas.openxmlformats.org/officeDocument/2006/relationships/tags" Target="../tags/tag7.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17" Type="http://schemas.openxmlformats.org/officeDocument/2006/relationships/tags" Target="../tags/tag6.xml"/><Relationship Id="rId2" Type="http://schemas.openxmlformats.org/officeDocument/2006/relationships/slideLayout" Target="../slideLayouts/slideLayout2.xml"/><Relationship Id="rId16" Type="http://schemas.openxmlformats.org/officeDocument/2006/relationships/tags" Target="../tags/tag5.xml"/><Relationship Id="rId20" Type="http://schemas.openxmlformats.org/officeDocument/2006/relationships/image" Target="file:///D:\qq&#25991;&#20214;\712321467\Image\C2C\Image2\%7b75232B38-A165-1FB7-499C-2E1C792CACB5%7d.png" TargetMode="Externa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ags" Target="../tags/tag4.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ags" Target="../tags/tag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1">
            <a:alpha val="0"/>
          </a:schemeClr>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4"/>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a:t>单击此处编辑母版标题样式</a:t>
            </a:r>
          </a:p>
        </p:txBody>
      </p:sp>
      <p:sp>
        <p:nvSpPr>
          <p:cNvPr id="3" name="文本占位符 2"/>
          <p:cNvSpPr>
            <a:spLocks noGrp="1"/>
          </p:cNvSpPr>
          <p:nvPr>
            <p:ph type="body" idx="1"/>
            <p:custDataLst>
              <p:tags r:id="rId15"/>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16"/>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t>2022/9/1</a:t>
            </a:fld>
            <a:endParaRPr lang="zh-CN" altLang="en-US"/>
          </a:p>
        </p:txBody>
      </p:sp>
      <p:sp>
        <p:nvSpPr>
          <p:cNvPr id="5" name="页脚占位符 4"/>
          <p:cNvSpPr>
            <a:spLocks noGrp="1"/>
          </p:cNvSpPr>
          <p:nvPr>
            <p:ph type="ftr" sz="quarter" idx="3"/>
            <p:custDataLst>
              <p:tags r:id="rId17"/>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18"/>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t>‹#›</a:t>
            </a:fld>
            <a:endParaRPr lang="zh-CN" altLang="en-US"/>
          </a:p>
        </p:txBody>
      </p:sp>
      <p:pic>
        <p:nvPicPr>
          <p:cNvPr id="7" name="图片 1073743875" descr="学科网 zxxk.com"/>
          <p:cNvPicPr>
            <a:picLocks noChangeAspect="1"/>
          </p:cNvPicPr>
          <p:nvPr/>
        </p:nvPicPr>
        <p:blipFill>
          <a:blip r:embed="rId19" r:link="rId20"/>
          <a:stretch>
            <a:fillRect/>
          </a:stretch>
        </p:blipFill>
        <p:spPr>
          <a:xfrm>
            <a:off x="838200" y="365125"/>
            <a:ext cx="9525" cy="9525"/>
          </a:xfrm>
          <a:prstGeom prst="rect">
            <a:avLst/>
          </a:prstGeom>
          <a:noFill/>
          <a:ln>
            <a:noFill/>
            <a:miter lim="800000"/>
          </a:ln>
        </p:spPr>
      </p:pic>
    </p:spTree>
    <p:custDataLst>
      <p:tags r:id="rId13"/>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ct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ct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ct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tags" Target="../tags/tag66.xml"/><Relationship Id="rId2" Type="http://schemas.openxmlformats.org/officeDocument/2006/relationships/tags" Target="../tags/tag65.xml"/><Relationship Id="rId1" Type="http://schemas.openxmlformats.org/officeDocument/2006/relationships/tags" Target="../tags/tag64.xml"/><Relationship Id="rId4"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5.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77.xml"/><Relationship Id="rId1" Type="http://schemas.openxmlformats.org/officeDocument/2006/relationships/tags" Target="../tags/tag76.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8.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9.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80.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81.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82.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83.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84.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85.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7.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86.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87.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88.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89.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90.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91.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92.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93.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94.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95.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8.xml"/></Relationships>
</file>

<file path=ppt/slides/_rels/slide3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tags" Target="../tags/tag96.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9.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0.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1.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2.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3.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4.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ctrTitle"/>
            <p:custDataLst>
              <p:tags r:id="rId2"/>
            </p:custDataLst>
          </p:nvPr>
        </p:nvSpPr>
        <p:spPr>
          <a:xfrm>
            <a:off x="1196260" y="407035"/>
            <a:ext cx="9799200" cy="2570400"/>
          </a:xfrm>
        </p:spPr>
        <p:txBody>
          <a:bodyPr>
            <a:noAutofit/>
          </a:bodyPr>
          <a:lstStyle/>
          <a:p>
            <a:r>
              <a:rPr lang="zh-CN" altLang="zh-CN" sz="5400" spc="200">
                <a:gradFill>
                  <a:gsLst>
                    <a:gs pos="0">
                      <a:srgbClr val="012D86"/>
                    </a:gs>
                    <a:gs pos="100000">
                      <a:srgbClr val="0E2557"/>
                    </a:gs>
                  </a:gsLst>
                  <a:lin scaled="0"/>
                </a:gradFill>
                <a:latin typeface="+mn-lt"/>
                <a:ea typeface="+mn-ea"/>
                <a:cs typeface="+mn-cs"/>
              </a:rPr>
              <a:t>第四单元 “家乡的文化生活”</a:t>
            </a:r>
            <a:br>
              <a:rPr lang="zh-CN" altLang="zh-CN" sz="5400" spc="200">
                <a:gradFill>
                  <a:gsLst>
                    <a:gs pos="0">
                      <a:srgbClr val="012D86"/>
                    </a:gs>
                    <a:gs pos="100000">
                      <a:srgbClr val="0E2557"/>
                    </a:gs>
                  </a:gsLst>
                  <a:lin scaled="0"/>
                </a:gradFill>
                <a:latin typeface="+mn-lt"/>
                <a:ea typeface="+mn-ea"/>
                <a:cs typeface="+mn-cs"/>
              </a:rPr>
            </a:br>
            <a:r>
              <a:rPr lang="zh-CN" altLang="zh-CN" sz="5400" spc="200">
                <a:gradFill>
                  <a:gsLst>
                    <a:gs pos="0">
                      <a:srgbClr val="012D86"/>
                    </a:gs>
                    <a:gs pos="100000">
                      <a:srgbClr val="0E2557"/>
                    </a:gs>
                  </a:gsLst>
                  <a:lin scaled="0"/>
                </a:gradFill>
                <a:latin typeface="+mn-lt"/>
                <a:ea typeface="+mn-ea"/>
                <a:cs typeface="+mn-cs"/>
              </a:rPr>
              <a:t>主题作文导写</a:t>
            </a:r>
            <a:br>
              <a:rPr lang="zh-CN" altLang="zh-CN" sz="5400" spc="200">
                <a:gradFill>
                  <a:gsLst>
                    <a:gs pos="0">
                      <a:srgbClr val="012D86"/>
                    </a:gs>
                    <a:gs pos="100000">
                      <a:srgbClr val="0E2557"/>
                    </a:gs>
                  </a:gsLst>
                  <a:lin scaled="0"/>
                </a:gradFill>
                <a:latin typeface="+mn-lt"/>
                <a:ea typeface="+mn-ea"/>
                <a:cs typeface="+mn-cs"/>
              </a:rPr>
            </a:br>
            <a:endParaRPr lang="zh-CN" altLang="zh-CN" sz="5400" spc="200">
              <a:gradFill>
                <a:gsLst>
                  <a:gs pos="0">
                    <a:srgbClr val="012D86"/>
                  </a:gs>
                  <a:gs pos="100000">
                    <a:srgbClr val="0E2557"/>
                  </a:gs>
                </a:gsLst>
                <a:lin scaled="0"/>
              </a:gradFill>
              <a:latin typeface="+mn-lt"/>
              <a:ea typeface="+mn-ea"/>
              <a:cs typeface="+mn-cs"/>
            </a:endParaRPr>
          </a:p>
        </p:txBody>
      </p:sp>
      <p:sp>
        <p:nvSpPr>
          <p:cNvPr id="3" name="副标题 2"/>
          <p:cNvSpPr>
            <a:spLocks noGrp="1"/>
          </p:cNvSpPr>
          <p:nvPr>
            <p:ph type="subTitle" idx="1"/>
            <p:custDataLst>
              <p:tags r:id="rId3"/>
            </p:custDataLst>
          </p:nvPr>
        </p:nvSpPr>
        <p:spPr>
          <a:xfrm>
            <a:off x="1269920" y="3083515"/>
            <a:ext cx="9799200" cy="1472400"/>
          </a:xfrm>
        </p:spPr>
        <p:txBody>
          <a:bodyPr>
            <a:normAutofit fontScale="92500" lnSpcReduction="20000"/>
          </a:bodyPr>
          <a:lstStyle/>
          <a:p>
            <a:r>
              <a:rPr lang="zh-CN" altLang="zh-CN" sz="4800" b="1">
                <a:gradFill>
                  <a:gsLst>
                    <a:gs pos="0">
                      <a:srgbClr val="012D86"/>
                    </a:gs>
                    <a:gs pos="100000">
                      <a:srgbClr val="0E2557"/>
                    </a:gs>
                  </a:gsLst>
                  <a:lin scaled="0"/>
                </a:gradFill>
                <a:sym typeface="+mn-ea"/>
              </a:rPr>
              <a:t>教材任务分析+高考真题链接+主题作文训练</a:t>
            </a:r>
          </a:p>
          <a:p>
            <a:endParaRPr lang="zh-CN" altLang="zh-CN" sz="4800" b="1">
              <a:gradFill>
                <a:gsLst>
                  <a:gs pos="0">
                    <a:srgbClr val="012D86"/>
                  </a:gs>
                  <a:gs pos="100000">
                    <a:srgbClr val="0E2557"/>
                  </a:gs>
                </a:gsLst>
                <a:lin scaled="0"/>
              </a:gradFill>
            </a:endParaRPr>
          </a:p>
        </p:txBody>
      </p:sp>
    </p:spTree>
    <p:custDataLst>
      <p:tags r:id="rId1"/>
    </p:custDataLst>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26155" y="496625"/>
            <a:ext cx="10969200" cy="4759200"/>
          </a:xfrm>
        </p:spPr>
        <p:txBody>
          <a:bodyPr>
            <a:normAutofit/>
          </a:bodyPr>
          <a:lstStyle/>
          <a:p>
            <a:pPr marL="0" indent="0">
              <a:buNone/>
            </a:pPr>
            <a:r>
              <a:rPr lang="en-US" altLang="zh-CN" sz="2400"/>
              <a:t>     </a:t>
            </a:r>
            <a:r>
              <a:rPr lang="en-US" altLang="zh-CN" sz="2400">
                <a:solidFill>
                  <a:srgbClr val="FF0000"/>
                </a:solidFill>
              </a:rPr>
              <a:t> </a:t>
            </a:r>
            <a:r>
              <a:rPr sz="2400">
                <a:solidFill>
                  <a:srgbClr val="FF0000"/>
                </a:solidFill>
              </a:rPr>
              <a:t>点评：</a:t>
            </a:r>
            <a:r>
              <a:rPr sz="2400"/>
              <a:t>遵循文体，结构清晰。本文遵循主持词的文体要求，在开头和结尾等地方，都有明显的文体标志性语句。文章采用总分总结构，开篇总说济南，然后从自然地理环境、历史名人两个方面分别阐释，最后归结全文。语言生动，感染力强。本文语言非常符合“主持词”的要求，既有一定的逻辑，也不乏文采。文中多引用诗文名句，善用比喻、排比等修辞手法，有效地增强了感染力。</a:t>
            </a:r>
          </a:p>
        </p:txBody>
      </p:sp>
    </p:spTree>
    <p:custDataLst>
      <p:tags r:id="rId1"/>
    </p:custData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a:xfrm>
            <a:off x="456635" y="212795"/>
            <a:ext cx="10969200" cy="705600"/>
          </a:xfrm>
        </p:spPr>
        <p:txBody>
          <a:bodyPr>
            <a:normAutofit fontScale="90000"/>
          </a:bodyPr>
          <a:lstStyle/>
          <a:p>
            <a:r>
              <a:rPr lang="zh-CN" altLang="en-US">
                <a:sym typeface="+mn-ea"/>
              </a:rPr>
              <a:t/>
            </a:r>
            <a:br>
              <a:rPr lang="zh-CN" altLang="en-US">
                <a:sym typeface="+mn-ea"/>
              </a:rPr>
            </a:br>
            <a:r>
              <a:rPr lang="zh-CN" altLang="en-US">
                <a:sym typeface="+mn-ea"/>
              </a:rPr>
              <a:t/>
            </a:r>
            <a:br>
              <a:rPr lang="zh-CN" altLang="en-US">
                <a:sym typeface="+mn-ea"/>
              </a:rPr>
            </a:br>
            <a:r>
              <a:rPr lang="zh-CN" altLang="en-US" sz="3100">
                <a:solidFill>
                  <a:srgbClr val="FF0000"/>
                </a:solidFill>
                <a:sym typeface="+mn-ea"/>
              </a:rPr>
              <a:t>2.（模拟题）阅读下面的材料，根据要求写作。</a:t>
            </a:r>
            <a:r>
              <a:rPr lang="zh-CN" altLang="en-US" sz="3100">
                <a:solidFill>
                  <a:srgbClr val="FF0000"/>
                </a:solidFill>
              </a:rPr>
              <a:t/>
            </a:r>
            <a:br>
              <a:rPr lang="zh-CN" altLang="en-US" sz="3100">
                <a:solidFill>
                  <a:srgbClr val="FF0000"/>
                </a:solidFill>
              </a:rPr>
            </a:br>
            <a:r>
              <a:rPr lang="zh-CN" altLang="en-US" sz="3100">
                <a:solidFill>
                  <a:srgbClr val="FF0000"/>
                </a:solidFill>
              </a:rPr>
              <a:t/>
            </a:r>
            <a:br>
              <a:rPr lang="zh-CN" altLang="en-US" sz="3100">
                <a:solidFill>
                  <a:srgbClr val="FF0000"/>
                </a:solidFill>
              </a:rPr>
            </a:br>
            <a:endParaRPr lang="zh-CN" altLang="en-US" sz="3100">
              <a:solidFill>
                <a:srgbClr val="FF0000"/>
              </a:solidFill>
            </a:endParaRPr>
          </a:p>
        </p:txBody>
      </p:sp>
      <p:sp>
        <p:nvSpPr>
          <p:cNvPr id="100" name="文本框 99"/>
          <p:cNvSpPr txBox="1"/>
          <p:nvPr/>
        </p:nvSpPr>
        <p:spPr>
          <a:xfrm>
            <a:off x="456565" y="1049020"/>
            <a:ext cx="11327130" cy="1198880"/>
          </a:xfrm>
          <a:prstGeom prst="rect">
            <a:avLst/>
          </a:prstGeom>
          <a:noFill/>
          <a:ln w="9525">
            <a:noFill/>
          </a:ln>
        </p:spPr>
        <p:txBody>
          <a:bodyPr wrap="square">
            <a:spAutoFit/>
          </a:bodyPr>
          <a:lstStyle/>
          <a:p>
            <a:pPr indent="0"/>
            <a:r>
              <a:rPr lang="zh-CN" sz="2400" b="0">
                <a:ea typeface="宋体" panose="02010600030101010101" pitchFamily="2" charset="-122"/>
              </a:rPr>
              <a:t>阅读下面的材料，根据要求写作。学校文学社要出一期“话说家乡”专刊，设置了“家乡风味”“家乡风光”“家乡风俗”“家乡风尚”四个栏目(见下表)。
</a:t>
            </a:r>
            <a:endParaRPr lang="zh-CN" altLang="en-US" sz="2400" b="0">
              <a:ea typeface="宋体" panose="02010600030101010101" pitchFamily="2" charset="-122"/>
            </a:endParaRPr>
          </a:p>
        </p:txBody>
      </p:sp>
      <p:graphicFrame>
        <p:nvGraphicFramePr>
          <p:cNvPr id="4" name="表格 3"/>
          <p:cNvGraphicFramePr>
            <a:graphicFrameLocks noGrp="1"/>
          </p:cNvGraphicFramePr>
          <p:nvPr>
            <p:custDataLst>
              <p:tags r:id="rId2"/>
            </p:custDataLst>
          </p:nvPr>
        </p:nvGraphicFramePr>
        <p:xfrm>
          <a:off x="685165" y="2517140"/>
          <a:ext cx="9612630" cy="1524000"/>
        </p:xfrm>
        <a:graphic>
          <a:graphicData uri="http://schemas.openxmlformats.org/drawingml/2006/table">
            <a:tbl>
              <a:tblPr firstRow="1" bandRow="1">
                <a:tableStyleId>{5940675A-B579-460E-94D1-54222C63F5DA}</a:tableStyleId>
              </a:tblPr>
              <a:tblGrid>
                <a:gridCol w="2524760"/>
                <a:gridCol w="7087870"/>
              </a:tblGrid>
              <a:tr h="257810">
                <a:tc>
                  <a:txBody>
                    <a:bodyPr/>
                    <a:lstStyle/>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栏目</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9050" cap="flat" cmpd="sng">
                      <a:solidFill>
                        <a:srgbClr val="080000"/>
                      </a:solidFill>
                      <a:prstDash val="solid"/>
                      <a:headEnd type="none" w="med" len="med"/>
                      <a:tailEnd type="none" w="med" len="med"/>
                    </a:lnL>
                    <a:lnR w="12700" cap="flat" cmpd="sng">
                      <a:solidFill>
                        <a:srgbClr val="000000"/>
                      </a:solidFill>
                      <a:prstDash val="solid"/>
                      <a:headEnd type="none" w="med" len="med"/>
                      <a:tailEnd type="none" w="med" len="med"/>
                    </a:lnR>
                    <a:lnT w="19050" cap="flat" cmpd="sng">
                      <a:solidFill>
                        <a:srgbClr val="08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内容举例</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9050" cap="flat" cmpd="sng">
                      <a:solidFill>
                        <a:srgbClr val="080000"/>
                      </a:solidFill>
                      <a:prstDash val="solid"/>
                      <a:headEnd type="none" w="med" len="med"/>
                      <a:tailEnd type="none" w="med" len="med"/>
                    </a:lnR>
                    <a:lnT w="19050" cap="flat" cmpd="sng">
                      <a:solidFill>
                        <a:srgbClr val="08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304800">
                <a:tc>
                  <a:txBody>
                    <a:bodyPr/>
                    <a:lstStyle/>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家乡风味</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9050" cap="flat" cmpd="sng">
                      <a:solidFill>
                        <a:srgbClr val="08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en-US" sz="2000" b="0">
                          <a:latin typeface="宋体" panose="02010600030101010101" pitchFamily="2" charset="-122"/>
                          <a:ea typeface="宋体" panose="02010600030101010101" pitchFamily="2" charset="-122"/>
                          <a:cs typeface="宋体" panose="02010600030101010101" pitchFamily="2" charset="-122"/>
                        </a:rPr>
                        <a:t>南昌米粉、大塘东坡肉、松湖米粉肉……</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9050" cap="flat" cmpd="sng">
                      <a:solidFill>
                        <a:srgbClr val="08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57810">
                <a:tc>
                  <a:txBody>
                    <a:bodyPr/>
                    <a:lstStyle/>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家乡风光</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9050" cap="flat" cmpd="sng">
                      <a:solidFill>
                        <a:srgbClr val="08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en-US" sz="2000" b="0">
                          <a:latin typeface="宋体" panose="02010600030101010101" pitchFamily="2" charset="-122"/>
                          <a:ea typeface="宋体" panose="02010600030101010101" pitchFamily="2" charset="-122"/>
                          <a:cs typeface="宋体" panose="02010600030101010101" pitchFamily="2" charset="-122"/>
                        </a:rPr>
                        <a:t>梦山、滕王阁、鄱阳湖……</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9050" cap="flat" cmpd="sng">
                      <a:solidFill>
                        <a:srgbClr val="08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57810">
                <a:tc>
                  <a:txBody>
                    <a:bodyPr/>
                    <a:lstStyle/>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家乡风俗</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9050" cap="flat" cmpd="sng">
                      <a:solidFill>
                        <a:srgbClr val="08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en-US" sz="2000" b="0">
                          <a:latin typeface="宋体" panose="02010600030101010101" pitchFamily="2" charset="-122"/>
                          <a:ea typeface="宋体" panose="02010600030101010101" pitchFamily="2" charset="-122"/>
                          <a:cs typeface="宋体" panose="02010600030101010101" pitchFamily="2" charset="-122"/>
                        </a:rPr>
                        <a:t>闹元宵、划龙舟、过社火……</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9050" cap="flat" cmpd="sng">
                      <a:solidFill>
                        <a:srgbClr val="08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57810">
                <a:tc>
                  <a:txBody>
                    <a:bodyPr/>
                    <a:lstStyle/>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家乡风尚</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9050" cap="flat" cmpd="sng">
                      <a:solidFill>
                        <a:srgbClr val="08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905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2000" b="0">
                          <a:latin typeface="宋体" panose="02010600030101010101" pitchFamily="2" charset="-122"/>
                          <a:ea typeface="宋体" panose="02010600030101010101" pitchFamily="2" charset="-122"/>
                          <a:cs typeface="宋体" panose="02010600030101010101" pitchFamily="2" charset="-122"/>
                        </a:rPr>
                        <a:t>全民健身、创建文明城、做志愿者……</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9050" cap="flat" cmpd="sng">
                      <a:solidFill>
                        <a:srgbClr val="080000"/>
                      </a:solidFill>
                      <a:prstDash val="solid"/>
                      <a:headEnd type="none" w="med" len="med"/>
                      <a:tailEnd type="none" w="med" len="med"/>
                    </a:lnR>
                    <a:lnT w="12700" cap="flat" cmpd="sng">
                      <a:solidFill>
                        <a:srgbClr val="000000"/>
                      </a:solidFill>
                      <a:prstDash val="solid"/>
                      <a:headEnd type="none" w="med" len="med"/>
                      <a:tailEnd type="none" w="med" len="med"/>
                    </a:lnT>
                    <a:lnB w="1905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5" name="文本框 4"/>
          <p:cNvSpPr txBox="1"/>
          <p:nvPr/>
        </p:nvSpPr>
        <p:spPr>
          <a:xfrm>
            <a:off x="556895" y="4240530"/>
            <a:ext cx="10565765" cy="1568450"/>
          </a:xfrm>
          <a:prstGeom prst="rect">
            <a:avLst/>
          </a:prstGeom>
          <a:noFill/>
          <a:ln w="9525">
            <a:noFill/>
          </a:ln>
        </p:spPr>
        <p:txBody>
          <a:bodyPr wrap="square">
            <a:spAutoFit/>
          </a:bodyPr>
          <a:lstStyle/>
          <a:p>
            <a:pPr indent="0"/>
            <a:r>
              <a:rPr lang="zh-CN" sz="2400" b="0">
                <a:ea typeface="宋体" panose="02010600030101010101" pitchFamily="2" charset="-122"/>
              </a:rPr>
              <a:t>请你写一篇投稿。</a:t>
            </a:r>
          </a:p>
          <a:p>
            <a:pPr indent="0"/>
            <a:r>
              <a:rPr lang="zh-CN" sz="2400" b="0">
                <a:ea typeface="宋体" panose="02010600030101010101" pitchFamily="2" charset="-122"/>
              </a:rPr>
              <a:t>要求：(1)任选一个角度，可记叙，可议论，可说明……(2)自拟题目，自选文体(诗歌除外)，文章不少于800字；(3)不要出现含有考生信息的人名、校名、地名等。</a:t>
            </a:r>
            <a:endParaRPr lang="zh-CN" altLang="en-US" sz="2400" b="0">
              <a:ea typeface="宋体" panose="02010600030101010101" pitchFamily="2" charset="-122"/>
            </a:endParaRPr>
          </a:p>
        </p:txBody>
      </p:sp>
    </p:spTree>
    <p:custDataLst>
      <p:tags r:id="rId1"/>
    </p:custData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sym typeface="+mn-ea"/>
              </a:rPr>
              <a:t>【写作指导】</a:t>
            </a:r>
          </a:p>
        </p:txBody>
      </p:sp>
      <p:sp>
        <p:nvSpPr>
          <p:cNvPr id="3" name="内容占位符 2"/>
          <p:cNvSpPr>
            <a:spLocks noGrp="1"/>
          </p:cNvSpPr>
          <p:nvPr>
            <p:ph idx="1"/>
          </p:nvPr>
        </p:nvSpPr>
        <p:spPr/>
        <p:txBody>
          <a:bodyPr>
            <a:normAutofit/>
          </a:bodyPr>
          <a:lstStyle/>
          <a:p>
            <a:pPr marL="0" indent="0">
              <a:buNone/>
            </a:pPr>
            <a:r>
              <a:rPr lang="en-US" altLang="zh-CN"/>
              <a:t>      </a:t>
            </a:r>
            <a:r>
              <a:rPr lang="en-US" altLang="zh-CN" sz="2800"/>
              <a:t> </a:t>
            </a:r>
            <a:r>
              <a:rPr sz="2800"/>
              <a:t>这是一道以“话说家乡”为主题的作文题。选取材料中所给的任何一个栏目，抓住特点写作，表达对家乡的赞美或思念之情均可。如“家乡风味”，可写成记叙文，表述家乡风味受到家乡人尤其是远在海外的游子的青睐，表达家乡是根，无论游子到哪里，味蕾也牵绊着故乡的情感。也可以写成说明文，说明这些食物的制作过程，表达对家乡人的热爱与赞美。</a:t>
            </a:r>
          </a:p>
        </p:txBody>
      </p:sp>
    </p:spTree>
    <p:custDataLst>
      <p:tags r:id="rId1"/>
    </p:custDataLst>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a:xfrm>
            <a:off x="253435" y="60395"/>
            <a:ext cx="10969200" cy="705600"/>
          </a:xfrm>
        </p:spPr>
        <p:txBody>
          <a:bodyPr>
            <a:normAutofit fontScale="90000"/>
          </a:bodyPr>
          <a:lstStyle/>
          <a:p>
            <a:r>
              <a:rPr lang="zh-CN" altLang="en-US">
                <a:sym typeface="+mn-ea"/>
              </a:rPr>
              <a:t/>
            </a:r>
            <a:br>
              <a:rPr lang="zh-CN" altLang="en-US">
                <a:sym typeface="+mn-ea"/>
              </a:rPr>
            </a:br>
            <a:r>
              <a:rPr lang="zh-CN" altLang="en-US">
                <a:solidFill>
                  <a:srgbClr val="FF0000"/>
                </a:solidFill>
                <a:sym typeface="+mn-ea"/>
              </a:rPr>
              <a:t>【参考例文】</a:t>
            </a:r>
            <a:r>
              <a:rPr lang="zh-CN" altLang="en-US"/>
              <a:t/>
            </a:r>
            <a:br>
              <a:rPr lang="zh-CN" altLang="en-US"/>
            </a:br>
            <a:endParaRPr lang="zh-CN" altLang="en-US"/>
          </a:p>
        </p:txBody>
      </p:sp>
      <p:sp>
        <p:nvSpPr>
          <p:cNvPr id="3" name="内容占位符 2"/>
          <p:cNvSpPr>
            <a:spLocks noGrp="1"/>
          </p:cNvSpPr>
          <p:nvPr>
            <p:ph idx="1"/>
          </p:nvPr>
        </p:nvSpPr>
        <p:spPr>
          <a:xfrm>
            <a:off x="611505" y="856615"/>
            <a:ext cx="10968990" cy="5661025"/>
          </a:xfrm>
        </p:spPr>
        <p:txBody>
          <a:bodyPr>
            <a:noAutofit/>
          </a:bodyPr>
          <a:lstStyle/>
          <a:p>
            <a:pPr marL="0" indent="0" algn="ctr">
              <a:buNone/>
            </a:pPr>
            <a:r>
              <a:rPr lang="zh-CN" altLang="en-US" sz="2400" b="1">
                <a:gradFill>
                  <a:gsLst>
                    <a:gs pos="0">
                      <a:srgbClr val="012D86"/>
                    </a:gs>
                    <a:gs pos="100000">
                      <a:srgbClr val="0E2557"/>
                    </a:gs>
                  </a:gsLst>
                  <a:lin scaled="0"/>
                </a:gradFill>
              </a:rPr>
              <a:t>家乡的戏台</a:t>
            </a:r>
          </a:p>
          <a:p>
            <a:pPr marL="0" indent="0" algn="ctr">
              <a:buNone/>
            </a:pPr>
            <a:r>
              <a:rPr lang="en-US" altLang="zh-CN" sz="2400" b="1">
                <a:gradFill>
                  <a:gsLst>
                    <a:gs pos="0">
                      <a:srgbClr val="012D86"/>
                    </a:gs>
                    <a:gs pos="100000">
                      <a:srgbClr val="0E2557"/>
                    </a:gs>
                  </a:gsLst>
                  <a:lin scaled="0"/>
                </a:gradFill>
              </a:rPr>
              <a:t>        </a:t>
            </a:r>
            <a:r>
              <a:rPr lang="zh-CN" altLang="en-US" sz="2400" b="1">
                <a:gradFill>
                  <a:gsLst>
                    <a:gs pos="0">
                      <a:srgbClr val="012D86"/>
                    </a:gs>
                    <a:gs pos="100000">
                      <a:srgbClr val="0E2557"/>
                    </a:gs>
                  </a:gsLst>
                  <a:lin scaled="0"/>
                </a:gradFill>
              </a:rPr>
              <a:t>我爱家乡的夏夜，爱家乡的戏台，因为那饱经沧桑的戏台曾藏匿了我童年时多少的欢声笑语。每逢端午佳节，村里就会来戏班子。这时便是全村孩子最兴奋的一天了——卖零食、卖玩具的小摊小贩们早早地堵满了门口。</a:t>
            </a:r>
          </a:p>
          <a:p>
            <a:pPr marL="0" indent="0" algn="l">
              <a:buNone/>
            </a:pPr>
            <a:r>
              <a:rPr lang="en-US" altLang="zh-CN" sz="2400" b="1">
                <a:gradFill>
                  <a:gsLst>
                    <a:gs pos="0">
                      <a:srgbClr val="012D86"/>
                    </a:gs>
                    <a:gs pos="100000">
                      <a:srgbClr val="0E2557"/>
                    </a:gs>
                  </a:gsLst>
                  <a:lin scaled="0"/>
                </a:gradFill>
              </a:rPr>
              <a:t>       </a:t>
            </a:r>
            <a:r>
              <a:rPr lang="zh-CN" altLang="en-US" sz="2400" b="1">
                <a:gradFill>
                  <a:gsLst>
                    <a:gs pos="0">
                      <a:srgbClr val="012D86"/>
                    </a:gs>
                    <a:gs pos="100000">
                      <a:srgbClr val="0E2557"/>
                    </a:gs>
                  </a:gsLst>
                  <a:lin scaled="0"/>
                </a:gradFill>
              </a:rPr>
              <a:t>一通锣鼓敲过，戏就正式开演了，剧中有英俊潇洒的小生；袅娜多姿的花旦；威武庄重的老生；红脸的忠臣、黑脸的义士、白脸的奸臣，尤其是插科打诨来演丑角的，白额头，白鼻子，整张脸被画得花里胡哨的。至今还记得小花脸缩着头，弓着腰，抖抖嗦嗦上台时滑稽的举止和怪诞的唱词：“一个人走路啊好不冷清，搞两句笑话散散那个心啊……”样子滑稽搞笑，一上场，举手投足之间总惹的全场观众笑倒一大片。</a:t>
            </a:r>
          </a:p>
        </p:txBody>
      </p:sp>
    </p:spTree>
    <p:custDataLst>
      <p:tags r:id="rId1"/>
    </p:custDataLst>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87045" y="593090"/>
            <a:ext cx="10908030" cy="5672455"/>
          </a:xfrm>
        </p:spPr>
        <p:txBody>
          <a:bodyPr>
            <a:normAutofit fontScale="90000" lnSpcReduction="10000"/>
          </a:bodyPr>
          <a:lstStyle/>
          <a:p>
            <a:pPr marL="0" indent="0">
              <a:buNone/>
            </a:pPr>
            <a:r>
              <a:rPr lang="en-US" altLang="zh-CN"/>
              <a:t>         </a:t>
            </a:r>
            <a:r>
              <a:rPr sz="2800"/>
              <a:t>前早过后就是正场，只见台上的红帘缓缓打开。村里的人很多，白天忙农活，晚上则三个一堆，五个一群，谈论着村里村外的新鲜事。</a:t>
            </a:r>
          </a:p>
          <a:p>
            <a:pPr marL="0" indent="0">
              <a:buNone/>
            </a:pPr>
            <a:r>
              <a:rPr lang="en-US" sz="2800"/>
              <a:t>      </a:t>
            </a:r>
            <a:r>
              <a:rPr sz="2800"/>
              <a:t>记得小时候天很冷，戏台下面人山人海。我家离戏台很近，我早早搬凳子选择最佳位置和大人一块观看。每年都演戏，村里的亲戚朋友都知道我们村的戏好，既出了门，又看了戏。</a:t>
            </a:r>
          </a:p>
          <a:p>
            <a:pPr marL="0" indent="0">
              <a:buNone/>
            </a:pPr>
            <a:r>
              <a:rPr lang="en-US" sz="2800"/>
              <a:t>     </a:t>
            </a:r>
            <a:r>
              <a:rPr sz="2800"/>
              <a:t>我也会轻轻地哼，默默地看，找寻着，欣赏着，沉醉着。即使身上被蚊子“亲”了，也满不在乎。可调皮的我也不会长时间安静地坐着看戏。坐在台下一会儿想吃泡虾，一会儿想吃馄饨，有时干脆溜之大吉，来到一边的小柜前看提线木偶，一个个活灵活现地展现在眼前，诙谐有趣。可不多时，又被奶奶揪着耳朵提回去了。有时候会和小伙伴在人群中钻来钻去，玩捉迷藏，好不快乐。</a:t>
            </a:r>
          </a:p>
        </p:txBody>
      </p:sp>
    </p:spTree>
    <p:custDataLst>
      <p:tags r:id="rId1"/>
    </p:custDataLst>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11575" y="831905"/>
            <a:ext cx="10969200" cy="4759200"/>
          </a:xfrm>
        </p:spPr>
        <p:txBody>
          <a:bodyPr>
            <a:normAutofit/>
          </a:bodyPr>
          <a:lstStyle/>
          <a:p>
            <a:pPr marL="0" indent="0">
              <a:buNone/>
            </a:pPr>
            <a:r>
              <a:rPr lang="zh-CN" altLang="en-US"/>
              <a:t>　</a:t>
            </a:r>
            <a:r>
              <a:rPr lang="en-US" altLang="zh-CN"/>
              <a:t> </a:t>
            </a:r>
            <a:r>
              <a:rPr lang="en-US" altLang="zh-CN" sz="2400"/>
              <a:t>  </a:t>
            </a:r>
            <a:r>
              <a:rPr sz="2400"/>
              <a:t>回想起来，正如鲁迅先生在《故乡》中描写看戏时说的“真的，一直到现在，我实在再没有吃到那夜似的好豆——再也看不到那夜似的好戏了。”现在想起来，那时候多么的美好。</a:t>
            </a:r>
          </a:p>
          <a:p>
            <a:pPr marL="0" indent="0">
              <a:buNone/>
            </a:pPr>
            <a:r>
              <a:rPr lang="en-US" sz="2400"/>
              <a:t>      </a:t>
            </a:r>
            <a:r>
              <a:rPr sz="2400"/>
              <a:t>一朵饰花就是个美丽的世界，一个戏台就是一个美妙的精灵，它能吸引观众的眼球，能抓住你我的心。悲欢离合的故事情节让人潸然泪下，精彩的武生对打拍案叫绝，这也许正是戏曲迷人之所在。</a:t>
            </a:r>
          </a:p>
          <a:p>
            <a:pPr marL="0" indent="0">
              <a:buNone/>
            </a:pPr>
            <a:r>
              <a:rPr lang="en-US" sz="2400"/>
              <a:t>      </a:t>
            </a:r>
            <a:r>
              <a:rPr sz="2400"/>
              <a:t>看完经典的剧目，望着手中的泡虾，外面仿佛飘来馄饨的香气……它们在悄悄告诉我，美好的记忆不会随着时间的流逝而遗忘。</a:t>
            </a:r>
          </a:p>
        </p:txBody>
      </p:sp>
    </p:spTree>
    <p:custDataLst>
      <p:tags r:id="rId1"/>
    </p:custDataLst>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92855" y="800790"/>
            <a:ext cx="10969200" cy="4759200"/>
          </a:xfrm>
        </p:spPr>
        <p:txBody>
          <a:bodyPr>
            <a:normAutofit/>
          </a:bodyPr>
          <a:lstStyle/>
          <a:p>
            <a:pPr marL="0" indent="0">
              <a:buNone/>
            </a:pPr>
            <a:r>
              <a:rPr lang="zh-CN" altLang="en-US"/>
              <a:t>　</a:t>
            </a:r>
            <a:r>
              <a:rPr lang="en-US" altLang="zh-CN" sz="2200">
                <a:solidFill>
                  <a:srgbClr val="FF0000"/>
                </a:solidFill>
              </a:rPr>
              <a:t> </a:t>
            </a:r>
            <a:r>
              <a:rPr lang="en-US" altLang="zh-CN" sz="3100">
                <a:solidFill>
                  <a:srgbClr val="FF0000"/>
                </a:solidFill>
              </a:rPr>
              <a:t> </a:t>
            </a:r>
            <a:r>
              <a:rPr sz="3100">
                <a:solidFill>
                  <a:srgbClr val="FF0000"/>
                </a:solidFill>
              </a:rPr>
              <a:t>点评： 家乡的夏夜，家乡的戏台，老戏迷奶奶，欢乐的童年，多么美丽的一幅画卷。好的文章就是需要好的素材去提炼。本文作者在写家乡的戏台时，并没有单独描写家乡的戏台样子。而是巧妙的抓住“夏夜”“奶奶”“童年”这几个意象共同为文章主题服务，详略得当，把家乡的戏台写的出神入化。文章语言清新，行文流畅，值得一读。</a:t>
            </a:r>
          </a:p>
        </p:txBody>
      </p:sp>
    </p:spTree>
    <p:custDataLst>
      <p:tags r:id="rId1"/>
    </p:custDataLst>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733495" y="720145"/>
            <a:ext cx="10969200" cy="4759200"/>
          </a:xfrm>
        </p:spPr>
        <p:txBody>
          <a:bodyPr/>
          <a:lstStyle/>
          <a:p>
            <a:pPr marL="0" indent="0">
              <a:buNone/>
            </a:pPr>
            <a:r>
              <a:rPr lang="en-US" altLang="zh-CN">
                <a:solidFill>
                  <a:srgbClr val="FF0000"/>
                </a:solidFill>
              </a:rPr>
              <a:t> </a:t>
            </a:r>
            <a:r>
              <a:rPr lang="en-US" sz="2800">
                <a:solidFill>
                  <a:srgbClr val="FF0000"/>
                </a:solidFill>
              </a:rPr>
              <a:t> </a:t>
            </a:r>
            <a:r>
              <a:rPr sz="2800">
                <a:solidFill>
                  <a:srgbClr val="FF0000"/>
                </a:solidFill>
              </a:rPr>
              <a:t>四 “家乡的文化生活”主题作文训练</a:t>
            </a:r>
          </a:p>
          <a:p>
            <a:pPr marL="0" indent="0">
              <a:buNone/>
            </a:pPr>
            <a:r>
              <a:rPr sz="2800">
                <a:solidFill>
                  <a:schemeClr val="tx1"/>
                </a:solidFill>
              </a:rPr>
              <a:t>1.片段训练</a:t>
            </a:r>
          </a:p>
          <a:p>
            <a:pPr marL="0" indent="0">
              <a:buNone/>
            </a:pPr>
            <a:r>
              <a:rPr sz="2800">
                <a:solidFill>
                  <a:schemeClr val="tx1"/>
                </a:solidFill>
              </a:rPr>
              <a:t>假如你的班级以家乡节日文化为主题，开展一次调查活动，你准备采用什么方法进行调查？为丰富家乡节日文化内涵，请结合调查情况，提出合理建议，不少于200字。</a:t>
            </a:r>
          </a:p>
        </p:txBody>
      </p:sp>
    </p:spTree>
    <p:custDataLst>
      <p:tags r:id="rId1"/>
    </p:custDataLst>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11505" y="182245"/>
            <a:ext cx="10968990" cy="6098540"/>
          </a:xfrm>
        </p:spPr>
        <p:txBody>
          <a:bodyPr>
            <a:noAutofit/>
          </a:bodyPr>
          <a:lstStyle/>
          <a:p>
            <a:pPr marL="0" indent="0">
              <a:buNone/>
            </a:pPr>
            <a:r>
              <a:rPr sz="2400">
                <a:solidFill>
                  <a:srgbClr val="FF0000"/>
                </a:solidFill>
              </a:rPr>
              <a:t>【参考例文】</a:t>
            </a:r>
          </a:p>
          <a:p>
            <a:pPr marL="0" indent="0">
              <a:buNone/>
            </a:pPr>
            <a:r>
              <a:rPr sz="2400"/>
              <a:t>端午节建议：</a:t>
            </a:r>
          </a:p>
          <a:p>
            <a:r>
              <a:rPr sz="2400"/>
              <a:t>1.谈谈端午节的传说、习俗，尤其是屈原和端午节的故事传说，即人们过端午节始于我国的战国时期，至今已有2 000多年的历史，传说和我国古代大诗人屈原有关。</a:t>
            </a:r>
          </a:p>
          <a:p>
            <a:r>
              <a:rPr sz="2400"/>
              <a:t>2.背一背与端午节有关的诗词。</a:t>
            </a:r>
          </a:p>
          <a:p>
            <a:r>
              <a:rPr sz="2400"/>
              <a:t>3.粽子是端午节的节日食品，你吃过的粽子是什么样的？哪些食品可以做馅？</a:t>
            </a:r>
          </a:p>
          <a:p>
            <a:r>
              <a:rPr sz="2400"/>
              <a:t>4.包粽子需要哪些食材，怎样包粽子，最后和家人一起学包粽子。</a:t>
            </a:r>
          </a:p>
          <a:p>
            <a:r>
              <a:rPr sz="2400"/>
              <a:t>5.办一期与我国端午节有关的图片、饰品展。</a:t>
            </a:r>
          </a:p>
          <a:p>
            <a:r>
              <a:rPr sz="2400"/>
              <a:t>6.送些粽子给敬老院的老人们。</a:t>
            </a:r>
          </a:p>
        </p:txBody>
      </p:sp>
    </p:spTree>
    <p:custDataLst>
      <p:tags r:id="rId1"/>
    </p:custDataLst>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733495" y="720145"/>
            <a:ext cx="10969200" cy="4759200"/>
          </a:xfrm>
        </p:spPr>
        <p:txBody>
          <a:bodyPr>
            <a:noAutofit/>
          </a:bodyPr>
          <a:lstStyle/>
          <a:p>
            <a:r>
              <a:rPr lang="zh-CN" altLang="en-US"/>
              <a:t>　</a:t>
            </a:r>
            <a:r>
              <a:rPr lang="en-US" altLang="zh-CN" sz="2400" b="1">
                <a:solidFill>
                  <a:srgbClr val="FF0000"/>
                </a:solidFill>
              </a:rPr>
              <a:t> </a:t>
            </a:r>
            <a:r>
              <a:rPr sz="2400" b="1">
                <a:solidFill>
                  <a:srgbClr val="FF0000"/>
                </a:solidFill>
              </a:rPr>
              <a:t>2.整篇作文训练（在下列两题中任选一题写作。）</a:t>
            </a:r>
            <a:endParaRPr sz="2400"/>
          </a:p>
          <a:p>
            <a:r>
              <a:rPr sz="2000"/>
              <a:t>（1）阅读下面的材料,根据要求写作。(60分)</a:t>
            </a:r>
          </a:p>
          <a:p>
            <a:r>
              <a:rPr sz="2000"/>
              <a:t>家乡是一本厚重的书，书中有名山大川、古建遗存，有寻常巷陌、小桥人家，也有传统技艺、民俗风情……这些物质或者非物质的风物构成了独特的家乡文化。家乡文化的精华滋养了人类个体的成长，也促进了社会文明的发展；当然，家乡文化中可能还有一些消极的东西禁锢着人们的思想，阻碍着社会文明前进的脚步。生于斯长于斯，我们对家乡拥有许多鲜活的记忆、难以割舍的情感，也有独特的体验、感悟和深刻的思考。</a:t>
            </a:r>
          </a:p>
          <a:p>
            <a:r>
              <a:rPr sz="2000"/>
              <a:t>请结合自己在家乡的成长经历，以“我和我的家乡”为话题写一篇不少于800字的记叙文。</a:t>
            </a:r>
          </a:p>
          <a:p>
            <a:r>
              <a:rPr sz="2000"/>
              <a:t>要求：①结合材料，选准角度，确定立意，自拟标题；②思想积极健康，中心突出，内容充实，综合运用多种表达方式；③语言流畅，书写清晰；④不得套作、抄袭，不得泄露个人信息。</a:t>
            </a:r>
          </a:p>
        </p:txBody>
      </p:sp>
    </p:spTree>
    <p:custDataLst>
      <p:tags r:id="rId1"/>
    </p:custData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a:xfrm>
            <a:off x="456635" y="60395"/>
            <a:ext cx="10969200" cy="705600"/>
          </a:xfrm>
        </p:spPr>
        <p:txBody>
          <a:bodyPr>
            <a:normAutofit fontScale="90000"/>
          </a:bodyPr>
          <a:lstStyle/>
          <a:p>
            <a:r>
              <a:rPr lang="zh-CN" altLang="en-US">
                <a:sym typeface="+mn-ea"/>
              </a:rPr>
              <a:t/>
            </a:r>
            <a:br>
              <a:rPr lang="zh-CN" altLang="en-US">
                <a:sym typeface="+mn-ea"/>
              </a:rPr>
            </a:br>
            <a:r>
              <a:rPr lang="zh-CN" altLang="en-US">
                <a:solidFill>
                  <a:srgbClr val="FF0000"/>
                </a:solidFill>
                <a:sym typeface="+mn-ea"/>
              </a:rPr>
              <a:t>【一 教材单元学习任务】</a:t>
            </a:r>
            <a:r>
              <a:rPr lang="zh-CN" altLang="en-US"/>
              <a:t/>
            </a:r>
            <a:br>
              <a:rPr lang="zh-CN" altLang="en-US"/>
            </a:br>
            <a:endParaRPr lang="zh-CN" altLang="en-US"/>
          </a:p>
        </p:txBody>
      </p:sp>
      <p:sp>
        <p:nvSpPr>
          <p:cNvPr id="3" name="内容占位符 2"/>
          <p:cNvSpPr>
            <a:spLocks noGrp="1"/>
          </p:cNvSpPr>
          <p:nvPr>
            <p:ph idx="1"/>
          </p:nvPr>
        </p:nvSpPr>
        <p:spPr>
          <a:xfrm>
            <a:off x="800735" y="1490345"/>
            <a:ext cx="10715625" cy="4759325"/>
          </a:xfrm>
        </p:spPr>
        <p:txBody>
          <a:bodyPr>
            <a:normAutofit fontScale="90000" lnSpcReduction="10000"/>
          </a:bodyPr>
          <a:lstStyle/>
          <a:p>
            <a:r>
              <a:rPr lang="zh-CN" altLang="en-US"/>
              <a:t>　　</a:t>
            </a:r>
            <a:r>
              <a:rPr lang="zh-CN" altLang="en-US" sz="2400"/>
              <a:t>  家乡总在牵动着我们的情思：名山大川、寻常巷陌、小桥人家……我们生于斯长于斯，在这里经历鲜活的体验，留下生命的印痕，有许多难以割舍的记忆。这里所说的家乡，主要指我们居住的城乡社区。家乡文化既是中国文化的重要组成部分，又是我们个体精神生活的重要依托。用适当的方式关注和参与家乡的文化生活，学习剖析文化现象，有助于我们增强认识社会和阐释自己见解的能力，这也是学好语文的重要途径之一。</a:t>
            </a:r>
          </a:p>
          <a:p>
            <a:r>
              <a:rPr lang="zh-CN" altLang="en-US" sz="2400"/>
              <a:t>本单元围绕“家乡文化生活”展开学习活动。通过采访、考察和查阅文献等方式，了解家乡的人和物，关注家乡的文化与风俗，深入认识家乡，对丰富家乡文化生活提出合理建议；回顾昨天，考察今天，展望明天，寻找情感归宿，增进对家乡的文化认同。</a:t>
            </a:r>
            <a:r>
              <a:rPr lang="zh-CN" altLang="en-US"/>
              <a:t>_________________________________________________________________</a:t>
            </a:r>
          </a:p>
        </p:txBody>
      </p:sp>
    </p:spTree>
    <p:custDataLst>
      <p:tags r:id="rId1"/>
    </p:custDataLst>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733495" y="720145"/>
            <a:ext cx="10969200" cy="4759200"/>
          </a:xfrm>
        </p:spPr>
        <p:txBody>
          <a:bodyPr>
            <a:noAutofit/>
          </a:bodyPr>
          <a:lstStyle/>
          <a:p>
            <a:pPr marL="0" indent="0">
              <a:buNone/>
            </a:pPr>
            <a:r>
              <a:rPr sz="2800">
                <a:solidFill>
                  <a:srgbClr val="FF0000"/>
                </a:solidFill>
              </a:rPr>
              <a:t>【写作指导】</a:t>
            </a:r>
          </a:p>
          <a:p>
            <a:pPr marL="0" indent="0">
              <a:buNone/>
            </a:pPr>
            <a:r>
              <a:rPr lang="en-US" sz="2800">
                <a:solidFill>
                  <a:srgbClr val="FF0000"/>
                </a:solidFill>
              </a:rPr>
              <a:t>      </a:t>
            </a:r>
            <a:r>
              <a:rPr sz="2800">
                <a:solidFill>
                  <a:srgbClr val="FF0000"/>
                </a:solidFill>
              </a:rPr>
              <a:t>可抓住“结合自己在家乡的成长经历，以‘我和我的家乡’为话题……记叙文”一句，从家乡的变化入手，写家乡的人、事、环境等，从而体现家乡的发展、进步，表达对家乡的热爱或祝福等感情。此外，要注意文体要求。</a:t>
            </a:r>
          </a:p>
        </p:txBody>
      </p:sp>
    </p:spTree>
    <p:custDataLst>
      <p:tags r:id="rId1"/>
    </p:custDataLst>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733495" y="720145"/>
            <a:ext cx="10969200" cy="4759200"/>
          </a:xfrm>
        </p:spPr>
        <p:txBody>
          <a:bodyPr>
            <a:noAutofit/>
          </a:bodyPr>
          <a:lstStyle/>
          <a:p>
            <a:pPr marL="0" indent="0">
              <a:buNone/>
            </a:pPr>
            <a:r>
              <a:rPr lang="zh-CN" altLang="en-US"/>
              <a:t>　</a:t>
            </a:r>
            <a:r>
              <a:rPr lang="en-US" altLang="zh-CN" sz="2400" b="1">
                <a:solidFill>
                  <a:srgbClr val="FF0000"/>
                </a:solidFill>
              </a:rPr>
              <a:t> </a:t>
            </a:r>
            <a:r>
              <a:rPr sz="2400" b="1">
                <a:solidFill>
                  <a:srgbClr val="FF0000"/>
                </a:solidFill>
              </a:rPr>
              <a:t>2.整篇作文训练（在下列两题中任选一题写作。）</a:t>
            </a:r>
            <a:endParaRPr sz="2400"/>
          </a:p>
          <a:p>
            <a:pPr marL="0" indent="0">
              <a:buNone/>
            </a:pPr>
            <a:r>
              <a:rPr sz="2400"/>
              <a:t>（2）（2022年天津高考真题）阅读下面的材料，根据要求写作。（60分）</a:t>
            </a:r>
          </a:p>
          <a:p>
            <a:pPr marL="0" indent="0">
              <a:buNone/>
            </a:pPr>
            <a:r>
              <a:rPr sz="2400"/>
              <a:t> </a:t>
            </a:r>
            <a:r>
              <a:rPr lang="en-US" sz="2400"/>
              <a:t>      </a:t>
            </a:r>
            <a:r>
              <a:rPr sz="2400"/>
              <a:t>烟火气是家人团坐，灯火可亲；烟火气是国泰民丰，岁月安好；烟火气是温情，是祥和，需要珍惜和守护，也需要奉献和担当。寻常烟火，就是最美的风景。</a:t>
            </a:r>
          </a:p>
          <a:p>
            <a:pPr marL="0" indent="0">
              <a:buNone/>
            </a:pPr>
            <a:r>
              <a:rPr sz="2400"/>
              <a:t> </a:t>
            </a:r>
            <a:r>
              <a:rPr lang="en-US" sz="2400"/>
              <a:t>     </a:t>
            </a:r>
            <a:r>
              <a:rPr sz="2400"/>
              <a:t>你对这段话有怎样的思考和感悟？请结合自身体验，写一篇文章。</a:t>
            </a:r>
          </a:p>
          <a:p>
            <a:pPr marL="0" indent="0">
              <a:buNone/>
            </a:pPr>
            <a:r>
              <a:rPr lang="en-US" sz="2400"/>
              <a:t>      </a:t>
            </a:r>
            <a:r>
              <a:rPr sz="2400"/>
              <a:t>要求：①自选角度，自拟标题；  ②文体不限（诗歌除外），文体特征明显；</a:t>
            </a:r>
          </a:p>
          <a:p>
            <a:pPr marL="0" indent="0">
              <a:buNone/>
            </a:pPr>
            <a:r>
              <a:rPr sz="2400"/>
              <a:t>     ③不少于800字；         ④不得抄袭，不得套作。</a:t>
            </a:r>
          </a:p>
        </p:txBody>
      </p:sp>
    </p:spTree>
    <p:custDataLst>
      <p:tags r:id="rId1"/>
    </p:custDataLst>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9810" y="233100"/>
            <a:ext cx="10969200" cy="4759200"/>
          </a:xfrm>
        </p:spPr>
        <p:txBody>
          <a:bodyPr>
            <a:noAutofit/>
          </a:bodyPr>
          <a:lstStyle/>
          <a:p>
            <a:pPr marL="0" indent="0">
              <a:buNone/>
            </a:pPr>
            <a:r>
              <a:rPr sz="2000">
                <a:solidFill>
                  <a:srgbClr val="FF0000"/>
                </a:solidFill>
              </a:rPr>
              <a:t>【写作指导】</a:t>
            </a:r>
          </a:p>
          <a:p>
            <a:pPr marL="0" indent="0">
              <a:buNone/>
            </a:pPr>
            <a:r>
              <a:rPr sz="2000"/>
              <a:t>审题：</a:t>
            </a:r>
          </a:p>
          <a:p>
            <a:pPr marL="0" indent="0">
              <a:buNone/>
            </a:pPr>
            <a:r>
              <a:rPr sz="2000"/>
              <a:t>这是一则日常生活现象寓比型材料作文，也是一则罗列式导语材料作文。</a:t>
            </a:r>
          </a:p>
          <a:p>
            <a:pPr marL="0" indent="0">
              <a:buNone/>
            </a:pPr>
            <a:r>
              <a:rPr sz="2000"/>
              <a:t>审题要抓住对“烟火气”这一关键词的理解，展开分析和联想。何谓“烟火气”？词典的解释是：一指“烧煮食物的气味”;二指“尘俗习气”。烟火气是生活的气息，它散发着生活的百味，传递着生活的冷暖。全面解读材料，还要学会运用切分层次、先分后总、整体把握的解读方法理解材料内涵。</a:t>
            </a:r>
          </a:p>
          <a:p>
            <a:pPr marL="0" indent="0">
              <a:buNone/>
            </a:pPr>
            <a:r>
              <a:rPr sz="2000"/>
              <a:t>材料第一部分由一组排比句构成，从三个方面罗列“烟火气”的具体表现和意义——“家人团坐”“国泰民丰”“温情祥和”;字里行间贯穿着爱家爱国的精神血脉，传达了以人为本、民生至上的精神理念，同时也流露出国富民强的自信自豪。而“需要珍惜和守护，奉献和担当”，则激发考生思考应如何通过努力学习来承担相应责任并奉献自己的光和热，具有很强的育人价值和现实意义。</a:t>
            </a:r>
          </a:p>
        </p:txBody>
      </p:sp>
    </p:spTree>
    <p:custDataLst>
      <p:tags r:id="rId1"/>
    </p:custDataLst>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39490" y="649025"/>
            <a:ext cx="10969200" cy="4759200"/>
          </a:xfrm>
        </p:spPr>
        <p:txBody>
          <a:bodyPr>
            <a:normAutofit fontScale="90000" lnSpcReduction="10000"/>
          </a:bodyPr>
          <a:lstStyle/>
          <a:p>
            <a:pPr marL="0" indent="0">
              <a:buNone/>
            </a:pPr>
            <a:r>
              <a:rPr lang="en-US" sz="2000"/>
              <a:t>        </a:t>
            </a:r>
            <a:r>
              <a:rPr sz="2000"/>
              <a:t>材料后一部分是一个总结句——“寻常烟火，就是最美的风景”，强调从小我到大我，从小家到大国，民生问题无小事，一枝一叶总关情;“寻常”烟火，看似寻常却不寻常，发人深思。而“最美”一词，体现了大道至简的智慧，把国与家以及个人命运紧密相连。</a:t>
            </a:r>
          </a:p>
          <a:p>
            <a:pPr marL="0" indent="0">
              <a:buNone/>
            </a:pPr>
            <a:r>
              <a:rPr lang="en-US" sz="2000"/>
              <a:t>       </a:t>
            </a:r>
            <a:r>
              <a:rPr sz="2000"/>
              <a:t>日常生活现象寓比型材料作文审题立意构思的关键是：要在切分层次解读材料的基础上，找准相关日常生活现象的特质，并类比到与之相似的人生和社会现象的思考和哲理分析上。而罗列式导语材料作文，一般要“靠后写”，因为所罗列的几个方面，越靠后面的内涵往往越深刻。比如，本文构思若仅停留于写“家人团坐，灯火可亲”，其立意就难以升华。</a:t>
            </a:r>
          </a:p>
          <a:p>
            <a:pPr marL="0" indent="0">
              <a:buNone/>
            </a:pPr>
            <a:r>
              <a:rPr lang="en-US" sz="2000"/>
              <a:t>       </a:t>
            </a:r>
            <a:r>
              <a:rPr sz="2000"/>
              <a:t>本文材料涉及家庭生活、亲子关系、家国情怀和民生大计等方面，在准确理解“烟火气”的指代意义和象征意义后，可从不同角度切入选定最佳立意。如从家庭角度：亲友团聚就是一种幸福;家庭是社会的组成部分，是社会稳定的基础;从亲情的角度：亲情无价，亲人陪伴和守护，亲人的奉献和担当，是人们战胜任何困难的精神支柱，等等。从烟火气的象征义角度：烟火气是国泰民丰，岁月安好，要经营好自己的小家庭，自觉融入祖国大家庭;烟火气是温情暖暖，祥和安逸，要懂得珍惜和守护，为其做出奉献、担负责任等。</a:t>
            </a:r>
          </a:p>
        </p:txBody>
      </p:sp>
    </p:spTree>
    <p:custDataLst>
      <p:tags r:id="rId1"/>
    </p:custDataLst>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80130" y="577905"/>
            <a:ext cx="10969200" cy="4759200"/>
          </a:xfrm>
        </p:spPr>
        <p:txBody>
          <a:bodyPr>
            <a:normAutofit/>
          </a:bodyPr>
          <a:lstStyle/>
          <a:p>
            <a:pPr marL="0" indent="0" algn="l">
              <a:buNone/>
            </a:pPr>
            <a:r>
              <a:rPr sz="3000"/>
              <a:t>立意：</a:t>
            </a:r>
          </a:p>
          <a:p>
            <a:pPr marL="0" indent="0" algn="ctr">
              <a:buNone/>
            </a:pPr>
            <a:r>
              <a:rPr sz="3000"/>
              <a:t>1.袅袅炊烟，万家灯火，灯火里的中国青春婀娜。</a:t>
            </a:r>
          </a:p>
          <a:p>
            <a:pPr marL="0" indent="0" algn="ctr">
              <a:buNone/>
            </a:pPr>
            <a:r>
              <a:rPr sz="3000"/>
              <a:t>2.守护万家灯火，青春的我们追梦的脚步月下交错。</a:t>
            </a:r>
          </a:p>
          <a:p>
            <a:pPr marL="0" indent="0" algn="ctr">
              <a:buNone/>
            </a:pPr>
            <a:r>
              <a:rPr sz="3000"/>
              <a:t>3.做好平凡，造就伟大，让寻常的烟火成为最美丽的。</a:t>
            </a:r>
          </a:p>
        </p:txBody>
      </p:sp>
    </p:spTree>
    <p:custDataLst>
      <p:tags r:id="rId1"/>
    </p:custDataLst>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78460" y="537845"/>
            <a:ext cx="11323955" cy="4941570"/>
          </a:xfrm>
        </p:spPr>
        <p:txBody>
          <a:bodyPr/>
          <a:lstStyle/>
          <a:p>
            <a:pPr marL="0" indent="0">
              <a:buNone/>
            </a:pPr>
            <a:r>
              <a:rPr lang="en-US" sz="2000"/>
              <a:t>    </a:t>
            </a:r>
            <a:r>
              <a:rPr lang="en-US" sz="2000">
                <a:solidFill>
                  <a:srgbClr val="FF0000"/>
                </a:solidFill>
              </a:rPr>
              <a:t>  </a:t>
            </a:r>
            <a:r>
              <a:rPr sz="2400">
                <a:solidFill>
                  <a:srgbClr val="FF0000"/>
                </a:solidFill>
              </a:rPr>
              <a:t>【例文及评点】</a:t>
            </a:r>
            <a:endParaRPr sz="2400"/>
          </a:p>
          <a:p>
            <a:pPr marL="0" indent="0" algn="ctr">
              <a:buNone/>
            </a:pPr>
            <a:r>
              <a:rPr sz="2400"/>
              <a:t>寻常烟火气，最抚凡人心</a:t>
            </a:r>
          </a:p>
          <a:p>
            <a:pPr marL="0" indent="0">
              <a:buNone/>
            </a:pPr>
            <a:r>
              <a:rPr lang="en-US" sz="2400"/>
              <a:t>        </a:t>
            </a:r>
            <a:r>
              <a:rPr sz="2400"/>
              <a:t>早晨，天气放晴，微风不燥。雨后的天空经过雨水的冲刷变得格外湛蓝，大地像穿上了干净的新衣服，显得格外精神，久违的太阳伸出它那张橘红的脸羞涩地探出，好奇地散发着微弱的光芒。</a:t>
            </a:r>
            <a:r>
              <a:rPr sz="2400">
                <a:solidFill>
                  <a:srgbClr val="FF0000"/>
                </a:solidFill>
              </a:rPr>
              <a:t>【开篇景物描写，文字细腻，拟人修辞写出太阳刚刚出来的神态，语言生动形象，文体特征鲜明。】</a:t>
            </a:r>
          </a:p>
          <a:p>
            <a:pPr marL="0" indent="0">
              <a:buNone/>
            </a:pPr>
            <a:r>
              <a:rPr lang="en-US" sz="2400"/>
              <a:t>         </a:t>
            </a:r>
            <a:r>
              <a:rPr sz="2400"/>
              <a:t>我走在长方形大青砖铺成的老街上，吮吸着清新的空气，扑面而来的是一股浓浓的烟火味。这里属于老城改造，两边设了围栏，小摊小贩都直接把东西摆在地下叫卖。由于摊主大多是自产自销，东西便宜，顾客川流不息。</a:t>
            </a:r>
          </a:p>
        </p:txBody>
      </p:sp>
    </p:spTree>
    <p:custDataLst>
      <p:tags r:id="rId1"/>
    </p:custDataLst>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733495" y="720145"/>
            <a:ext cx="10969200" cy="4759200"/>
          </a:xfrm>
        </p:spPr>
        <p:txBody>
          <a:bodyPr>
            <a:normAutofit fontScale="90000" lnSpcReduction="10000"/>
          </a:bodyPr>
          <a:lstStyle/>
          <a:p>
            <a:pPr marL="0" indent="0">
              <a:buNone/>
            </a:pPr>
            <a:r>
              <a:rPr lang="en-US"/>
              <a:t>       </a:t>
            </a:r>
            <a:r>
              <a:rPr sz="2400"/>
              <a:t>正是这里旺盛的人气也吸引了许多外地人，古董、字画、老物件，随意一人一个"豆腐块”一样摆在凹凸不平的水泥地上，有几个外省来的人拖家带口直接拿出电磁炉炒起了菜，那竹笋炒肉的香味如烟般地扑入鼻中，刺激着我的味蕾，幸好我是吃过早点出来的。</a:t>
            </a:r>
          </a:p>
          <a:p>
            <a:pPr marL="0" indent="0">
              <a:buNone/>
            </a:pPr>
            <a:r>
              <a:rPr lang="en-US" sz="2400"/>
              <a:t>       </a:t>
            </a:r>
            <a:r>
              <a:rPr sz="2400"/>
              <a:t>我随着人流慢慢地走着，-个头发花白的老头吸引了我。见他地下放着几捆黑褐色的长条形的东西，周围围了几个上了年纪的人，着他的东西不停地在鼻子上吮吸。</a:t>
            </a:r>
          </a:p>
          <a:p>
            <a:pPr marL="0" indent="0">
              <a:buNone/>
            </a:pPr>
            <a:r>
              <a:rPr sz="2400"/>
              <a:t>     我好奇地问了才知道原来是老汉自己种的老早烟，用指头粗的稻草捆成了几捆，最上面还放了两包自己卷好的纸烟，门让人品尝的，两元一包。我心想真便宜，一眨眼的功夫就卖出了两包，老汉笑得脸上的皱纹都变多了，变深了。</a:t>
            </a:r>
          </a:p>
        </p:txBody>
      </p:sp>
    </p:spTree>
    <p:custDataLst>
      <p:tags r:id="rId1"/>
    </p:custDataLst>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733495" y="720145"/>
            <a:ext cx="10969200" cy="4759200"/>
          </a:xfrm>
        </p:spPr>
        <p:txBody>
          <a:bodyPr>
            <a:normAutofit fontScale="90000"/>
          </a:bodyPr>
          <a:lstStyle/>
          <a:p>
            <a:pPr marL="0" indent="0">
              <a:buNone/>
            </a:pPr>
            <a:r>
              <a:rPr lang="en-US" sz="2400"/>
              <a:t>       </a:t>
            </a:r>
            <a:r>
              <a:rPr sz="2400"/>
              <a:t>往里走，修自行车轮胎发出"噗噗、噗噗”的声音;补漏洞锅的“叮叮当当”的声音；”理发五元，理发五元呦”!摊前围着三五个头发花白、佝偻着腰背的老人;“水果便宜又新鲜，降价了降价了”，大喇叭不停重复着，一群 人争着上前购买。</a:t>
            </a:r>
          </a:p>
          <a:p>
            <a:pPr marL="0" indent="0">
              <a:buNone/>
            </a:pPr>
            <a:r>
              <a:rPr lang="en-US" sz="2400"/>
              <a:t>       </a:t>
            </a:r>
            <a:r>
              <a:rPr sz="2400"/>
              <a:t>我耳朵里听到这些叫卖声，摆地摊的讨价还价声，-点儿也没有觉得刺耳，反倒觉得它是那么好听，那么和谐，那么亲切，那么舒服，那么有人情味儿。这就是人间烟火气呀!</a:t>
            </a:r>
            <a:r>
              <a:rPr sz="2400">
                <a:solidFill>
                  <a:srgbClr val="FF0000"/>
                </a:solidFill>
              </a:rPr>
              <a:t>【前面描述各种生活场景，然后用议论性的抒情句首次点题，这就是记叙文扣题见料的妙招。】</a:t>
            </a:r>
          </a:p>
          <a:p>
            <a:pPr marL="0" indent="0">
              <a:buNone/>
            </a:pPr>
            <a:r>
              <a:rPr lang="en-US" sz="2400"/>
              <a:t>       </a:t>
            </a:r>
            <a:r>
              <a:rPr sz="2400"/>
              <a:t>再往里走，最多的还是卖菜的，他们来自郊区的菜农，天不亮就来占位置了，来晚了就无处安放了。我来到一个老奶奶跟前，看见她用几根细绳子把几捆苍翠欲滴的韭菜绑得整整齐齐，二话不说就直接要了。</a:t>
            </a:r>
          </a:p>
        </p:txBody>
      </p:sp>
    </p:spTree>
    <p:custDataLst>
      <p:tags r:id="rId1"/>
    </p:custDataLst>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78460" y="537845"/>
            <a:ext cx="11323955" cy="4941570"/>
          </a:xfrm>
        </p:spPr>
        <p:txBody>
          <a:bodyPr>
            <a:normAutofit fontScale="90000"/>
          </a:bodyPr>
          <a:lstStyle/>
          <a:p>
            <a:pPr marL="0" indent="0" algn="l">
              <a:buNone/>
            </a:pPr>
            <a:r>
              <a:rPr lang="en-US" sz="2000"/>
              <a:t>       </a:t>
            </a:r>
            <a:r>
              <a:rPr lang="en-US" sz="2400"/>
              <a:t> </a:t>
            </a:r>
            <a:r>
              <a:rPr sz="2400"/>
              <a:t>芹菜一大截一大截细长翠绿的茎顶着几片叶子，一大把白白的根就像龙须一样，静静地躺在她的竹筐里。卖剩下的三根莴笋，虽然长得歪瓜裂枣，上面还挂着晨起的露珠呢，也要。</a:t>
            </a:r>
          </a:p>
          <a:p>
            <a:pPr marL="0" indent="0" algn="l">
              <a:buNone/>
            </a:pPr>
            <a:r>
              <a:rPr lang="en-US" sz="2400"/>
              <a:t>       </a:t>
            </a:r>
            <a:r>
              <a:rPr sz="2400"/>
              <a:t>看着我挑也不挑就买光了她的蔬菜，老奶奶笑得眼睛眯成了-条缝，脸上的皱纹都开花了，用两只只剩下松皮的、满是斑驳的双手递给了我。</a:t>
            </a:r>
          </a:p>
          <a:p>
            <a:pPr marL="0" indent="0" algn="l">
              <a:buNone/>
            </a:pPr>
            <a:r>
              <a:rPr lang="en-US" sz="2400"/>
              <a:t>      </a:t>
            </a:r>
            <a:r>
              <a:rPr sz="2400"/>
              <a:t>我信步来到了家禽摊前。这儿已经被人挤得水泄不通了。公鸡，母鸡，鸭子等各种家禽仿佛和这拥挤的人群凑热闹似的,“咕咕咕咕”、“呱呱呱呱” ....地叫了起来。</a:t>
            </a:r>
          </a:p>
          <a:p>
            <a:pPr marL="0" indent="0" algn="l">
              <a:buNone/>
            </a:pPr>
            <a:r>
              <a:rPr lang="en-US" sz="2400"/>
              <a:t>        </a:t>
            </a:r>
            <a:r>
              <a:rPr sz="2400"/>
              <a:t>“买一只童子鸡”，”我要一只鸭子”，“我要四条鳝鱼” ，只见摊主满脸挂着笑容,一边忙一边半弯着腰不停地道歉。"太忙了， 太忙了，不好意思。前几天因为疫情又太闲了!”看他用手打、烫、拔、切、洗、递，熟练地操作,不得不佩服他的业务能力。</a:t>
            </a:r>
          </a:p>
        </p:txBody>
      </p:sp>
    </p:spTree>
    <p:custDataLst>
      <p:tags r:id="rId1"/>
    </p:custDataLst>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78460" y="537845"/>
            <a:ext cx="11323955" cy="4941570"/>
          </a:xfrm>
        </p:spPr>
        <p:txBody>
          <a:bodyPr>
            <a:normAutofit fontScale="90000" lnSpcReduction="20000"/>
          </a:bodyPr>
          <a:lstStyle/>
          <a:p>
            <a:pPr marL="0" indent="0" algn="l">
              <a:buNone/>
            </a:pPr>
            <a:r>
              <a:rPr lang="en-US" sz="2800"/>
              <a:t>      </a:t>
            </a:r>
            <a:r>
              <a:rPr sz="2800"/>
              <a:t>逛了一圈，水果摊前那优雅又知性的名字吸引了我，耙耙柑、马水桔、爱媛橙、伦鲜橙、黑沃特……我怎么能忍住呢?蔬菜、水果、肉等，买了几大包还不到三十元呢!</a:t>
            </a:r>
          </a:p>
          <a:p>
            <a:pPr marL="0" indent="0" algn="l">
              <a:buNone/>
            </a:pPr>
            <a:r>
              <a:rPr lang="en-US" sz="2800"/>
              <a:t>       </a:t>
            </a:r>
            <a:r>
              <a:rPr sz="2800"/>
              <a:t>穿梭在拥挤的人群中，两手提着心仪的物产，看着那刚蒸出的热面皮、菜豆腐，还有冒烟的锅贴，清真五香饼、正宗核桃膜，圆鼓鼓的沾满芝麻的麻圆，有一种莫名的幸福感。</a:t>
            </a:r>
            <a:r>
              <a:rPr sz="2800">
                <a:solidFill>
                  <a:srgbClr val="FF0000"/>
                </a:solidFill>
              </a:rPr>
              <a:t>【以自己早上菜市场买菜的经历，展示百姓幸福的人间烟火的画面，从一个平常的生活侧面揭示主题，构思巧妙。】</a:t>
            </a:r>
          </a:p>
          <a:p>
            <a:pPr marL="0" indent="0" algn="l">
              <a:buNone/>
            </a:pPr>
            <a:r>
              <a:rPr lang="en-US" sz="2800"/>
              <a:t>       </a:t>
            </a:r>
            <a:r>
              <a:rPr sz="2800"/>
              <a:t>国泰民丰，岁月安好。这么祥和的一派生机勃勃的繁荣景象，正是人民对美好生活的向往吗? 寻常烟火气，最抚凡人心啦!</a:t>
            </a:r>
            <a:r>
              <a:rPr sz="2800">
                <a:solidFill>
                  <a:srgbClr val="FF0000"/>
                </a:solidFill>
              </a:rPr>
              <a:t>【结尾再次扣题见料，揭示主题，行文严谨。】</a:t>
            </a:r>
          </a:p>
        </p:txBody>
      </p:sp>
    </p:spTree>
    <p:custDataLst>
      <p:tags r:id="rId1"/>
    </p:custData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a:xfrm>
            <a:off x="611505" y="598170"/>
            <a:ext cx="4650105" cy="705485"/>
          </a:xfrm>
        </p:spPr>
        <p:txBody>
          <a:bodyPr>
            <a:normAutofit/>
          </a:bodyPr>
          <a:lstStyle/>
          <a:p>
            <a:r>
              <a:rPr lang="zh-CN" altLang="en-US">
                <a:sym typeface="+mn-ea"/>
              </a:rPr>
              <a:t>　</a:t>
            </a:r>
            <a:r>
              <a:rPr lang="zh-CN" altLang="en-US">
                <a:gradFill>
                  <a:gsLst>
                    <a:gs pos="0">
                      <a:srgbClr val="012D86"/>
                    </a:gs>
                    <a:gs pos="100000">
                      <a:srgbClr val="0E2557"/>
                    </a:gs>
                  </a:gsLst>
                  <a:lin scaled="0"/>
                </a:gradFill>
                <a:sym typeface="+mn-ea"/>
              </a:rPr>
              <a:t>二 教材任务分析</a:t>
            </a:r>
          </a:p>
        </p:txBody>
      </p:sp>
      <p:sp>
        <p:nvSpPr>
          <p:cNvPr id="3" name="内容占位符 2"/>
          <p:cNvSpPr>
            <a:spLocks noGrp="1"/>
          </p:cNvSpPr>
          <p:nvPr>
            <p:ph idx="1"/>
          </p:nvPr>
        </p:nvSpPr>
        <p:spPr>
          <a:xfrm>
            <a:off x="485140" y="1459230"/>
            <a:ext cx="11221720" cy="4759325"/>
          </a:xfrm>
        </p:spPr>
        <p:txBody>
          <a:bodyPr>
            <a:normAutofit/>
          </a:bodyPr>
          <a:lstStyle/>
          <a:p>
            <a:pPr marL="0" indent="0">
              <a:buNone/>
            </a:pPr>
            <a:r>
              <a:rPr lang="zh-CN" altLang="en-US"/>
              <a:t>　</a:t>
            </a:r>
            <a:r>
              <a:rPr lang="en-US" altLang="zh-CN"/>
              <a:t>   </a:t>
            </a:r>
            <a:r>
              <a:rPr lang="en-US" altLang="zh-CN" sz="2800"/>
              <a:t>   </a:t>
            </a:r>
            <a:r>
              <a:rPr sz="2800"/>
              <a:t>单元学习任务要求“通过采访、考察和查阅文献等方式，了解家乡的人和物，关注家乡的文化与风俗，深入认识家乡，对丰富家乡文化生活提出合理建议”，培养学生热爱家乡，建设家乡的情怀，学习建议书，倡议书等，提升社会责任感。</a:t>
            </a:r>
          </a:p>
        </p:txBody>
      </p:sp>
    </p:spTree>
    <p:custDataLst>
      <p:tags r:id="rId1"/>
    </p:custDataLst>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78460" y="537845"/>
            <a:ext cx="11323955" cy="4941570"/>
          </a:xfrm>
        </p:spPr>
        <p:txBody>
          <a:bodyPr>
            <a:normAutofit/>
          </a:bodyPr>
          <a:lstStyle/>
          <a:p>
            <a:pPr marL="0" indent="0" algn="l">
              <a:buNone/>
            </a:pPr>
            <a:r>
              <a:rPr sz="2800">
                <a:solidFill>
                  <a:srgbClr val="FF0000"/>
                </a:solidFill>
              </a:rPr>
              <a:t>点评：</a:t>
            </a:r>
            <a:r>
              <a:rPr sz="2800"/>
              <a:t> </a:t>
            </a:r>
          </a:p>
          <a:p>
            <a:pPr marL="0" indent="0" algn="l">
              <a:buNone/>
            </a:pPr>
            <a:r>
              <a:rPr sz="2800"/>
              <a:t> </a:t>
            </a:r>
            <a:r>
              <a:rPr lang="en-US" sz="2800"/>
              <a:t>     </a:t>
            </a:r>
            <a:r>
              <a:rPr sz="2800"/>
              <a:t>这是一篇优美的记叙文，高一学生熟悉记叙文的写法，高一起步时更应把记叙文写得更动人，更深刻。本文扣住材料的“烟火气是国泰民丰，岁月安好”一句来立意写作，选取早市生活的几个场景，通过细腻的描写，展示“国泰民丰，岁月安好”的美丽画面，这画面虽然平凡，但确实又是最美丽的风景，这个题意不用考生明说，文中画面已经展示出来了，这就是记叙文的写法，而且这样的写法，在阅卷时也更容易获得阅卷老师的青睐。</a:t>
            </a:r>
          </a:p>
        </p:txBody>
      </p:sp>
      <p:pic>
        <p:nvPicPr>
          <p:cNvPr id="4" name="New picture"/>
          <p:cNvPicPr/>
          <p:nvPr/>
        </p:nvPicPr>
        <p:blipFill>
          <a:blip r:embed="rId3"/>
          <a:stretch>
            <a:fillRect/>
          </a:stretch>
        </p:blipFill>
        <p:spPr>
          <a:xfrm>
            <a:off x="11264900" y="11747500"/>
            <a:ext cx="342900" cy="254000"/>
          </a:xfrm>
          <a:prstGeom prst="cube">
            <a:avLst/>
          </a:prstGeom>
        </p:spPr>
      </p:pic>
    </p:spTree>
    <p:custDataLst>
      <p:tags r:id="rId1"/>
    </p:custDataLst>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a:xfrm>
            <a:off x="611575" y="384880"/>
            <a:ext cx="10969200" cy="705600"/>
          </a:xfrm>
        </p:spPr>
        <p:txBody>
          <a:bodyPr>
            <a:normAutofit fontScale="90000"/>
          </a:bodyPr>
          <a:lstStyle/>
          <a:p>
            <a:r>
              <a:rPr lang="zh-CN" altLang="en-US">
                <a:sym typeface="+mn-ea"/>
              </a:rPr>
              <a:t/>
            </a:r>
            <a:br>
              <a:rPr lang="zh-CN" altLang="en-US">
                <a:sym typeface="+mn-ea"/>
              </a:rPr>
            </a:br>
            <a:r>
              <a:rPr lang="zh-CN" altLang="en-US">
                <a:solidFill>
                  <a:srgbClr val="FF0000"/>
                </a:solidFill>
                <a:sym typeface="+mn-ea"/>
              </a:rPr>
              <a:t>【历年高考真题链接】</a:t>
            </a:r>
            <a:r>
              <a:rPr lang="zh-CN" altLang="en-US"/>
              <a:t/>
            </a:r>
            <a:br>
              <a:rPr lang="zh-CN" altLang="en-US"/>
            </a:br>
            <a:endParaRPr lang="zh-CN" altLang="en-US"/>
          </a:p>
        </p:txBody>
      </p:sp>
      <p:sp>
        <p:nvSpPr>
          <p:cNvPr id="3" name="内容占位符 2"/>
          <p:cNvSpPr>
            <a:spLocks noGrp="1"/>
          </p:cNvSpPr>
          <p:nvPr>
            <p:ph idx="1"/>
          </p:nvPr>
        </p:nvSpPr>
        <p:spPr>
          <a:xfrm>
            <a:off x="419100" y="1363980"/>
            <a:ext cx="11353800" cy="4759325"/>
          </a:xfrm>
        </p:spPr>
        <p:txBody>
          <a:bodyPr>
            <a:normAutofit/>
          </a:bodyPr>
          <a:lstStyle/>
          <a:p>
            <a:pPr marL="0" indent="0">
              <a:buNone/>
            </a:pPr>
            <a:r>
              <a:rPr lang="zh-CN" altLang="en-US" sz="2000"/>
              <a:t>(2020·新高考全国卷Ⅱ)阅读下面的材料，根据要求写作。</a:t>
            </a:r>
          </a:p>
          <a:p>
            <a:pPr marL="0" indent="0">
              <a:buNone/>
            </a:pPr>
            <a:r>
              <a:rPr lang="en-US" altLang="zh-CN" sz="2000"/>
              <a:t>       </a:t>
            </a:r>
            <a:r>
              <a:rPr lang="zh-CN" altLang="en-US" sz="2000"/>
              <a:t>读万卷书，行万里路。无论读书还是行路，我们都会与地名不期而遇。有些地名很容易让你联想到这个地方的自然特征、风土民情、历史文化、著名人物等；有些地名会唤起你的某种记忆与情感，或许是一段难忘的故事，又或它对你有着特殊的意义。</a:t>
            </a:r>
          </a:p>
          <a:p>
            <a:pPr marL="0" indent="0">
              <a:buNone/>
            </a:pPr>
            <a:r>
              <a:rPr lang="en-US" altLang="zh-CN" sz="2000"/>
              <a:t>      </a:t>
            </a:r>
            <a:r>
              <a:rPr lang="zh-CN" altLang="en-US" sz="2000"/>
              <a:t>电视台邀请你客串《中华地名》主持人。请以“带你走近_______”为题(补充一个地名，使题目完整)，写一篇主持词。 </a:t>
            </a:r>
          </a:p>
          <a:p>
            <a:pPr marL="0" indent="0">
              <a:buNone/>
            </a:pPr>
            <a:r>
              <a:rPr lang="en-US" altLang="zh-CN" sz="2000"/>
              <a:t>      </a:t>
            </a:r>
            <a:r>
              <a:rPr lang="zh-CN" altLang="en-US" sz="2000"/>
              <a:t>要求：结合材料，选好角度，确定立意，明确文体，切合身份；不要套作，不得抄袭；不得泄露个人信息；不少于800字。</a:t>
            </a:r>
          </a:p>
        </p:txBody>
      </p:sp>
    </p:spTree>
    <p:custDataLst>
      <p:tags r:id="rId1"/>
    </p:custData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a:xfrm>
            <a:off x="476955" y="172155"/>
            <a:ext cx="10969200" cy="705600"/>
          </a:xfrm>
        </p:spPr>
        <p:txBody>
          <a:bodyPr/>
          <a:lstStyle/>
          <a:p>
            <a:r>
              <a:rPr lang="zh-CN" altLang="en-US">
                <a:solidFill>
                  <a:srgbClr val="FF0000"/>
                </a:solidFill>
                <a:sym typeface="+mn-ea"/>
              </a:rPr>
              <a:t>【写作指导】</a:t>
            </a:r>
          </a:p>
        </p:txBody>
      </p:sp>
      <p:sp>
        <p:nvSpPr>
          <p:cNvPr id="3" name="内容占位符 2"/>
          <p:cNvSpPr>
            <a:spLocks noGrp="1"/>
          </p:cNvSpPr>
          <p:nvPr>
            <p:ph idx="1"/>
          </p:nvPr>
        </p:nvSpPr>
        <p:spPr>
          <a:xfrm>
            <a:off x="476955" y="1049075"/>
            <a:ext cx="10969200" cy="4759200"/>
          </a:xfrm>
        </p:spPr>
        <p:txBody>
          <a:bodyPr>
            <a:normAutofit fontScale="90000" lnSpcReduction="20000"/>
          </a:bodyPr>
          <a:lstStyle/>
          <a:p>
            <a:r>
              <a:rPr lang="en-US" altLang="zh-CN" sz="2000"/>
              <a:t>       </a:t>
            </a:r>
            <a:r>
              <a:rPr sz="2400"/>
              <a:t>题目要求考生以《中华地名》节目主持人的身份，写一篇题为“带你走近_______”的主持词。 </a:t>
            </a:r>
          </a:p>
          <a:p>
            <a:pPr marL="0" indent="0">
              <a:buNone/>
            </a:pPr>
            <a:r>
              <a:rPr lang="en-US" sz="2400"/>
              <a:t>        </a:t>
            </a:r>
            <a:r>
              <a:rPr sz="2400"/>
              <a:t>审题立意上要补全标题。选择自己熟悉的地名，保证自己有料可写、有话可说。写作时，最好选择大众有所耳闻或耳熟能详的中华地名，不宜选择村庄之类地域较小的地名，避免地域过小而缺乏有特点的内容；也不宜选择江南、华北之类地域较大的地名，避免地域过大而无法聚焦有特色的内容，以保证写作时有大小适度的发挥空间。行文上要遵循文体规范和要求。按照“主持词”的格式进行写作，要在开头、结尾等处使人看到明显具有“主持人”风格特点的话语。在行文过程中应始终注意自己是主持人这一身份，牢记写作对象是节目的观众，用语尽量具有现场感或互动性。语言表达上要有感染力，语言追求生动、形象、诗意，如此才能增强主持词的现场吸引力和艺术感染力。可以运用记叙、描写、抒情、议论等表达方式，可使用比喻、拟人、排比等修辞手法，以增强文章的感染力。</a:t>
            </a:r>
          </a:p>
        </p:txBody>
      </p:sp>
    </p:spTree>
    <p:custDataLst>
      <p:tags r:id="rId1"/>
    </p:custData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a:xfrm>
            <a:off x="497275" y="101035"/>
            <a:ext cx="10969200" cy="705600"/>
          </a:xfrm>
        </p:spPr>
        <p:txBody>
          <a:bodyPr>
            <a:normAutofit fontScale="90000"/>
          </a:bodyPr>
          <a:lstStyle/>
          <a:p>
            <a:r>
              <a:rPr lang="zh-CN" altLang="en-US">
                <a:sym typeface="+mn-ea"/>
              </a:rPr>
              <a:t/>
            </a:r>
            <a:br>
              <a:rPr lang="zh-CN" altLang="en-US">
                <a:sym typeface="+mn-ea"/>
              </a:rPr>
            </a:br>
            <a:r>
              <a:rPr lang="zh-CN" altLang="en-US">
                <a:sym typeface="+mn-ea"/>
              </a:rPr>
              <a:t>【参考例文】</a:t>
            </a:r>
            <a:r>
              <a:rPr lang="zh-CN" altLang="en-US"/>
              <a:t/>
            </a:r>
            <a:br>
              <a:rPr lang="zh-CN" altLang="en-US"/>
            </a:br>
            <a:endParaRPr lang="zh-CN" altLang="en-US"/>
          </a:p>
        </p:txBody>
      </p:sp>
      <p:sp>
        <p:nvSpPr>
          <p:cNvPr id="3" name="内容占位符 2"/>
          <p:cNvSpPr>
            <a:spLocks noGrp="1"/>
          </p:cNvSpPr>
          <p:nvPr>
            <p:ph idx="1"/>
          </p:nvPr>
        </p:nvSpPr>
        <p:spPr>
          <a:xfrm>
            <a:off x="670560" y="806450"/>
            <a:ext cx="10968990" cy="5590540"/>
          </a:xfrm>
        </p:spPr>
        <p:txBody>
          <a:bodyPr>
            <a:noAutofit/>
          </a:bodyPr>
          <a:lstStyle/>
          <a:p>
            <a:pPr marL="0" indent="0" algn="ctr">
              <a:buNone/>
            </a:pPr>
            <a:r>
              <a:rPr lang="zh-CN" altLang="en-US" sz="2400">
                <a:gradFill>
                  <a:gsLst>
                    <a:gs pos="0">
                      <a:srgbClr val="012D86"/>
                    </a:gs>
                    <a:gs pos="100000">
                      <a:srgbClr val="0E2557"/>
                    </a:gs>
                  </a:gsLst>
                  <a:lin scaled="0"/>
                </a:gradFill>
              </a:rPr>
              <a:t>带你走近济南</a:t>
            </a:r>
          </a:p>
          <a:p>
            <a:pPr marL="0" indent="0" algn="ctr">
              <a:buNone/>
            </a:pPr>
            <a:r>
              <a:rPr lang="zh-CN" altLang="en-US" sz="2400">
                <a:gradFill>
                  <a:gsLst>
                    <a:gs pos="0">
                      <a:srgbClr val="012D86"/>
                    </a:gs>
                    <a:gs pos="100000">
                      <a:srgbClr val="0E2557"/>
                    </a:gs>
                  </a:gsLst>
                  <a:lin scaled="0"/>
                </a:gradFill>
              </a:rPr>
              <a:t>海南考生</a:t>
            </a:r>
          </a:p>
          <a:p>
            <a:pPr marL="0" indent="0" algn="l">
              <a:buNone/>
            </a:pPr>
            <a:r>
              <a:rPr lang="zh-CN" altLang="en-US" sz="2400">
                <a:gradFill>
                  <a:gsLst>
                    <a:gs pos="0">
                      <a:srgbClr val="012D86"/>
                    </a:gs>
                    <a:gs pos="100000">
                      <a:srgbClr val="0E2557"/>
                    </a:gs>
                  </a:gsLst>
                  <a:lin scaled="0"/>
                </a:gradFill>
              </a:rPr>
              <a:t>亲爱的观众朋友：</a:t>
            </a:r>
          </a:p>
          <a:p>
            <a:pPr marL="0" indent="0" algn="l">
              <a:buNone/>
            </a:pPr>
            <a:r>
              <a:rPr lang="en-US" altLang="zh-CN" sz="2400">
                <a:gradFill>
                  <a:gsLst>
                    <a:gs pos="0">
                      <a:srgbClr val="012D86"/>
                    </a:gs>
                    <a:gs pos="100000">
                      <a:srgbClr val="0E2557"/>
                    </a:gs>
                  </a:gsLst>
                  <a:lin scaled="0"/>
                </a:gradFill>
              </a:rPr>
              <a:t>      </a:t>
            </a:r>
            <a:r>
              <a:rPr lang="zh-CN" altLang="en-US" sz="2400">
                <a:gradFill>
                  <a:gsLst>
                    <a:gs pos="0">
                      <a:srgbClr val="012D86"/>
                    </a:gs>
                    <a:gs pos="100000">
                      <a:srgbClr val="0E2557"/>
                    </a:gs>
                  </a:gsLst>
                  <a:lin scaled="0"/>
                </a:gradFill>
              </a:rPr>
              <a:t>晚上好，我是本期《中华地名》的主持人，本期节目我们将带您走近济南，领略济南的大美风光和深厚的文化底蕴。 </a:t>
            </a:r>
          </a:p>
          <a:p>
            <a:pPr marL="0" indent="0" algn="l">
              <a:buNone/>
            </a:pPr>
            <a:r>
              <a:rPr lang="en-US" altLang="zh-CN" sz="2400">
                <a:gradFill>
                  <a:gsLst>
                    <a:gs pos="0">
                      <a:srgbClr val="012D86"/>
                    </a:gs>
                    <a:gs pos="100000">
                      <a:srgbClr val="0E2557"/>
                    </a:gs>
                  </a:gsLst>
                  <a:lin scaled="0"/>
                </a:gradFill>
              </a:rPr>
              <a:t>     </a:t>
            </a:r>
            <a:r>
              <a:rPr lang="zh-CN" altLang="en-US" sz="2400">
                <a:gradFill>
                  <a:gsLst>
                    <a:gs pos="0">
                      <a:srgbClr val="012D86"/>
                    </a:gs>
                    <a:gs pos="100000">
                      <a:srgbClr val="0E2557"/>
                    </a:gs>
                  </a:gsLst>
                  <a:lin scaled="0"/>
                </a:gradFill>
              </a:rPr>
              <a:t>“四面荷花三面柳，一城山色半城湖。”这副对联可看作人们对济南的赞美。济南地处华北平原东南部边缘、山东省中部，是山东省的省会。它风景秀美，人杰地灵，是一座令人向往的历史文化名城。 </a:t>
            </a:r>
          </a:p>
        </p:txBody>
      </p:sp>
    </p:spTree>
    <p:custDataLst>
      <p:tags r:id="rId1"/>
    </p:custData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4715" y="821110"/>
            <a:ext cx="10969200" cy="4759200"/>
          </a:xfrm>
        </p:spPr>
        <p:txBody>
          <a:bodyPr>
            <a:normAutofit lnSpcReduction="10000"/>
          </a:bodyPr>
          <a:lstStyle/>
          <a:p>
            <a:pPr marL="0" indent="0" algn="l">
              <a:buNone/>
            </a:pPr>
            <a:r>
              <a:rPr lang="en-US" altLang="zh-CN"/>
              <a:t>      </a:t>
            </a:r>
            <a:r>
              <a:rPr lang="en-US" altLang="zh-CN" sz="2000"/>
              <a:t>   </a:t>
            </a:r>
            <a:r>
              <a:rPr lang="zh-CN" altLang="en-US" sz="2400">
                <a:gradFill>
                  <a:gsLst>
                    <a:gs pos="0">
                      <a:srgbClr val="012D86"/>
                    </a:gs>
                    <a:gs pos="100000">
                      <a:srgbClr val="0E2557"/>
                    </a:gs>
                  </a:gsLst>
                  <a:lin scaled="0"/>
                </a:gradFill>
                <a:sym typeface="+mn-ea"/>
              </a:rPr>
              <a:t>先来观赏泉吧。济南城内百泉争流，有“七十二名泉”之说。因此，济南又被称为“泉城”。百泉之中，以趵突泉最为著名。澄清的池水中，三处泉眼永不停息地向上腾起水花，水花清亮，如珍珠般翻涌，有时上方水汽弥漫，白茫茫一片，形成“云雾润蒸”的景观。趵突泉曾被乾隆皇帝御封为“天下第一泉”，每年都会有大量游客前来观光。</a:t>
            </a:r>
          </a:p>
          <a:p>
            <a:pPr marL="0" indent="0" algn="l">
              <a:buNone/>
            </a:pPr>
            <a:r>
              <a:rPr lang="en-US" altLang="zh-CN" sz="2400">
                <a:gradFill>
                  <a:gsLst>
                    <a:gs pos="0">
                      <a:srgbClr val="012D86"/>
                    </a:gs>
                    <a:gs pos="100000">
                      <a:srgbClr val="0E2557"/>
                    </a:gs>
                  </a:gsLst>
                  <a:lin scaled="0"/>
                </a:gradFill>
                <a:sym typeface="+mn-ea"/>
              </a:rPr>
              <a:t>         </a:t>
            </a:r>
            <a:r>
              <a:rPr lang="zh-CN" altLang="en-US" sz="2400">
                <a:gradFill>
                  <a:gsLst>
                    <a:gs pos="0">
                      <a:srgbClr val="012D86"/>
                    </a:gs>
                    <a:gs pos="100000">
                      <a:srgbClr val="0E2557"/>
                    </a:gs>
                  </a:gsLst>
                  <a:lin scaled="0"/>
                </a:gradFill>
                <a:sym typeface="+mn-ea"/>
              </a:rPr>
              <a:t>百泉之城不只有泉，还有湖，其中最负盛名的便是大明湖。大明湖风景秀丽，若登高俯瞰，只见大明湖平极，静极，翠极，仿佛一块上好的翡翠。若绕岸近观，则可见郁郁苍苍的芦苇和岸边婀娜多姿的垂柳。微风吹过，柳枝轻扬，最是好看。更妙的是湖里的荷花，初夏时小荷尖尖，盛夏时红荷映日，便是入了秋，也可泛舟湖中，残荷听雨。</a:t>
            </a:r>
          </a:p>
        </p:txBody>
      </p:sp>
    </p:spTree>
    <p:custDataLst>
      <p:tags r:id="rId1"/>
    </p:custData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24555" y="861750"/>
            <a:ext cx="10969200" cy="4759200"/>
          </a:xfrm>
        </p:spPr>
        <p:txBody>
          <a:bodyPr>
            <a:normAutofit/>
          </a:bodyPr>
          <a:lstStyle/>
          <a:p>
            <a:pPr marL="0" indent="0">
              <a:buNone/>
            </a:pPr>
            <a:r>
              <a:rPr lang="en-US" altLang="zh-CN"/>
              <a:t>       </a:t>
            </a:r>
            <a:r>
              <a:rPr lang="en-US" altLang="zh-CN" sz="2400"/>
              <a:t> </a:t>
            </a:r>
            <a:r>
              <a:rPr sz="2400"/>
              <a:t>我们再去看看济南的另一处亮丽的风景，被联合国教科文组织授予“联合国国际艺术广场”称号的泉城广场。泉城广场上天蓝的“泉”字雕像无声伫立，蕴意深刻；入口处的《泉城颂》诗作描述了泉城济南深厚的自然人文底蕴，表达了当代济南面向世界的广阔胸怀；夜晚的荷花形音乐喷泉五彩缤纷，都是极具济南特色的风景。此外，还有“海右此亭古，济南名士多”的历下亭，供奉众佛的千佛山等。济南的名胜，真是多得数不过来。除了“物华天宝”，还有“人杰地灵”，济南的历史名人也不少，“济南二安”——辛弃疾、李清照都是著名的词人。“醉里挑灯看剑，梦回吹角连营”“争渡，争渡，惊起一滩鸥鹭”，这些诗词为济南的历史文化添上了流光溢彩的一笔。</a:t>
            </a:r>
          </a:p>
        </p:txBody>
      </p:sp>
    </p:spTree>
    <p:custDataLst>
      <p:tags r:id="rId1"/>
    </p:custData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24555" y="861750"/>
            <a:ext cx="10969200" cy="4759200"/>
          </a:xfrm>
        </p:spPr>
        <p:txBody>
          <a:bodyPr>
            <a:normAutofit/>
          </a:bodyPr>
          <a:lstStyle/>
          <a:p>
            <a:pPr marL="0" indent="0">
              <a:buNone/>
            </a:pPr>
            <a:r>
              <a:rPr lang="en-US" altLang="zh-CN"/>
              <a:t>       </a:t>
            </a:r>
            <a:r>
              <a:rPr lang="en-US" altLang="zh-CN" sz="2400"/>
              <a:t> </a:t>
            </a:r>
            <a:r>
              <a:rPr sz="2400"/>
              <a:t>到了现代，最喜欢济南的当属老舍了。老舍称济南是他的“第二故乡”，他不仅写了《济南的秋天》，还写了《济南的冬天》，把一个山水秀丽的济南，活脱脱地写成了他散文里的经典地标。 </a:t>
            </a:r>
          </a:p>
          <a:p>
            <a:pPr marL="0" indent="0">
              <a:buNone/>
            </a:pPr>
            <a:r>
              <a:rPr lang="en-US" sz="2400"/>
              <a:t>      </a:t>
            </a:r>
            <a:r>
              <a:rPr sz="2400"/>
              <a:t>齐鲁大地历史文化悠久，泉城济南风景秀丽迷人。欢迎您到泉城来，好客山东等着您。</a:t>
            </a:r>
          </a:p>
          <a:p>
            <a:pPr marL="0" indent="0">
              <a:buNone/>
            </a:pPr>
            <a:r>
              <a:rPr lang="en-US" sz="2400"/>
              <a:t>       </a:t>
            </a:r>
            <a:r>
              <a:rPr sz="2400"/>
              <a:t>亲爱的观众朋友们，今天的节目就到这里，下期节目我们再见！</a:t>
            </a:r>
          </a:p>
        </p:txBody>
      </p:sp>
    </p:spTree>
    <p:custDataLst>
      <p:tags r:id="rId1"/>
    </p:custDataLst>
  </p:cSld>
  <p:clrMapOvr>
    <a:masterClrMapping/>
  </p:clrMapOvr>
  <p:transition/>
</p:sld>
</file>

<file path=ppt/tags/tag1.xml><?xml version="1.0" encoding="utf-8"?>
<p:tagLst xmlns:a="http://schemas.openxmlformats.org/drawingml/2006/main" xmlns:r="http://schemas.openxmlformats.org/officeDocument/2006/relationships" xmlns:p="http://schemas.openxmlformats.org/presentationml/2006/main">
  <p:tag name="AS_OS" val="Unix 3.10 unknown"/>
  <p:tag name="AS_RELEASE_DATE" val="2020.11.30"/>
  <p:tag name="AS_TITLE" val="Aspose.Slides for Java"/>
  <p:tag name="AS_VERSION" val="20.11"/>
  <p:tag name="COMMONDATA" val="eyJoZGlkIjoiNzQ4ZmVlNmY2ZTAyNzc0M2QxMDFiOTJjNjMxZmE1YzIifQ=="/>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2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_0**"/>
  <p:tag name="KSO_WM_UNIT_LAYERLEVEL" val="1"/>
</p:tagLst>
</file>

<file path=ppt/tags/tag3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_0**"/>
  <p:tag name="KSO_WM_UNIT_LAYERLEVEL" val="1"/>
</p:tagLst>
</file>

<file path=ppt/tags/tag4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5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4.xml><?xml version="1.0" encoding="utf-8"?>
<p:tagLst xmlns:a="http://schemas.openxmlformats.org/drawingml/2006/main" xmlns:r="http://schemas.openxmlformats.org/officeDocument/2006/relationships"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6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custom20205176_1*a*1"/>
  <p:tag name="KSO_WM_UNIT_INDEX" val="1"/>
  <p:tag name="KSO_WM_UNIT_ISCONTENTSTITLE" val="0"/>
  <p:tag name="KSO_WM_UNIT_ISNUMDGMTITLE" val="0"/>
  <p:tag name="KSO_WM_UNIT_LAYERLEVEL" val="1"/>
  <p:tag name="KSO_WM_UNIT_NOCLEAR" val="0"/>
  <p:tag name="KSO_WM_UNIT_PRESET_TEXT" val="空白演示"/>
  <p:tag name="KSO_WM_UNIT_SHOW_EDIT_AREA_INDICATION" val="1"/>
  <p:tag name="KSO_WM_UNIT_TYPE" val="a"/>
  <p:tag name="KSO_WM_UNIT_VALUE" val="28"/>
</p:tagLst>
</file>

<file path=ppt/tags/tag6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custom20205176_1*b*1"/>
  <p:tag name="KSO_WM_UNIT_INDEX" val="1"/>
  <p:tag name="KSO_WM_UNIT_ISCONTENTSTITLE" val="0"/>
  <p:tag name="KSO_WM_UNIT_ISNUMDGMTITLE" val="0"/>
  <p:tag name="KSO_WM_UNIT_LAYERLEVEL" val="1"/>
  <p:tag name="KSO_WM_UNIT_NOCLEAR" val="0"/>
  <p:tag name="KSO_WM_UNIT_PRESET_TEXT" val="单击输入您的封面副标题"/>
  <p:tag name="KSO_WM_UNIT_SHOW_EDIT_AREA_INDICATION" val="1"/>
  <p:tag name="KSO_WM_UNIT_TYPE" val="b"/>
  <p:tag name="KSO_WM_UNIT_VALUE" val="111"/>
</p:tagLst>
</file>

<file path=ppt/tags/tag6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6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6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7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7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72.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73.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7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7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7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77.xml><?xml version="1.0" encoding="utf-8"?>
<p:tagLst xmlns:a="http://schemas.openxmlformats.org/drawingml/2006/main" xmlns:r="http://schemas.openxmlformats.org/officeDocument/2006/relationships" xmlns:p="http://schemas.openxmlformats.org/presentationml/2006/main">
  <p:tag name="KSO_WM_UNIT_TABLE_BEAUTIFY" val="smartTable{7160c596-5cb1-4330-b5a3-eee04b861899}"/>
  <p:tag name="TABLE_ENDDRAG_ORIGIN_RECT" val="722*101"/>
  <p:tag name="TABLE_ENDDRAG_RECT" val="89*182*722*101"/>
</p:tagLst>
</file>

<file path=ppt/tags/tag7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7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8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8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82.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83.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8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8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8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8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8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8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9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9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92.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93.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9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9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9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heme/theme1.xml><?xml version="1.0" encoding="utf-8"?>
<a:theme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gs>
            <a:gs pos="100000">
              <a:schemeClr val="phClr">
                <a:lumMod val="85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1752</Words>
  <Application>Microsoft Office PowerPoint</Application>
  <PresentationFormat>自定义</PresentationFormat>
  <Paragraphs>110</Paragraphs>
  <Slides>30</Slides>
  <Notes>0</Notes>
  <HiddenSlides>0</HiddenSlides>
  <MMClips>0</MMClips>
  <ScaleCrop>false</ScaleCrop>
  <HeadingPairs>
    <vt:vector size="4" baseType="variant">
      <vt:variant>
        <vt:lpstr>主题</vt:lpstr>
      </vt:variant>
      <vt:variant>
        <vt:i4>1</vt:i4>
      </vt:variant>
      <vt:variant>
        <vt:lpstr>幻灯片标题</vt:lpstr>
      </vt:variant>
      <vt:variant>
        <vt:i4>30</vt:i4>
      </vt:variant>
    </vt:vector>
  </HeadingPairs>
  <TitlesOfParts>
    <vt:vector size="31" baseType="lpstr">
      <vt:lpstr>Office 主题​​</vt:lpstr>
      <vt:lpstr>第四单元 “家乡的文化生活” 主题作文导写 </vt:lpstr>
      <vt:lpstr> 【一 教材单元学习任务】 </vt:lpstr>
      <vt:lpstr>　二 教材任务分析</vt:lpstr>
      <vt:lpstr> 【历年高考真题链接】 </vt:lpstr>
      <vt:lpstr>【写作指导】</vt:lpstr>
      <vt:lpstr> 【参考例文】 </vt:lpstr>
      <vt:lpstr>PowerPoint 演示文稿</vt:lpstr>
      <vt:lpstr>PowerPoint 演示文稿</vt:lpstr>
      <vt:lpstr>PowerPoint 演示文稿</vt:lpstr>
      <vt:lpstr>PowerPoint 演示文稿</vt:lpstr>
      <vt:lpstr>  2.（模拟题）阅读下面的材料，根据要求写作。  </vt:lpstr>
      <vt:lpstr>【写作指导】</vt:lpstr>
      <vt:lpstr> 【参考例文】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学科网</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第四单元 “家乡的文化生活” 主题作文导写 </dc:title>
  <dc:creator>rbm.xkw.com</dc:creator>
  <cp:lastModifiedBy>User</cp:lastModifiedBy>
  <cp:revision>2</cp:revision>
  <cp:lastPrinted>2022-09-01T08:56:05Z</cp:lastPrinted>
  <dcterms:created xsi:type="dcterms:W3CDTF">2022-09-01T08:56:05Z</dcterms:created>
  <dcterms:modified xsi:type="dcterms:W3CDTF">2022-09-01T02:56:57Z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