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4"/>
  </p:handoutMasterIdLst>
  <p:sldIdLst>
    <p:sldId id="257" r:id="rId3"/>
    <p:sldId id="256" r:id="rId4"/>
    <p:sldId id="375" r:id="rId5"/>
    <p:sldId id="374" r:id="rId6"/>
    <p:sldId id="322" r:id="rId7"/>
    <p:sldId id="323" r:id="rId8"/>
    <p:sldId id="324" r:id="rId10"/>
    <p:sldId id="325" r:id="rId11"/>
    <p:sldId id="315" r:id="rId12"/>
    <p:sldId id="278" r:id="rId13"/>
    <p:sldId id="316" r:id="rId14"/>
    <p:sldId id="429" r:id="rId15"/>
    <p:sldId id="279" r:id="rId16"/>
    <p:sldId id="317" r:id="rId17"/>
    <p:sldId id="280" r:id="rId18"/>
    <p:sldId id="318" r:id="rId19"/>
    <p:sldId id="281" r:id="rId20"/>
    <p:sldId id="319" r:id="rId21"/>
    <p:sldId id="376" r:id="rId22"/>
    <p:sldId id="320" r:id="rId23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8F3B"/>
    <a:srgbClr val="FF00FF"/>
    <a:srgbClr val="0000FF"/>
    <a:srgbClr val="F6FFEC"/>
    <a:srgbClr val="6600FF"/>
    <a:srgbClr val="66FFFF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846" y="-102"/>
      </p:cViewPr>
      <p:guideLst>
        <p:guide orient="horz" pos="1568"/>
        <p:guide pos="29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349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6349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451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6451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hyh.org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tooltip="点击进入"/>
          </p:cNvPr>
          <p:cNvSpPr/>
          <p:nvPr/>
        </p:nvSpPr>
        <p:spPr>
          <a:xfrm>
            <a:off x="3214688" y="4929188"/>
            <a:ext cx="2643188" cy="16073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75" y="482204"/>
            <a:ext cx="8858250" cy="43934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456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microsoft.com/office/2007/relationships/media" Target="file:///H:\&#26032;&#24314;&#25991;&#20214;&#22841;\&#20843;&#24180;&#26032;&#29256;&#26412;\&#20843;&#65288;&#19979;&#65289;2017-2018\&#26399;&#20013;&#32771;&#21069;\&#31532;&#19977;&#21333;&#20803;\10.&#23567;&#30707;&#28525;&#35760;\&#23567;&#30707;&#28525;&#35760;%20.mp3" TargetMode="External"/><Relationship Id="rId2" Type="http://schemas.openxmlformats.org/officeDocument/2006/relationships/audio" Target="file:///H:\&#26032;&#24314;&#25991;&#20214;&#22841;\&#20843;&#24180;&#26032;&#29256;&#26412;\&#20843;&#65288;&#19979;&#65289;2017-2018\&#26399;&#20013;&#32771;&#21069;\&#31532;&#19977;&#21333;&#20803;\10.&#23567;&#30707;&#28525;&#35760;\&#23567;&#30707;&#28525;&#35760;%20.mp3" TargetMode="Externa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34"/>
          <p:cNvSpPr txBox="1">
            <a:spLocks noChangeArrowheads="1"/>
          </p:cNvSpPr>
          <p:nvPr/>
        </p:nvSpPr>
        <p:spPr bwMode="auto">
          <a:xfrm rot="21319903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36"/>
          <p:cNvSpPr txBox="1">
            <a:spLocks noChangeArrowheads="1"/>
          </p:cNvSpPr>
          <p:nvPr/>
        </p:nvSpPr>
        <p:spPr bwMode="auto">
          <a:xfrm rot="16249134">
            <a:off x="5861844" y="13168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37"/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45"/>
          <p:cNvSpPr txBox="1">
            <a:spLocks noChangeArrowheads="1"/>
          </p:cNvSpPr>
          <p:nvPr/>
        </p:nvSpPr>
        <p:spPr bwMode="auto">
          <a:xfrm rot="16249134">
            <a:off x="6422231" y="13390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46"/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47"/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 rot="657351">
            <a:off x="8405813" y="13477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51"/>
          <p:cNvSpPr txBox="1">
            <a:spLocks noChangeArrowheads="1"/>
          </p:cNvSpPr>
          <p:nvPr/>
        </p:nvSpPr>
        <p:spPr bwMode="auto">
          <a:xfrm rot="16249134">
            <a:off x="8366919" y="27154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34"/>
          <p:cNvSpPr txBox="1">
            <a:spLocks noChangeArrowheads="1"/>
          </p:cNvSpPr>
          <p:nvPr/>
        </p:nvSpPr>
        <p:spPr bwMode="auto">
          <a:xfrm rot="4149897">
            <a:off x="4464050" y="349885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36"/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37"/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45"/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46"/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47"/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49"/>
          <p:cNvSpPr txBox="1">
            <a:spLocks noChangeArrowheads="1"/>
          </p:cNvSpPr>
          <p:nvPr/>
        </p:nvSpPr>
        <p:spPr bwMode="auto">
          <a:xfrm rot="16249134">
            <a:off x="6311106" y="21105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50"/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51"/>
          <p:cNvSpPr txBox="1">
            <a:spLocks noChangeArrowheads="1"/>
          </p:cNvSpPr>
          <p:nvPr/>
        </p:nvSpPr>
        <p:spPr bwMode="auto">
          <a:xfrm rot="16249134">
            <a:off x="5845969" y="34345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34"/>
          <p:cNvSpPr txBox="1">
            <a:spLocks noChangeArrowheads="1"/>
          </p:cNvSpPr>
          <p:nvPr/>
        </p:nvSpPr>
        <p:spPr bwMode="auto">
          <a:xfrm rot="4149897">
            <a:off x="2143125" y="34559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36"/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45"/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46"/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47"/>
          <p:cNvSpPr txBox="1">
            <a:spLocks noChangeArrowheads="1"/>
          </p:cNvSpPr>
          <p:nvPr/>
        </p:nvSpPr>
        <p:spPr bwMode="auto">
          <a:xfrm rot="1029897">
            <a:off x="268288" y="34337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49"/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50"/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51"/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文本框 32"/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34"/>
          <p:cNvSpPr txBox="1">
            <a:spLocks noChangeArrowheads="1"/>
          </p:cNvSpPr>
          <p:nvPr/>
        </p:nvSpPr>
        <p:spPr bwMode="auto">
          <a:xfrm rot="4149897">
            <a:off x="1339850" y="215900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36"/>
          <p:cNvSpPr txBox="1">
            <a:spLocks noChangeArrowheads="1"/>
          </p:cNvSpPr>
          <p:nvPr/>
        </p:nvSpPr>
        <p:spPr bwMode="auto">
          <a:xfrm rot="21429897">
            <a:off x="322263" y="13366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45"/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46"/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47"/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49"/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50"/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51"/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文本框 34"/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45"/>
          <p:cNvSpPr txBox="1">
            <a:spLocks noChangeArrowheads="1"/>
          </p:cNvSpPr>
          <p:nvPr/>
        </p:nvSpPr>
        <p:spPr bwMode="auto">
          <a:xfrm rot="17097278">
            <a:off x="6779419" y="250110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文本框 46"/>
          <p:cNvSpPr txBox="1">
            <a:spLocks noChangeArrowheads="1"/>
          </p:cNvSpPr>
          <p:nvPr/>
        </p:nvSpPr>
        <p:spPr bwMode="auto">
          <a:xfrm rot="2702238">
            <a:off x="7568406" y="30630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文本框 47"/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文本框 49"/>
          <p:cNvSpPr txBox="1">
            <a:spLocks noChangeArrowheads="1"/>
          </p:cNvSpPr>
          <p:nvPr/>
        </p:nvSpPr>
        <p:spPr bwMode="auto">
          <a:xfrm rot="18419577">
            <a:off x="8108156" y="32662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文本框 50"/>
          <p:cNvSpPr txBox="1">
            <a:spLocks noChangeArrowheads="1"/>
          </p:cNvSpPr>
          <p:nvPr/>
        </p:nvSpPr>
        <p:spPr bwMode="auto">
          <a:xfrm rot="17959444">
            <a:off x="7262019" y="39076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文本框 51"/>
          <p:cNvSpPr txBox="1">
            <a:spLocks noChangeArrowheads="1"/>
          </p:cNvSpPr>
          <p:nvPr/>
        </p:nvSpPr>
        <p:spPr bwMode="auto">
          <a:xfrm rot="1549510">
            <a:off x="8216900" y="3705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00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01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02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03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04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05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06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07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08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09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10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11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12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13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14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15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16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17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18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19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20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21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22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23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24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25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26" name="文本框 47"/>
          <p:cNvSpPr txBox="1"/>
          <p:nvPr/>
        </p:nvSpPr>
        <p:spPr>
          <a:xfrm rot="5220000">
            <a:off x="603250" y="31527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27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28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29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30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31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32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33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34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35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36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37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38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39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40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41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42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43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44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45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46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47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48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49" name="文本框 51"/>
          <p:cNvSpPr txBox="1"/>
          <p:nvPr/>
        </p:nvSpPr>
        <p:spPr>
          <a:xfrm rot="-1160763">
            <a:off x="8012113" y="4035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2150" name="组合 27"/>
          <p:cNvGrpSpPr/>
          <p:nvPr/>
        </p:nvGrpSpPr>
        <p:grpSpPr>
          <a:xfrm>
            <a:off x="201613" y="147638"/>
            <a:ext cx="2570162" cy="685800"/>
            <a:chOff x="2747226" y="536188"/>
            <a:chExt cx="2458107" cy="604629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新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导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入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260" y="1053783"/>
            <a:ext cx="3160713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江雪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千山鸟飞绝，万径人踪灭。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孤舟蓑笠翁，独钓寒江雪。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8" name="Picture 10" descr="http://pic.enorth.com.cn/0/10/97/57/10975757_99267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93720" y="477520"/>
            <a:ext cx="5750560" cy="4302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" name="文本框 34"/>
          <p:cNvSpPr txBox="1">
            <a:spLocks noChangeArrowheads="1"/>
          </p:cNvSpPr>
          <p:nvPr/>
        </p:nvSpPr>
        <p:spPr bwMode="auto">
          <a:xfrm rot="21319903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" name="文本框 36"/>
          <p:cNvSpPr txBox="1">
            <a:spLocks noChangeArrowheads="1"/>
          </p:cNvSpPr>
          <p:nvPr/>
        </p:nvSpPr>
        <p:spPr bwMode="auto">
          <a:xfrm rot="16249134">
            <a:off x="5861844" y="13168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8" name="文本框 37"/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9" name="文本框 45"/>
          <p:cNvSpPr txBox="1">
            <a:spLocks noChangeArrowheads="1"/>
          </p:cNvSpPr>
          <p:nvPr/>
        </p:nvSpPr>
        <p:spPr bwMode="auto">
          <a:xfrm rot="16249134">
            <a:off x="6422231" y="13390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0" name="文本框 46"/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文本框 47"/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文本框 49"/>
          <p:cNvSpPr txBox="1">
            <a:spLocks noChangeArrowheads="1"/>
          </p:cNvSpPr>
          <p:nvPr/>
        </p:nvSpPr>
        <p:spPr bwMode="auto">
          <a:xfrm rot="657351">
            <a:off x="8405813" y="13477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文本框 51"/>
          <p:cNvSpPr txBox="1">
            <a:spLocks noChangeArrowheads="1"/>
          </p:cNvSpPr>
          <p:nvPr/>
        </p:nvSpPr>
        <p:spPr bwMode="auto">
          <a:xfrm rot="16249134">
            <a:off x="8366919" y="27154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6" name="文本框 34"/>
          <p:cNvSpPr txBox="1">
            <a:spLocks noChangeArrowheads="1"/>
          </p:cNvSpPr>
          <p:nvPr/>
        </p:nvSpPr>
        <p:spPr bwMode="auto">
          <a:xfrm rot="4149897">
            <a:off x="4464050" y="349885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7" name="文本框 36"/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8" name="文本框 37"/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9" name="文本框 45"/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0" name="文本框 46"/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1" name="文本框 47"/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2" name="文本框 49"/>
          <p:cNvSpPr txBox="1">
            <a:spLocks noChangeArrowheads="1"/>
          </p:cNvSpPr>
          <p:nvPr/>
        </p:nvSpPr>
        <p:spPr bwMode="auto">
          <a:xfrm rot="16249134">
            <a:off x="6311106" y="21105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" name="文本框 50"/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" name="文本框 51"/>
          <p:cNvSpPr txBox="1">
            <a:spLocks noChangeArrowheads="1"/>
          </p:cNvSpPr>
          <p:nvPr/>
        </p:nvSpPr>
        <p:spPr bwMode="auto">
          <a:xfrm rot="16249134">
            <a:off x="5845969" y="34345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5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6" name="文本框 34"/>
          <p:cNvSpPr txBox="1">
            <a:spLocks noChangeArrowheads="1"/>
          </p:cNvSpPr>
          <p:nvPr/>
        </p:nvSpPr>
        <p:spPr bwMode="auto">
          <a:xfrm rot="4149897">
            <a:off x="2143125" y="34559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7" name="文本框 36"/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" name="文本框 45"/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文本框 46"/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1" name="文本框 47"/>
          <p:cNvSpPr txBox="1">
            <a:spLocks noChangeArrowheads="1"/>
          </p:cNvSpPr>
          <p:nvPr/>
        </p:nvSpPr>
        <p:spPr bwMode="auto">
          <a:xfrm rot="1029897">
            <a:off x="268288" y="34337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2" name="文本框 49"/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" name="文本框 50"/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4" name="文本框 51"/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5" name="文本框 32"/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6" name="文本框 34"/>
          <p:cNvSpPr txBox="1">
            <a:spLocks noChangeArrowheads="1"/>
          </p:cNvSpPr>
          <p:nvPr/>
        </p:nvSpPr>
        <p:spPr bwMode="auto">
          <a:xfrm rot="4149897">
            <a:off x="1339850" y="215900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7" name="文本框 36"/>
          <p:cNvSpPr txBox="1">
            <a:spLocks noChangeArrowheads="1"/>
          </p:cNvSpPr>
          <p:nvPr/>
        </p:nvSpPr>
        <p:spPr bwMode="auto">
          <a:xfrm rot="21429897">
            <a:off x="322263" y="13366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8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9" name="文本框 45"/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0" name="文本框 46"/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1" name="文本框 47"/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2" name="文本框 49"/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" name="文本框 50"/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" name="文本框 51"/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" name="文本框 34"/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7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8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9" name="文本框 45"/>
          <p:cNvSpPr txBox="1">
            <a:spLocks noChangeArrowheads="1"/>
          </p:cNvSpPr>
          <p:nvPr/>
        </p:nvSpPr>
        <p:spPr bwMode="auto">
          <a:xfrm rot="17097278">
            <a:off x="6779419" y="250110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0" name="文本框 46"/>
          <p:cNvSpPr txBox="1">
            <a:spLocks noChangeArrowheads="1"/>
          </p:cNvSpPr>
          <p:nvPr/>
        </p:nvSpPr>
        <p:spPr bwMode="auto">
          <a:xfrm rot="2702238">
            <a:off x="7568406" y="30630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1" name="文本框 47"/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2" name="文本框 49"/>
          <p:cNvSpPr txBox="1">
            <a:spLocks noChangeArrowheads="1"/>
          </p:cNvSpPr>
          <p:nvPr/>
        </p:nvSpPr>
        <p:spPr bwMode="auto">
          <a:xfrm rot="18419577">
            <a:off x="8108156" y="32662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3" name="文本框 50"/>
          <p:cNvSpPr txBox="1">
            <a:spLocks noChangeArrowheads="1"/>
          </p:cNvSpPr>
          <p:nvPr/>
        </p:nvSpPr>
        <p:spPr bwMode="auto">
          <a:xfrm rot="17959444">
            <a:off x="7262019" y="39076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" name="文本框 51"/>
          <p:cNvSpPr txBox="1">
            <a:spLocks noChangeArrowheads="1"/>
          </p:cNvSpPr>
          <p:nvPr/>
        </p:nvSpPr>
        <p:spPr bwMode="auto">
          <a:xfrm rot="1549510">
            <a:off x="8216900" y="3705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40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41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42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43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44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45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46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47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48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49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50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51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52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53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54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55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56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57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58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59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60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61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62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63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64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65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66" name="文本框 47"/>
          <p:cNvSpPr txBox="1"/>
          <p:nvPr/>
        </p:nvSpPr>
        <p:spPr>
          <a:xfrm rot="5220000">
            <a:off x="603250" y="31527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67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68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69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70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71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72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73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74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75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76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77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78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79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80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81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82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83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84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85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86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87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88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389" name="文本框 51"/>
          <p:cNvSpPr txBox="1"/>
          <p:nvPr/>
        </p:nvSpPr>
        <p:spPr>
          <a:xfrm rot="-1160763">
            <a:off x="8012113" y="4035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4013" y="1728788"/>
            <a:ext cx="8475663" cy="403225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4013" y="2863850"/>
            <a:ext cx="8475663" cy="401638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392" name="TextBox 4"/>
          <p:cNvSpPr txBox="1"/>
          <p:nvPr/>
        </p:nvSpPr>
        <p:spPr>
          <a:xfrm>
            <a:off x="196215" y="848360"/>
            <a:ext cx="8688705" cy="38195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250000"/>
              </a:lnSpc>
              <a:spcBef>
                <a:spcPts val="45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全石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底，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岸，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卷石底以出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，为岩。青树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蒙络 摇缀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  <a:spcBef>
                <a:spcPts val="450"/>
              </a:spcBef>
            </a:pP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披拂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345" y="1125220"/>
            <a:ext cx="199834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把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作为。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84133" y="1054100"/>
            <a:ext cx="1357312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靠近。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76365" y="704215"/>
            <a:ext cx="973455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水中高地。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12710" y="937895"/>
            <a:ext cx="855663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小岛。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7820" y="2131060"/>
            <a:ext cx="1786255" cy="4375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不平的岩石。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97250" y="1993265"/>
            <a:ext cx="1115695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翠绿的藤蔓。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45673" y="3269615"/>
            <a:ext cx="889000" cy="807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蒙盖缠绕。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20118" y="3261043"/>
            <a:ext cx="914400" cy="807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摇曳牵连。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82460" y="2120900"/>
            <a:ext cx="151701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长短不一</a:t>
            </a:r>
            <a:endParaRPr lang="zh-CN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1780" y="3409315"/>
            <a:ext cx="234696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随风飘拂的样子。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32225" y="315595"/>
            <a:ext cx="2019300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石底周边部分翻卷过来，露出水面。</a:t>
            </a:r>
            <a:endParaRPr lang="zh-CN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8" grpId="0"/>
      <p:bldP spid="19" grpId="0"/>
      <p:bldP spid="20" grpId="0" bldLvl="0" animBg="1"/>
      <p:bldP spid="21" grpId="0"/>
      <p:bldP spid="22" grpId="0"/>
      <p:bldP spid="23" grpId="0"/>
      <p:bldP spid="25" grpId="0"/>
      <p:bldP spid="26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34"/>
          <p:cNvSpPr txBox="1">
            <a:spLocks noChangeArrowheads="1"/>
          </p:cNvSpPr>
          <p:nvPr/>
        </p:nvSpPr>
        <p:spPr bwMode="auto">
          <a:xfrm rot="21319903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36"/>
          <p:cNvSpPr txBox="1">
            <a:spLocks noChangeArrowheads="1"/>
          </p:cNvSpPr>
          <p:nvPr/>
        </p:nvSpPr>
        <p:spPr bwMode="auto">
          <a:xfrm rot="16249134">
            <a:off x="5861844" y="13168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37"/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45"/>
          <p:cNvSpPr txBox="1">
            <a:spLocks noChangeArrowheads="1"/>
          </p:cNvSpPr>
          <p:nvPr/>
        </p:nvSpPr>
        <p:spPr bwMode="auto">
          <a:xfrm rot="16249134">
            <a:off x="6422231" y="13390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46"/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47"/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49"/>
          <p:cNvSpPr txBox="1">
            <a:spLocks noChangeArrowheads="1"/>
          </p:cNvSpPr>
          <p:nvPr/>
        </p:nvSpPr>
        <p:spPr bwMode="auto">
          <a:xfrm rot="657351">
            <a:off x="8405813" y="13477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51"/>
          <p:cNvSpPr txBox="1">
            <a:spLocks noChangeArrowheads="1"/>
          </p:cNvSpPr>
          <p:nvPr/>
        </p:nvSpPr>
        <p:spPr bwMode="auto">
          <a:xfrm rot="16249134">
            <a:off x="8366919" y="27154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34"/>
          <p:cNvSpPr txBox="1">
            <a:spLocks noChangeArrowheads="1"/>
          </p:cNvSpPr>
          <p:nvPr/>
        </p:nvSpPr>
        <p:spPr bwMode="auto">
          <a:xfrm rot="4149897">
            <a:off x="4464050" y="349885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36"/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37"/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46"/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47"/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 rot="16249134">
            <a:off x="6311106" y="21105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50"/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51"/>
          <p:cNvSpPr txBox="1">
            <a:spLocks noChangeArrowheads="1"/>
          </p:cNvSpPr>
          <p:nvPr/>
        </p:nvSpPr>
        <p:spPr bwMode="auto">
          <a:xfrm rot="16249134">
            <a:off x="5845969" y="34345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34"/>
          <p:cNvSpPr txBox="1">
            <a:spLocks noChangeArrowheads="1"/>
          </p:cNvSpPr>
          <p:nvPr/>
        </p:nvSpPr>
        <p:spPr bwMode="auto">
          <a:xfrm rot="4149897">
            <a:off x="2143125" y="34559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36"/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45"/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46"/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47"/>
          <p:cNvSpPr txBox="1">
            <a:spLocks noChangeArrowheads="1"/>
          </p:cNvSpPr>
          <p:nvPr/>
        </p:nvSpPr>
        <p:spPr bwMode="auto">
          <a:xfrm rot="1029897">
            <a:off x="268288" y="34337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49"/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50"/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51"/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2"/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 rot="4149897">
            <a:off x="1339850" y="215900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36"/>
          <p:cNvSpPr txBox="1">
            <a:spLocks noChangeArrowheads="1"/>
          </p:cNvSpPr>
          <p:nvPr/>
        </p:nvSpPr>
        <p:spPr bwMode="auto">
          <a:xfrm rot="21429897">
            <a:off x="322263" y="13366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45"/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文本框 46"/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47"/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49"/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50"/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51"/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34"/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5"/>
          <p:cNvSpPr txBox="1">
            <a:spLocks noChangeArrowheads="1"/>
          </p:cNvSpPr>
          <p:nvPr/>
        </p:nvSpPr>
        <p:spPr bwMode="auto">
          <a:xfrm rot="17097278">
            <a:off x="6779419" y="250110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46"/>
          <p:cNvSpPr txBox="1">
            <a:spLocks noChangeArrowheads="1"/>
          </p:cNvSpPr>
          <p:nvPr/>
        </p:nvSpPr>
        <p:spPr bwMode="auto">
          <a:xfrm rot="2702238">
            <a:off x="7568406" y="30630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文本框 47"/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49"/>
          <p:cNvSpPr txBox="1">
            <a:spLocks noChangeArrowheads="1"/>
          </p:cNvSpPr>
          <p:nvPr/>
        </p:nvSpPr>
        <p:spPr bwMode="auto">
          <a:xfrm rot="18419577">
            <a:off x="8108156" y="32662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文本框 50"/>
          <p:cNvSpPr txBox="1">
            <a:spLocks noChangeArrowheads="1"/>
          </p:cNvSpPr>
          <p:nvPr/>
        </p:nvSpPr>
        <p:spPr bwMode="auto">
          <a:xfrm rot="17959444">
            <a:off x="7262019" y="39076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51"/>
          <p:cNvSpPr txBox="1">
            <a:spLocks noChangeArrowheads="1"/>
          </p:cNvSpPr>
          <p:nvPr/>
        </p:nvSpPr>
        <p:spPr bwMode="auto">
          <a:xfrm rot="1549510">
            <a:off x="8216900" y="3705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64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65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66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67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68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69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70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71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72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73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74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75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76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77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78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79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80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81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82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83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84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85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86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87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88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89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90" name="文本框 47"/>
          <p:cNvSpPr txBox="1"/>
          <p:nvPr/>
        </p:nvSpPr>
        <p:spPr>
          <a:xfrm rot="5220000">
            <a:off x="603250" y="31527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91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92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93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94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95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96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97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98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99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00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01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02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03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04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05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06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07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08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09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10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11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12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413" name="文本框 51"/>
          <p:cNvSpPr txBox="1"/>
          <p:nvPr/>
        </p:nvSpPr>
        <p:spPr>
          <a:xfrm rot="-1160763">
            <a:off x="8012113" y="4035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96888" y="885825"/>
            <a:ext cx="8212138" cy="13989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全石以为底，近岸，卷石底以出，为坻，为屿，为嵁，为岩。青树翠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蔓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蒙络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摇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缀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，参差披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496888" y="2327275"/>
            <a:ext cx="8240712" cy="2675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潭把整块石头作为底，靠近岸边，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石底周边部分翻卷过来，露出水面，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成为水中高地、小岛、不平的岩石、岩石各种不同的形状。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青葱的树木，翠绿的藤蔓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蒙盖缠绕，摇曳牵连，参差不齐，随风飘拂。</a:t>
            </a:r>
            <a:endParaRPr lang="zh-CN" altLang="en-US" sz="28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635" y="989965"/>
            <a:ext cx="9120505" cy="3709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小丘向西走一百二十步，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隔着竹林，听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到水声，好像珮环碰撞的声音，（我）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的心里为之高兴。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（于是）砍伐竹子，开辟出一条小路，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向下走便看见一个小潭，水格外清凉。潭把整块石头作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为底，靠近岸边，石底周边部分翻卷过来，露出水面，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成为坻、屿、嵁、岩各种不同的形状。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青葱的树木，翠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绿的藤蔓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蒙盖缠绕，摇曳牵连，参差不齐，随风飘拂。</a:t>
            </a:r>
            <a:endParaRPr lang="zh-CN" altLang="en-US" sz="2800"/>
          </a:p>
        </p:txBody>
      </p:sp>
      <p:sp>
        <p:nvSpPr>
          <p:cNvPr id="54" name="文本框 53"/>
          <p:cNvSpPr txBox="1"/>
          <p:nvPr/>
        </p:nvSpPr>
        <p:spPr>
          <a:xfrm>
            <a:off x="4010660" y="283210"/>
            <a:ext cx="2747645" cy="706755"/>
          </a:xfrm>
          <a:prstGeom prst="rect">
            <a:avLst/>
          </a:prstGeom>
          <a:noFill/>
          <a:ln w="28575" cmpd="tri">
            <a:solidFill>
              <a:srgbClr val="208F3B"/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FF"/>
                </a:solidFill>
              </a:rPr>
              <a:t>发现小石潭</a:t>
            </a:r>
            <a:endParaRPr lang="zh-CN" altLang="en-US" sz="4000" b="1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34"/>
          <p:cNvSpPr txBox="1">
            <a:spLocks noChangeArrowheads="1"/>
          </p:cNvSpPr>
          <p:nvPr/>
        </p:nvSpPr>
        <p:spPr bwMode="auto">
          <a:xfrm rot="21319903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36"/>
          <p:cNvSpPr txBox="1">
            <a:spLocks noChangeArrowheads="1"/>
          </p:cNvSpPr>
          <p:nvPr/>
        </p:nvSpPr>
        <p:spPr bwMode="auto">
          <a:xfrm rot="16249134">
            <a:off x="5861844" y="13168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37"/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45"/>
          <p:cNvSpPr txBox="1">
            <a:spLocks noChangeArrowheads="1"/>
          </p:cNvSpPr>
          <p:nvPr/>
        </p:nvSpPr>
        <p:spPr bwMode="auto">
          <a:xfrm rot="16249134">
            <a:off x="6422231" y="13390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46"/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47"/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49"/>
          <p:cNvSpPr txBox="1">
            <a:spLocks noChangeArrowheads="1"/>
          </p:cNvSpPr>
          <p:nvPr/>
        </p:nvSpPr>
        <p:spPr bwMode="auto">
          <a:xfrm rot="657351">
            <a:off x="8405813" y="13477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51"/>
          <p:cNvSpPr txBox="1">
            <a:spLocks noChangeArrowheads="1"/>
          </p:cNvSpPr>
          <p:nvPr/>
        </p:nvSpPr>
        <p:spPr bwMode="auto">
          <a:xfrm rot="16249134">
            <a:off x="8366919" y="27154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34"/>
          <p:cNvSpPr txBox="1">
            <a:spLocks noChangeArrowheads="1"/>
          </p:cNvSpPr>
          <p:nvPr/>
        </p:nvSpPr>
        <p:spPr bwMode="auto">
          <a:xfrm rot="4149897">
            <a:off x="4464050" y="349885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36"/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37"/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45"/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46"/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47"/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9"/>
          <p:cNvSpPr txBox="1">
            <a:spLocks noChangeArrowheads="1"/>
          </p:cNvSpPr>
          <p:nvPr/>
        </p:nvSpPr>
        <p:spPr bwMode="auto">
          <a:xfrm rot="16249134">
            <a:off x="6311106" y="21105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50"/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文本框 51"/>
          <p:cNvSpPr txBox="1">
            <a:spLocks noChangeArrowheads="1"/>
          </p:cNvSpPr>
          <p:nvPr/>
        </p:nvSpPr>
        <p:spPr bwMode="auto">
          <a:xfrm rot="16249134">
            <a:off x="5845969" y="34345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34"/>
          <p:cNvSpPr txBox="1">
            <a:spLocks noChangeArrowheads="1"/>
          </p:cNvSpPr>
          <p:nvPr/>
        </p:nvSpPr>
        <p:spPr bwMode="auto">
          <a:xfrm rot="4149897">
            <a:off x="2143125" y="34559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36"/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45"/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46"/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47"/>
          <p:cNvSpPr txBox="1">
            <a:spLocks noChangeArrowheads="1"/>
          </p:cNvSpPr>
          <p:nvPr/>
        </p:nvSpPr>
        <p:spPr bwMode="auto">
          <a:xfrm rot="1029897">
            <a:off x="268288" y="34337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49"/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50"/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51"/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文本框 32"/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34"/>
          <p:cNvSpPr txBox="1">
            <a:spLocks noChangeArrowheads="1"/>
          </p:cNvSpPr>
          <p:nvPr/>
        </p:nvSpPr>
        <p:spPr bwMode="auto">
          <a:xfrm rot="4149897">
            <a:off x="1339850" y="215900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文本框 36"/>
          <p:cNvSpPr txBox="1">
            <a:spLocks noChangeArrowheads="1"/>
          </p:cNvSpPr>
          <p:nvPr/>
        </p:nvSpPr>
        <p:spPr bwMode="auto">
          <a:xfrm rot="21429897">
            <a:off x="322263" y="13366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文本框 45"/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文本框 46"/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文本框 47"/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文本框 49"/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文本框 50"/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文本框 51"/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文本框 34"/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文本框 45"/>
          <p:cNvSpPr txBox="1">
            <a:spLocks noChangeArrowheads="1"/>
          </p:cNvSpPr>
          <p:nvPr/>
        </p:nvSpPr>
        <p:spPr bwMode="auto">
          <a:xfrm rot="17097278">
            <a:off x="6779419" y="250110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文本框 46"/>
          <p:cNvSpPr txBox="1">
            <a:spLocks noChangeArrowheads="1"/>
          </p:cNvSpPr>
          <p:nvPr/>
        </p:nvSpPr>
        <p:spPr bwMode="auto">
          <a:xfrm rot="2702238">
            <a:off x="7568406" y="30630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文本框 47"/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文本框 49"/>
          <p:cNvSpPr txBox="1">
            <a:spLocks noChangeArrowheads="1"/>
          </p:cNvSpPr>
          <p:nvPr/>
        </p:nvSpPr>
        <p:spPr bwMode="auto">
          <a:xfrm rot="18419577">
            <a:off x="8108156" y="32662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文本框 50"/>
          <p:cNvSpPr txBox="1">
            <a:spLocks noChangeArrowheads="1"/>
          </p:cNvSpPr>
          <p:nvPr/>
        </p:nvSpPr>
        <p:spPr bwMode="auto">
          <a:xfrm rot="17959444">
            <a:off x="7262019" y="39076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文本框 51"/>
          <p:cNvSpPr txBox="1">
            <a:spLocks noChangeArrowheads="1"/>
          </p:cNvSpPr>
          <p:nvPr/>
        </p:nvSpPr>
        <p:spPr bwMode="auto">
          <a:xfrm rot="1549510">
            <a:off x="8216900" y="3705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88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89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90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91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92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93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94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95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96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97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98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99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00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01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02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03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04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05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06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07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08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09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10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11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12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13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14" name="文本框 47"/>
          <p:cNvSpPr txBox="1"/>
          <p:nvPr/>
        </p:nvSpPr>
        <p:spPr>
          <a:xfrm rot="5220000">
            <a:off x="603250" y="31527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15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16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17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18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19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20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21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22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23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24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25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26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27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28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29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30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31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32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33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34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35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36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437" name="文本框 51"/>
          <p:cNvSpPr txBox="1"/>
          <p:nvPr/>
        </p:nvSpPr>
        <p:spPr>
          <a:xfrm rot="-1160763">
            <a:off x="8012113" y="4035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9888" y="1682750"/>
            <a:ext cx="8475663" cy="403225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9888" y="2836863"/>
            <a:ext cx="8475663" cy="403225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440" name="TextBox 4"/>
          <p:cNvSpPr txBox="1"/>
          <p:nvPr/>
        </p:nvSpPr>
        <p:spPr>
          <a:xfrm>
            <a:off x="208598" y="655003"/>
            <a:ext cx="8275637" cy="39465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300000"/>
              </a:lnSpc>
              <a:spcBef>
                <a:spcPts val="45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潭中鱼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头，皆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  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游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无所依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，日光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  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石上。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佁然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不动，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俶尔远逝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，往来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翕忽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，似与游者相乐。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9083" y="863283"/>
            <a:ext cx="827087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大约。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36520" y="568325"/>
            <a:ext cx="1130935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表示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约数。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18810" y="1798955"/>
            <a:ext cx="1435100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什么依靠也没有。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74610" y="863600"/>
            <a:ext cx="100774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向下。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33463" y="1876425"/>
            <a:ext cx="1387475" cy="80708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分布，这里指映照。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74570" y="3097530"/>
            <a:ext cx="1657985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静止不动的样子。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01515" y="3201353"/>
            <a:ext cx="2092325" cy="117602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忽然间向远处游去。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俶。忽然。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45350" y="3140075"/>
            <a:ext cx="1489075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轻快迅疾的样子。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0000" y="892175"/>
            <a:ext cx="100774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好像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8915" y="3185160"/>
            <a:ext cx="100774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穿透。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3150" y="892175"/>
            <a:ext cx="105854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在空中。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6" grpId="0"/>
      <p:bldP spid="17" grpId="0" animBg="1"/>
      <p:bldP spid="18" grpId="0"/>
      <p:bldP spid="19" grpId="0"/>
      <p:bldP spid="20" grpId="0"/>
      <p:bldP spid="4" grpId="0"/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30811" y="831346"/>
            <a:ext cx="8283575" cy="19380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潭中鱼可百许头，皆若空游无所依，日光下澈，影布石上。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佁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然不动，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俶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尔远逝，往来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翕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忽，似与游者相乐。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318022" y="2771252"/>
            <a:ext cx="8342313" cy="21583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潭中游鱼大约有一百来条，都好像在空中游动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没有什么依靠，阳光照到水底，鱼的影子映在石头上。鱼儿静止不动，忽然向远处游去，往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轻快迅疾，好像和游人一同欢乐。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19930" y="124460"/>
            <a:ext cx="2747645" cy="706755"/>
          </a:xfrm>
          <a:prstGeom prst="rect">
            <a:avLst/>
          </a:prstGeom>
          <a:noFill/>
          <a:ln w="28575" cmpd="tri">
            <a:solidFill>
              <a:srgbClr val="208F3B"/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FF"/>
                </a:solidFill>
              </a:rPr>
              <a:t>潭中景物</a:t>
            </a:r>
            <a:endParaRPr lang="zh-CN" altLang="en-US" sz="4000" b="1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175" y="1643063"/>
            <a:ext cx="8475663" cy="403225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4175" y="2792413"/>
            <a:ext cx="3255963" cy="403225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8" name="TextBox 4"/>
          <p:cNvSpPr txBox="1"/>
          <p:nvPr/>
        </p:nvSpPr>
        <p:spPr>
          <a:xfrm>
            <a:off x="585788" y="663575"/>
            <a:ext cx="8274050" cy="308102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300000"/>
              </a:lnSpc>
              <a:spcBef>
                <a:spcPts val="45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潭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而望，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斗折  蛇行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明灭可见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300000"/>
              </a:lnSpc>
              <a:spcBef>
                <a:spcPts val="45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岸势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犬牙差互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，不可知其源。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5405" y="1011238"/>
            <a:ext cx="1636713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向西南。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34113" y="1011555"/>
            <a:ext cx="1606550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时隐时现。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0740" y="3629025"/>
            <a:ext cx="4475480" cy="5041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像狗的牙齿那样交错不齐。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15360" y="663575"/>
            <a:ext cx="140716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像北斗星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那样曲折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86300" y="2046605"/>
            <a:ext cx="140716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像蛇那样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蜿蜒前行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4" grpId="0"/>
      <p:bldP spid="5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46710" y="1430973"/>
            <a:ext cx="8139113" cy="13989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潭西南而望，斗折蛇行，明灭可见。其岸势犬牙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差互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，不可知其源。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332105" y="2678430"/>
            <a:ext cx="8167688" cy="23799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顺着小石潭向西南方看去，溪水像北斗星那样曲折，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像蛇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那样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蜿蜒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前行，时隐时现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溪岸的形状像狗的牙齿那样参差不齐，不知道它的源头在哪里。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382135" y="325755"/>
            <a:ext cx="2747645" cy="706755"/>
          </a:xfrm>
          <a:prstGeom prst="rect">
            <a:avLst/>
          </a:prstGeom>
          <a:noFill/>
          <a:ln w="28575" cmpd="tri">
            <a:solidFill>
              <a:srgbClr val="208F3B"/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FF"/>
                </a:solidFill>
              </a:rPr>
              <a:t>小潭源流</a:t>
            </a:r>
            <a:endParaRPr lang="zh-CN" altLang="en-US" sz="4000" b="1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54013" y="4129088"/>
            <a:ext cx="3659188" cy="403225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4013" y="793750"/>
            <a:ext cx="8475663" cy="40481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4013" y="1895475"/>
            <a:ext cx="8475663" cy="403225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013" y="3054350"/>
            <a:ext cx="8475663" cy="403225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8" name="TextBox 4"/>
          <p:cNvSpPr txBox="1"/>
          <p:nvPr/>
        </p:nvSpPr>
        <p:spPr>
          <a:xfrm>
            <a:off x="354013" y="504508"/>
            <a:ext cx="8275637" cy="400431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300000"/>
              </a:lnSpc>
              <a:spcBef>
                <a:spcPts val="45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坐潭上，四面竹树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寂寥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无人，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凄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300000"/>
              </a:lnSpc>
              <a:spcBef>
                <a:spcPts val="45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悄怆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其境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，不可久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记之而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28621" y="760244"/>
            <a:ext cx="1764664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环绕，包围。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59349" y="390972"/>
            <a:ext cx="1606550" cy="8079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寂静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endParaRPr lang="en-US" altLang="zh-CN" sz="24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寥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落。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25132" y="3054108"/>
            <a:ext cx="852488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凄凉。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30307" y="3108438"/>
            <a:ext cx="652462" cy="43858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深。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82620" y="2148635"/>
            <a:ext cx="893763" cy="43858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因为。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63079" y="3036253"/>
            <a:ext cx="658812" cy="43858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太。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3118" y="2176519"/>
            <a:ext cx="928687" cy="43858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凄清。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63017" y="3108362"/>
            <a:ext cx="990600" cy="43858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停留。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53506" y="3195601"/>
            <a:ext cx="1750003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于是，就。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72286" y="4070536"/>
            <a:ext cx="879475" cy="43858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离开。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65900" y="760095"/>
            <a:ext cx="306832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使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凄凉。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300" y="1993265"/>
            <a:ext cx="306832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使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寒冷。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1790" y="1083310"/>
            <a:ext cx="8255000" cy="17068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坐潭上，四面竹树环合，寂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寥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无人，凄神寒骨，悄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幽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邃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。以其境过清，不可久居，乃记之而去。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296378" y="2789966"/>
            <a:ext cx="8364985" cy="21583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（我）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坐在小石潭上，四面被竹子和树林围绕着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，寂静寥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落，空无一人，让人感到心情悲伤，寒气透骨，凄凉幽深。因为这里的环境太凄清，不可以久留，就题字离去。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19930" y="124460"/>
            <a:ext cx="2747645" cy="706755"/>
          </a:xfrm>
          <a:prstGeom prst="rect">
            <a:avLst/>
          </a:prstGeom>
          <a:noFill/>
          <a:ln w="28575" cmpd="tri">
            <a:solidFill>
              <a:srgbClr val="208F3B"/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FF"/>
                </a:solidFill>
              </a:rPr>
              <a:t>潭上氛围</a:t>
            </a:r>
            <a:endParaRPr lang="zh-CN" altLang="en-US" sz="4000" b="1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0080" y="688725"/>
            <a:ext cx="81489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同游者：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吴武陵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龚古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，余弟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宗玄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隶而从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者，崔氏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二小生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：曰恕己，曰奉壹。</a:t>
            </a:r>
            <a:endParaRPr lang="zh-CN" altLang="en-US" sz="2800" dirty="0"/>
          </a:p>
        </p:txBody>
      </p:sp>
      <p:sp>
        <p:nvSpPr>
          <p:cNvPr id="4" name="文本框 24"/>
          <p:cNvSpPr txBox="1"/>
          <p:nvPr/>
        </p:nvSpPr>
        <p:spPr>
          <a:xfrm>
            <a:off x="2838450" y="3446780"/>
            <a:ext cx="194310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两个年轻人。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22"/>
          <p:cNvSpPr txBox="1"/>
          <p:nvPr/>
        </p:nvSpPr>
        <p:spPr>
          <a:xfrm>
            <a:off x="5330545" y="1217818"/>
            <a:ext cx="1695450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作者的堂弟。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21"/>
          <p:cNvSpPr txBox="1"/>
          <p:nvPr/>
        </p:nvSpPr>
        <p:spPr>
          <a:xfrm>
            <a:off x="3501390" y="1217930"/>
            <a:ext cx="1100455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作者的朋友。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639763" y="2254997"/>
            <a:ext cx="1962150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跟随着同去。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20"/>
          <p:cNvSpPr txBox="1"/>
          <p:nvPr/>
        </p:nvSpPr>
        <p:spPr>
          <a:xfrm>
            <a:off x="873125" y="251460"/>
            <a:ext cx="390842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作者的朋友，也被贬到永州。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5" grpId="0"/>
      <p:bldP spid="7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/>
          <p:nvPr/>
        </p:nvSpPr>
        <p:spPr bwMode="auto">
          <a:xfrm>
            <a:off x="2043113" y="3457575"/>
            <a:ext cx="4586288" cy="7778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10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小石潭记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10" name="副标题 2"/>
          <p:cNvSpPr txBox="1"/>
          <p:nvPr/>
        </p:nvSpPr>
        <p:spPr bwMode="auto">
          <a:xfrm>
            <a:off x="2957513" y="4322763"/>
            <a:ext cx="2979738" cy="436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R·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八年级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语文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下册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09725" y="4267200"/>
            <a:ext cx="57642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34"/>
          <p:cNvSpPr txBox="1">
            <a:spLocks noChangeArrowheads="1"/>
          </p:cNvSpPr>
          <p:nvPr/>
        </p:nvSpPr>
        <p:spPr bwMode="auto">
          <a:xfrm rot="21319903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36"/>
          <p:cNvSpPr txBox="1">
            <a:spLocks noChangeArrowheads="1"/>
          </p:cNvSpPr>
          <p:nvPr/>
        </p:nvSpPr>
        <p:spPr bwMode="auto">
          <a:xfrm rot="16249134">
            <a:off x="5861844" y="13168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37"/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45"/>
          <p:cNvSpPr txBox="1">
            <a:spLocks noChangeArrowheads="1"/>
          </p:cNvSpPr>
          <p:nvPr/>
        </p:nvSpPr>
        <p:spPr bwMode="auto">
          <a:xfrm rot="16249134">
            <a:off x="6422231" y="13390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46"/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47"/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49"/>
          <p:cNvSpPr txBox="1">
            <a:spLocks noChangeArrowheads="1"/>
          </p:cNvSpPr>
          <p:nvPr/>
        </p:nvSpPr>
        <p:spPr bwMode="auto">
          <a:xfrm rot="657351">
            <a:off x="8405813" y="13477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51"/>
          <p:cNvSpPr txBox="1">
            <a:spLocks noChangeArrowheads="1"/>
          </p:cNvSpPr>
          <p:nvPr/>
        </p:nvSpPr>
        <p:spPr bwMode="auto">
          <a:xfrm rot="16249134">
            <a:off x="8366919" y="27154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34"/>
          <p:cNvSpPr txBox="1">
            <a:spLocks noChangeArrowheads="1"/>
          </p:cNvSpPr>
          <p:nvPr/>
        </p:nvSpPr>
        <p:spPr bwMode="auto">
          <a:xfrm rot="4149897">
            <a:off x="4464050" y="349885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36"/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37"/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46"/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47"/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 rot="16249134">
            <a:off x="6311106" y="21105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50"/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51"/>
          <p:cNvSpPr txBox="1">
            <a:spLocks noChangeArrowheads="1"/>
          </p:cNvSpPr>
          <p:nvPr/>
        </p:nvSpPr>
        <p:spPr bwMode="auto">
          <a:xfrm rot="16249134">
            <a:off x="5845969" y="34345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34"/>
          <p:cNvSpPr txBox="1">
            <a:spLocks noChangeArrowheads="1"/>
          </p:cNvSpPr>
          <p:nvPr/>
        </p:nvSpPr>
        <p:spPr bwMode="auto">
          <a:xfrm rot="4149897">
            <a:off x="2143125" y="34559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36"/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45"/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46"/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47"/>
          <p:cNvSpPr txBox="1">
            <a:spLocks noChangeArrowheads="1"/>
          </p:cNvSpPr>
          <p:nvPr/>
        </p:nvSpPr>
        <p:spPr bwMode="auto">
          <a:xfrm rot="1029897">
            <a:off x="268288" y="34337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49"/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50"/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51"/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2"/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 rot="4149897">
            <a:off x="1339850" y="215900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36"/>
          <p:cNvSpPr txBox="1">
            <a:spLocks noChangeArrowheads="1"/>
          </p:cNvSpPr>
          <p:nvPr/>
        </p:nvSpPr>
        <p:spPr bwMode="auto">
          <a:xfrm rot="21429897">
            <a:off x="322263" y="13366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45"/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文本框 46"/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47"/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49"/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50"/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51"/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34"/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5"/>
          <p:cNvSpPr txBox="1">
            <a:spLocks noChangeArrowheads="1"/>
          </p:cNvSpPr>
          <p:nvPr/>
        </p:nvSpPr>
        <p:spPr bwMode="auto">
          <a:xfrm rot="17097278">
            <a:off x="6779419" y="250110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46"/>
          <p:cNvSpPr txBox="1">
            <a:spLocks noChangeArrowheads="1"/>
          </p:cNvSpPr>
          <p:nvPr/>
        </p:nvSpPr>
        <p:spPr bwMode="auto">
          <a:xfrm rot="2702238">
            <a:off x="7568406" y="30630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文本框 47"/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49"/>
          <p:cNvSpPr txBox="1">
            <a:spLocks noChangeArrowheads="1"/>
          </p:cNvSpPr>
          <p:nvPr/>
        </p:nvSpPr>
        <p:spPr bwMode="auto">
          <a:xfrm rot="18419577">
            <a:off x="8108156" y="32662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文本框 50"/>
          <p:cNvSpPr txBox="1">
            <a:spLocks noChangeArrowheads="1"/>
          </p:cNvSpPr>
          <p:nvPr/>
        </p:nvSpPr>
        <p:spPr bwMode="auto">
          <a:xfrm rot="17959444">
            <a:off x="7262019" y="39076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51"/>
          <p:cNvSpPr txBox="1">
            <a:spLocks noChangeArrowheads="1"/>
          </p:cNvSpPr>
          <p:nvPr/>
        </p:nvSpPr>
        <p:spPr bwMode="auto">
          <a:xfrm rot="1549510">
            <a:off x="8216900" y="3705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2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33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34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35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36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37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38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39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40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41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42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43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44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45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46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47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48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49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50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51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52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53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54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55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56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57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58" name="文本框 47"/>
          <p:cNvSpPr txBox="1"/>
          <p:nvPr/>
        </p:nvSpPr>
        <p:spPr>
          <a:xfrm rot="5220000">
            <a:off x="603250" y="31527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59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60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61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62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63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64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65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66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67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68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69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70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71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72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73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74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75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76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77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78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79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80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581" name="文本框 51"/>
          <p:cNvSpPr txBox="1"/>
          <p:nvPr/>
        </p:nvSpPr>
        <p:spPr>
          <a:xfrm rot="-1160763">
            <a:off x="8012113" y="4035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4965" y="1617980"/>
            <a:ext cx="8226425" cy="11699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同游者：吴武陵，龚古，余弟宗玄。隶而从者，崔氏二小生：曰恕己，曰奉壹。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350838" y="3195003"/>
            <a:ext cx="8118475" cy="164147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同游的人，有吴武陵，龚古，我的堂弟宗玄。跟随着同去的还有两个姓崔的年轻人：一个叫恕己，一个叫奉壹。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29455" y="347345"/>
            <a:ext cx="2747645" cy="706755"/>
          </a:xfrm>
          <a:prstGeom prst="rect">
            <a:avLst/>
          </a:prstGeom>
          <a:noFill/>
          <a:ln w="28575" cmpd="tri">
            <a:solidFill>
              <a:srgbClr val="208F3B"/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FF"/>
                </a:solidFill>
              </a:rPr>
              <a:t>同游之人</a:t>
            </a:r>
            <a:endParaRPr lang="zh-CN" altLang="en-US" sz="4000" b="1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2009022521503926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43000" y="357188"/>
            <a:ext cx="6858000" cy="459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Rectangle 3"/>
          <p:cNvSpPr>
            <a:spLocks noGrp="1"/>
          </p:cNvSpPr>
          <p:nvPr>
            <p:ph type="body"/>
          </p:nvPr>
        </p:nvSpPr>
        <p:spPr>
          <a:xfrm>
            <a:off x="1763316" y="1545431"/>
            <a:ext cx="5076825" cy="2243138"/>
          </a:xfrm>
        </p:spPr>
        <p:txBody>
          <a:bodyPr vert="horz" wrap="square" lIns="68580" tIns="34290" rIns="68580" bIns="34290" anchor="t"/>
          <a:lstStyle/>
          <a:p>
            <a:pPr>
              <a:buNone/>
            </a:pPr>
            <a:r>
              <a:rPr lang="en-US" altLang="zh-CN" sz="2100" b="1" dirty="0">
                <a:latin typeface="楷体_GB2312" panose="02010609030101010101" charset="-122"/>
                <a:ea typeface="楷体_GB2312" panose="02010609030101010101" charset="-122"/>
              </a:rPr>
              <a:t>1.准确通畅地朗读课文，结合注释理解文意，积累文言词语。</a:t>
            </a:r>
            <a:endParaRPr lang="en-US" altLang="zh-CN" sz="21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buNone/>
            </a:pPr>
            <a:r>
              <a:rPr lang="en-US" altLang="zh-CN" sz="2100" b="1" dirty="0">
                <a:latin typeface="楷体_GB2312" panose="02010609030101010101" charset="-122"/>
                <a:ea typeface="楷体_GB2312" panose="02010609030101010101" charset="-122"/>
              </a:rPr>
              <a:t>2.理清课文的思路，理解本文抓住景物特征写景的特点，感受小石潭美景。</a:t>
            </a:r>
            <a:endParaRPr lang="en-US" altLang="zh-CN" sz="21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buNone/>
            </a:pPr>
            <a:r>
              <a:rPr lang="en-US" altLang="zh-CN" sz="2100" b="1" dirty="0">
                <a:latin typeface="楷体_GB2312" panose="02010609030101010101" charset="-122"/>
                <a:ea typeface="楷体_GB2312" panose="02010609030101010101" charset="-122"/>
              </a:rPr>
              <a:t>3.学习文章</a:t>
            </a:r>
            <a:r>
              <a:rPr lang="en-US" altLang="zh-CN" sz="21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借景抒情</a:t>
            </a:r>
            <a:r>
              <a:rPr lang="en-US" altLang="zh-CN" sz="2100" b="1" dirty="0">
                <a:latin typeface="楷体_GB2312" panose="02010609030101010101" charset="-122"/>
                <a:ea typeface="楷体_GB2312" panose="02010609030101010101" charset="-122"/>
              </a:rPr>
              <a:t>的写法，体会作者在贬居生活中</a:t>
            </a:r>
            <a:r>
              <a:rPr lang="en-US" altLang="zh-CN" sz="21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孤苦悲凉</a:t>
            </a:r>
            <a:r>
              <a:rPr lang="en-US" altLang="zh-CN" sz="2100" b="1" dirty="0">
                <a:latin typeface="楷体_GB2312" panose="02010609030101010101" charset="-122"/>
                <a:ea typeface="楷体_GB2312" panose="02010609030101010101" charset="-122"/>
              </a:rPr>
              <a:t>的心境。</a:t>
            </a:r>
            <a:endParaRPr lang="en-US" altLang="zh-CN" sz="21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8436" name="Rectangle 4"/>
          <p:cNvSpPr/>
          <p:nvPr/>
        </p:nvSpPr>
        <p:spPr>
          <a:xfrm>
            <a:off x="3006329" y="465535"/>
            <a:ext cx="2858690" cy="6477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r>
              <a:rPr lang="zh-CN" altLang="en-US" sz="3600" b="1" dirty="0">
                <a:solidFill>
                  <a:srgbClr val="CC0000"/>
                </a:solidFill>
                <a:latin typeface="Calibri" panose="020F0502020204030204" pitchFamily="34" charset="0"/>
                <a:ea typeface="楷体_GB2312" panose="02010609030101010101" charset="-122"/>
              </a:rPr>
              <a:t>学习目标</a:t>
            </a:r>
            <a:endParaRPr lang="zh-CN" altLang="en-US" sz="3600" b="1" dirty="0">
              <a:solidFill>
                <a:srgbClr val="CC0000"/>
              </a:solidFill>
              <a:latin typeface="Calibri" panose="020F0502020204030204" pitchFamily="34" charset="0"/>
              <a:ea typeface="楷体_GB2312" panose="02010609030101010101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/>
          <p:nvPr/>
        </p:nvSpPr>
        <p:spPr>
          <a:xfrm>
            <a:off x="3382010" y="337820"/>
            <a:ext cx="5469890" cy="3733165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980815" y="743585"/>
            <a:ext cx="4370705" cy="341249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1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字子厚 ， 河东人，</a:t>
            </a:r>
            <a:r>
              <a:rPr kumimoji="1" lang="zh-CN" altLang="en-US" sz="3600" u="sng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世称</a:t>
            </a:r>
            <a:r>
              <a:rPr kumimoji="1" lang="en-US" altLang="zh-CN" sz="3600" u="sng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“</a:t>
            </a:r>
            <a:r>
              <a:rPr kumimoji="1" lang="zh-CN" altLang="en-US" sz="3600" u="sng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柳河东</a:t>
            </a:r>
            <a:r>
              <a:rPr kumimoji="1" lang="en-US" altLang="zh-CN" sz="3600" u="sng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”</a:t>
            </a:r>
            <a:r>
              <a:rPr kumimoji="1" lang="zh-CN" altLang="en-US" sz="36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，</a:t>
            </a:r>
            <a:r>
              <a:rPr kumimoji="1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唐代文学家，著</a:t>
            </a:r>
            <a:r>
              <a:rPr kumimoji="1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1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唐宋八大家</a:t>
            </a:r>
            <a:r>
              <a:rPr kumimoji="1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之一</a:t>
            </a:r>
            <a:r>
              <a:rPr kumimoji="1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1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7412" name="Picture 4" descr="柳宗元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C6BEA8"/>
              </a:clrFrom>
              <a:clrTo>
                <a:srgbClr val="C6BEA8">
                  <a:alpha val="0"/>
                </a:srgbClr>
              </a:clrTo>
            </a:clrChange>
            <a:lum contrast="36000"/>
          </a:blip>
          <a:srcRect r="380" b="191"/>
          <a:stretch>
            <a:fillRect/>
          </a:stretch>
        </p:blipFill>
        <p:spPr>
          <a:xfrm>
            <a:off x="337820" y="337820"/>
            <a:ext cx="2376805" cy="2903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243205" y="3348990"/>
            <a:ext cx="313880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柳宗元</a:t>
            </a:r>
            <a:endParaRPr kumimoji="1" lang="zh-CN" altLang="en-US" sz="32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49" charset="-122"/>
              <a:ea typeface="隶书" pitchFamily="49" charset="-122"/>
              <a:cs typeface="+mn-cs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（</a:t>
            </a:r>
            <a:r>
              <a:rPr kumimoji="1" lang="en-US" altLang="zh-CN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773</a:t>
            </a:r>
            <a:r>
              <a:rPr kumimoji="1" lang="en-US" altLang="zh-CN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itchFamily="49" charset="-122"/>
                <a:cs typeface="+mn-cs"/>
              </a:rPr>
              <a:t>—</a:t>
            </a:r>
            <a:r>
              <a:rPr kumimoji="1" lang="en-US" altLang="zh-CN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819</a:t>
            </a:r>
            <a:r>
              <a:rPr kumimoji="1" lang="zh-CN" altLang="en-US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）</a:t>
            </a:r>
            <a:endParaRPr kumimoji="1" lang="zh-CN" altLang="en-US" sz="32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49" charset="-122"/>
              <a:ea typeface="隶书" pitchFamily="49" charset="-122"/>
              <a:cs typeface="+mn-cs"/>
            </a:endParaRPr>
          </a:p>
        </p:txBody>
      </p:sp>
    </p:spTree>
  </p:cSld>
  <p:clrMapOvr>
    <a:masterClrMapping/>
  </p:clrMapOvr>
  <p:transition spd="med">
    <p:wheel spokes="4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27"/>
          <p:cNvGrpSpPr/>
          <p:nvPr/>
        </p:nvGrpSpPr>
        <p:grpSpPr>
          <a:xfrm>
            <a:off x="201613" y="147638"/>
            <a:ext cx="2570162" cy="685800"/>
            <a:chOff x="2747226" y="536188"/>
            <a:chExt cx="2458107" cy="604629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背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景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链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接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93713" y="1014413"/>
            <a:ext cx="8167687" cy="38563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公元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年，柳宗元参加王叔文领导的政治革新运动。革新失败后，柳宗元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被贬为永州司马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。在永州历时十年，贫病交加，政治理想无法实现，满怀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愤懑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。所幸永州的大自然待他不薄，奇形异态的潭水、小丘、山涧美不胜收，他便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借山水排解内心的忧愁。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著名的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永州八记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即为这一时期所作。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小石潭记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为其中之一记。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34"/>
          <p:cNvSpPr txBox="1">
            <a:spLocks noChangeArrowheads="1"/>
          </p:cNvSpPr>
          <p:nvPr/>
        </p:nvSpPr>
        <p:spPr bwMode="auto">
          <a:xfrm rot="21319903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36"/>
          <p:cNvSpPr txBox="1">
            <a:spLocks noChangeArrowheads="1"/>
          </p:cNvSpPr>
          <p:nvPr/>
        </p:nvSpPr>
        <p:spPr bwMode="auto">
          <a:xfrm rot="16249134">
            <a:off x="5861844" y="13168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37"/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 rot="16249134">
            <a:off x="6422231" y="13390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46"/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47"/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49"/>
          <p:cNvSpPr txBox="1">
            <a:spLocks noChangeArrowheads="1"/>
          </p:cNvSpPr>
          <p:nvPr/>
        </p:nvSpPr>
        <p:spPr bwMode="auto">
          <a:xfrm rot="657351">
            <a:off x="8405813" y="13477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51"/>
          <p:cNvSpPr txBox="1">
            <a:spLocks noChangeArrowheads="1"/>
          </p:cNvSpPr>
          <p:nvPr/>
        </p:nvSpPr>
        <p:spPr bwMode="auto">
          <a:xfrm rot="16249134">
            <a:off x="8366919" y="27154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34"/>
          <p:cNvSpPr txBox="1">
            <a:spLocks noChangeArrowheads="1"/>
          </p:cNvSpPr>
          <p:nvPr/>
        </p:nvSpPr>
        <p:spPr bwMode="auto">
          <a:xfrm rot="4149897">
            <a:off x="4464050" y="349885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36"/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37"/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45"/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46"/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47"/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49"/>
          <p:cNvSpPr txBox="1">
            <a:spLocks noChangeArrowheads="1"/>
          </p:cNvSpPr>
          <p:nvPr/>
        </p:nvSpPr>
        <p:spPr bwMode="auto">
          <a:xfrm rot="16249134">
            <a:off x="6311106" y="21105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51"/>
          <p:cNvSpPr txBox="1">
            <a:spLocks noChangeArrowheads="1"/>
          </p:cNvSpPr>
          <p:nvPr/>
        </p:nvSpPr>
        <p:spPr bwMode="auto">
          <a:xfrm rot="16249134">
            <a:off x="5845969" y="34345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34"/>
          <p:cNvSpPr txBox="1">
            <a:spLocks noChangeArrowheads="1"/>
          </p:cNvSpPr>
          <p:nvPr/>
        </p:nvSpPr>
        <p:spPr bwMode="auto">
          <a:xfrm rot="4149897">
            <a:off x="2143125" y="34559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6"/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45"/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6"/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47"/>
          <p:cNvSpPr txBox="1">
            <a:spLocks noChangeArrowheads="1"/>
          </p:cNvSpPr>
          <p:nvPr/>
        </p:nvSpPr>
        <p:spPr bwMode="auto">
          <a:xfrm rot="1029897">
            <a:off x="268288" y="34337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文本框 49"/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50"/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51"/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32"/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34"/>
          <p:cNvSpPr txBox="1">
            <a:spLocks noChangeArrowheads="1"/>
          </p:cNvSpPr>
          <p:nvPr/>
        </p:nvSpPr>
        <p:spPr bwMode="auto">
          <a:xfrm rot="4149897">
            <a:off x="1339850" y="215900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36"/>
          <p:cNvSpPr txBox="1">
            <a:spLocks noChangeArrowheads="1"/>
          </p:cNvSpPr>
          <p:nvPr/>
        </p:nvSpPr>
        <p:spPr bwMode="auto">
          <a:xfrm rot="21429897">
            <a:off x="322263" y="13366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49"/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文本框 50"/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51"/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34"/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文本框 45"/>
          <p:cNvSpPr txBox="1">
            <a:spLocks noChangeArrowheads="1"/>
          </p:cNvSpPr>
          <p:nvPr/>
        </p:nvSpPr>
        <p:spPr bwMode="auto">
          <a:xfrm rot="17097278">
            <a:off x="6779419" y="250110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文本框 46"/>
          <p:cNvSpPr txBox="1">
            <a:spLocks noChangeArrowheads="1"/>
          </p:cNvSpPr>
          <p:nvPr/>
        </p:nvSpPr>
        <p:spPr bwMode="auto">
          <a:xfrm rot="2702238">
            <a:off x="7568406" y="30630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文本框 47"/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文本框 49"/>
          <p:cNvSpPr txBox="1">
            <a:spLocks noChangeArrowheads="1"/>
          </p:cNvSpPr>
          <p:nvPr/>
        </p:nvSpPr>
        <p:spPr bwMode="auto">
          <a:xfrm rot="18419577">
            <a:off x="8108156" y="32662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文本框 50"/>
          <p:cNvSpPr txBox="1">
            <a:spLocks noChangeArrowheads="1"/>
          </p:cNvSpPr>
          <p:nvPr/>
        </p:nvSpPr>
        <p:spPr bwMode="auto">
          <a:xfrm rot="17959444">
            <a:off x="7262019" y="39076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文本框 51"/>
          <p:cNvSpPr txBox="1">
            <a:spLocks noChangeArrowheads="1"/>
          </p:cNvSpPr>
          <p:nvPr/>
        </p:nvSpPr>
        <p:spPr bwMode="auto">
          <a:xfrm rot="1549510">
            <a:off x="8216900" y="3705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44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45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46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47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48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49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50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51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52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53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54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55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56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57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58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59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60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61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62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63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64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65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66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67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68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69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70" name="文本框 47"/>
          <p:cNvSpPr txBox="1"/>
          <p:nvPr/>
        </p:nvSpPr>
        <p:spPr>
          <a:xfrm rot="5220000">
            <a:off x="603250" y="31527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71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72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73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74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75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76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77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78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79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80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81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82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83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84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85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86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87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88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89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90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91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92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93" name="文本框 51"/>
          <p:cNvSpPr txBox="1"/>
          <p:nvPr/>
        </p:nvSpPr>
        <p:spPr>
          <a:xfrm rot="-1160763">
            <a:off x="8012113" y="4035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94" name="文本框 10"/>
          <p:cNvSpPr txBox="1"/>
          <p:nvPr/>
        </p:nvSpPr>
        <p:spPr>
          <a:xfrm>
            <a:off x="584200" y="1943100"/>
            <a:ext cx="8080375" cy="15097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18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自由朗读课文，疏通生字词，把不理解的字、词、句标注出来。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295" name="组合 27"/>
          <p:cNvGrpSpPr/>
          <p:nvPr/>
        </p:nvGrpSpPr>
        <p:grpSpPr>
          <a:xfrm>
            <a:off x="368300" y="582613"/>
            <a:ext cx="2570163" cy="685800"/>
            <a:chOff x="2747226" y="536189"/>
            <a:chExt cx="2458107" cy="604628"/>
          </a:xfrm>
        </p:grpSpPr>
        <p:sp>
          <p:nvSpPr>
            <p:cNvPr id="8" name="矩形: 圆角 28"/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整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体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: 圆角 30"/>
            <p:cNvSpPr/>
            <p:nvPr/>
          </p:nvSpPr>
          <p:spPr bwMode="auto">
            <a:xfrm rot="1137149">
              <a:off x="4007404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知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34"/>
          <p:cNvSpPr txBox="1">
            <a:spLocks noChangeArrowheads="1"/>
          </p:cNvSpPr>
          <p:nvPr/>
        </p:nvSpPr>
        <p:spPr bwMode="auto">
          <a:xfrm rot="21319903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36"/>
          <p:cNvSpPr txBox="1">
            <a:spLocks noChangeArrowheads="1"/>
          </p:cNvSpPr>
          <p:nvPr/>
        </p:nvSpPr>
        <p:spPr bwMode="auto">
          <a:xfrm rot="16249134">
            <a:off x="5861844" y="13168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45"/>
          <p:cNvSpPr txBox="1">
            <a:spLocks noChangeArrowheads="1"/>
          </p:cNvSpPr>
          <p:nvPr/>
        </p:nvSpPr>
        <p:spPr bwMode="auto">
          <a:xfrm rot="16249134">
            <a:off x="6422231" y="13390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46"/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47"/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49"/>
          <p:cNvSpPr txBox="1">
            <a:spLocks noChangeArrowheads="1"/>
          </p:cNvSpPr>
          <p:nvPr/>
        </p:nvSpPr>
        <p:spPr bwMode="auto">
          <a:xfrm rot="657351">
            <a:off x="8405813" y="13477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51"/>
          <p:cNvSpPr txBox="1">
            <a:spLocks noChangeArrowheads="1"/>
          </p:cNvSpPr>
          <p:nvPr/>
        </p:nvSpPr>
        <p:spPr bwMode="auto">
          <a:xfrm rot="16249134">
            <a:off x="8366919" y="27154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34"/>
          <p:cNvSpPr txBox="1">
            <a:spLocks noChangeArrowheads="1"/>
          </p:cNvSpPr>
          <p:nvPr/>
        </p:nvSpPr>
        <p:spPr bwMode="auto">
          <a:xfrm rot="4149897">
            <a:off x="4464050" y="349885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36"/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37"/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45"/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46"/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47"/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49"/>
          <p:cNvSpPr txBox="1">
            <a:spLocks noChangeArrowheads="1"/>
          </p:cNvSpPr>
          <p:nvPr/>
        </p:nvSpPr>
        <p:spPr bwMode="auto">
          <a:xfrm rot="16249134">
            <a:off x="6311106" y="21105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50"/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51"/>
          <p:cNvSpPr txBox="1">
            <a:spLocks noChangeArrowheads="1"/>
          </p:cNvSpPr>
          <p:nvPr/>
        </p:nvSpPr>
        <p:spPr bwMode="auto">
          <a:xfrm rot="16249134">
            <a:off x="5845969" y="34345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34"/>
          <p:cNvSpPr txBox="1">
            <a:spLocks noChangeArrowheads="1"/>
          </p:cNvSpPr>
          <p:nvPr/>
        </p:nvSpPr>
        <p:spPr bwMode="auto">
          <a:xfrm rot="4149897">
            <a:off x="2143125" y="34559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36"/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45"/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46"/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47"/>
          <p:cNvSpPr txBox="1">
            <a:spLocks noChangeArrowheads="1"/>
          </p:cNvSpPr>
          <p:nvPr/>
        </p:nvSpPr>
        <p:spPr bwMode="auto">
          <a:xfrm rot="1029897">
            <a:off x="268288" y="34337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49"/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50"/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51"/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32"/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34"/>
          <p:cNvSpPr txBox="1">
            <a:spLocks noChangeArrowheads="1"/>
          </p:cNvSpPr>
          <p:nvPr/>
        </p:nvSpPr>
        <p:spPr bwMode="auto">
          <a:xfrm rot="4149897">
            <a:off x="1339850" y="215900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文本框 36"/>
          <p:cNvSpPr txBox="1">
            <a:spLocks noChangeArrowheads="1"/>
          </p:cNvSpPr>
          <p:nvPr/>
        </p:nvSpPr>
        <p:spPr bwMode="auto">
          <a:xfrm rot="21429897">
            <a:off x="322263" y="13366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文本框 45"/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文本框 46"/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文本框 47"/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文本框 49"/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文本框 50"/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文本框 51"/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文本框 34"/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文本框 45"/>
          <p:cNvSpPr txBox="1">
            <a:spLocks noChangeArrowheads="1"/>
          </p:cNvSpPr>
          <p:nvPr/>
        </p:nvSpPr>
        <p:spPr bwMode="auto">
          <a:xfrm rot="17097278">
            <a:off x="6779419" y="250110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文本框 46"/>
          <p:cNvSpPr txBox="1">
            <a:spLocks noChangeArrowheads="1"/>
          </p:cNvSpPr>
          <p:nvPr/>
        </p:nvSpPr>
        <p:spPr bwMode="auto">
          <a:xfrm rot="2702238">
            <a:off x="7568406" y="30630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文本框 47"/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文本框 49"/>
          <p:cNvSpPr txBox="1">
            <a:spLocks noChangeArrowheads="1"/>
          </p:cNvSpPr>
          <p:nvPr/>
        </p:nvSpPr>
        <p:spPr bwMode="auto">
          <a:xfrm rot="18419577">
            <a:off x="8108156" y="32662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文本框 50"/>
          <p:cNvSpPr txBox="1">
            <a:spLocks noChangeArrowheads="1"/>
          </p:cNvSpPr>
          <p:nvPr/>
        </p:nvSpPr>
        <p:spPr bwMode="auto">
          <a:xfrm rot="17959444">
            <a:off x="7262019" y="39076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文本框 51"/>
          <p:cNvSpPr txBox="1">
            <a:spLocks noChangeArrowheads="1"/>
          </p:cNvSpPr>
          <p:nvPr/>
        </p:nvSpPr>
        <p:spPr bwMode="auto">
          <a:xfrm rot="1549510">
            <a:off x="8216900" y="3705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68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69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70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71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72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73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74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75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76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77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78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79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80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81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82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83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84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85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86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87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88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89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90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91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92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93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94" name="文本框 47"/>
          <p:cNvSpPr txBox="1"/>
          <p:nvPr/>
        </p:nvSpPr>
        <p:spPr>
          <a:xfrm rot="5220000">
            <a:off x="603250" y="31527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95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96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97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98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99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00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01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02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03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04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05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06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07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08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09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10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11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12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13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14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15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16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317" name="文本框 51"/>
          <p:cNvSpPr txBox="1"/>
          <p:nvPr/>
        </p:nvSpPr>
        <p:spPr>
          <a:xfrm rot="-1160763">
            <a:off x="8012113" y="4035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9318" name="Picture 4" descr="E:\上课课件\制作\苏九语下\苏九语大课堂正文\生难字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950" y="479425"/>
            <a:ext cx="1414463" cy="52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矩形 47"/>
          <p:cNvSpPr/>
          <p:nvPr/>
        </p:nvSpPr>
        <p:spPr>
          <a:xfrm>
            <a:off x="709613" y="1061085"/>
            <a:ext cx="8010525" cy="37077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竹（      ） 清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 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     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      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   翠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参差（      ）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披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拂（    ）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然（    ）</a:t>
            </a:r>
            <a:endParaRPr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尔（    ）   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忽（    ） 寂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悄怆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    ）   幽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古（     ）  宗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   奉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938020" y="1179195"/>
            <a:ext cx="13595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huán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543425" y="1159510"/>
            <a:ext cx="10807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liè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592570" y="1170305"/>
            <a:ext cx="10826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chí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558925" y="1712595"/>
            <a:ext cx="8947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164330" y="1768475"/>
            <a:ext cx="10090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kān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918335" y="2974340"/>
            <a:ext cx="10083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chù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059295" y="2379980"/>
            <a:ext cx="10185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yǐ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707255" y="2933700"/>
            <a:ext cx="70993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927860" y="3563620"/>
            <a:ext cx="26200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ă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 chuànɡ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287770" y="3545840"/>
            <a:ext cx="86550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suì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317740" y="4199890"/>
            <a:ext cx="8451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yī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75480" y="4199890"/>
            <a:ext cx="10998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xu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á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2610" y="2342515"/>
            <a:ext cx="13747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ē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 c</a:t>
            </a:r>
            <a:r>
              <a:rPr 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ī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02150" y="2395220"/>
            <a:ext cx="8921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ú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85940" y="1776095"/>
            <a:ext cx="10648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màn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17055" y="2943225"/>
            <a:ext cx="11601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liáo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58010" y="4133215"/>
            <a:ext cx="12299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g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ng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小石潭记 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922260" y="27813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7" dur="1455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9" grpId="0"/>
      <p:bldP spid="50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249238" y="1946275"/>
            <a:ext cx="8477250" cy="40481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49238" y="3532188"/>
            <a:ext cx="6445250" cy="40481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4" name="TextBox 4"/>
          <p:cNvSpPr txBox="1"/>
          <p:nvPr/>
        </p:nvSpPr>
        <p:spPr>
          <a:xfrm>
            <a:off x="249555" y="181610"/>
            <a:ext cx="8683625" cy="48621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lnSpc>
                <a:spcPct val="200000"/>
              </a:lnSpc>
              <a:spcBef>
                <a:spcPts val="45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小石潭记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spcBef>
                <a:spcPts val="45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小丘 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行百二十步，隔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篁竹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，闻水声，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如鸣珮环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，心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之。伐竹取道，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见小潭，水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尤 清冽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spcBef>
                <a:spcPts val="450"/>
              </a:spcBef>
            </a:pP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284095" y="1508760"/>
            <a:ext cx="105092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向西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86413" y="1572578"/>
            <a:ext cx="868362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竹林。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21945" y="2559685"/>
            <a:ext cx="796417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好像珮环碰撞的声音。珮、环，都是玉饰。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776095" y="3500120"/>
            <a:ext cx="198818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以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为乐。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980430" y="3500120"/>
            <a:ext cx="118364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向下。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35585" y="3500120"/>
            <a:ext cx="108013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格外。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80745" y="4510405"/>
            <a:ext cx="129667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清凉。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10253" name="组合 27"/>
          <p:cNvGrpSpPr/>
          <p:nvPr/>
        </p:nvGrpSpPr>
        <p:grpSpPr>
          <a:xfrm>
            <a:off x="303213" y="409575"/>
            <a:ext cx="2570162" cy="685800"/>
            <a:chOff x="2747226" y="536189"/>
            <a:chExt cx="2458107" cy="604628"/>
          </a:xfrm>
        </p:grpSpPr>
        <p:sp>
          <p:nvSpPr>
            <p:cNvPr id="17" name="矩形: 圆角 28"/>
            <p:cNvSpPr/>
            <p:nvPr/>
          </p:nvSpPr>
          <p:spPr bwMode="auto">
            <a:xfrm rot="20527566">
              <a:off x="2747226" y="608968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解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矩形: 圆角 29"/>
            <p:cNvSpPr/>
            <p:nvPr/>
          </p:nvSpPr>
          <p:spPr bwMode="auto">
            <a:xfrm rot="294411">
              <a:off x="3381870" y="632762"/>
              <a:ext cx="564803" cy="471665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词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矩形: 圆角 30"/>
            <p:cNvSpPr/>
            <p:nvPr/>
          </p:nvSpPr>
          <p:spPr bwMode="auto">
            <a:xfrm rot="1137149">
              <a:off x="4007405" y="536189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释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矩形: 圆角 31"/>
            <p:cNvSpPr/>
            <p:nvPr/>
          </p:nvSpPr>
          <p:spPr bwMode="auto">
            <a:xfrm rot="20889647">
              <a:off x="4640530" y="669152"/>
              <a:ext cx="564803" cy="471665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意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34"/>
          <p:cNvSpPr txBox="1">
            <a:spLocks noChangeArrowheads="1"/>
          </p:cNvSpPr>
          <p:nvPr/>
        </p:nvSpPr>
        <p:spPr bwMode="auto">
          <a:xfrm rot="21319903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36"/>
          <p:cNvSpPr txBox="1">
            <a:spLocks noChangeArrowheads="1"/>
          </p:cNvSpPr>
          <p:nvPr/>
        </p:nvSpPr>
        <p:spPr bwMode="auto">
          <a:xfrm rot="16249134">
            <a:off x="5861844" y="13168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37"/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45"/>
          <p:cNvSpPr txBox="1">
            <a:spLocks noChangeArrowheads="1"/>
          </p:cNvSpPr>
          <p:nvPr/>
        </p:nvSpPr>
        <p:spPr bwMode="auto">
          <a:xfrm rot="16249134">
            <a:off x="6422231" y="13390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46"/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47"/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49"/>
          <p:cNvSpPr txBox="1">
            <a:spLocks noChangeArrowheads="1"/>
          </p:cNvSpPr>
          <p:nvPr/>
        </p:nvSpPr>
        <p:spPr bwMode="auto">
          <a:xfrm rot="657351">
            <a:off x="8405813" y="13477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51"/>
          <p:cNvSpPr txBox="1">
            <a:spLocks noChangeArrowheads="1"/>
          </p:cNvSpPr>
          <p:nvPr/>
        </p:nvSpPr>
        <p:spPr bwMode="auto">
          <a:xfrm rot="16249134">
            <a:off x="8366919" y="27154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34"/>
          <p:cNvSpPr txBox="1">
            <a:spLocks noChangeArrowheads="1"/>
          </p:cNvSpPr>
          <p:nvPr/>
        </p:nvSpPr>
        <p:spPr bwMode="auto">
          <a:xfrm rot="4149897">
            <a:off x="4464050" y="349885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36"/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37"/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46"/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47"/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 rot="16249134">
            <a:off x="6311106" y="21105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50"/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51"/>
          <p:cNvSpPr txBox="1">
            <a:spLocks noChangeArrowheads="1"/>
          </p:cNvSpPr>
          <p:nvPr/>
        </p:nvSpPr>
        <p:spPr bwMode="auto">
          <a:xfrm rot="16249134">
            <a:off x="5845969" y="34345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34"/>
          <p:cNvSpPr txBox="1">
            <a:spLocks noChangeArrowheads="1"/>
          </p:cNvSpPr>
          <p:nvPr/>
        </p:nvSpPr>
        <p:spPr bwMode="auto">
          <a:xfrm rot="4149897">
            <a:off x="2143125" y="34559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36"/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45"/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46"/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47"/>
          <p:cNvSpPr txBox="1">
            <a:spLocks noChangeArrowheads="1"/>
          </p:cNvSpPr>
          <p:nvPr/>
        </p:nvSpPr>
        <p:spPr bwMode="auto">
          <a:xfrm rot="1029897">
            <a:off x="268288" y="34337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49"/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50"/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51"/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2"/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 rot="4149897">
            <a:off x="1339850" y="215900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36"/>
          <p:cNvSpPr txBox="1">
            <a:spLocks noChangeArrowheads="1"/>
          </p:cNvSpPr>
          <p:nvPr/>
        </p:nvSpPr>
        <p:spPr bwMode="auto">
          <a:xfrm rot="21429897">
            <a:off x="322263" y="13366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45"/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文本框 46"/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47"/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49"/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50"/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51"/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34"/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5"/>
          <p:cNvSpPr txBox="1">
            <a:spLocks noChangeArrowheads="1"/>
          </p:cNvSpPr>
          <p:nvPr/>
        </p:nvSpPr>
        <p:spPr bwMode="auto">
          <a:xfrm rot="17097278">
            <a:off x="6779419" y="250110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46"/>
          <p:cNvSpPr txBox="1">
            <a:spLocks noChangeArrowheads="1"/>
          </p:cNvSpPr>
          <p:nvPr/>
        </p:nvSpPr>
        <p:spPr bwMode="auto">
          <a:xfrm rot="2702238">
            <a:off x="7568406" y="30630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文本框 47"/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49"/>
          <p:cNvSpPr txBox="1">
            <a:spLocks noChangeArrowheads="1"/>
          </p:cNvSpPr>
          <p:nvPr/>
        </p:nvSpPr>
        <p:spPr bwMode="auto">
          <a:xfrm rot="18419577">
            <a:off x="8108156" y="32662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文本框 50"/>
          <p:cNvSpPr txBox="1">
            <a:spLocks noChangeArrowheads="1"/>
          </p:cNvSpPr>
          <p:nvPr/>
        </p:nvSpPr>
        <p:spPr bwMode="auto">
          <a:xfrm rot="17959444">
            <a:off x="7262019" y="39076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51"/>
          <p:cNvSpPr txBox="1">
            <a:spLocks noChangeArrowheads="1"/>
          </p:cNvSpPr>
          <p:nvPr/>
        </p:nvSpPr>
        <p:spPr bwMode="auto">
          <a:xfrm rot="1549510">
            <a:off x="8216900" y="3705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16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17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18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19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20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21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22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23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24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25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26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27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28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29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30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31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32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33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34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35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36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37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38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39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40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41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42" name="文本框 47"/>
          <p:cNvSpPr txBox="1"/>
          <p:nvPr/>
        </p:nvSpPr>
        <p:spPr>
          <a:xfrm rot="5220000">
            <a:off x="603250" y="31527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43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44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45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46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47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48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49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50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51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52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53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54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55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56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57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58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59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60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61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62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63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64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365" name="文本框 51"/>
          <p:cNvSpPr txBox="1"/>
          <p:nvPr/>
        </p:nvSpPr>
        <p:spPr>
          <a:xfrm rot="-1160763">
            <a:off x="8012113" y="4035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95288" y="796925"/>
            <a:ext cx="8145463" cy="11699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从小丘西行百二十步，隔篁竹，闻水声，如鸣珮环，心乐之。伐竹取道，下见小潭，水尤清冽。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395288" y="2065338"/>
            <a:ext cx="8320087" cy="2158365"/>
          </a:xfrm>
          <a:prstGeom prst="rect">
            <a:avLst/>
          </a:prstGeom>
          <a:solidFill>
            <a:srgbClr val="F6FFEC">
              <a:alpha val="74117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丘向西行走一百二十步，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隔着竹林，听到水声，好像珮环碰撞的声音，（我）的心里为之高兴。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（于是）砍伐竹子，开辟出一条小路，向下走便看见一个小潭，水格外清凉。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6090</Words>
  <Application>WPS 演示</Application>
  <PresentationFormat>全屏显示(16:9)</PresentationFormat>
  <Paragraphs>1865</Paragraphs>
  <Slides>20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黑体</vt:lpstr>
      <vt:lpstr>Calibri</vt:lpstr>
      <vt:lpstr>楷体</vt:lpstr>
      <vt:lpstr>楷体_GB2312</vt:lpstr>
      <vt:lpstr>新宋体</vt:lpstr>
      <vt:lpstr>隶书</vt:lpstr>
      <vt:lpstr>微软雅黑</vt:lpstr>
      <vt:lpstr>Times New Roman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jxzy888666</dc:title>
  <dc:creator>jxzy888666</dc:creator>
  <cp:lastModifiedBy>HOHO</cp:lastModifiedBy>
  <cp:revision>274</cp:revision>
  <dcterms:created xsi:type="dcterms:W3CDTF">2016-01-14T05:53:00Z</dcterms:created>
  <dcterms:modified xsi:type="dcterms:W3CDTF">2021-03-12T06:21:46Z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2052-11.1.0.10314</vt:lpwstr>
  </property>
</Properties>
</file>