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078E6-24B0-4C32-962D-7EBABEDE7F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6689" y="2859650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四 其他</a:t>
            </a: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名著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14350" y="1545973"/>
          <a:ext cx="8143875" cy="38373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6670"/>
                <a:gridCol w="4029075"/>
                <a:gridCol w="281813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典型情节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67373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官渡之战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割须弃袍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智计过人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善择良策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1694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挟天子以令诸侯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野心勃勃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4963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煮酒论英雄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雄才大略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慧眼独具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483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错杀吕伯奢一家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残暴不仁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1488" y="1564119"/>
          <a:ext cx="8164830" cy="4358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164830"/>
              </a:tblGrid>
              <a:tr h="6724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025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68617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错杀吕伯奢一家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曹操谋刺董卓未成功而逃亡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路经中牟被县令陈宫捉住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陈宫钦佩他的忠义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弃官与他同逃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在成皋曹操多疑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错杀了吕伯奢家人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陈宫认为曹操不义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但又念及自己为国家跟他到此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不忍杀曹操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便弃曹操而去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煮酒论英雄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刘备参与到反曹操的政治流派中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在家里种菜掩饰身份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有次曹操请刘备喝酒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在酒桌上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曹操问刘备现在天下谁是英雄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刘备说了好几个当时有名的人物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曹操都不认同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刘备反问曹操认为天下谁才算英雄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曹操回答说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天下英雄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就只有你和我而已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!”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刘备以为身份暴露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吓得把筷子掉到地上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正好天上打雷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刘备借说是被雷吓的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曹操也信以为真</a:t>
                      </a:r>
                      <a:r>
                        <a:rPr lang="en-US" altLang="zh-CN" sz="2025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46497" y="1545973"/>
          <a:ext cx="8079105" cy="43656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56945"/>
                <a:gridCol w="4700270"/>
                <a:gridCol w="2421890"/>
              </a:tblGrid>
              <a:tr h="4546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典型情节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54660"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</a:t>
                      </a:r>
                      <a:endParaRPr lang="zh-CN" altLang="en-US" sz="195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怒鞭督邮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大闹长坂桥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急兄仇遇害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勇猛鲁莽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嫉恶如仇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54660">
                <a:tc vMerge="1"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cPr anchor="ctr"/>
                </a:tc>
              </a:tr>
              <a:tr h="3001645">
                <a:tc vMerge="1"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怒鞭督邮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因为刘备讨黄巾有功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当上了县尉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不久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督邮来了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很是瞧不起刘备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问起刘备的家世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刘备说是中山靖王之后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督邮说刘备冒充帝胄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侍从告诉刘备督邮发怒是因为自己没有贿赂他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刘备说自从上任以来没有拿过百姓的东西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没有钱给他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于是督邮真的发怒了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后来张飞喝了几杯闷酒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骑着马出来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看见几个老人跪在县衙口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问清楚了原因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张飞很是生气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就冲进去把督邮抓了出来绑在县衙门口一个柱子上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扯下柳条来打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打断了好几根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刘备挂印而去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25066" y="1564119"/>
          <a:ext cx="8122285" cy="304419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12228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9555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大闹长坂桥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曹操攻打樊城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刘备兵败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曹操大军随后追来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张飞巧设疑兵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叫随从的二十几个骑兵在马尾上栓上树枝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往来奔跑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冲起尘雾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使曹军不知虚实而不敢冒进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张飞横矛立马桥头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面对桥西曹军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发出三声巨雷般的大喝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竟然将曹操的一员大将夏侯杰吓得肝胆碎裂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坠死马下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曹军一时乱了阵脚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84" y="1541039"/>
            <a:ext cx="8639033" cy="542925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十四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红楼梦</a:t>
            </a:r>
            <a:endParaRPr lang="zh-CN" altLang="zh-CN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84" y="1998089"/>
          <a:ext cx="8638540" cy="3815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86840"/>
                <a:gridCol w="7251700"/>
              </a:tblGrid>
              <a:tr h="8089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zh-CN" altLang="en-US" sz="16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曹雪芹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名霑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字梦阮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号雪芹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小说家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其著作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是我国古代小说的巅峰之作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6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0060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165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是以贾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薛四大家庭为背景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故事情节是由主次两条矛盾线索构成的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一条是以贾宝玉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林黛玉的爱情为中心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这是贯穿全书的主线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它以贾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林争取爱情自由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婚姻自主和个性解放的思想同封建制度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封建礼教之间的矛盾为线索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以贾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林最后对封建制度和封建礼教的彻底背叛和爱情的悲剧结局而告终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的另一条线则是以宁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荣二府及其社会关系为中心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由一些彼此独立而又互相关联的情节组成的副线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它以封建阶级压迫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等级制度以及封建贵族寄生腐朽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荒淫糜烂的生活所造成的封建制度自身的矛盾为线索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以贾府及其亲族的一一衰败为结局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不仅构成主线的社会背景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并与主线殊途同归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鞭笞了封建制度的罪恶</a:t>
                      </a:r>
                      <a:r>
                        <a:rPr lang="en-US" altLang="zh-CN" sz="16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6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5781" y="1558748"/>
          <a:ext cx="8079105" cy="42392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97305"/>
                <a:gridCol w="6781800"/>
              </a:tblGrid>
              <a:tr h="29489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阅读感受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①小说情节安排上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日常生活与重大事件交错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主线副线发展等都独具匠心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人物塑造上把共性和个性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形似与神似很好地结合起来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同时把人物放在斗争漩涡中对比描写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以自身的言行和心理活动来揭示人物的思想与个性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语言呈现出个性化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形象化和情趣化的特点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903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关键词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贾宝玉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薛宝钗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贾政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贾琏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王熙凤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贾老太太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探春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王夫人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袭人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晴雯</a:t>
                      </a:r>
                      <a:endParaRPr lang="en-US" altLang="zh-CN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25065" y="1588836"/>
          <a:ext cx="8089900" cy="359791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96010"/>
                <a:gridCol w="1346200"/>
                <a:gridCol w="2738755"/>
                <a:gridCol w="2908935"/>
              </a:tblGrid>
              <a:tr h="6343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关键词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747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贾宝玉</a:t>
                      </a:r>
                      <a:endParaRPr lang="zh-CN" altLang="en-US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通灵宝玉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西厢记妙词通戏语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叛逆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乖张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林黛玉</a:t>
                      </a:r>
                      <a:endParaRPr lang="zh-CN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葬花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潇湘馆春困发幽情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黛玉葬花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林黛玉进贾府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林黛玉进大观园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敏感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细心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淡泊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真实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易伤感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绝顶聪明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悟性极强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自尊自爱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多愁善感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3635" y="1545974"/>
          <a:ext cx="8143875" cy="41040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03630"/>
                <a:gridCol w="1022350"/>
                <a:gridCol w="3156585"/>
                <a:gridCol w="2861310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关键词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王熙凤</a:t>
                      </a:r>
                      <a:endParaRPr lang="zh-CN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丹凤</a:t>
                      </a:r>
                      <a:endParaRPr lang="en-US" altLang="zh-CN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三角眼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毒设相思局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协理宁国府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精明能干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惯于玩弄权术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办事井然有序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处事圆滑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八面玲珑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且喜欢讨好奉承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薛宝钗</a:t>
                      </a:r>
                      <a:endParaRPr lang="zh-CN" sz="21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宝丫头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宝黛钗初会荣庆堂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薛宝钗羞笼红麝串 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温柔敦厚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八面玲珑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知书达理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面热心冷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学识渊博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6310" y="2880752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69" y="1563521"/>
            <a:ext cx="863053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完成后面的题目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以为因为我穷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低微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矮小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我就没有灵魂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没有心吗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你想错了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我跟你一样有灵魂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也完全一样有一颗心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要是上帝赐给了我一点美貌和大量财富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我也会让你感到难以离开我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就像我现在难以离开你一样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我现在不是凭着习俗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甚至也不是凭着肉体凡胎跟你说话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而是我的心灵在跟你的心灵说话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就好像我们都已离开人世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两人平等地一同站在上帝跟前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因为我们本来就是平等的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84" y="1541039"/>
            <a:ext cx="8639033" cy="542925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十三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三国演义</a:t>
            </a:r>
            <a:endParaRPr lang="zh-CN" altLang="zh-CN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84" y="1998089"/>
          <a:ext cx="8638540" cy="37344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86840"/>
                <a:gridCol w="7251700"/>
              </a:tblGrid>
              <a:tr h="10693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罗贯中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</a:t>
                      </a: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328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记叙东汉末年黄巾起义失败后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地主阶级加强剥削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政治黑暗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互相兼并的混乱局面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以及三国的兴衰史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322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关键词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张辽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徐晃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司马懿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董卓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赤兔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貂蝉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96" y="1563521"/>
            <a:ext cx="8694845" cy="135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这段话中的“我”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我”是在什么情况下说出这段话的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罗切斯特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借欲与某贵族小姐结婚来试探简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简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爱说了这段话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5336" y="1584623"/>
            <a:ext cx="80459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简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96" y="1563521"/>
            <a:ext cx="8694845" cy="345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骆驼祥子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祥子低着头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声音很低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可是很有力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先生另找人吧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这个月的工钱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你留着收拾车吧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车把断了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左边的灯碎了块玻璃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别处倒都好好的呢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选文中的“先生”是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祥子叫先生另找人的原因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		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结合作品内容谈谈该先生给了祥子怎样的帮助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曹先生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帮他出好主意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或“让祥子到他家拉车”“安排他与小福子的生活”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);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帮他重燃生活的信心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6816" y="2833351"/>
            <a:ext cx="1305756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曹先生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9101" y="3235687"/>
            <a:ext cx="3142099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祥子拉车摔伤了曹先生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69" y="1563521"/>
            <a:ext cx="863053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名著阅读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玄德回视其人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身长八尺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豹头环眼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燕颔虎须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声若巨雷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势如奔马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智深正使得活泛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只见墙外一个官人喝采道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端的使得好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智深听得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收住了手看时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只见墙缺边立着一个官人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怎生打扮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头戴一顶青纱抓角儿头巾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脑后两个白玉圈连珠鬓环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身穿一领单绿罗团花战袍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腰系一条双搭尾龟背银带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穿一对磕瓜头朝样皂靴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手中执一把折叠纸西川扇子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那官人生的豹头环眼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燕颔虎须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八尺长短身材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三十四五年纪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u="wavy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219" y="1493947"/>
            <a:ext cx="864108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和选文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画波浪线处分别描写的是哪个人物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甲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】: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张飞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;【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乙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】: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林冲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请任选一个人物说出其主要性格特征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并结合一个情节简单说明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张飞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性格特征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威猛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粗犷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有勇有谋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直爽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嫉恶如仇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敬爱英雄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不体恤士卒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相关情节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义释严颜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张飞攻打巴郡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遭到巴郡太守严颜的顽强抵抗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后张飞用计诱使严颜出战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活捉了严颜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张飞佩服严颜的为人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以礼相待并招降了他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体现了张飞有勇有谋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敬爱英雄的性格特征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69" y="1563521"/>
            <a:ext cx="8630530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阅读下面语段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酒席将阑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王仁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又谈到前日这一场官事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汤父母着实动怒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多亏令弟看的破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息下来了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严贡生道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这是亡弟不济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若是我在家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和汤父母说了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把王小二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黄梦统这两个奴才腿也砍折了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一个乡绅人家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由得百姓如此放肆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王仁道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凡事只是厚道些好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严贡生把脸红了一阵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又彼此劝了几杯酒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96" y="1563521"/>
            <a:ext cx="8694845" cy="219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该语段节选自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儒林外史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严贡生说的这番话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性格特点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关于这一性格特征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原文还有一处精彩描写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请用自己的话简要叙述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严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贡生对范进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张敬斋二人说自己是个不占便宜的率真之人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不想家里小厮来告急说邻人上门讨猪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当场败露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1236" y="1563521"/>
            <a:ext cx="1532598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爱自我吹嘘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69" y="1563521"/>
            <a:ext cx="863053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傅雷家书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孩子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我从你身上得到的教训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恐怕不比你从我这儿得到的少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尤其是近三年来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你不知使我对人生多增了几许深刻的体验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我从与你相处的过程中学到了忍耐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学到了说话的技巧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学到了把感情升华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说说上面这个语段刻画了一个怎样的父亲形象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谦逊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平等待人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关爱儿子的成长等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傅雷认为在现代人的相处中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长辈应克服自身哪些弱点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长辈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应克服落伍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迂腐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不够耐心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不太讲究说话技巧的弱点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96" y="1563521"/>
            <a:ext cx="8694845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妈一定刚刚起床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可是我已经下班回来了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他一面想着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一面加快脚步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嘴里吹着口哨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离开学校倒也好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反正那个该死的神甫是不会让你好好念书的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现在我恨不得吐那家伙一脸唾沫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他正想着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已经到家了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这段文字选自小说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				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文中的“他”是指作品的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主人公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结合原著中这段文字之外的相关内容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说说“他”为什么对神甫如此愤恨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神甫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对他态度蛮横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经常体罚侮辱他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最后因他往面包里撒烟末而被神甫无情地从学校开除了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0929" y="3263474"/>
            <a:ext cx="230280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钢铁是怎样炼成的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6729" y="3655889"/>
            <a:ext cx="1806918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保尔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柯察金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769" y="1563521"/>
            <a:ext cx="863053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根据下面文段内容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回答后面问题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照例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还有一个同乡会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吊烈士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骂满洲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此后便有人主张打电报到北京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痛斥满政府的无人道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会众即刻分成两派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一派要发电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一派不要发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我是主张发电的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但当我说出之后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即有一种钝滞的声音跟着起来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杀的杀掉了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死的死掉了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还发什么屁电报呢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这是一个高大身材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长头发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眼球白多黑少的人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看人总像在渺视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他蹲在席子上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我发言大抵就反对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我早觉得奇怪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注意着他的了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到这时才打听别人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说这话的是谁呢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有那么冷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96" y="1563521"/>
            <a:ext cx="8694845" cy="219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文段选自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朝花夕拾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文中的“他”指的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他是一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个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请用一句话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写出你读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朝花夕拾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的感受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读鲁迅的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朝花夕拾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让我感受到了作品的温馨和理性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3631" y="1593248"/>
            <a:ext cx="794043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鲁迅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13203" y="2006764"/>
            <a:ext cx="1012928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范爱农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4748" y="1985663"/>
            <a:ext cx="3701289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倔强耿直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愤世嫉俗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负责任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但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496" y="2399179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穷困潦倒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5781" y="1545973"/>
          <a:ext cx="8111490" cy="32848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8700"/>
                <a:gridCol w="4542790"/>
                <a:gridCol w="25400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典型情节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1564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桃园三结义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北海救孔融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忠义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1887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用计袭樊城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煮酒论英雄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跃马过檀溪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有勇有谋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胸怀天下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0170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三顾茅庐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白帝城托孤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慧眼识才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礼贤下士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0379" y="2960504"/>
            <a:ext cx="8641080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中的“名著阅读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限时实战”</a:t>
            </a:r>
            <a:endParaRPr lang="zh-CN" altLang="zh-CN" sz="3375" b="1" dirty="0">
              <a:solidFill>
                <a:srgbClr val="F4734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66" y="1564119"/>
          <a:ext cx="8631555" cy="447992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3155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312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桃园三结义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刘备有意拯救百姓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关羽又愿与刘备共同干一番事业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三人选定张飞庄后一桃园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准备了青牛白马作为祭品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焚香礼拜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宣誓完毕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三个人按年岁认了兄弟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刘备年长做了大哥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关羽第二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张飞最小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做了弟弟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三顾茅庐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徐庶向刘备推荐了卧龙先生诸葛亮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于是刘备就带领关羽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张飞亲自去草庐请诸葛亮出山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一连去了三次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前两次诸葛亮都不在家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直到第三次才见着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刘备向他请教了当世局势并邀请诸葛亮出山相助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诸葛亮道出了著名的“隆中对”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并同意出山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刘备如鱼得水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文武兼得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开始了他统一中原的大业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5781" y="1545973"/>
          <a:ext cx="8089900" cy="35566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8045"/>
                <a:gridCol w="5764530"/>
                <a:gridCol w="1457325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典型情节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8676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温酒斩华雄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单刀赴会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过五关斩六将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刮骨疗伤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勇武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2999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挂印封金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千里走单骑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义释曹阿瞒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忠肝义胆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9123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败走麦城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骄矜自负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57213" y="1564119"/>
          <a:ext cx="8068310" cy="41173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068310"/>
              </a:tblGrid>
              <a:tr h="688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温酒斩华雄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董卓大将华雄连斩数将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各路诸侯大惊失色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关羽请缨发誓胜不了华雄愿意受斩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曹操倒了杯热酒给关羽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把酒放着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我去去就来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｡”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他提刀上马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与华雄杀得天昏地暗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没一会便砍下了华雄的脑袋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回到军营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那杯酒还热着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刮骨疗伤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关羽生擒于禁斩杀庞德之后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再次进攻樊城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却被一枝带毒冷箭射中右臂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神医华佗来为他用刀刮骨去毒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帐里帐外的人都面色如土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而关羽仍饮酒食肉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谈笑弈棋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全无痛苦之色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5781" y="1545973"/>
          <a:ext cx="8089900" cy="39636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7895"/>
                <a:gridCol w="4709160"/>
                <a:gridCol w="2442845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典型情节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火烧新野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草船借箭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智算华容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空城计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巧布八阵图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舌战群儒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三气周公瑾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智勇双全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沉着冷静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知己知彼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小心谨慎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2143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挥泪斩马谡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荐庞统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收姜维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惜才爱才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6489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七擒孟获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以德服人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25066" y="1564119"/>
          <a:ext cx="8122285" cy="435165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122285"/>
              </a:tblGrid>
              <a:tr h="70167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64998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火烧新野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曹操派夏侯敦领兵十万伐新野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失败后回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曹军再次攻打新野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在诸葛亮的指挥下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刘备率领军队和新野的百姓弃新野移居樊城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新野成了空城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曹仁领兵到新野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见城门大开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城中无人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便引军进城中驻扎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夜晚时分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城中火起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赵云领兵赶来混战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曹军死伤大半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舌战群儒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诸葛亮为了联合东吴抵抗曹操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来到江东见孙权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孙权处早有一帮文武官员在等待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面对张昭等人主张投降曹操以自保的建议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诸葛亮侃侃而谈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一一辩驳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东吴群儒皆失色无语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黄盖与鲁肃引诸葛亮见孙权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诸葛亮使用激将法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终于使孙权茅塞顿开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同意联合抗曹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5781" y="1564119"/>
          <a:ext cx="8089900" cy="26549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08990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相关故事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062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挥泪斩马谡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街亭失守后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诸葛亮挥泪斩马谡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他为自己与马谡情同兄弟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今为明法度而斩之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也为自己忘记先帝“马谡言过其实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不可大用”临危叮嘱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用人不明而痛哭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马谡死后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诸葛亮自修祭文安排祭祀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并加大对马谡一家的抚恤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按月给予禄米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还上表自贬丞相之职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4895</Words>
  <Application>WPS 演示</Application>
  <PresentationFormat>在屏幕上显示</PresentationFormat>
  <Paragraphs>315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