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Lst>
  <p:sldSz cx="9144000" cy="6858000" type="screen4x3"/>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516" y="-10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tags" Target="tags/tag1.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4361C71-DFA7-4913-921E-A08BF76A8D74}"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1BB732-4D49-4014-BB80-ADBB5A81962E}"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61C71-DFA7-4913-921E-A08BF76A8D74}"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1BB732-4D49-4014-BB80-ADBB5A81962E}"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61C71-DFA7-4913-921E-A08BF76A8D74}"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1BB732-4D49-4014-BB80-ADBB5A81962E}"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4361C71-DFA7-4913-921E-A08BF76A8D74}"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1BB732-4D49-4014-BB80-ADBB5A81962E}"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4361C71-DFA7-4913-921E-A08BF76A8D74}"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1BB732-4D49-4014-BB80-ADBB5A81962E}"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4361C71-DFA7-4913-921E-A08BF76A8D74}" type="datetimeFigureOut">
              <a:rPr lang="zh-CN" altLang="en-US" smtClean="0"/>
              <a:t>2021/4/26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1BB732-4D49-4014-BB80-ADBB5A81962E}"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4361C71-DFA7-4913-921E-A08BF76A8D74}" type="datetimeFigureOut">
              <a:rPr lang="zh-CN" altLang="en-US" smtClean="0"/>
              <a:t>2021/4/26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1BB732-4D49-4014-BB80-ADBB5A81962E}"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4361C71-DFA7-4913-921E-A08BF76A8D74}" type="datetimeFigureOut">
              <a:rPr lang="zh-CN" altLang="en-US" smtClean="0"/>
              <a:t>2021/4/26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1BB732-4D49-4014-BB80-ADBB5A81962E}"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4361C71-DFA7-4913-921E-A08BF76A8D74}" type="datetimeFigureOut">
              <a:rPr lang="zh-CN" altLang="en-US" smtClean="0"/>
              <a:t>2021/4/26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1BB732-4D49-4014-BB80-ADBB5A81962E}"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361C71-DFA7-4913-921E-A08BF76A8D74}" type="datetimeFigureOut">
              <a:rPr lang="zh-CN" altLang="en-US" smtClean="0"/>
              <a:t>2021/4/26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1BB732-4D49-4014-BB80-ADBB5A81962E}"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4361C71-DFA7-4913-921E-A08BF76A8D74}" type="datetimeFigureOut">
              <a:rPr lang="zh-CN" altLang="en-US" smtClean="0"/>
              <a:t>2021/4/26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1BB732-4D49-4014-BB80-ADBB5A81962E}"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361C71-DFA7-4913-921E-A08BF76A8D74}" type="datetimeFigureOut">
              <a:rPr lang="zh-CN" altLang="en-US" smtClean="0"/>
              <a:t>2021/4/26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1BB732-4D49-4014-BB80-ADBB5A81962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normAutofit/>
          </a:bodyPr>
          <a:lstStyle/>
          <a:p>
            <a:r>
              <a:rPr lang="zh-CN" altLang="en-US" sz="8800" b="1" smtClean="0">
                <a:latin typeface="方正小标宋简体" pitchFamily="2" charset="-122"/>
                <a:ea typeface="方正小标宋简体" pitchFamily="2" charset="-122"/>
              </a:rPr>
              <a:t>阅 读 理 解</a:t>
            </a:r>
            <a:endParaRPr lang="zh-CN" altLang="en-US" sz="8800" b="1">
              <a:latin typeface="方正小标宋简体" pitchFamily="2" charset="-122"/>
              <a:ea typeface="方正小标宋简体" pitchFamily="2" charset="-122"/>
            </a:endParaRPr>
          </a:p>
        </p:txBody>
      </p:sp>
      <p:sp>
        <p:nvSpPr>
          <p:cNvPr id="3" name="副标题 2"/>
          <p:cNvSpPr>
            <a:spLocks noGrp="1"/>
          </p:cNvSpPr>
          <p:nvPr>
            <p:ph type="subTitle" idx="1"/>
          </p:nvPr>
        </p:nvSpPr>
        <p:spPr/>
        <p:txBody>
          <a:bodyPr/>
          <a:lstStyle/>
          <a:p>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pPr marL="0" indent="0">
              <a:lnSpc>
                <a:spcPct val="120000"/>
              </a:lnSpc>
              <a:spcBef>
                <a:spcPct val="0"/>
              </a:spcBef>
            </a:pPr>
            <a:r>
              <a:rPr lang="en-US" altLang="zh-CN" b="1" smtClean="0"/>
              <a:t>5</a:t>
            </a:r>
            <a:r>
              <a:rPr lang="zh-CN" altLang="en-US" b="1" smtClean="0"/>
              <a:t>、</a:t>
            </a:r>
            <a:r>
              <a:rPr lang="zh-CN" altLang="zh-CN" b="1" smtClean="0">
                <a:solidFill>
                  <a:srgbClr val="FF0000"/>
                </a:solidFill>
              </a:rPr>
              <a:t>语句</a:t>
            </a:r>
            <a:r>
              <a:rPr lang="zh-CN" altLang="zh-CN" b="1">
                <a:solidFill>
                  <a:srgbClr val="FF0000"/>
                </a:solidFill>
              </a:rPr>
              <a:t>在文章中的作用</a:t>
            </a:r>
            <a:endParaRPr lang="zh-CN" altLang="zh-CN">
              <a:solidFill>
                <a:srgbClr val="FF0000"/>
              </a:solidFill>
            </a:endParaRPr>
          </a:p>
          <a:p>
            <a:pPr marL="0" indent="0">
              <a:lnSpc>
                <a:spcPct val="120000"/>
              </a:lnSpc>
              <a:spcBef>
                <a:spcPct val="0"/>
              </a:spcBef>
            </a:pPr>
            <a:r>
              <a:rPr lang="zh-CN" altLang="zh-CN" b="1"/>
              <a:t>一般情况下提“句子的作用？”都是包含内容和结构上的作用</a:t>
            </a:r>
            <a:r>
              <a:rPr lang="zh-CN" altLang="zh-CN" b="1" smtClean="0"/>
              <a:t>。</a:t>
            </a:r>
            <a:endParaRPr lang="en-US" altLang="zh-CN" b="1" smtClean="0"/>
          </a:p>
          <a:p>
            <a:pPr marL="0" indent="0">
              <a:lnSpc>
                <a:spcPct val="120000"/>
              </a:lnSpc>
              <a:spcBef>
                <a:spcPct val="0"/>
              </a:spcBef>
            </a:pPr>
            <a:r>
              <a:rPr lang="zh-CN" altLang="zh-CN" b="1" smtClean="0">
                <a:solidFill>
                  <a:srgbClr val="FF0000"/>
                </a:solidFill>
              </a:rPr>
              <a:t>特别注意：在内容上的作用，运用了（</a:t>
            </a:r>
            <a:r>
              <a:rPr lang="en-US" altLang="zh-CN" b="1" smtClean="0">
                <a:solidFill>
                  <a:srgbClr val="FF0000"/>
                </a:solidFill>
              </a:rPr>
              <a:t>      </a:t>
            </a:r>
            <a:r>
              <a:rPr lang="zh-CN" altLang="zh-CN" b="1" smtClean="0">
                <a:solidFill>
                  <a:srgbClr val="FF0000"/>
                </a:solidFill>
              </a:rPr>
              <a:t>）方法，写出了（</a:t>
            </a:r>
            <a:r>
              <a:rPr lang="en-US" altLang="zh-CN" b="1" smtClean="0">
                <a:solidFill>
                  <a:srgbClr val="FF0000"/>
                </a:solidFill>
              </a:rPr>
              <a:t>       </a:t>
            </a:r>
            <a:r>
              <a:rPr lang="zh-CN" altLang="zh-CN" b="1" smtClean="0">
                <a:solidFill>
                  <a:srgbClr val="FF0000"/>
                </a:solidFill>
              </a:rPr>
              <a:t>）内容，表达了（</a:t>
            </a:r>
            <a:r>
              <a:rPr lang="en-US" altLang="zh-CN" b="1" smtClean="0">
                <a:solidFill>
                  <a:srgbClr val="FF0000"/>
                </a:solidFill>
              </a:rPr>
              <a:t>       </a:t>
            </a:r>
            <a:r>
              <a:rPr lang="zh-CN" altLang="zh-CN" b="1" smtClean="0">
                <a:solidFill>
                  <a:srgbClr val="FF0000"/>
                </a:solidFill>
              </a:rPr>
              <a:t>）中心。</a:t>
            </a:r>
            <a:endParaRPr lang="zh-CN" altLang="zh-CN" smtClean="0">
              <a:solidFill>
                <a:srgbClr val="FF0000"/>
              </a:solidFill>
            </a:endParaRPr>
          </a:p>
          <a:p>
            <a:pPr marL="0" indent="0">
              <a:lnSpc>
                <a:spcPct val="120000"/>
              </a:lnSpc>
              <a:spcBef>
                <a:spcPct val="0"/>
              </a:spcBef>
            </a:pPr>
            <a:r>
              <a:rPr lang="zh-CN" altLang="zh-CN" b="1" smtClean="0"/>
              <a:t>那个“中心”又包括：作者的思想情感、人物的性格品质等。</a:t>
            </a:r>
            <a:endParaRPr lang="zh-CN" altLang="zh-CN"/>
          </a:p>
          <a:p>
            <a:pPr marL="0" indent="0">
              <a:lnSpc>
                <a:spcPct val="120000"/>
              </a:lnSpc>
              <a:spcBef>
                <a:spcPct val="0"/>
              </a:spcBef>
            </a:pPr>
            <a:r>
              <a:rPr lang="zh-CN" altLang="zh-CN" b="1">
                <a:solidFill>
                  <a:srgbClr val="FF0000"/>
                </a:solidFill>
              </a:rPr>
              <a:t>句子在开头的作用：</a:t>
            </a:r>
            <a:r>
              <a:rPr lang="en-US" altLang="zh-CN" b="1">
                <a:solidFill>
                  <a:srgbClr val="FF0000"/>
                </a:solidFill>
              </a:rPr>
              <a:t>  </a:t>
            </a:r>
            <a:endParaRPr lang="zh-CN" altLang="zh-CN">
              <a:solidFill>
                <a:srgbClr val="FF0000"/>
              </a:solidFill>
            </a:endParaRPr>
          </a:p>
          <a:p>
            <a:pPr marL="0" indent="0">
              <a:lnSpc>
                <a:spcPct val="120000"/>
              </a:lnSpc>
              <a:spcBef>
                <a:spcPct val="0"/>
              </a:spcBef>
            </a:pPr>
            <a:r>
              <a:rPr lang="en-US" altLang="zh-CN" b="1"/>
              <a:t>       </a:t>
            </a:r>
            <a:r>
              <a:rPr lang="zh-CN" altLang="zh-CN" b="1"/>
              <a:t>引起下文（引出正文</a:t>
            </a:r>
            <a:r>
              <a:rPr lang="zh-CN" altLang="zh-CN" b="1" smtClean="0"/>
              <a:t>）</a:t>
            </a:r>
            <a:r>
              <a:rPr lang="en-US" altLang="zh-CN" smtClean="0"/>
              <a:t>      </a:t>
            </a:r>
            <a:r>
              <a:rPr lang="zh-CN" altLang="zh-CN" b="1" smtClean="0"/>
              <a:t>引领</a:t>
            </a:r>
            <a:r>
              <a:rPr lang="zh-CN" altLang="zh-CN" b="1"/>
              <a:t>下方（注意和‘引起下文’不同）</a:t>
            </a:r>
            <a:endParaRPr lang="zh-CN" altLang="zh-CN"/>
          </a:p>
          <a:p>
            <a:pPr marL="0" indent="0">
              <a:lnSpc>
                <a:spcPct val="120000"/>
              </a:lnSpc>
              <a:spcBef>
                <a:spcPct val="0"/>
              </a:spcBef>
            </a:pPr>
            <a:r>
              <a:rPr lang="en-US" altLang="zh-CN" b="1"/>
              <a:t>       </a:t>
            </a:r>
            <a:r>
              <a:rPr lang="zh-CN" altLang="zh-CN" b="1"/>
              <a:t>交待故事发生的背景（时间、地点、天气环境等</a:t>
            </a:r>
            <a:r>
              <a:rPr lang="zh-CN" altLang="zh-CN" b="1" smtClean="0"/>
              <a:t>）</a:t>
            </a:r>
            <a:r>
              <a:rPr lang="en-US" altLang="zh-CN" smtClean="0"/>
              <a:t>  </a:t>
            </a:r>
            <a:r>
              <a:rPr lang="en-US" altLang="zh-CN" b="1" smtClean="0"/>
              <a:t> </a:t>
            </a:r>
            <a:r>
              <a:rPr lang="zh-CN" altLang="zh-CN" b="1"/>
              <a:t>为下文做铺垫</a:t>
            </a:r>
            <a:endParaRPr lang="zh-CN" altLang="zh-CN"/>
          </a:p>
          <a:p>
            <a:pPr marL="0" indent="0">
              <a:lnSpc>
                <a:spcPct val="120000"/>
              </a:lnSpc>
              <a:spcBef>
                <a:spcPct val="0"/>
              </a:spcBef>
            </a:pPr>
            <a:r>
              <a:rPr lang="en-US" altLang="zh-CN" b="1"/>
              <a:t>       </a:t>
            </a:r>
            <a:r>
              <a:rPr lang="zh-CN" altLang="zh-CN" b="1"/>
              <a:t>设置悬念，吸引读者，激发读者的阅读</a:t>
            </a:r>
            <a:r>
              <a:rPr lang="zh-CN" altLang="zh-CN" b="1" smtClean="0"/>
              <a:t>兴趣</a:t>
            </a:r>
            <a:r>
              <a:rPr lang="en-US" altLang="zh-CN" smtClean="0"/>
              <a:t>       </a:t>
            </a:r>
            <a:r>
              <a:rPr lang="zh-CN" altLang="zh-CN" b="1" smtClean="0"/>
              <a:t>点明</a:t>
            </a:r>
            <a:r>
              <a:rPr lang="zh-CN" altLang="zh-CN" b="1"/>
              <a:t>中心（又叫主旨）</a:t>
            </a:r>
            <a:endParaRPr lang="zh-CN" altLang="zh-CN"/>
          </a:p>
          <a:p>
            <a:pPr marL="0" indent="0">
              <a:lnSpc>
                <a:spcPct val="120000"/>
              </a:lnSpc>
              <a:spcBef>
                <a:spcPct val="0"/>
              </a:spcBef>
            </a:pPr>
            <a:r>
              <a:rPr lang="zh-CN" altLang="zh-CN" b="1">
                <a:solidFill>
                  <a:srgbClr val="FF0000"/>
                </a:solidFill>
              </a:rPr>
              <a:t>句子在文章中间的作用：</a:t>
            </a:r>
            <a:endParaRPr lang="zh-CN" altLang="zh-CN">
              <a:solidFill>
                <a:srgbClr val="FF0000"/>
              </a:solidFill>
            </a:endParaRPr>
          </a:p>
          <a:p>
            <a:pPr marL="0" indent="0">
              <a:lnSpc>
                <a:spcPct val="120000"/>
              </a:lnSpc>
              <a:spcBef>
                <a:spcPct val="0"/>
              </a:spcBef>
            </a:pPr>
            <a:r>
              <a:rPr lang="en-US" altLang="zh-CN" b="1"/>
              <a:t>       </a:t>
            </a:r>
            <a:r>
              <a:rPr lang="zh-CN" altLang="zh-CN" b="1"/>
              <a:t>承接</a:t>
            </a:r>
            <a:r>
              <a:rPr lang="zh-CN" altLang="zh-CN" b="1" smtClean="0"/>
              <a:t>上文</a:t>
            </a:r>
            <a:r>
              <a:rPr lang="en-US" altLang="zh-CN" smtClean="0"/>
              <a:t>    </a:t>
            </a:r>
            <a:r>
              <a:rPr lang="en-US" altLang="zh-CN" b="1" smtClean="0"/>
              <a:t>    </a:t>
            </a:r>
            <a:r>
              <a:rPr lang="zh-CN" altLang="zh-CN" b="1"/>
              <a:t>开启</a:t>
            </a:r>
            <a:r>
              <a:rPr lang="zh-CN" altLang="zh-CN" b="1" smtClean="0"/>
              <a:t>下文</a:t>
            </a:r>
            <a:r>
              <a:rPr lang="en-US" altLang="zh-CN" smtClean="0"/>
              <a:t>      </a:t>
            </a:r>
            <a:r>
              <a:rPr lang="en-US" altLang="zh-CN" b="1" smtClean="0"/>
              <a:t> </a:t>
            </a:r>
            <a:r>
              <a:rPr lang="zh-CN" altLang="zh-CN" b="1" smtClean="0"/>
              <a:t>承上启下</a:t>
            </a:r>
            <a:r>
              <a:rPr lang="en-US" altLang="zh-CN"/>
              <a:t> </a:t>
            </a:r>
            <a:r>
              <a:rPr lang="en-US" altLang="zh-CN" smtClean="0"/>
              <a:t>     </a:t>
            </a:r>
            <a:r>
              <a:rPr lang="en-US" altLang="zh-CN" b="1" smtClean="0"/>
              <a:t>   </a:t>
            </a:r>
            <a:r>
              <a:rPr lang="zh-CN" altLang="zh-CN" b="1" smtClean="0"/>
              <a:t>照应标题</a:t>
            </a:r>
            <a:r>
              <a:rPr lang="en-US" altLang="zh-CN"/>
              <a:t> </a:t>
            </a:r>
            <a:r>
              <a:rPr lang="en-US" altLang="zh-CN" smtClean="0"/>
              <a:t>       </a:t>
            </a:r>
            <a:r>
              <a:rPr lang="en-US" altLang="zh-CN" b="1" smtClean="0"/>
              <a:t>  </a:t>
            </a:r>
            <a:r>
              <a:rPr lang="zh-CN" altLang="zh-CN" b="1"/>
              <a:t>照应开头</a:t>
            </a:r>
            <a:endParaRPr lang="zh-CN" altLang="zh-CN"/>
          </a:p>
          <a:p>
            <a:pPr marL="0" indent="0">
              <a:lnSpc>
                <a:spcPct val="120000"/>
              </a:lnSpc>
              <a:spcBef>
                <a:spcPct val="0"/>
              </a:spcBef>
            </a:pPr>
            <a:r>
              <a:rPr lang="zh-CN" altLang="zh-CN" b="1">
                <a:solidFill>
                  <a:srgbClr val="FF0000"/>
                </a:solidFill>
              </a:rPr>
              <a:t>句子在文章结尾的作用：</a:t>
            </a:r>
            <a:endParaRPr lang="zh-CN" altLang="zh-CN">
              <a:solidFill>
                <a:srgbClr val="FF0000"/>
              </a:solidFill>
            </a:endParaRPr>
          </a:p>
          <a:p>
            <a:pPr marL="0" indent="0">
              <a:lnSpc>
                <a:spcPct val="120000"/>
              </a:lnSpc>
              <a:spcBef>
                <a:spcPct val="0"/>
              </a:spcBef>
            </a:pPr>
            <a:r>
              <a:rPr lang="en-US" altLang="zh-CN" b="1"/>
              <a:t>       </a:t>
            </a:r>
            <a:r>
              <a:rPr lang="zh-CN" altLang="zh-CN" b="1"/>
              <a:t>总结上文（总结全文</a:t>
            </a:r>
            <a:r>
              <a:rPr lang="zh-CN" altLang="zh-CN" b="1" smtClean="0"/>
              <a:t>）</a:t>
            </a:r>
            <a:r>
              <a:rPr lang="en-US" altLang="zh-CN" smtClean="0"/>
              <a:t>          </a:t>
            </a:r>
          </a:p>
          <a:p>
            <a:pPr marL="0" indent="0">
              <a:lnSpc>
                <a:spcPct val="120000"/>
              </a:lnSpc>
              <a:spcBef>
                <a:spcPct val="0"/>
              </a:spcBef>
            </a:pPr>
            <a:r>
              <a:rPr lang="en-US" altLang="zh-CN" b="1"/>
              <a:t> </a:t>
            </a:r>
            <a:r>
              <a:rPr lang="en-US" altLang="zh-CN" b="1" smtClean="0"/>
              <a:t>     </a:t>
            </a:r>
            <a:r>
              <a:rPr lang="zh-CN" altLang="zh-CN" b="1"/>
              <a:t>点明中心（揭示主旨</a:t>
            </a:r>
            <a:r>
              <a:rPr lang="zh-CN" altLang="zh-CN" b="1" smtClean="0"/>
              <a:t>）</a:t>
            </a:r>
            <a:r>
              <a:rPr lang="en-US" altLang="zh-CN" smtClean="0"/>
              <a:t> </a:t>
            </a:r>
            <a:r>
              <a:rPr lang="zh-CN" altLang="zh-CN" b="1" smtClean="0"/>
              <a:t>强调中心</a:t>
            </a:r>
            <a:r>
              <a:rPr lang="en-US" altLang="zh-CN" b="1" smtClean="0"/>
              <a:t>    </a:t>
            </a:r>
            <a:r>
              <a:rPr lang="zh-CN" altLang="zh-CN" b="1" smtClean="0"/>
              <a:t>升华</a:t>
            </a:r>
            <a:r>
              <a:rPr lang="zh-CN" altLang="zh-CN" b="1"/>
              <a:t>中心（升华主题）</a:t>
            </a:r>
            <a:r>
              <a:rPr lang="en-US" altLang="zh-CN" b="1"/>
              <a:t>   </a:t>
            </a:r>
            <a:r>
              <a:rPr lang="zh-CN" altLang="zh-CN" b="1">
                <a:solidFill>
                  <a:srgbClr val="FF0000"/>
                </a:solidFill>
              </a:rPr>
              <a:t>注意</a:t>
            </a:r>
            <a:r>
              <a:rPr lang="en-US" altLang="zh-CN" b="1">
                <a:solidFill>
                  <a:srgbClr val="FF0000"/>
                </a:solidFill>
              </a:rPr>
              <a:t>  </a:t>
            </a:r>
            <a:r>
              <a:rPr lang="zh-CN" altLang="zh-CN" b="1">
                <a:solidFill>
                  <a:srgbClr val="FF0000"/>
                </a:solidFill>
              </a:rPr>
              <a:t>以上三种</a:t>
            </a:r>
            <a:r>
              <a:rPr lang="en-US" altLang="zh-CN" b="1">
                <a:solidFill>
                  <a:srgbClr val="FF0000"/>
                </a:solidFill>
              </a:rPr>
              <a:t>  </a:t>
            </a:r>
            <a:r>
              <a:rPr lang="zh-CN" altLang="zh-CN" b="1">
                <a:solidFill>
                  <a:srgbClr val="FF0000"/>
                </a:solidFill>
              </a:rPr>
              <a:t>不能同时出现</a:t>
            </a:r>
            <a:r>
              <a:rPr lang="en-US" altLang="zh-CN" b="1">
                <a:solidFill>
                  <a:srgbClr val="FF0000"/>
                </a:solidFill>
              </a:rPr>
              <a:t> </a:t>
            </a:r>
            <a:endParaRPr lang="zh-CN" altLang="zh-CN">
              <a:solidFill>
                <a:srgbClr val="FF0000"/>
              </a:solidFill>
            </a:endParaRPr>
          </a:p>
          <a:p>
            <a:pPr marL="0" indent="0">
              <a:lnSpc>
                <a:spcPct val="120000"/>
              </a:lnSpc>
              <a:spcBef>
                <a:spcPct val="0"/>
              </a:spcBef>
            </a:pPr>
            <a:r>
              <a:rPr lang="en-US" altLang="zh-CN" b="1"/>
              <a:t>       </a:t>
            </a:r>
            <a:r>
              <a:rPr lang="zh-CN" altLang="zh-CN" b="1"/>
              <a:t>发人深思，留给读者思考的</a:t>
            </a:r>
            <a:r>
              <a:rPr lang="zh-CN" altLang="zh-CN" b="1" smtClean="0"/>
              <a:t>余地</a:t>
            </a:r>
            <a:r>
              <a:rPr lang="en-US" altLang="zh-CN" smtClean="0"/>
              <a:t>       </a:t>
            </a:r>
            <a:r>
              <a:rPr lang="en-US" altLang="zh-CN" b="1" smtClean="0"/>
              <a:t> </a:t>
            </a:r>
            <a:r>
              <a:rPr lang="zh-CN" altLang="zh-CN" b="1"/>
              <a:t>照应标题</a:t>
            </a:r>
            <a:endParaRPr lang="zh-CN" altLang="zh-CN"/>
          </a:p>
          <a:p>
            <a:pPr marL="0" indent="0">
              <a:lnSpc>
                <a:spcPct val="120000"/>
              </a:lnSpc>
              <a:spcBef>
                <a:spcPct val="0"/>
              </a:spcBef>
            </a:pPr>
            <a:r>
              <a:rPr lang="en-US" altLang="zh-CN" b="1"/>
              <a:t>       </a:t>
            </a:r>
            <a:r>
              <a:rPr lang="zh-CN" altLang="zh-CN" b="1"/>
              <a:t>照应开头（就 是</a:t>
            </a:r>
            <a:r>
              <a:rPr lang="en-US" altLang="zh-CN" b="1"/>
              <a:t>  </a:t>
            </a:r>
            <a:r>
              <a:rPr lang="zh-CN" altLang="zh-CN" b="1"/>
              <a:t>首尾响应）</a:t>
            </a:r>
            <a:r>
              <a:rPr lang="en-US" altLang="zh-CN" b="1"/>
              <a:t>      </a:t>
            </a:r>
            <a:endParaRPr lang="zh-CN" altLang="zh-CN"/>
          </a:p>
          <a:p>
            <a:endParaRPr lang="zh-CN" altLang="en-US"/>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a:bodyPr>
          <a:lstStyle/>
          <a:p>
            <a:pPr marL="0" indent="0">
              <a:lnSpc>
                <a:spcPct val="120000"/>
              </a:lnSpc>
              <a:spcBef>
                <a:spcPct val="0"/>
              </a:spcBef>
            </a:pPr>
            <a:r>
              <a:rPr lang="en-US" altLang="zh-CN" b="1" smtClean="0"/>
              <a:t>6</a:t>
            </a:r>
            <a:r>
              <a:rPr lang="zh-CN" altLang="zh-CN" b="1" smtClean="0"/>
              <a:t>、</a:t>
            </a:r>
            <a:r>
              <a:rPr lang="zh-CN" altLang="zh-CN" b="1">
                <a:solidFill>
                  <a:srgbClr val="FF0000"/>
                </a:solidFill>
              </a:rPr>
              <a:t>语句在表情达意方面的作用</a:t>
            </a:r>
            <a:r>
              <a:rPr lang="en-US" altLang="zh-CN" b="1"/>
              <a:t>16</a:t>
            </a:r>
            <a:r>
              <a:rPr lang="zh-CN" altLang="zh-CN" b="1"/>
              <a:t>语言特点评价用词</a:t>
            </a:r>
            <a:r>
              <a:rPr lang="zh-CN" altLang="zh-CN" b="1" smtClean="0"/>
              <a:t>：准确</a:t>
            </a:r>
            <a:r>
              <a:rPr lang="zh-CN" altLang="zh-CN" b="1"/>
              <a:t>、生动、形象、通俗易懂、语言简练、简洁明了、委婉含蓄、意味深长、富有感染力等。</a:t>
            </a:r>
            <a:endParaRPr lang="zh-CN" altLang="zh-CN"/>
          </a:p>
          <a:p>
            <a:pPr marL="0" indent="0">
              <a:lnSpc>
                <a:spcPct val="120000"/>
              </a:lnSpc>
              <a:spcBef>
                <a:spcPct val="0"/>
              </a:spcBef>
            </a:pPr>
            <a:r>
              <a:rPr lang="en-US" altLang="zh-CN" b="1" smtClean="0"/>
              <a:t>7</a:t>
            </a:r>
            <a:r>
              <a:rPr lang="zh-CN" altLang="zh-CN" b="1" smtClean="0"/>
              <a:t>、</a:t>
            </a:r>
            <a:r>
              <a:rPr lang="zh-CN" altLang="zh-CN" b="1">
                <a:solidFill>
                  <a:srgbClr val="FF0000"/>
                </a:solidFill>
              </a:rPr>
              <a:t>围绕短文谈谈自己的看法或体会或感受：</a:t>
            </a:r>
            <a:endParaRPr lang="zh-CN" altLang="zh-CN">
              <a:solidFill>
                <a:srgbClr val="FF0000"/>
              </a:solidFill>
            </a:endParaRPr>
          </a:p>
          <a:p>
            <a:pPr marL="0" indent="0">
              <a:lnSpc>
                <a:spcPct val="120000"/>
              </a:lnSpc>
              <a:spcBef>
                <a:spcPct val="0"/>
              </a:spcBef>
            </a:pPr>
            <a:r>
              <a:rPr lang="en-US" altLang="zh-CN" b="1" smtClean="0"/>
              <a:t>1</a:t>
            </a:r>
            <a:r>
              <a:rPr lang="zh-CN" altLang="zh-CN" b="1"/>
              <a:t>、先用</a:t>
            </a:r>
            <a:r>
              <a:rPr lang="en-US" altLang="zh-CN" b="1"/>
              <a:t>1</a:t>
            </a:r>
            <a:r>
              <a:rPr lang="zh-CN" altLang="zh-CN" b="1"/>
              <a:t>句话概括出自己的看法或体会，如：我认为…</a:t>
            </a:r>
            <a:r>
              <a:rPr lang="en-US" altLang="zh-CN" b="1" smtClean="0"/>
              <a:t>..</a:t>
            </a:r>
            <a:r>
              <a:rPr lang="en-US" altLang="zh-CN" smtClean="0"/>
              <a:t>      </a:t>
            </a:r>
            <a:r>
              <a:rPr lang="en-US" altLang="zh-CN" b="1" smtClean="0"/>
              <a:t> </a:t>
            </a:r>
            <a:r>
              <a:rPr lang="zh-CN" altLang="zh-CN" b="1"/>
              <a:t>或我的观点是……</a:t>
            </a:r>
            <a:endParaRPr lang="zh-CN" altLang="zh-CN"/>
          </a:p>
          <a:p>
            <a:pPr marL="0" indent="0">
              <a:lnSpc>
                <a:spcPct val="120000"/>
              </a:lnSpc>
              <a:spcBef>
                <a:spcPct val="0"/>
              </a:spcBef>
            </a:pPr>
            <a:r>
              <a:rPr lang="en-US" altLang="zh-CN" b="1"/>
              <a:t>2</a:t>
            </a:r>
            <a:r>
              <a:rPr lang="zh-CN" altLang="zh-CN" b="1"/>
              <a:t>、再用</a:t>
            </a:r>
            <a:r>
              <a:rPr lang="en-US" altLang="zh-CN" b="1"/>
              <a:t>2-3</a:t>
            </a:r>
            <a:r>
              <a:rPr lang="zh-CN" altLang="zh-CN" b="1"/>
              <a:t>句话谈谈理由，可以摆事实、讲道理。</a:t>
            </a:r>
            <a:endParaRPr lang="zh-CN" altLang="zh-CN"/>
          </a:p>
          <a:p>
            <a:endParaRPr lang="zh-CN" altLang="en-US"/>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352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92500" lnSpcReduction="20000"/>
          </a:bodyPr>
          <a:lstStyle/>
          <a:p>
            <a:pPr marL="0" indent="0">
              <a:lnSpc>
                <a:spcPct val="120000"/>
              </a:lnSpc>
              <a:spcBef>
                <a:spcPct val="0"/>
              </a:spcBef>
            </a:pPr>
            <a:r>
              <a:rPr lang="zh-CN" altLang="zh-CN" b="1">
                <a:solidFill>
                  <a:srgbClr val="002060"/>
                </a:solidFill>
              </a:rPr>
              <a:t>１</a:t>
            </a:r>
            <a:r>
              <a:rPr lang="en-US" altLang="zh-CN" b="1">
                <a:solidFill>
                  <a:srgbClr val="002060"/>
                </a:solidFill>
              </a:rPr>
              <a:t>.</a:t>
            </a:r>
            <a:r>
              <a:rPr lang="zh-CN" altLang="zh-CN" b="1">
                <a:solidFill>
                  <a:srgbClr val="002060"/>
                </a:solidFill>
              </a:rPr>
              <a:t>概括文章内容的方法</a:t>
            </a:r>
          </a:p>
          <a:p>
            <a:pPr marL="0" indent="0">
              <a:lnSpc>
                <a:spcPct val="120000"/>
              </a:lnSpc>
              <a:spcBef>
                <a:spcPct val="0"/>
              </a:spcBef>
            </a:pPr>
            <a:r>
              <a:rPr lang="en-US" altLang="zh-CN" b="1"/>
              <a:t> </a:t>
            </a:r>
            <a:r>
              <a:rPr lang="zh-CN" altLang="zh-CN" b="1">
                <a:solidFill>
                  <a:srgbClr val="FF0000"/>
                </a:solidFill>
              </a:rPr>
              <a:t>题型</a:t>
            </a:r>
            <a:r>
              <a:rPr lang="en-US" altLang="zh-CN" b="1">
                <a:solidFill>
                  <a:srgbClr val="FF0000"/>
                </a:solidFill>
              </a:rPr>
              <a:t>1</a:t>
            </a:r>
            <a:r>
              <a:rPr lang="zh-CN" altLang="zh-CN" b="1">
                <a:solidFill>
                  <a:srgbClr val="FF0000"/>
                </a:solidFill>
              </a:rPr>
              <a:t>：请用简洁的语言概括文章叙述了一件什么事。</a:t>
            </a:r>
          </a:p>
          <a:p>
            <a:pPr marL="0" indent="0">
              <a:lnSpc>
                <a:spcPct val="120000"/>
              </a:lnSpc>
              <a:spcBef>
                <a:spcPct val="0"/>
              </a:spcBef>
            </a:pPr>
            <a:r>
              <a:rPr lang="zh-CN" altLang="zh-CN" b="1">
                <a:solidFill>
                  <a:srgbClr val="FF0000"/>
                </a:solidFill>
              </a:rPr>
              <a:t>题型</a:t>
            </a:r>
            <a:r>
              <a:rPr lang="en-US" altLang="zh-CN" b="1">
                <a:solidFill>
                  <a:srgbClr val="FF0000"/>
                </a:solidFill>
              </a:rPr>
              <a:t>2</a:t>
            </a:r>
            <a:r>
              <a:rPr lang="zh-CN" altLang="zh-CN" b="1">
                <a:solidFill>
                  <a:srgbClr val="FF0000"/>
                </a:solidFill>
              </a:rPr>
              <a:t>：请简要概括本文的主要内容。</a:t>
            </a:r>
          </a:p>
          <a:p>
            <a:pPr marL="0" indent="0">
              <a:lnSpc>
                <a:spcPct val="120000"/>
              </a:lnSpc>
              <a:spcBef>
                <a:spcPct val="0"/>
              </a:spcBef>
            </a:pPr>
            <a:r>
              <a:rPr lang="zh-CN" altLang="zh-CN" b="1"/>
              <a:t>格式： 谁</a:t>
            </a:r>
            <a:r>
              <a:rPr lang="en-US" altLang="zh-CN" b="1"/>
              <a:t>+</a:t>
            </a:r>
            <a:r>
              <a:rPr lang="zh-CN" altLang="zh-CN" b="1"/>
              <a:t>在什么地方（在什么时间或在什么情况下）</a:t>
            </a:r>
            <a:r>
              <a:rPr lang="en-US" altLang="zh-CN" b="1"/>
              <a:t>+</a:t>
            </a:r>
            <a:r>
              <a:rPr lang="zh-CN" altLang="zh-CN" b="1"/>
              <a:t>发生了什么事</a:t>
            </a:r>
            <a:r>
              <a:rPr lang="en-US" altLang="zh-CN" b="1"/>
              <a:t>+</a:t>
            </a:r>
            <a:r>
              <a:rPr lang="zh-CN" altLang="zh-CN" b="1"/>
              <a:t>结果怎么样。时间（季节、年代）、地点、环境如果有特定意义，也应概括在内。</a:t>
            </a:r>
          </a:p>
          <a:p>
            <a:pPr marL="0" indent="0">
              <a:lnSpc>
                <a:spcPct val="120000"/>
              </a:lnSpc>
              <a:spcBef>
                <a:spcPct val="0"/>
              </a:spcBef>
            </a:pPr>
            <a:r>
              <a:rPr lang="en-US" altLang="zh-CN" b="1"/>
              <a:t>1</a:t>
            </a:r>
            <a:r>
              <a:rPr lang="zh-CN" altLang="zh-CN" b="1"/>
              <a:t>）摘句法：即摘录这一段</a:t>
            </a:r>
            <a:r>
              <a:rPr lang="en-US" altLang="zh-CN" b="1"/>
              <a:t>(</a:t>
            </a:r>
            <a:r>
              <a:rPr lang="zh-CN" altLang="zh-CN" b="1"/>
              <a:t>层</a:t>
            </a:r>
            <a:r>
              <a:rPr lang="en-US" altLang="zh-CN" b="1"/>
              <a:t>)</a:t>
            </a:r>
            <a:r>
              <a:rPr lang="zh-CN" altLang="zh-CN" b="1"/>
              <a:t>中最能表现中心的语句（首括句、结尾句、中心句）。</a:t>
            </a:r>
          </a:p>
          <a:p>
            <a:pPr marL="0" indent="0">
              <a:lnSpc>
                <a:spcPct val="120000"/>
              </a:lnSpc>
              <a:spcBef>
                <a:spcPct val="0"/>
              </a:spcBef>
            </a:pPr>
            <a:r>
              <a:rPr lang="en-US" altLang="zh-CN" b="1"/>
              <a:t>2</a:t>
            </a:r>
            <a:r>
              <a:rPr lang="zh-CN" altLang="zh-CN" b="1"/>
              <a:t>）缩句法：将能表现段意（层意）的长句压缩成短句。</a:t>
            </a:r>
          </a:p>
          <a:p>
            <a:pPr marL="0" indent="0">
              <a:lnSpc>
                <a:spcPct val="120000"/>
              </a:lnSpc>
              <a:spcBef>
                <a:spcPct val="0"/>
              </a:spcBef>
            </a:pPr>
            <a:r>
              <a:rPr lang="en-US" altLang="zh-CN" b="1"/>
              <a:t>3</a:t>
            </a:r>
            <a:r>
              <a:rPr lang="zh-CN" altLang="zh-CN" b="1"/>
              <a:t>）联合（结合）法：把重要意思连接起来，概括出联合段意。</a:t>
            </a:r>
          </a:p>
          <a:p>
            <a:pPr marL="0" indent="0">
              <a:lnSpc>
                <a:spcPct val="120000"/>
              </a:lnSpc>
              <a:spcBef>
                <a:spcPct val="0"/>
              </a:spcBef>
            </a:pPr>
            <a:r>
              <a:rPr lang="en-US" altLang="zh-CN" b="1"/>
              <a:t>4</a:t>
            </a:r>
            <a:r>
              <a:rPr lang="zh-CN" altLang="zh-CN" b="1"/>
              <a:t>）择要法：在若干层意思中，可选择主要层意为段意。</a:t>
            </a:r>
          </a:p>
          <a:p>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352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92500"/>
          </a:bodyPr>
          <a:lstStyle/>
          <a:p>
            <a:pPr marL="0" indent="0">
              <a:lnSpc>
                <a:spcPct val="120000"/>
              </a:lnSpc>
              <a:spcBef>
                <a:spcPct val="0"/>
              </a:spcBef>
            </a:pPr>
            <a:r>
              <a:rPr lang="zh-CN" altLang="zh-CN" b="1">
                <a:solidFill>
                  <a:srgbClr val="FF0000"/>
                </a:solidFill>
              </a:rPr>
              <a:t>２</a:t>
            </a:r>
            <a:r>
              <a:rPr lang="en-US" altLang="zh-CN" b="1">
                <a:solidFill>
                  <a:srgbClr val="FF0000"/>
                </a:solidFill>
              </a:rPr>
              <a:t>.</a:t>
            </a:r>
            <a:r>
              <a:rPr lang="zh-CN" altLang="zh-CN" b="1">
                <a:solidFill>
                  <a:srgbClr val="FF0000"/>
                </a:solidFill>
              </a:rPr>
              <a:t>理清线索</a:t>
            </a:r>
          </a:p>
          <a:p>
            <a:pPr marL="0" indent="0">
              <a:lnSpc>
                <a:spcPct val="120000"/>
              </a:lnSpc>
              <a:spcBef>
                <a:spcPct val="0"/>
              </a:spcBef>
            </a:pPr>
            <a:r>
              <a:rPr lang="zh-CN" altLang="zh-CN" b="1"/>
              <a:t>（</a:t>
            </a:r>
            <a:r>
              <a:rPr lang="en-US" altLang="zh-CN" b="1"/>
              <a:t>1</a:t>
            </a:r>
            <a:r>
              <a:rPr lang="zh-CN" altLang="zh-CN" b="1"/>
              <a:t>）类型：物线、事线、人线、情线、时线、地线</a:t>
            </a:r>
          </a:p>
          <a:p>
            <a:pPr marL="0" indent="0">
              <a:lnSpc>
                <a:spcPct val="120000"/>
              </a:lnSpc>
              <a:spcBef>
                <a:spcPct val="0"/>
              </a:spcBef>
            </a:pPr>
            <a:r>
              <a:rPr lang="zh-CN" altLang="zh-CN" b="1"/>
              <a:t>（</a:t>
            </a:r>
            <a:r>
              <a:rPr lang="en-US" altLang="zh-CN" b="1"/>
              <a:t>2</a:t>
            </a:r>
            <a:r>
              <a:rPr lang="zh-CN" altLang="zh-CN" b="1"/>
              <a:t>）作用：是作者组织材料的思路在文章中的反映，是把文章的全部材料贯穿成一个有机整体的脉络。</a:t>
            </a:r>
          </a:p>
          <a:p>
            <a:pPr marL="0" indent="0">
              <a:lnSpc>
                <a:spcPct val="120000"/>
              </a:lnSpc>
              <a:spcBef>
                <a:spcPct val="0"/>
              </a:spcBef>
            </a:pPr>
            <a:r>
              <a:rPr lang="zh-CN" altLang="zh-CN" b="1"/>
              <a:t>文章的线索</a:t>
            </a:r>
            <a:r>
              <a:rPr lang="en-US" altLang="zh-CN" b="1"/>
              <a:t>(</a:t>
            </a:r>
            <a:r>
              <a:rPr lang="zh-CN" altLang="zh-CN" b="1"/>
              <a:t>只能答一个单线</a:t>
            </a:r>
            <a:r>
              <a:rPr lang="en-US" altLang="zh-CN" b="1"/>
              <a:t>)</a:t>
            </a:r>
            <a:endParaRPr lang="zh-CN" altLang="zh-CN" b="1"/>
          </a:p>
          <a:p>
            <a:pPr marL="0" indent="0">
              <a:lnSpc>
                <a:spcPct val="120000"/>
              </a:lnSpc>
              <a:spcBef>
                <a:spcPct val="0"/>
              </a:spcBef>
            </a:pPr>
            <a:r>
              <a:rPr lang="en-US" altLang="zh-CN" b="1"/>
              <a:t> 1)</a:t>
            </a:r>
            <a:r>
              <a:rPr lang="zh-CN" altLang="zh-CN" b="1"/>
              <a:t>时间顺序</a:t>
            </a:r>
            <a:r>
              <a:rPr lang="en-US" altLang="zh-CN" b="1"/>
              <a:t>(</a:t>
            </a:r>
            <a:r>
              <a:rPr lang="zh-CN" altLang="zh-CN" b="1"/>
              <a:t>人或物的成长经历</a:t>
            </a:r>
            <a:r>
              <a:rPr lang="en-US" altLang="zh-CN" b="1"/>
              <a:t>)</a:t>
            </a:r>
            <a:r>
              <a:rPr lang="zh-CN" altLang="zh-CN" b="1"/>
              <a:t>答题时只答成长经历…</a:t>
            </a:r>
          </a:p>
          <a:p>
            <a:pPr marL="0" indent="0">
              <a:lnSpc>
                <a:spcPct val="120000"/>
              </a:lnSpc>
              <a:spcBef>
                <a:spcPct val="0"/>
              </a:spcBef>
            </a:pPr>
            <a:r>
              <a:rPr lang="en-US" altLang="zh-CN" b="1"/>
              <a:t>  2)</a:t>
            </a:r>
            <a:r>
              <a:rPr lang="zh-CN" altLang="zh-CN" b="1"/>
              <a:t>空间顺序</a:t>
            </a:r>
            <a:r>
              <a:rPr lang="en-US" altLang="zh-CN" b="1"/>
              <a:t>(</a:t>
            </a:r>
            <a:r>
              <a:rPr lang="zh-CN" altLang="zh-CN" b="1"/>
              <a:t>游记的行踪</a:t>
            </a:r>
            <a:r>
              <a:rPr lang="en-US" altLang="zh-CN" b="1"/>
              <a:t>)</a:t>
            </a:r>
            <a:r>
              <a:rPr lang="zh-CN" altLang="zh-CN" b="1"/>
              <a:t>答题时答行踪或所见所闻所感</a:t>
            </a:r>
            <a:r>
              <a:rPr lang="en-US" altLang="zh-CN" b="1"/>
              <a:t>(</a:t>
            </a:r>
            <a:r>
              <a:rPr lang="zh-CN" altLang="zh-CN" b="1"/>
              <a:t>具体写</a:t>
            </a:r>
            <a:r>
              <a:rPr lang="en-US" altLang="zh-CN" b="1"/>
              <a:t>)</a:t>
            </a:r>
            <a:endParaRPr lang="zh-CN" altLang="zh-CN" b="1"/>
          </a:p>
          <a:p>
            <a:pPr marL="0" indent="0">
              <a:lnSpc>
                <a:spcPct val="120000"/>
              </a:lnSpc>
              <a:spcBef>
                <a:spcPct val="0"/>
              </a:spcBef>
            </a:pPr>
            <a:r>
              <a:rPr lang="en-US" altLang="zh-CN" b="1"/>
              <a:t>  3)</a:t>
            </a:r>
            <a:r>
              <a:rPr lang="zh-CN" altLang="zh-CN" b="1"/>
              <a:t>某一事物为线索</a:t>
            </a:r>
            <a:r>
              <a:rPr lang="en-US" altLang="zh-CN" b="1"/>
              <a:t>(</a:t>
            </a:r>
            <a:r>
              <a:rPr lang="zh-CN" altLang="zh-CN" b="1"/>
              <a:t>具体写出</a:t>
            </a:r>
            <a:r>
              <a:rPr lang="en-US" altLang="zh-CN" b="1"/>
              <a:t>)   4)</a:t>
            </a:r>
            <a:r>
              <a:rPr lang="zh-CN" altLang="zh-CN" b="1"/>
              <a:t>情感为线索</a:t>
            </a:r>
            <a:r>
              <a:rPr lang="en-US" altLang="zh-CN" b="1"/>
              <a:t>(</a:t>
            </a:r>
            <a:r>
              <a:rPr lang="zh-CN" altLang="zh-CN" b="1"/>
              <a:t>具体写</a:t>
            </a:r>
            <a:r>
              <a:rPr lang="en-US" altLang="zh-CN" b="1"/>
              <a:t>)</a:t>
            </a:r>
            <a:endParaRPr lang="zh-CN" altLang="zh-CN" b="1"/>
          </a:p>
          <a:p>
            <a:pPr marL="0" indent="0">
              <a:lnSpc>
                <a:spcPct val="120000"/>
              </a:lnSpc>
              <a:spcBef>
                <a:spcPct val="0"/>
              </a:spcBef>
            </a:pPr>
            <a:r>
              <a:rPr lang="zh-CN" altLang="zh-CN" b="1">
                <a:solidFill>
                  <a:srgbClr val="FF0000"/>
                </a:solidFill>
              </a:rPr>
              <a:t>（技巧：注意题目、文中多次出现的字眼、议论抒情的句子。）</a:t>
            </a:r>
            <a:endParaRPr lang="zh-CN" altLang="en-US" b="1">
              <a:solidFill>
                <a:srgbClr val="FF0000"/>
              </a:solidFill>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156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47500" lnSpcReduction="20000"/>
          </a:bodyPr>
          <a:lstStyle/>
          <a:p>
            <a:pPr marL="0" indent="0">
              <a:lnSpc>
                <a:spcPct val="120000"/>
              </a:lnSpc>
              <a:spcBef>
                <a:spcPct val="0"/>
              </a:spcBef>
            </a:pPr>
            <a:r>
              <a:rPr lang="zh-CN" altLang="zh-CN" sz="5500" b="1">
                <a:solidFill>
                  <a:srgbClr val="FF0000"/>
                </a:solidFill>
              </a:rPr>
              <a:t>３</a:t>
            </a:r>
            <a:r>
              <a:rPr lang="en-US" altLang="zh-CN" sz="5500" b="1">
                <a:solidFill>
                  <a:srgbClr val="FF0000"/>
                </a:solidFill>
              </a:rPr>
              <a:t>.</a:t>
            </a:r>
            <a:r>
              <a:rPr lang="zh-CN" altLang="zh-CN" sz="5500" b="1">
                <a:solidFill>
                  <a:srgbClr val="FF0000"/>
                </a:solidFill>
              </a:rPr>
              <a:t>概括文章中心的方法：</a:t>
            </a:r>
          </a:p>
          <a:p>
            <a:pPr marL="0" indent="0">
              <a:lnSpc>
                <a:spcPct val="120000"/>
              </a:lnSpc>
              <a:spcBef>
                <a:spcPct val="0"/>
              </a:spcBef>
            </a:pPr>
            <a:r>
              <a:rPr lang="zh-CN" altLang="zh-CN" sz="5500" b="1"/>
              <a:t>（</a:t>
            </a:r>
            <a:r>
              <a:rPr lang="en-US" altLang="zh-CN" sz="5500" b="1"/>
              <a:t>1</a:t>
            </a:r>
            <a:r>
              <a:rPr lang="zh-CN" altLang="zh-CN" sz="5500" b="1"/>
              <a:t>）分析题目概括法（</a:t>
            </a:r>
            <a:r>
              <a:rPr lang="en-US" altLang="zh-CN" sz="5500" b="1"/>
              <a:t>2</a:t>
            </a:r>
            <a:r>
              <a:rPr lang="zh-CN" altLang="zh-CN" sz="5500" b="1"/>
              <a:t>）从文章的开头找出中心（</a:t>
            </a:r>
            <a:r>
              <a:rPr lang="en-US" altLang="zh-CN" sz="5500" b="1"/>
              <a:t>3</a:t>
            </a:r>
            <a:r>
              <a:rPr lang="zh-CN" altLang="zh-CN" sz="5500" b="1"/>
              <a:t>）从过渡句、段找中心　</a:t>
            </a:r>
            <a:r>
              <a:rPr lang="zh-CN" altLang="zh-CN" sz="5500" b="1" smtClean="0"/>
              <a:t>（</a:t>
            </a:r>
            <a:r>
              <a:rPr lang="en-US" altLang="zh-CN" sz="5500" b="1"/>
              <a:t>4</a:t>
            </a:r>
            <a:r>
              <a:rPr lang="zh-CN" altLang="zh-CN" sz="5500" b="1"/>
              <a:t>）从文章的结尾拨出中心（</a:t>
            </a:r>
            <a:r>
              <a:rPr lang="en-US" altLang="zh-CN" sz="5500" b="1"/>
              <a:t>5</a:t>
            </a:r>
            <a:r>
              <a:rPr lang="zh-CN" altLang="zh-CN" sz="5500" b="1"/>
              <a:t>）在文章主人翁的语言描写中找中心　</a:t>
            </a:r>
            <a:r>
              <a:rPr lang="zh-CN" altLang="zh-CN" sz="5500" b="1" smtClean="0"/>
              <a:t>（</a:t>
            </a:r>
            <a:r>
              <a:rPr lang="en-US" altLang="zh-CN" sz="5500" b="1"/>
              <a:t>6</a:t>
            </a:r>
            <a:r>
              <a:rPr lang="zh-CN" altLang="zh-CN" sz="5500" b="1"/>
              <a:t>）从抒情部分找中心（</a:t>
            </a:r>
            <a:r>
              <a:rPr lang="en-US" altLang="zh-CN" sz="5500" b="1"/>
              <a:t>7</a:t>
            </a:r>
            <a:r>
              <a:rPr lang="zh-CN" altLang="zh-CN" sz="5500" b="1"/>
              <a:t>）从作者的议论部分找中心 （</a:t>
            </a:r>
            <a:r>
              <a:rPr lang="en-US" altLang="zh-CN" sz="5500" b="1"/>
              <a:t>8</a:t>
            </a:r>
            <a:r>
              <a:rPr lang="zh-CN" altLang="zh-CN" sz="5500" b="1"/>
              <a:t>）从课文的反复部分找中心　　</a:t>
            </a:r>
            <a:r>
              <a:rPr lang="zh-CN" altLang="zh-CN" sz="5500" b="1" smtClean="0"/>
              <a:t>（</a:t>
            </a:r>
            <a:r>
              <a:rPr lang="en-US" altLang="zh-CN" sz="5500" b="1"/>
              <a:t>9</a:t>
            </a:r>
            <a:r>
              <a:rPr lang="zh-CN" altLang="zh-CN" sz="5500" b="1"/>
              <a:t>）从重点句、段找</a:t>
            </a:r>
            <a:r>
              <a:rPr lang="zh-CN" altLang="zh-CN" sz="5500" b="1" smtClean="0"/>
              <a:t>中心（</a:t>
            </a:r>
            <a:r>
              <a:rPr lang="en-US" altLang="zh-CN" sz="5500" b="1"/>
              <a:t>10</a:t>
            </a:r>
            <a:r>
              <a:rPr lang="zh-CN" altLang="zh-CN" sz="5500" b="1"/>
              <a:t>）套路法。如：记叙文的文字表达的写法是“本文记叙了……表现了（赞扬了）……特点、品质、精神等”。童话、寓言、故事的文字表达格式是：“本文通过……故事……告诉（说明）……道理。”说明文的表达格式是“本文通过……说明（揭露、批评）……”散文的文字表达格式是“本文描写了……表达了……感情”</a:t>
            </a:r>
            <a:r>
              <a:rPr lang="zh-CN" altLang="zh-CN" sz="5500" b="1" smtClean="0"/>
              <a:t>。（</a:t>
            </a:r>
            <a:r>
              <a:rPr lang="en-US" altLang="zh-CN" sz="5500" b="1"/>
              <a:t>11</a:t>
            </a:r>
            <a:r>
              <a:rPr lang="zh-CN" altLang="zh-CN" sz="5500" b="1"/>
              <a:t>）写作背景</a:t>
            </a:r>
            <a:r>
              <a:rPr lang="zh-CN" altLang="zh-CN" sz="5500" b="1" smtClean="0"/>
              <a:t>法</a:t>
            </a:r>
            <a:r>
              <a:rPr lang="en-US" altLang="zh-CN" sz="5500" b="1"/>
              <a:t> </a:t>
            </a:r>
            <a:r>
              <a:rPr lang="en-US" altLang="zh-CN" sz="5500" b="1" smtClean="0"/>
              <a:t>    </a:t>
            </a:r>
            <a:r>
              <a:rPr lang="zh-CN" altLang="zh-CN" sz="5500" b="1" smtClean="0"/>
              <a:t>（</a:t>
            </a:r>
            <a:r>
              <a:rPr lang="en-US" altLang="zh-CN" sz="5500" b="1"/>
              <a:t>12</a:t>
            </a:r>
            <a:r>
              <a:rPr lang="zh-CN" altLang="zh-CN" sz="5500" b="1"/>
              <a:t>）归纳段意，理清文章逻辑结构法。　</a:t>
            </a:r>
            <a:r>
              <a:rPr lang="zh-CN" altLang="zh-CN" sz="5500" b="1" smtClean="0"/>
              <a:t>（</a:t>
            </a:r>
            <a:r>
              <a:rPr lang="en-US" altLang="zh-CN" sz="5500" b="1"/>
              <a:t>13</a:t>
            </a:r>
            <a:r>
              <a:rPr lang="zh-CN" altLang="zh-CN" sz="5500" b="1"/>
              <a:t>）从“文眼”上寻找</a:t>
            </a:r>
            <a:r>
              <a:rPr lang="zh-CN" altLang="zh-CN" sz="5500" b="1" smtClean="0"/>
              <a:t>中心（</a:t>
            </a:r>
            <a:r>
              <a:rPr lang="en-US" altLang="zh-CN" sz="5500" b="1"/>
              <a:t>14</a:t>
            </a:r>
            <a:r>
              <a:rPr lang="zh-CN" altLang="zh-CN" sz="5500" b="1"/>
              <a:t>）从不同文体的不同特点出发去归纳中心。　　</a:t>
            </a:r>
            <a:r>
              <a:rPr lang="zh-CN" altLang="zh-CN" sz="5500" b="1" smtClean="0"/>
              <a:t>不同</a:t>
            </a:r>
            <a:r>
              <a:rPr lang="zh-CN" altLang="zh-CN" sz="5500" b="1"/>
              <a:t>文体有不同特点，归纳中心思想应从不同特点出发。议论文的中心论点，往往与中心思想有密切关系；记叙文的中心思想，往往与文中的主要人物和事件密切相关；诗歌和抒情散文的中心思想，往往与作品的写作对象和作者抒发的感情相关。</a:t>
            </a:r>
          </a:p>
          <a:p>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pPr marL="0" indent="0">
              <a:lnSpc>
                <a:spcPct val="120000"/>
              </a:lnSpc>
              <a:spcBef>
                <a:spcPct val="0"/>
              </a:spcBef>
            </a:pPr>
            <a:r>
              <a:rPr lang="zh-CN" altLang="zh-CN">
                <a:solidFill>
                  <a:srgbClr val="FF0000"/>
                </a:solidFill>
              </a:rPr>
              <a:t> </a:t>
            </a:r>
            <a:r>
              <a:rPr lang="zh-CN" altLang="zh-CN" b="1">
                <a:solidFill>
                  <a:srgbClr val="FF0000"/>
                </a:solidFill>
              </a:rPr>
              <a:t>４</a:t>
            </a:r>
            <a:r>
              <a:rPr lang="en-US" altLang="zh-CN" b="1">
                <a:solidFill>
                  <a:srgbClr val="FF0000"/>
                </a:solidFill>
              </a:rPr>
              <a:t>.</a:t>
            </a:r>
            <a:r>
              <a:rPr lang="zh-CN" altLang="zh-CN" b="1">
                <a:solidFill>
                  <a:srgbClr val="FF0000"/>
                </a:solidFill>
              </a:rPr>
              <a:t>常见题型：</a:t>
            </a:r>
          </a:p>
          <a:p>
            <a:pPr marL="0" indent="0">
              <a:lnSpc>
                <a:spcPct val="120000"/>
              </a:lnSpc>
              <a:spcBef>
                <a:spcPct val="0"/>
              </a:spcBef>
            </a:pPr>
            <a:r>
              <a:rPr lang="en-US" altLang="zh-CN" b="1"/>
              <a:t>    </a:t>
            </a:r>
            <a:r>
              <a:rPr lang="zh-CN" altLang="zh-CN" b="1"/>
              <a:t>（</a:t>
            </a:r>
            <a:r>
              <a:rPr lang="en-US" altLang="zh-CN" b="1"/>
              <a:t>1</a:t>
            </a:r>
            <a:r>
              <a:rPr lang="zh-CN" altLang="zh-CN" b="1"/>
              <a:t>）请简要概括本文的主要内容或某一段落内容</a:t>
            </a:r>
            <a:r>
              <a:rPr lang="en-US" altLang="zh-CN" b="1"/>
              <a:t>(</a:t>
            </a:r>
            <a:r>
              <a:rPr lang="zh-CN" altLang="zh-CN" b="1"/>
              <a:t>请用简洁的语言概括文章叙述了一件什么事。</a:t>
            </a:r>
            <a:r>
              <a:rPr lang="en-US" altLang="zh-CN" b="1"/>
              <a:t>)</a:t>
            </a:r>
            <a:endParaRPr lang="zh-CN" altLang="zh-CN" b="1"/>
          </a:p>
          <a:p>
            <a:pPr marL="0" indent="0">
              <a:lnSpc>
                <a:spcPct val="120000"/>
              </a:lnSpc>
              <a:spcBef>
                <a:spcPct val="0"/>
              </a:spcBef>
            </a:pPr>
            <a:r>
              <a:rPr lang="zh-CN" altLang="zh-CN" b="1"/>
              <a:t>主要人物</a:t>
            </a:r>
            <a:r>
              <a:rPr lang="en-US" altLang="zh-CN" b="1"/>
              <a:t>+ </a:t>
            </a:r>
            <a:r>
              <a:rPr lang="zh-CN" altLang="zh-CN" b="1"/>
              <a:t>事件（或事件的结果）</a:t>
            </a:r>
            <a:r>
              <a:rPr lang="en-US" altLang="zh-CN" b="1"/>
              <a:t>+ </a:t>
            </a:r>
            <a:r>
              <a:rPr lang="zh-CN" altLang="zh-CN" b="1"/>
              <a:t>特定环境</a:t>
            </a:r>
            <a:r>
              <a:rPr lang="en-US" altLang="zh-CN" b="1"/>
              <a:t>(</a:t>
            </a:r>
            <a:r>
              <a:rPr lang="zh-CN" altLang="zh-CN" b="1"/>
              <a:t>特定环境有时强调的是</a:t>
            </a:r>
            <a:r>
              <a:rPr lang="en-US" altLang="zh-CN" b="1"/>
              <a:t>:</a:t>
            </a:r>
            <a:r>
              <a:rPr lang="zh-CN" altLang="zh-CN" b="1"/>
              <a:t>时间</a:t>
            </a:r>
            <a:r>
              <a:rPr lang="en-US" altLang="zh-CN" b="1"/>
              <a:t>/</a:t>
            </a:r>
            <a:r>
              <a:rPr lang="zh-CN" altLang="zh-CN" b="1"/>
              <a:t>地点</a:t>
            </a:r>
            <a:r>
              <a:rPr lang="en-US" altLang="zh-CN" b="1"/>
              <a:t>/</a:t>
            </a:r>
            <a:r>
              <a:rPr lang="zh-CN" altLang="zh-CN" b="1"/>
              <a:t>背景</a:t>
            </a:r>
            <a:r>
              <a:rPr lang="en-US" altLang="zh-CN" b="1"/>
              <a:t>/</a:t>
            </a:r>
            <a:r>
              <a:rPr lang="zh-CN" altLang="zh-CN" b="1"/>
              <a:t>方位</a:t>
            </a:r>
            <a:r>
              <a:rPr lang="en-US" altLang="zh-CN" b="1"/>
              <a:t>,</a:t>
            </a:r>
            <a:r>
              <a:rPr lang="zh-CN" altLang="zh-CN" b="1"/>
              <a:t>看文章强调的是什么</a:t>
            </a:r>
            <a:r>
              <a:rPr lang="en-US" altLang="zh-CN" b="1"/>
              <a:t>)</a:t>
            </a:r>
            <a:endParaRPr lang="zh-CN" altLang="zh-CN" b="1"/>
          </a:p>
          <a:p>
            <a:pPr marL="0" indent="0">
              <a:lnSpc>
                <a:spcPct val="120000"/>
              </a:lnSpc>
              <a:spcBef>
                <a:spcPct val="0"/>
              </a:spcBef>
            </a:pPr>
            <a:r>
              <a:rPr lang="zh-CN" altLang="zh-CN" b="1"/>
              <a:t>一般格式：谁</a:t>
            </a:r>
            <a:r>
              <a:rPr lang="en-US" altLang="zh-CN" b="1"/>
              <a:t>+</a:t>
            </a:r>
            <a:r>
              <a:rPr lang="zh-CN" altLang="zh-CN" b="1"/>
              <a:t>做了什么事</a:t>
            </a:r>
            <a:r>
              <a:rPr lang="en-US" altLang="zh-CN" b="1"/>
              <a:t>+</a:t>
            </a:r>
            <a:r>
              <a:rPr lang="zh-CN" altLang="zh-CN" b="1"/>
              <a:t>结果怎么样；谁</a:t>
            </a:r>
            <a:r>
              <a:rPr lang="en-US" altLang="zh-CN" b="1"/>
              <a:t>+</a:t>
            </a:r>
            <a:r>
              <a:rPr lang="zh-CN" altLang="zh-CN" b="1"/>
              <a:t>在什么地方</a:t>
            </a:r>
            <a:r>
              <a:rPr lang="en-US" altLang="zh-CN" b="1"/>
              <a:t>+</a:t>
            </a:r>
            <a:r>
              <a:rPr lang="zh-CN" altLang="zh-CN" b="1"/>
              <a:t>发生了什么事</a:t>
            </a:r>
            <a:r>
              <a:rPr lang="en-US" altLang="zh-CN" b="1"/>
              <a:t>+</a:t>
            </a:r>
            <a:r>
              <a:rPr lang="zh-CN" altLang="zh-CN" b="1"/>
              <a:t>结果怎么样；谁</a:t>
            </a:r>
            <a:r>
              <a:rPr lang="en-US" altLang="zh-CN" b="1"/>
              <a:t>+</a:t>
            </a:r>
            <a:r>
              <a:rPr lang="zh-CN" altLang="zh-CN" b="1"/>
              <a:t>在什么时间</a:t>
            </a:r>
            <a:r>
              <a:rPr lang="en-US" altLang="zh-CN" b="1"/>
              <a:t>+</a:t>
            </a:r>
            <a:r>
              <a:rPr lang="zh-CN" altLang="zh-CN" b="1"/>
              <a:t>发生了什么事</a:t>
            </a:r>
            <a:r>
              <a:rPr lang="en-US" altLang="zh-CN" b="1"/>
              <a:t>+</a:t>
            </a:r>
            <a:r>
              <a:rPr lang="zh-CN" altLang="zh-CN" b="1"/>
              <a:t>结果怎么样</a:t>
            </a:r>
          </a:p>
          <a:p>
            <a:pPr marL="0" indent="0">
              <a:lnSpc>
                <a:spcPct val="120000"/>
              </a:lnSpc>
              <a:spcBef>
                <a:spcPct val="0"/>
              </a:spcBef>
            </a:pPr>
            <a:r>
              <a:rPr lang="zh-CN" altLang="zh-CN" b="1"/>
              <a:t>（</a:t>
            </a:r>
            <a:r>
              <a:rPr lang="en-US" altLang="zh-CN" b="1"/>
              <a:t>2</a:t>
            </a:r>
            <a:r>
              <a:rPr lang="zh-CN" altLang="zh-CN" b="1"/>
              <a:t>）概括作者的行文思路（全文或某一段落</a:t>
            </a:r>
            <a:r>
              <a:rPr lang="zh-CN" altLang="zh-CN" b="1" smtClean="0"/>
              <a:t>）</a:t>
            </a:r>
            <a:endParaRPr lang="en-US" altLang="zh-CN" b="1" smtClean="0"/>
          </a:p>
          <a:p>
            <a:pPr marL="0" indent="0">
              <a:lnSpc>
                <a:spcPct val="120000"/>
              </a:lnSpc>
              <a:spcBef>
                <a:spcPct val="0"/>
              </a:spcBef>
            </a:pPr>
            <a:r>
              <a:rPr lang="zh-CN" altLang="zh-CN" b="1" smtClean="0"/>
              <a:t>（</a:t>
            </a:r>
            <a:r>
              <a:rPr lang="en-US" altLang="zh-CN" b="1"/>
              <a:t>3</a:t>
            </a:r>
            <a:r>
              <a:rPr lang="zh-CN" altLang="zh-CN" b="1"/>
              <a:t>）把握人物形象意义或性格特点</a:t>
            </a:r>
          </a:p>
          <a:p>
            <a:pPr marL="0" indent="0">
              <a:lnSpc>
                <a:spcPct val="120000"/>
              </a:lnSpc>
              <a:spcBef>
                <a:spcPct val="0"/>
              </a:spcBef>
            </a:pPr>
            <a:r>
              <a:rPr lang="zh-CN" altLang="zh-CN" b="1"/>
              <a:t>（</a:t>
            </a:r>
            <a:r>
              <a:rPr lang="en-US" altLang="zh-CN" b="1"/>
              <a:t>4</a:t>
            </a:r>
            <a:r>
              <a:rPr lang="zh-CN" altLang="zh-CN" b="1"/>
              <a:t>）</a:t>
            </a:r>
            <a:r>
              <a:rPr lang="en-US" altLang="zh-CN" b="1" u="sng"/>
              <a:t>            </a:t>
            </a:r>
            <a:r>
              <a:rPr lang="zh-CN" altLang="zh-CN" b="1"/>
              <a:t>是贯穿全文的线索，把文中的人物和事件有机地连在一起，使文章条理清楚、脉络分明。</a:t>
            </a:r>
          </a:p>
          <a:p>
            <a:pPr marL="0" indent="0">
              <a:lnSpc>
                <a:spcPct val="120000"/>
              </a:lnSpc>
              <a:spcBef>
                <a:spcPct val="0"/>
              </a:spcBef>
            </a:pPr>
            <a:r>
              <a:rPr lang="en-US" altLang="zh-CN" b="1"/>
              <a:t>    </a:t>
            </a:r>
            <a:r>
              <a:rPr lang="zh-CN" altLang="zh-CN" b="1"/>
              <a:t>解题思路：</a:t>
            </a:r>
          </a:p>
          <a:p>
            <a:pPr marL="0" indent="0">
              <a:lnSpc>
                <a:spcPct val="120000"/>
              </a:lnSpc>
              <a:spcBef>
                <a:spcPct val="0"/>
              </a:spcBef>
            </a:pPr>
            <a:r>
              <a:rPr lang="en-US" altLang="zh-CN" b="1"/>
              <a:t>    </a:t>
            </a:r>
            <a:r>
              <a:rPr lang="zh-CN" altLang="zh-CN" b="1"/>
              <a:t>①对所给阅读材料进行总体浏览，重点阅读文章的题目、开头、结尾及每一段的开头与结尾，心中略有对文章整体的了解。确定所给材料是写社会人生的哪个方面的，是抒发人生情感方面的，还是讨论文艺问题的；是重在叙事抒情、写景抒情、托物抒情，还是重在说理议事、追溯缘由、辨明真伪的。</a:t>
            </a:r>
          </a:p>
          <a:p>
            <a:pPr marL="0" indent="0">
              <a:lnSpc>
                <a:spcPct val="120000"/>
              </a:lnSpc>
              <a:spcBef>
                <a:spcPct val="0"/>
              </a:spcBef>
            </a:pPr>
            <a:r>
              <a:rPr lang="en-US" altLang="zh-CN" b="1"/>
              <a:t>    </a:t>
            </a:r>
            <a:r>
              <a:rPr lang="zh-CN" altLang="zh-CN" b="1"/>
              <a:t>②找到文中的中心句和暗示主题的提示语、关键词语，从中概括文章主题；也可从所选的材料中概括，材料是为文章中心服务的，我们可以看文章所选的材料表达了作者什么样的观点、态度、感情，从中找到作者要表达的主题思想。</a:t>
            </a:r>
          </a:p>
          <a:p>
            <a:pPr marL="0" indent="0">
              <a:lnSpc>
                <a:spcPct val="120000"/>
              </a:lnSpc>
              <a:spcBef>
                <a:spcPct val="0"/>
              </a:spcBef>
            </a:pPr>
            <a:r>
              <a:rPr lang="zh-CN" altLang="zh-CN" b="1"/>
              <a:t>③尽可能利用原文词语，如需要自己概括，则要注意语言文字表达的准确性和层次性，要做到言简意赅又不漏掉答题点。</a:t>
            </a:r>
          </a:p>
          <a:p>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pPr marL="0" indent="0">
              <a:lnSpc>
                <a:spcPct val="120000"/>
              </a:lnSpc>
              <a:spcBef>
                <a:spcPct val="0"/>
              </a:spcBef>
            </a:pPr>
            <a:r>
              <a:rPr lang="zh-CN" altLang="zh-CN" sz="3400" b="1"/>
              <a:t>二、词语</a:t>
            </a:r>
            <a:r>
              <a:rPr lang="zh-CN" altLang="zh-CN" sz="3400" b="1" smtClean="0"/>
              <a:t>品味</a:t>
            </a:r>
            <a:r>
              <a:rPr lang="zh-CN" altLang="en-US" sz="3400" b="1" smtClean="0"/>
              <a:t>、</a:t>
            </a:r>
            <a:r>
              <a:rPr lang="zh-CN" altLang="zh-CN" sz="3400" b="1" smtClean="0"/>
              <a:t>表达</a:t>
            </a:r>
            <a:r>
              <a:rPr lang="zh-CN" altLang="zh-CN" sz="3400" b="1"/>
              <a:t>上的好处、作用、</a:t>
            </a:r>
            <a:r>
              <a:rPr lang="zh-CN" altLang="zh-CN" sz="3400" b="1" smtClean="0"/>
              <a:t>效果</a:t>
            </a:r>
            <a:r>
              <a:rPr lang="zh-CN" altLang="en-US" sz="3400" b="1" smtClean="0"/>
              <a:t>、</a:t>
            </a:r>
            <a:r>
              <a:rPr lang="zh-CN" altLang="zh-CN" sz="3400" b="1" smtClean="0"/>
              <a:t>理解</a:t>
            </a:r>
            <a:r>
              <a:rPr lang="zh-CN" altLang="zh-CN" sz="3400" b="1"/>
              <a:t>词语在文中的含义</a:t>
            </a:r>
          </a:p>
          <a:p>
            <a:pPr marL="0" indent="0">
              <a:lnSpc>
                <a:spcPct val="120000"/>
              </a:lnSpc>
              <a:spcBef>
                <a:spcPct val="0"/>
              </a:spcBef>
            </a:pPr>
            <a:r>
              <a:rPr lang="zh-CN" altLang="zh-CN" sz="3400" b="1" smtClean="0"/>
              <a:t>常见</a:t>
            </a:r>
            <a:r>
              <a:rPr lang="zh-CN" altLang="zh-CN" sz="3400" b="1"/>
              <a:t>题型</a:t>
            </a:r>
            <a:r>
              <a:rPr lang="zh-CN" altLang="zh-CN" sz="3400" b="1" smtClean="0"/>
              <a:t>：（</a:t>
            </a:r>
            <a:r>
              <a:rPr lang="en-US" altLang="zh-CN" sz="3400" b="1"/>
              <a:t>1</a:t>
            </a:r>
            <a:r>
              <a:rPr lang="zh-CN" altLang="zh-CN" sz="3400" b="1"/>
              <a:t>）联系上下文品评加点词语作用（妙用）。（</a:t>
            </a:r>
            <a:r>
              <a:rPr lang="en-US" altLang="zh-CN" sz="3400" b="1"/>
              <a:t>2</a:t>
            </a:r>
            <a:r>
              <a:rPr lang="zh-CN" altLang="zh-CN" sz="3400" b="1"/>
              <a:t>）两个词语可否互换？为什么</a:t>
            </a:r>
            <a:r>
              <a:rPr lang="zh-CN" altLang="zh-CN" sz="3400" b="1" smtClean="0"/>
              <a:t>？（</a:t>
            </a:r>
            <a:r>
              <a:rPr lang="en-US" altLang="zh-CN" sz="3400" b="1"/>
              <a:t>3</a:t>
            </a:r>
            <a:r>
              <a:rPr lang="zh-CN" altLang="zh-CN" sz="3400" b="1"/>
              <a:t>）分析下列两个句子中词语的含义及作用。</a:t>
            </a:r>
          </a:p>
          <a:p>
            <a:pPr marL="0" indent="0">
              <a:lnSpc>
                <a:spcPct val="120000"/>
              </a:lnSpc>
              <a:spcBef>
                <a:spcPct val="0"/>
              </a:spcBef>
            </a:pPr>
            <a:r>
              <a:rPr lang="zh-CN" altLang="zh-CN" sz="3400" b="1"/>
              <a:t>解题思路：</a:t>
            </a:r>
          </a:p>
          <a:p>
            <a:pPr marL="0" indent="0">
              <a:lnSpc>
                <a:spcPct val="120000"/>
              </a:lnSpc>
              <a:spcBef>
                <a:spcPct val="0"/>
              </a:spcBef>
            </a:pPr>
            <a:r>
              <a:rPr lang="en-US" altLang="zh-CN" sz="3400" b="1"/>
              <a:t>    </a:t>
            </a:r>
            <a:r>
              <a:rPr lang="zh-CN" altLang="zh-CN" sz="3400" b="1"/>
              <a:t>①品味词语，一定要把词语还原于文本，依照“词不离句，句不离段，段不离文”的原则，万不可断章取义</a:t>
            </a:r>
            <a:r>
              <a:rPr lang="zh-CN" altLang="zh-CN" sz="3400" b="1" smtClean="0"/>
              <a:t>。</a:t>
            </a:r>
            <a:r>
              <a:rPr lang="en-US" altLang="zh-CN" sz="3400" b="1" smtClean="0"/>
              <a:t> </a:t>
            </a:r>
            <a:r>
              <a:rPr lang="zh-CN" altLang="zh-CN" sz="3400" b="1"/>
              <a:t>②准确理解题干要求，抓住题意要点，针对不同提问角度，确定具体解答思路</a:t>
            </a:r>
            <a:r>
              <a:rPr lang="zh-CN" altLang="zh-CN" sz="3400" b="1" smtClean="0"/>
              <a:t>。</a:t>
            </a:r>
            <a:endParaRPr lang="en-US" altLang="zh-CN" sz="3400" b="1" smtClean="0"/>
          </a:p>
          <a:p>
            <a:pPr marL="0" indent="0">
              <a:lnSpc>
                <a:spcPct val="120000"/>
              </a:lnSpc>
              <a:spcBef>
                <a:spcPct val="0"/>
              </a:spcBef>
            </a:pPr>
            <a:r>
              <a:rPr lang="zh-CN" altLang="zh-CN" sz="3400" b="1" smtClean="0">
                <a:solidFill>
                  <a:srgbClr val="FF0000"/>
                </a:solidFill>
              </a:rPr>
              <a:t>如</a:t>
            </a:r>
            <a:r>
              <a:rPr lang="zh-CN" altLang="zh-CN" sz="3400" b="1">
                <a:solidFill>
                  <a:srgbClr val="FF0000"/>
                </a:solidFill>
              </a:rPr>
              <a:t>题型一，</a:t>
            </a:r>
            <a:r>
              <a:rPr lang="zh-CN" altLang="zh-CN" sz="3400" b="1"/>
              <a:t>需答出语境义和文章的</a:t>
            </a:r>
            <a:r>
              <a:rPr lang="zh-CN" altLang="zh-CN" sz="3400" b="1" smtClean="0"/>
              <a:t>中心</a:t>
            </a:r>
            <a:r>
              <a:rPr lang="zh-CN" altLang="en-US" sz="3400" b="1" smtClean="0"/>
              <a:t>。</a:t>
            </a:r>
            <a:endParaRPr lang="en-US" altLang="zh-CN" sz="3400" b="1" smtClean="0"/>
          </a:p>
          <a:p>
            <a:pPr marL="0" indent="0">
              <a:lnSpc>
                <a:spcPct val="120000"/>
              </a:lnSpc>
              <a:spcBef>
                <a:spcPct val="0"/>
              </a:spcBef>
            </a:pPr>
            <a:r>
              <a:rPr lang="zh-CN" altLang="zh-CN" sz="3400" b="1" smtClean="0">
                <a:solidFill>
                  <a:srgbClr val="FF0000"/>
                </a:solidFill>
              </a:rPr>
              <a:t>题型</a:t>
            </a:r>
            <a:r>
              <a:rPr lang="zh-CN" altLang="zh-CN" sz="3400" b="1">
                <a:solidFill>
                  <a:srgbClr val="FF0000"/>
                </a:solidFill>
              </a:rPr>
              <a:t>二，</a:t>
            </a:r>
            <a:r>
              <a:rPr lang="zh-CN" altLang="zh-CN" sz="3400" b="1"/>
              <a:t>需分别答出两个词的词典义、再突出两个词的语境义，最后还要指出两个词互换后发生的变化</a:t>
            </a:r>
            <a:r>
              <a:rPr lang="zh-CN" altLang="zh-CN" sz="3400" b="1">
                <a:solidFill>
                  <a:srgbClr val="FF0000"/>
                </a:solidFill>
              </a:rPr>
              <a:t>（这种题型一般为不能换，分析时，应先对要互换的词语分别进行解释，然后结合人物的形象性格情感及文章的主师等将进行比较、分析出其最佳为，即不能换的理由。其答题模式为：不能换为</a:t>
            </a:r>
            <a:r>
              <a:rPr lang="en-US" altLang="zh-CN" sz="3400" b="1">
                <a:solidFill>
                  <a:srgbClr val="FF0000"/>
                </a:solidFill>
              </a:rPr>
              <a:t>XX</a:t>
            </a:r>
            <a:r>
              <a:rPr lang="zh-CN" altLang="zh-CN" sz="3400" b="1">
                <a:solidFill>
                  <a:srgbClr val="FF0000"/>
                </a:solidFill>
              </a:rPr>
              <a:t>词，原词的意思是……。该词准确生动地写出了……，若换成</a:t>
            </a:r>
            <a:r>
              <a:rPr lang="en-US" altLang="zh-CN" sz="3400" b="1">
                <a:solidFill>
                  <a:srgbClr val="FF0000"/>
                </a:solidFill>
              </a:rPr>
              <a:t>XX</a:t>
            </a:r>
            <a:r>
              <a:rPr lang="zh-CN" altLang="zh-CN" sz="3400" b="1">
                <a:solidFill>
                  <a:srgbClr val="FF0000"/>
                </a:solidFill>
              </a:rPr>
              <a:t>一词，则没有这种表达效果。</a:t>
            </a:r>
            <a:r>
              <a:rPr lang="zh-CN" altLang="zh-CN" sz="3400" b="1" smtClean="0">
                <a:solidFill>
                  <a:srgbClr val="FF0000"/>
                </a:solidFill>
              </a:rPr>
              <a:t>）</a:t>
            </a:r>
            <a:endParaRPr lang="en-US" altLang="zh-CN" sz="3400" b="1" smtClean="0">
              <a:solidFill>
                <a:srgbClr val="FF0000"/>
              </a:solidFill>
            </a:endParaRPr>
          </a:p>
          <a:p>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7500" lnSpcReduction="20000"/>
          </a:bodyPr>
          <a:lstStyle/>
          <a:p>
            <a:pPr marL="0" indent="0">
              <a:lnSpc>
                <a:spcPct val="120000"/>
              </a:lnSpc>
              <a:spcBef>
                <a:spcPct val="0"/>
              </a:spcBef>
            </a:pPr>
            <a:r>
              <a:rPr lang="zh-CN" altLang="zh-CN" b="1" smtClean="0">
                <a:solidFill>
                  <a:srgbClr val="FF0000"/>
                </a:solidFill>
              </a:rPr>
              <a:t>题型三，则既要答出词典义，也要答出语境义，并指明所表达的中心或表达的情感。</a:t>
            </a:r>
          </a:p>
          <a:p>
            <a:pPr marL="0" indent="0">
              <a:lnSpc>
                <a:spcPct val="120000"/>
              </a:lnSpc>
              <a:spcBef>
                <a:spcPct val="0"/>
              </a:spcBef>
            </a:pPr>
            <a:r>
              <a:rPr lang="en-US" altLang="zh-CN" b="1" smtClean="0"/>
              <a:t>    </a:t>
            </a:r>
            <a:r>
              <a:rPr lang="zh-CN" altLang="zh-CN" b="1" smtClean="0"/>
              <a:t>③表达作用，词语的表达作用，要结合语境或主题思想来回答，要答该词语对表达作者思想感情或主题思想的作用，有时也可以考虑词语对景物描写意境的作用或人物性格等方面的作用。</a:t>
            </a:r>
          </a:p>
          <a:p>
            <a:pPr marL="0" indent="0">
              <a:lnSpc>
                <a:spcPct val="120000"/>
              </a:lnSpc>
              <a:spcBef>
                <a:spcPct val="0"/>
              </a:spcBef>
            </a:pPr>
            <a:r>
              <a:rPr lang="zh-CN" altLang="zh-CN" b="1" smtClean="0">
                <a:solidFill>
                  <a:srgbClr val="FF0000"/>
                </a:solidFill>
              </a:rPr>
              <a:t>④词语在语境中的含义：</a:t>
            </a:r>
            <a:r>
              <a:rPr lang="en-US" altLang="zh-CN" b="1" smtClean="0"/>
              <a:t>(1)</a:t>
            </a:r>
            <a:r>
              <a:rPr lang="zh-CN" altLang="zh-CN" b="1" smtClean="0"/>
              <a:t>理解词语的本义；</a:t>
            </a:r>
            <a:r>
              <a:rPr lang="en-US" altLang="zh-CN" b="1" smtClean="0"/>
              <a:t>(2)</a:t>
            </a:r>
            <a:r>
              <a:rPr lang="zh-CN" altLang="zh-CN" b="1" smtClean="0"/>
              <a:t>看该词在句子中的表达对象；</a:t>
            </a:r>
            <a:r>
              <a:rPr lang="en-US" altLang="zh-CN" b="1" smtClean="0"/>
              <a:t>(3)</a:t>
            </a:r>
            <a:r>
              <a:rPr lang="zh-CN" altLang="zh-CN" b="1" smtClean="0"/>
              <a:t>对表达对象做必要的提炼</a:t>
            </a:r>
            <a:r>
              <a:rPr lang="en-US" altLang="zh-CN" b="1" smtClean="0"/>
              <a:t>(</a:t>
            </a:r>
            <a:r>
              <a:rPr lang="zh-CN" altLang="zh-CN" b="1" smtClean="0"/>
              <a:t>联系语言环境提炼意义指向概括词</a:t>
            </a:r>
            <a:r>
              <a:rPr lang="en-US" altLang="zh-CN" b="1" smtClean="0"/>
              <a:t>)</a:t>
            </a:r>
            <a:r>
              <a:rPr lang="zh-CN" altLang="zh-CN" b="1" smtClean="0"/>
              <a:t>；</a:t>
            </a:r>
            <a:r>
              <a:rPr lang="en-US" altLang="zh-CN" b="1" smtClean="0"/>
              <a:t>(4)</a:t>
            </a:r>
            <a:r>
              <a:rPr lang="zh-CN" altLang="zh-CN" b="1" smtClean="0"/>
              <a:t>再看该词表达得怎么样</a:t>
            </a:r>
            <a:r>
              <a:rPr lang="en-US" altLang="zh-CN" b="1" smtClean="0"/>
              <a:t>?(</a:t>
            </a:r>
            <a:r>
              <a:rPr lang="zh-CN" altLang="zh-CN" b="1" smtClean="0"/>
              <a:t>起什么作用</a:t>
            </a:r>
            <a:r>
              <a:rPr lang="en-US" altLang="zh-CN" b="1" smtClean="0"/>
              <a:t>)</a:t>
            </a:r>
            <a:r>
              <a:rPr lang="zh-CN" altLang="zh-CN" b="1" smtClean="0"/>
              <a:t>；</a:t>
            </a:r>
            <a:r>
              <a:rPr lang="en-US" altLang="zh-CN" b="1" smtClean="0"/>
              <a:t>(5)</a:t>
            </a:r>
            <a:r>
              <a:rPr lang="zh-CN" altLang="zh-CN" b="1" smtClean="0"/>
              <a:t>整合梳理答案语言，使表达简洁准确；</a:t>
            </a:r>
            <a:r>
              <a:rPr lang="en-US" altLang="zh-CN" b="1" smtClean="0"/>
              <a:t>(6)</a:t>
            </a:r>
            <a:r>
              <a:rPr lang="zh-CN" altLang="zh-CN" b="1" smtClean="0"/>
              <a:t>把答案代入原文，看语句是否通顺。</a:t>
            </a:r>
          </a:p>
          <a:p>
            <a:pPr marL="0" indent="0">
              <a:lnSpc>
                <a:spcPct val="120000"/>
              </a:lnSpc>
              <a:spcBef>
                <a:spcPct val="0"/>
              </a:spcBef>
            </a:pPr>
            <a:r>
              <a:rPr lang="en-US" altLang="zh-CN" b="1" smtClean="0">
                <a:solidFill>
                  <a:srgbClr val="FF0000"/>
                </a:solidFill>
              </a:rPr>
              <a:t>    </a:t>
            </a:r>
            <a:r>
              <a:rPr lang="zh-CN" altLang="zh-CN" b="1" smtClean="0">
                <a:solidFill>
                  <a:srgbClr val="FF0000"/>
                </a:solidFill>
              </a:rPr>
              <a:t>词语在语境中的作用：</a:t>
            </a:r>
            <a:r>
              <a:rPr lang="zh-CN" altLang="zh-CN" b="1" smtClean="0"/>
              <a:t>看该词语在句子中的含义是否生动或准确表现了句子内容</a:t>
            </a:r>
            <a:r>
              <a:rPr lang="en-US" altLang="zh-CN" b="1" smtClean="0"/>
              <a:t>(</a:t>
            </a:r>
            <a:r>
              <a:rPr lang="zh-CN" altLang="zh-CN" b="1" smtClean="0"/>
              <a:t>对该词语表现的内容要提炼意义指向概括词，否则，答题语言不简洁</a:t>
            </a:r>
            <a:r>
              <a:rPr lang="en-US" altLang="zh-CN" b="1" smtClean="0"/>
              <a:t>)</a:t>
            </a:r>
            <a:r>
              <a:rPr lang="zh-CN" altLang="zh-CN" b="1" smtClean="0"/>
              <a:t>。</a:t>
            </a:r>
          </a:p>
          <a:p>
            <a:pPr marL="0" indent="0">
              <a:lnSpc>
                <a:spcPct val="120000"/>
              </a:lnSpc>
              <a:spcBef>
                <a:spcPct val="0"/>
              </a:spcBef>
            </a:pPr>
            <a:r>
              <a:rPr lang="en-US" altLang="zh-CN" b="1" smtClean="0"/>
              <a:t>    1</a:t>
            </a:r>
            <a:r>
              <a:rPr lang="zh-CN" altLang="zh-CN" b="1" smtClean="0"/>
              <a:t>）换同义词在句子中</a:t>
            </a:r>
            <a:r>
              <a:rPr lang="en-US" altLang="zh-CN" b="1" smtClean="0"/>
              <a:t>+</a:t>
            </a:r>
            <a:r>
              <a:rPr lang="zh-CN" altLang="zh-CN" b="1" smtClean="0"/>
              <a:t>原文或者在反面加“不”</a:t>
            </a:r>
            <a:r>
              <a:rPr lang="en-US" altLang="zh-CN" b="1" smtClean="0"/>
              <a:t>+</a:t>
            </a:r>
            <a:r>
              <a:rPr lang="zh-CN" altLang="zh-CN" b="1" smtClean="0"/>
              <a:t>原文答（在前几题中出现时，问的是该词本身的意思，解释这个词即可）</a:t>
            </a:r>
          </a:p>
          <a:p>
            <a:pPr marL="0" indent="0">
              <a:lnSpc>
                <a:spcPct val="120000"/>
              </a:lnSpc>
              <a:spcBef>
                <a:spcPct val="0"/>
              </a:spcBef>
            </a:pPr>
            <a:r>
              <a:rPr lang="en-US" altLang="zh-CN" b="1" smtClean="0"/>
              <a:t>    2</a:t>
            </a:r>
            <a:r>
              <a:rPr lang="zh-CN" altLang="zh-CN" b="1" smtClean="0"/>
              <a:t>）在上下文找答案抄上（抄原文要抄全</a:t>
            </a:r>
            <a:r>
              <a:rPr lang="en-US" altLang="zh-CN" b="1" smtClean="0"/>
              <a:t>,</a:t>
            </a:r>
            <a:r>
              <a:rPr lang="zh-CN" altLang="zh-CN" b="1" smtClean="0"/>
              <a:t>抄到句号为止）</a:t>
            </a:r>
          </a:p>
          <a:p>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85000" lnSpcReduction="20000"/>
          </a:bodyPr>
          <a:lstStyle/>
          <a:p>
            <a:pPr marL="0" indent="0">
              <a:lnSpc>
                <a:spcPct val="120000"/>
              </a:lnSpc>
              <a:spcBef>
                <a:spcPct val="0"/>
              </a:spcBef>
            </a:pPr>
            <a:r>
              <a:rPr lang="zh-CN" altLang="zh-CN" b="1">
                <a:solidFill>
                  <a:srgbClr val="FF0000"/>
                </a:solidFill>
              </a:rPr>
              <a:t>常见答题技巧和模式：</a:t>
            </a:r>
          </a:p>
          <a:p>
            <a:pPr marL="0" indent="0">
              <a:lnSpc>
                <a:spcPct val="120000"/>
              </a:lnSpc>
              <a:spcBef>
                <a:spcPct val="0"/>
              </a:spcBef>
            </a:pPr>
            <a:r>
              <a:rPr lang="en-US" altLang="zh-CN" b="1"/>
              <a:t>   </a:t>
            </a:r>
            <a:r>
              <a:rPr lang="zh-CN" altLang="zh-CN" b="1"/>
              <a:t>技巧：</a:t>
            </a:r>
            <a:r>
              <a:rPr lang="zh-CN" altLang="zh-CN" b="1" u="sng"/>
              <a:t>解释加点词语的原意</a:t>
            </a:r>
            <a:r>
              <a:rPr lang="en-US" altLang="zh-CN" b="1" u="sng"/>
              <a:t>+</a:t>
            </a:r>
            <a:r>
              <a:rPr lang="zh-CN" altLang="zh-CN" b="1" u="sng"/>
              <a:t>加点词语的在这儿的意思（这个词语描写（绘）出了……的情景（或画面）</a:t>
            </a:r>
            <a:r>
              <a:rPr lang="en-US" altLang="zh-CN" b="1" u="sng"/>
              <a:t>+</a:t>
            </a:r>
            <a:r>
              <a:rPr lang="zh-CN" altLang="zh-CN" b="1" u="sng"/>
              <a:t>抒发了（表现了</a:t>
            </a:r>
            <a:r>
              <a:rPr lang="en-US" altLang="zh-CN" b="1" u="sng"/>
              <a:t>/</a:t>
            </a:r>
            <a:r>
              <a:rPr lang="zh-CN" altLang="zh-CN" b="1" u="sng"/>
              <a:t>表达了）……的情感（性格）。</a:t>
            </a:r>
            <a:endParaRPr lang="zh-CN" altLang="zh-CN" b="1"/>
          </a:p>
          <a:p>
            <a:pPr marL="0" indent="0">
              <a:lnSpc>
                <a:spcPct val="120000"/>
              </a:lnSpc>
              <a:spcBef>
                <a:spcPct val="0"/>
              </a:spcBef>
            </a:pPr>
            <a:r>
              <a:rPr lang="zh-CN" altLang="zh-CN" b="1">
                <a:solidFill>
                  <a:srgbClr val="FF0000"/>
                </a:solidFill>
              </a:rPr>
              <a:t>常见答题模式：“</a:t>
            </a:r>
            <a:r>
              <a:rPr lang="en-US" altLang="zh-CN" b="1">
                <a:solidFill>
                  <a:srgbClr val="FF0000"/>
                </a:solidFill>
              </a:rPr>
              <a:t>XX</a:t>
            </a:r>
            <a:r>
              <a:rPr lang="zh-CN" altLang="zh-CN" b="1">
                <a:solidFill>
                  <a:srgbClr val="FF0000"/>
                </a:solidFill>
              </a:rPr>
              <a:t>”一词（等词），写出了</a:t>
            </a:r>
            <a:r>
              <a:rPr lang="en-US" altLang="zh-CN" b="1">
                <a:solidFill>
                  <a:srgbClr val="FF0000"/>
                </a:solidFill>
              </a:rPr>
              <a:t>XX</a:t>
            </a:r>
            <a:r>
              <a:rPr lang="zh-CN" altLang="zh-CN" b="1">
                <a:solidFill>
                  <a:srgbClr val="FF0000"/>
                </a:solidFill>
              </a:rPr>
              <a:t>的特点或内容，表达了作者</a:t>
            </a:r>
            <a:r>
              <a:rPr lang="en-US" altLang="zh-CN" b="1">
                <a:solidFill>
                  <a:srgbClr val="FF0000"/>
                </a:solidFill>
              </a:rPr>
              <a:t>XX</a:t>
            </a:r>
            <a:r>
              <a:rPr lang="zh-CN" altLang="zh-CN" b="1">
                <a:solidFill>
                  <a:srgbClr val="FF0000"/>
                </a:solidFill>
              </a:rPr>
              <a:t>的思想感情</a:t>
            </a:r>
            <a:r>
              <a:rPr lang="zh-CN" altLang="zh-CN" b="1" smtClean="0">
                <a:solidFill>
                  <a:srgbClr val="FF0000"/>
                </a:solidFill>
              </a:rPr>
              <a:t>。</a:t>
            </a:r>
            <a:r>
              <a:rPr lang="en-US" altLang="zh-CN" b="1">
                <a:solidFill>
                  <a:srgbClr val="FF0000"/>
                </a:solidFill>
              </a:rPr>
              <a:t> </a:t>
            </a:r>
            <a:endParaRPr lang="zh-CN" altLang="zh-CN" b="1">
              <a:solidFill>
                <a:srgbClr val="FF0000"/>
              </a:solidFill>
            </a:endParaRPr>
          </a:p>
          <a:p>
            <a:pPr marL="0" indent="0">
              <a:lnSpc>
                <a:spcPct val="120000"/>
              </a:lnSpc>
              <a:spcBef>
                <a:spcPct val="0"/>
              </a:spcBef>
            </a:pPr>
            <a:r>
              <a:rPr lang="zh-CN" altLang="zh-CN" b="1"/>
              <a:t>【例</a:t>
            </a:r>
            <a:r>
              <a:rPr lang="en-US" altLang="zh-CN" b="1"/>
              <a:t>12</a:t>
            </a:r>
            <a:r>
              <a:rPr lang="zh-CN" altLang="zh-CN" b="1"/>
              <a:t>】赏析下面句子中加点词语的妙处。</a:t>
            </a:r>
          </a:p>
          <a:p>
            <a:pPr marL="0" indent="0">
              <a:lnSpc>
                <a:spcPct val="120000"/>
              </a:lnSpc>
              <a:spcBef>
                <a:spcPct val="0"/>
              </a:spcBef>
            </a:pPr>
            <a:r>
              <a:rPr lang="zh-CN" altLang="zh-CN" b="1"/>
              <a:t>轻捷的叫天子（云雀）忽然从草间直窜向云霄里去了。</a:t>
            </a:r>
          </a:p>
          <a:p>
            <a:pPr marL="0" indent="0">
              <a:lnSpc>
                <a:spcPct val="120000"/>
              </a:lnSpc>
              <a:spcBef>
                <a:spcPct val="0"/>
              </a:spcBef>
            </a:pPr>
            <a:r>
              <a:rPr lang="zh-CN" altLang="zh-CN" b="1"/>
              <a:t>【解析】这属于描写事物的动词的赏析，被描绘对象是“叫天子”，动词是“窜’</a:t>
            </a:r>
            <a:r>
              <a:rPr lang="en-US" altLang="zh-CN" b="1"/>
              <a:t>,</a:t>
            </a:r>
            <a:r>
              <a:rPr lang="zh-CN" altLang="zh-CN" b="1"/>
              <a:t>特点是“轻捷肥胖”，“窜”字表现出叫天子的动作迅速、敏捷的特点，这其中也有作者的情感。</a:t>
            </a:r>
          </a:p>
          <a:p>
            <a:pPr marL="0" indent="0">
              <a:lnSpc>
                <a:spcPct val="120000"/>
              </a:lnSpc>
              <a:spcBef>
                <a:spcPct val="0"/>
              </a:spcBef>
            </a:pPr>
            <a:r>
              <a:rPr lang="zh-CN" altLang="zh-CN" b="1"/>
              <a:t>【答案】“窜”一词简洁形象的表现了云雀的轻捷迅疾的特点，突出了孩子的对外面世界的美好向往。表达了作者对云雀的喜爱之情。</a:t>
            </a:r>
          </a:p>
          <a:p>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352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pPr marL="0" indent="0">
              <a:lnSpc>
                <a:spcPct val="120000"/>
              </a:lnSpc>
              <a:spcBef>
                <a:spcPct val="0"/>
              </a:spcBef>
            </a:pPr>
            <a:r>
              <a:rPr lang="zh-CN" altLang="zh-CN" b="1">
                <a:solidFill>
                  <a:srgbClr val="FF0000"/>
                </a:solidFill>
              </a:rPr>
              <a:t>三、理解句子的含义及作用</a:t>
            </a:r>
          </a:p>
          <a:p>
            <a:pPr marL="0" indent="0">
              <a:lnSpc>
                <a:spcPct val="120000"/>
              </a:lnSpc>
              <a:spcBef>
                <a:spcPct val="0"/>
              </a:spcBef>
            </a:pPr>
            <a:r>
              <a:rPr lang="en-US" altLang="zh-CN" b="1">
                <a:solidFill>
                  <a:srgbClr val="FF0000"/>
                </a:solidFill>
              </a:rPr>
              <a:t>1.</a:t>
            </a:r>
            <a:r>
              <a:rPr lang="zh-CN" altLang="zh-CN" b="1">
                <a:solidFill>
                  <a:srgbClr val="FF0000"/>
                </a:solidFill>
              </a:rPr>
              <a:t>常见题型：</a:t>
            </a:r>
          </a:p>
          <a:p>
            <a:pPr marL="0" indent="0">
              <a:lnSpc>
                <a:spcPct val="120000"/>
              </a:lnSpc>
              <a:spcBef>
                <a:spcPct val="0"/>
              </a:spcBef>
            </a:pPr>
            <a:r>
              <a:rPr lang="en-US" altLang="zh-CN" b="1"/>
              <a:t>    </a:t>
            </a:r>
            <a:r>
              <a:rPr lang="zh-CN" altLang="zh-CN" b="1"/>
              <a:t>（</a:t>
            </a:r>
            <a:r>
              <a:rPr lang="en-US" altLang="zh-CN" b="1"/>
              <a:t>1</a:t>
            </a:r>
            <a:r>
              <a:rPr lang="zh-CN" altLang="zh-CN" b="1"/>
              <a:t>）理解语句的深层含义 （</a:t>
            </a:r>
            <a:r>
              <a:rPr lang="en-US" altLang="zh-CN" b="1"/>
              <a:t>2</a:t>
            </a:r>
            <a:r>
              <a:rPr lang="zh-CN" altLang="zh-CN" b="1"/>
              <a:t>）理解句子在文章中的作用</a:t>
            </a:r>
          </a:p>
          <a:p>
            <a:pPr marL="0" indent="0">
              <a:lnSpc>
                <a:spcPct val="120000"/>
              </a:lnSpc>
              <a:spcBef>
                <a:spcPct val="0"/>
              </a:spcBef>
            </a:pPr>
            <a:r>
              <a:rPr lang="en-US" altLang="zh-CN" b="1"/>
              <a:t>    2.</a:t>
            </a:r>
            <a:r>
              <a:rPr lang="zh-CN" altLang="zh-CN" b="1"/>
              <a:t>解题思路：</a:t>
            </a:r>
          </a:p>
          <a:p>
            <a:pPr marL="0" indent="0">
              <a:lnSpc>
                <a:spcPct val="120000"/>
              </a:lnSpc>
              <a:spcBef>
                <a:spcPct val="0"/>
              </a:spcBef>
            </a:pPr>
            <a:r>
              <a:rPr lang="en-US" altLang="zh-CN" b="1"/>
              <a:t>    </a:t>
            </a:r>
            <a:r>
              <a:rPr lang="zh-CN" altLang="zh-CN" b="1"/>
              <a:t>①有深层含义的句子往往使用了某种修辞或写作手法，故意将句子的真实含义隐藏，就好像为它遮上了一层面纱。理解句子的深层含义，就应先看清它所借用的“隐身”术，有的放矢地去分析。</a:t>
            </a:r>
          </a:p>
          <a:p>
            <a:pPr marL="0" indent="0">
              <a:lnSpc>
                <a:spcPct val="120000"/>
              </a:lnSpc>
              <a:spcBef>
                <a:spcPct val="0"/>
              </a:spcBef>
            </a:pPr>
            <a:r>
              <a:rPr lang="en-US" altLang="zh-CN" b="1"/>
              <a:t>    </a:t>
            </a:r>
            <a:r>
              <a:rPr lang="zh-CN" altLang="zh-CN" b="1"/>
              <a:t>②理解句子在文章中的作用，应从两方面分析。内容上，应从句子表现的句意和与主题的关系上分析考虑。结构上，应从总领全文、承上启下、前后照应、为下文作铺垫、推动情节发展、点题、总结上文等作用的角度去分析。</a:t>
            </a:r>
          </a:p>
          <a:p>
            <a:pPr marL="0" indent="0">
              <a:lnSpc>
                <a:spcPct val="120000"/>
              </a:lnSpc>
              <a:spcBef>
                <a:spcPct val="0"/>
              </a:spcBef>
            </a:pPr>
            <a:r>
              <a:rPr lang="en-US" altLang="zh-CN" b="1"/>
              <a:t>    </a:t>
            </a:r>
            <a:r>
              <a:rPr lang="zh-CN" altLang="zh-CN" b="1"/>
              <a:t>例</a:t>
            </a:r>
            <a:r>
              <a:rPr lang="en-US" altLang="zh-CN" b="1"/>
              <a:t>1</a:t>
            </a:r>
            <a:r>
              <a:rPr lang="zh-CN" altLang="zh-CN" b="1"/>
              <a:t>：“人是不能每时每刻都裹在钢丝里面的，那样我们将丧失对人间百态的灵敏触摸和对风花雪月的赏心悦目的叹息。 ”你如何理解这句话？（大连市</a:t>
            </a:r>
            <a:r>
              <a:rPr lang="en-US" altLang="zh-CN" b="1"/>
              <a:t>2009</a:t>
            </a:r>
            <a:r>
              <a:rPr lang="zh-CN" altLang="zh-CN" b="1"/>
              <a:t>年中考题）</a:t>
            </a:r>
          </a:p>
          <a:p>
            <a:pPr marL="0" indent="0">
              <a:lnSpc>
                <a:spcPct val="120000"/>
              </a:lnSpc>
              <a:spcBef>
                <a:spcPct val="0"/>
              </a:spcBef>
            </a:pPr>
            <a:r>
              <a:rPr lang="en-US" altLang="zh-CN" b="1"/>
              <a:t>    </a:t>
            </a:r>
            <a:r>
              <a:rPr lang="zh-CN" altLang="zh-CN" b="1"/>
              <a:t>例</a:t>
            </a:r>
            <a:r>
              <a:rPr lang="en-US" altLang="zh-CN" b="1"/>
              <a:t>2</a:t>
            </a:r>
            <a:r>
              <a:rPr lang="zh-CN" altLang="zh-CN" b="1"/>
              <a:t>：说说第⑿段中这句话的深层含义。（大连市</a:t>
            </a:r>
            <a:r>
              <a:rPr lang="en-US" altLang="zh-CN" b="1"/>
              <a:t>2010</a:t>
            </a:r>
            <a:r>
              <a:rPr lang="zh-CN" altLang="zh-CN" b="1"/>
              <a:t>年中考题）</a:t>
            </a:r>
          </a:p>
          <a:p>
            <a:pPr marL="0" indent="0">
              <a:lnSpc>
                <a:spcPct val="120000"/>
              </a:lnSpc>
              <a:spcBef>
                <a:spcPct val="0"/>
              </a:spcBef>
            </a:pPr>
            <a:r>
              <a:rPr lang="zh-CN" altLang="zh-CN" b="1"/>
              <a:t>我便惆怅：如果这群麻雀也会站在我手上，哪怕只有一只，只有短短的一秒，那该多好啊！</a:t>
            </a:r>
          </a:p>
          <a:p>
            <a:endParaRPr lang="zh-CN" altLang="en-US"/>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85000" lnSpcReduction="10000"/>
          </a:bodyPr>
          <a:lstStyle/>
          <a:p>
            <a:pPr marL="0" indent="0">
              <a:lnSpc>
                <a:spcPct val="120000"/>
              </a:lnSpc>
              <a:spcBef>
                <a:spcPct val="0"/>
              </a:spcBef>
            </a:pPr>
            <a:r>
              <a:rPr lang="zh-CN" altLang="zh-CN" b="1"/>
              <a:t>一、语文基本术语：</a:t>
            </a:r>
            <a:endParaRPr lang="zh-CN" altLang="zh-CN"/>
          </a:p>
          <a:p>
            <a:pPr marL="0" indent="0">
              <a:lnSpc>
                <a:spcPct val="120000"/>
              </a:lnSpc>
              <a:spcBef>
                <a:spcPct val="0"/>
              </a:spcBef>
            </a:pPr>
            <a:r>
              <a:rPr lang="en-US" altLang="zh-CN" b="1"/>
              <a:t>  </a:t>
            </a:r>
            <a:r>
              <a:rPr lang="zh-CN" altLang="zh-CN" b="1">
                <a:solidFill>
                  <a:srgbClr val="FF0000"/>
                </a:solidFill>
              </a:rPr>
              <a:t>表达方式</a:t>
            </a:r>
            <a:r>
              <a:rPr lang="zh-CN" altLang="zh-CN" b="1"/>
              <a:t>：语文常用的表达方式有记叙、描写、议论、抒情、说明等。</a:t>
            </a:r>
            <a:br>
              <a:rPr lang="en-US" altLang="zh-CN" b="1"/>
            </a:br>
            <a:r>
              <a:rPr lang="en-US" altLang="zh-CN" b="1"/>
              <a:t>  </a:t>
            </a:r>
            <a:r>
              <a:rPr lang="zh-CN" altLang="zh-CN" b="1">
                <a:solidFill>
                  <a:srgbClr val="FF0000"/>
                </a:solidFill>
              </a:rPr>
              <a:t>写作手法</a:t>
            </a:r>
            <a:r>
              <a:rPr lang="zh-CN" altLang="zh-CN" b="1"/>
              <a:t>：一般来说指写文章的一切手法，诸如表达方式、修辞手法，先抑后扬、象征、开门见山、托物言志等</a:t>
            </a:r>
            <a:r>
              <a:rPr lang="en-US" altLang="zh-CN" b="1"/>
              <a:t>.</a:t>
            </a:r>
            <a:endParaRPr lang="zh-CN" altLang="zh-CN"/>
          </a:p>
          <a:p>
            <a:pPr marL="0" indent="0">
              <a:lnSpc>
                <a:spcPct val="120000"/>
              </a:lnSpc>
              <a:spcBef>
                <a:spcPct val="0"/>
              </a:spcBef>
            </a:pPr>
            <a:r>
              <a:rPr lang="zh-CN" altLang="zh-CN" b="1">
                <a:solidFill>
                  <a:srgbClr val="FF0000"/>
                </a:solidFill>
              </a:rPr>
              <a:t>表现手法</a:t>
            </a:r>
            <a:r>
              <a:rPr lang="zh-CN" altLang="zh-CN" b="1"/>
              <a:t>：象征、对比、衬托、烘托、伏笔铺垫、照应（呼应）、直接</a:t>
            </a:r>
            <a:r>
              <a:rPr lang="en-US" altLang="zh-CN" b="1"/>
              <a:t>(</a:t>
            </a:r>
            <a:r>
              <a:rPr lang="zh-CN" altLang="zh-CN" b="1"/>
              <a:t>间接）描写、扬抑（欲扬先抑、欲抑先扬）、借景抒情、借物喻人、以小见大、开门见山</a:t>
            </a:r>
            <a:endParaRPr lang="zh-CN" altLang="zh-CN"/>
          </a:p>
          <a:p>
            <a:pPr marL="0" indent="0">
              <a:lnSpc>
                <a:spcPct val="120000"/>
              </a:lnSpc>
              <a:spcBef>
                <a:spcPct val="0"/>
              </a:spcBef>
            </a:pPr>
            <a:r>
              <a:rPr lang="zh-CN" altLang="zh-CN" b="1">
                <a:solidFill>
                  <a:srgbClr val="FF0000"/>
                </a:solidFill>
              </a:rPr>
              <a:t>修辞手法</a:t>
            </a:r>
            <a:r>
              <a:rPr lang="zh-CN" altLang="zh-CN" b="1"/>
              <a:t>：常用的有比喻、拟人、反复、夸张、排比、对偶、对比、设问、反问等。</a:t>
            </a:r>
            <a:br>
              <a:rPr lang="en-US" altLang="zh-CN" b="1"/>
            </a:br>
            <a:r>
              <a:rPr lang="zh-CN" altLang="zh-CN" b="1">
                <a:solidFill>
                  <a:srgbClr val="FF0000"/>
                </a:solidFill>
              </a:rPr>
              <a:t>语言特点</a:t>
            </a:r>
            <a:r>
              <a:rPr lang="zh-CN" altLang="zh-CN" b="1"/>
              <a:t>：一般指口语的通俗易懂，书面语的严谨典雅，文学语言的鲜 明、生动、</a:t>
            </a:r>
            <a:r>
              <a:rPr lang="zh-CN" altLang="zh-CN" b="1" smtClean="0"/>
              <a:t>富于形象性</a:t>
            </a:r>
            <a:r>
              <a:rPr lang="zh-CN" altLang="zh-CN" b="1"/>
              <a:t>和充满感情色彩的特点。分析时，一般从修辞上进行分析</a:t>
            </a:r>
            <a:r>
              <a:rPr lang="en-US" altLang="zh-CN" b="1"/>
              <a:t>.</a:t>
            </a:r>
            <a:endParaRPr lang="zh-CN" altLang="zh-CN"/>
          </a:p>
          <a:p>
            <a:endParaRPr lang="zh-CN" altLang="en-US"/>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85000" lnSpcReduction="20000"/>
          </a:bodyPr>
          <a:lstStyle/>
          <a:p>
            <a:pPr marL="0" indent="0">
              <a:lnSpc>
                <a:spcPct val="120000"/>
              </a:lnSpc>
              <a:spcBef>
                <a:spcPct val="0"/>
              </a:spcBef>
            </a:pPr>
            <a:r>
              <a:rPr lang="zh-CN" altLang="zh-CN" b="1">
                <a:solidFill>
                  <a:srgbClr val="FF0000"/>
                </a:solidFill>
              </a:rPr>
              <a:t>四、句子赏析的角度和方法</a:t>
            </a:r>
          </a:p>
          <a:p>
            <a:pPr marL="0" indent="0">
              <a:lnSpc>
                <a:spcPct val="120000"/>
              </a:lnSpc>
              <a:spcBef>
                <a:spcPct val="0"/>
              </a:spcBef>
            </a:pPr>
            <a:r>
              <a:rPr lang="en-US" altLang="zh-CN" b="1">
                <a:solidFill>
                  <a:srgbClr val="FF0000"/>
                </a:solidFill>
              </a:rPr>
              <a:t>1.</a:t>
            </a:r>
            <a:r>
              <a:rPr lang="zh-CN" altLang="zh-CN" b="1">
                <a:solidFill>
                  <a:srgbClr val="FF0000"/>
                </a:solidFill>
              </a:rPr>
              <a:t>抓关键词语赏析句子。</a:t>
            </a:r>
            <a:r>
              <a:rPr lang="zh-CN" altLang="zh-CN" b="1"/>
              <a:t>往往是通过一、二个动词、形容词、副词、数量词等关键词语传递出来的。抓住句中关键词语去深入理解句子，是常用的可取的一种赏析句子的方法。</a:t>
            </a:r>
          </a:p>
          <a:p>
            <a:pPr marL="0" indent="0">
              <a:lnSpc>
                <a:spcPct val="120000"/>
              </a:lnSpc>
              <a:spcBef>
                <a:spcPct val="0"/>
              </a:spcBef>
            </a:pPr>
            <a:r>
              <a:rPr lang="zh-CN" altLang="zh-CN" b="1">
                <a:solidFill>
                  <a:srgbClr val="FF0000"/>
                </a:solidFill>
              </a:rPr>
              <a:t>常见答题模式：运用了（或通过）……等词语（重点看动词、形容词和副词），（如果是动词）生动形象地写出了……，或生动传神地刻画了……，表现了（写出了）……的……心情。</a:t>
            </a:r>
          </a:p>
          <a:p>
            <a:pPr marL="0" indent="0">
              <a:lnSpc>
                <a:spcPct val="120000"/>
              </a:lnSpc>
              <a:spcBef>
                <a:spcPct val="0"/>
              </a:spcBef>
            </a:pPr>
            <a:r>
              <a:rPr lang="zh-CN" altLang="zh-CN" b="1"/>
              <a:t>句子在语言方面常见的有以下特点：有的准确生动（或平实），有的形象、生动、具体，也有的准确严密，还有的通俗易懂、幽默诙谐等。一个句子本身具有怎样的语言特点，要根据文体和语境的不同而定。要抓住句子的整体特点和句中的重点词语加以分析，从中获取有效信息。</a:t>
            </a:r>
          </a:p>
          <a:p>
            <a:pPr marL="0" indent="0">
              <a:lnSpc>
                <a:spcPct val="120000"/>
              </a:lnSpc>
              <a:spcBef>
                <a:spcPct val="0"/>
              </a:spcBef>
            </a:pPr>
            <a:r>
              <a:rPr lang="en-US" altLang="zh-CN" b="1">
                <a:solidFill>
                  <a:srgbClr val="FF0000"/>
                </a:solidFill>
              </a:rPr>
              <a:t>2.</a:t>
            </a:r>
            <a:r>
              <a:rPr lang="zh-CN" altLang="zh-CN" b="1">
                <a:solidFill>
                  <a:srgbClr val="FF0000"/>
                </a:solidFill>
              </a:rPr>
              <a:t>从修辞的角度赏析句子。（举例略）</a:t>
            </a:r>
          </a:p>
          <a:p>
            <a:pPr marL="0" indent="0">
              <a:lnSpc>
                <a:spcPct val="120000"/>
              </a:lnSpc>
              <a:spcBef>
                <a:spcPct val="0"/>
              </a:spcBef>
            </a:pPr>
            <a:r>
              <a:rPr lang="en-US" altLang="zh-CN" b="1">
                <a:solidFill>
                  <a:srgbClr val="FF0000"/>
                </a:solidFill>
              </a:rPr>
              <a:t>3.</a:t>
            </a:r>
            <a:r>
              <a:rPr lang="zh-CN" altLang="zh-CN" b="1">
                <a:solidFill>
                  <a:srgbClr val="FF0000"/>
                </a:solidFill>
              </a:rPr>
              <a:t>从表达方式，如描写方法的角度赏析句子。（举例略）</a:t>
            </a:r>
          </a:p>
          <a:p>
            <a:pPr marL="0" indent="0">
              <a:lnSpc>
                <a:spcPct val="120000"/>
              </a:lnSpc>
              <a:spcBef>
                <a:spcPct val="0"/>
              </a:spcBef>
            </a:pPr>
            <a:r>
              <a:rPr lang="en-US" altLang="zh-CN" b="1">
                <a:solidFill>
                  <a:srgbClr val="FF0000"/>
                </a:solidFill>
              </a:rPr>
              <a:t>4.</a:t>
            </a:r>
            <a:r>
              <a:rPr lang="zh-CN" altLang="zh-CN" b="1">
                <a:solidFill>
                  <a:srgbClr val="FF0000"/>
                </a:solidFill>
              </a:rPr>
              <a:t>从结构作用的角度赏析句子。（举例略）</a:t>
            </a:r>
          </a:p>
          <a:p>
            <a:endParaRPr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7544"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32500" lnSpcReduction="20000"/>
          </a:bodyPr>
          <a:lstStyle/>
          <a:p>
            <a:pPr marL="0" indent="0">
              <a:lnSpc>
                <a:spcPct val="120000"/>
              </a:lnSpc>
              <a:spcBef>
                <a:spcPct val="0"/>
              </a:spcBef>
            </a:pPr>
            <a:r>
              <a:rPr lang="en-US" altLang="zh-CN" sz="5800" b="1">
                <a:solidFill>
                  <a:srgbClr val="FF0000"/>
                </a:solidFill>
              </a:rPr>
              <a:t>5.</a:t>
            </a:r>
            <a:r>
              <a:rPr lang="zh-CN" altLang="zh-CN" sz="5800" b="1">
                <a:solidFill>
                  <a:srgbClr val="FF0000"/>
                </a:solidFill>
              </a:rPr>
              <a:t>从句式特点赏析句子。如矛盾句、点睛句、长短句、对偶句（对仗句）、双重否定句、排比句、反问句、倒装句等。</a:t>
            </a:r>
          </a:p>
          <a:p>
            <a:pPr marL="0" indent="0">
              <a:lnSpc>
                <a:spcPct val="120000"/>
              </a:lnSpc>
              <a:spcBef>
                <a:spcPct val="0"/>
              </a:spcBef>
            </a:pPr>
            <a:r>
              <a:rPr lang="en-US" altLang="zh-CN" sz="5800" b="1"/>
              <a:t>A.</a:t>
            </a:r>
            <a:r>
              <a:rPr lang="zh-CN" altLang="zh-CN" sz="5800" b="1"/>
              <a:t>矛盾句：看似矛盾，却蕴含了作者的深意。</a:t>
            </a:r>
          </a:p>
          <a:p>
            <a:pPr marL="0" indent="0">
              <a:lnSpc>
                <a:spcPct val="120000"/>
              </a:lnSpc>
              <a:spcBef>
                <a:spcPct val="0"/>
              </a:spcBef>
            </a:pPr>
            <a:r>
              <a:rPr lang="en-US" altLang="zh-CN" sz="5800" b="1"/>
              <a:t>     </a:t>
            </a:r>
            <a:r>
              <a:rPr lang="zh-CN" altLang="zh-CN" sz="5800" b="1"/>
              <a:t>例句：“大约孔乙己的确死了”</a:t>
            </a:r>
            <a:r>
              <a:rPr lang="en-US" altLang="zh-CN" sz="5800" b="1"/>
              <a:t> </a:t>
            </a:r>
            <a:r>
              <a:rPr lang="zh-CN" altLang="zh-CN" sz="5800" b="1"/>
              <a:t>（鲁迅《孔乙己》）</a:t>
            </a:r>
          </a:p>
          <a:p>
            <a:pPr marL="0" indent="0">
              <a:lnSpc>
                <a:spcPct val="120000"/>
              </a:lnSpc>
              <a:spcBef>
                <a:spcPct val="0"/>
              </a:spcBef>
            </a:pPr>
            <a:r>
              <a:rPr lang="en-US" altLang="zh-CN" sz="5800" b="1"/>
              <a:t> </a:t>
            </a:r>
            <a:r>
              <a:rPr lang="zh-CN" altLang="zh-CN" sz="5800" b="1"/>
              <a:t>赏析：“大约”与“的确”貌似矛盾，其实却是作者的匠心独运，揭示了孔乙己悲剧命运的必然性，通过这个人物形象也隐现了那个残酷阴冷的社会以及众人的麻木不仁。</a:t>
            </a:r>
          </a:p>
          <a:p>
            <a:pPr marL="0" indent="0">
              <a:lnSpc>
                <a:spcPct val="120000"/>
              </a:lnSpc>
              <a:spcBef>
                <a:spcPct val="0"/>
              </a:spcBef>
            </a:pPr>
            <a:r>
              <a:rPr lang="en-US" altLang="zh-CN" sz="5800" b="1"/>
              <a:t> B.</a:t>
            </a:r>
            <a:r>
              <a:rPr lang="zh-CN" altLang="zh-CN" sz="5800" b="1"/>
              <a:t>点睛句：画龙少不了眼睛。这些句子就是文章的眼睛。</a:t>
            </a:r>
          </a:p>
          <a:p>
            <a:pPr marL="0" indent="0">
              <a:lnSpc>
                <a:spcPct val="120000"/>
              </a:lnSpc>
              <a:spcBef>
                <a:spcPct val="0"/>
              </a:spcBef>
            </a:pPr>
            <a:r>
              <a:rPr lang="en-US" altLang="zh-CN" sz="5800" b="1"/>
              <a:t> </a:t>
            </a:r>
            <a:r>
              <a:rPr lang="zh-CN" altLang="zh-CN" sz="5800" b="1"/>
              <a:t>例句：“她的饮泣吞声，为的是爱她的儿子；勉强硬着头皮说声打得好，为的是希望她的儿子上进”</a:t>
            </a:r>
            <a:r>
              <a:rPr lang="en-US" altLang="zh-CN" sz="5800" b="1"/>
              <a:t> </a:t>
            </a:r>
            <a:r>
              <a:rPr lang="zh-CN" altLang="zh-CN" sz="5800" b="1"/>
              <a:t>（邹韬奋《我的母亲》）</a:t>
            </a:r>
          </a:p>
          <a:p>
            <a:pPr marL="0" indent="0">
              <a:lnSpc>
                <a:spcPct val="120000"/>
              </a:lnSpc>
              <a:spcBef>
                <a:spcPct val="0"/>
              </a:spcBef>
            </a:pPr>
            <a:r>
              <a:rPr lang="en-US" altLang="zh-CN" sz="5800" b="1"/>
              <a:t> </a:t>
            </a:r>
            <a:r>
              <a:rPr lang="zh-CN" altLang="zh-CN" sz="5800" b="1"/>
              <a:t>赏析：从这种复杂心态里栩栩如生的再现了一位希望儿子上进但又十分疼爱儿子的伟大母亲的形象，有这样的句子文章的主题也力透纸背。</a:t>
            </a:r>
          </a:p>
          <a:p>
            <a:pPr marL="0" indent="0">
              <a:lnSpc>
                <a:spcPct val="120000"/>
              </a:lnSpc>
              <a:spcBef>
                <a:spcPct val="0"/>
              </a:spcBef>
            </a:pPr>
            <a:r>
              <a:rPr lang="zh-CN" altLang="zh-CN" sz="5800" b="1"/>
              <a:t>赏析要建立在整体感知阅读的基础上，不是摘字择句，断章取意，脱离文本，而是要充分联系文章的中心思想，联系人物形象，要结合作者的思想感情，结合上下文来品评。</a:t>
            </a:r>
          </a:p>
          <a:p>
            <a:pPr marL="0" indent="0">
              <a:lnSpc>
                <a:spcPct val="120000"/>
              </a:lnSpc>
              <a:spcBef>
                <a:spcPct val="0"/>
              </a:spcBef>
            </a:pPr>
            <a:r>
              <a:rPr lang="en-US" altLang="zh-CN" sz="5800" b="1">
                <a:solidFill>
                  <a:srgbClr val="FF0000"/>
                </a:solidFill>
              </a:rPr>
              <a:t>6.</a:t>
            </a:r>
            <a:r>
              <a:rPr lang="zh-CN" altLang="zh-CN" sz="5800" b="1">
                <a:solidFill>
                  <a:srgbClr val="FF0000"/>
                </a:solidFill>
              </a:rPr>
              <a:t>从写作手法的角度赏析句子。</a:t>
            </a:r>
            <a:r>
              <a:rPr lang="zh-CN" altLang="zh-CN" sz="5800" b="1"/>
              <a:t>如衬托、对比、借景抒情、托物言志、联想、想象、象征等。（举例略）</a:t>
            </a:r>
          </a:p>
          <a:p>
            <a:pPr marL="0" indent="0">
              <a:lnSpc>
                <a:spcPct val="120000"/>
              </a:lnSpc>
              <a:spcBef>
                <a:spcPct val="0"/>
              </a:spcBef>
            </a:pPr>
            <a:r>
              <a:rPr lang="en-US" altLang="zh-CN" sz="5800" b="1">
                <a:solidFill>
                  <a:srgbClr val="FF0000"/>
                </a:solidFill>
              </a:rPr>
              <a:t>7.</a:t>
            </a:r>
            <a:r>
              <a:rPr lang="zh-CN" altLang="zh-CN" sz="5800" b="1">
                <a:solidFill>
                  <a:srgbClr val="FF0000"/>
                </a:solidFill>
              </a:rPr>
              <a:t>从内容及思想感情上赏析句子。</a:t>
            </a:r>
            <a:r>
              <a:rPr lang="en-US" altLang="zh-CN" sz="5800" b="1"/>
              <a:t> </a:t>
            </a:r>
            <a:r>
              <a:rPr lang="zh-CN" altLang="zh-CN" sz="5800" b="1"/>
              <a:t>例句</a:t>
            </a:r>
            <a:r>
              <a:rPr lang="zh-CN" altLang="zh-CN" sz="5800" b="1" smtClean="0"/>
              <a:t>：如何</a:t>
            </a:r>
            <a:r>
              <a:rPr lang="zh-CN" altLang="zh-CN" sz="5800" b="1"/>
              <a:t>理解文中画线句“放心吧，孩子，这扫把丢不了你的脸”的含义？</a:t>
            </a:r>
            <a:r>
              <a:rPr lang="en-US" altLang="zh-CN" sz="5800" b="1"/>
              <a:t> </a:t>
            </a:r>
            <a:r>
              <a:rPr lang="zh-CN" altLang="zh-CN" sz="5800" b="1"/>
              <a:t>赏析：我们思考这个句子时，在句子前面加一个“为什么”，转化为“为什么这扫把丢不了你的脸？”根据文章我们可以知道：这是他对儿子某些品德的散失的不满。“扫把”代表着节俭、勤劳的品德，这些人类美好的品德永远有存在的价值，永远不会让人丢面子。进一步说，他实质上是说他不会给儿子丢面子。</a:t>
            </a:r>
          </a:p>
          <a:p>
            <a:endParaRPr lang="zh-CN" altLang="en-US"/>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1560" y="6858000"/>
            <a:ext cx="8229600" cy="1143000"/>
          </a:xfrm>
        </p:spPr>
        <p:txBody>
          <a:bodyPr/>
          <a:lstStyle/>
          <a:p>
            <a:endParaRPr lang="zh-CN" altLang="en-US"/>
          </a:p>
        </p:txBody>
      </p:sp>
      <p:sp>
        <p:nvSpPr>
          <p:cNvPr id="3" name="内容占位符 2"/>
          <p:cNvSpPr>
            <a:spLocks noGrp="1"/>
          </p:cNvSpPr>
          <p:nvPr>
            <p:ph idx="1"/>
          </p:nvPr>
        </p:nvSpPr>
        <p:spPr>
          <a:xfrm>
            <a:off x="0" y="-171400"/>
            <a:ext cx="9144000" cy="6858000"/>
          </a:xfrm>
        </p:spPr>
        <p:txBody>
          <a:bodyPr>
            <a:noAutofit/>
          </a:bodyPr>
          <a:lstStyle/>
          <a:p>
            <a:pPr marL="0" indent="0">
              <a:lnSpc>
                <a:spcPct val="120000"/>
              </a:lnSpc>
              <a:spcBef>
                <a:spcPct val="0"/>
              </a:spcBef>
            </a:pPr>
            <a:r>
              <a:rPr lang="zh-CN" altLang="zh-CN" sz="2100" b="1">
                <a:solidFill>
                  <a:srgbClr val="FF0000"/>
                </a:solidFill>
              </a:rPr>
              <a:t>五、句、段的作用</a:t>
            </a:r>
          </a:p>
          <a:p>
            <a:pPr marL="0" indent="0">
              <a:lnSpc>
                <a:spcPct val="120000"/>
              </a:lnSpc>
              <a:spcBef>
                <a:spcPct val="0"/>
              </a:spcBef>
            </a:pPr>
            <a:r>
              <a:rPr lang="zh-CN" altLang="zh-CN" sz="2100" b="1">
                <a:solidFill>
                  <a:srgbClr val="FF0000"/>
                </a:solidFill>
              </a:rPr>
              <a:t>方法：首先看看段落在什么位置，然后从内容和结构上分析。</a:t>
            </a:r>
          </a:p>
          <a:p>
            <a:pPr marL="0" indent="0">
              <a:lnSpc>
                <a:spcPct val="120000"/>
              </a:lnSpc>
              <a:spcBef>
                <a:spcPct val="0"/>
              </a:spcBef>
            </a:pPr>
            <a:r>
              <a:rPr lang="en-US" altLang="zh-CN" sz="2100" b="1">
                <a:solidFill>
                  <a:srgbClr val="FF0000"/>
                </a:solidFill>
              </a:rPr>
              <a:t>1.</a:t>
            </a:r>
            <a:r>
              <a:rPr lang="zh-CN" altLang="zh-CN" sz="2100" b="1">
                <a:solidFill>
                  <a:srgbClr val="FF0000"/>
                </a:solidFill>
              </a:rPr>
              <a:t>文章段落之开头的作用</a:t>
            </a:r>
          </a:p>
          <a:p>
            <a:pPr marL="0" indent="0">
              <a:lnSpc>
                <a:spcPct val="120000"/>
              </a:lnSpc>
              <a:spcBef>
                <a:spcPct val="0"/>
              </a:spcBef>
            </a:pPr>
            <a:r>
              <a:rPr lang="zh-CN" altLang="zh-CN" sz="2100" b="1"/>
              <a:t>⑴对上：①开篇点题（开头点明故事所要描写或说明或议论的对象），照应题目；②开门见山，点出文章的主题；总起全文</a:t>
            </a:r>
            <a:r>
              <a:rPr lang="en-US" altLang="zh-CN" sz="2100" b="1"/>
              <a:t>(</a:t>
            </a:r>
            <a:r>
              <a:rPr lang="zh-CN" altLang="zh-CN" sz="2100" b="1"/>
              <a:t>总领全文</a:t>
            </a:r>
            <a:r>
              <a:rPr lang="en-US" altLang="zh-CN" sz="2100" b="1"/>
              <a:t>)</a:t>
            </a:r>
            <a:r>
              <a:rPr lang="zh-CN" altLang="zh-CN" sz="2100" b="1"/>
              <a:t>；设置悬念，吸引读者；</a:t>
            </a:r>
          </a:p>
          <a:p>
            <a:pPr marL="0" indent="0">
              <a:lnSpc>
                <a:spcPct val="120000"/>
              </a:lnSpc>
              <a:spcBef>
                <a:spcPct val="0"/>
              </a:spcBef>
            </a:pPr>
            <a:r>
              <a:rPr lang="zh-CN" altLang="zh-CN" sz="2100" b="1"/>
              <a:t>⑵本身：①渲染…气氛；或②突出表现了…</a:t>
            </a:r>
            <a:r>
              <a:rPr lang="en-US" altLang="zh-CN" sz="2100" b="1"/>
              <a:t>. </a:t>
            </a:r>
            <a:r>
              <a:rPr lang="zh-CN" altLang="zh-CN" sz="2100" b="1"/>
              <a:t>③欲扬先抑；</a:t>
            </a:r>
          </a:p>
          <a:p>
            <a:pPr marL="0" indent="0">
              <a:lnSpc>
                <a:spcPct val="120000"/>
              </a:lnSpc>
              <a:spcBef>
                <a:spcPct val="0"/>
              </a:spcBef>
            </a:pPr>
            <a:r>
              <a:rPr lang="zh-CN" altLang="zh-CN" sz="2100" b="1"/>
              <a:t>⑶对下：①引出下文…②为下文…作铺垫（或埋下伏笔）或为全文……奠定感情基调，推动情节的发展；③与下文…形成对照（或相呼应④设置悬念，激发读者的阅读兴趣；此类句子在文章的前面或中间。</a:t>
            </a:r>
          </a:p>
          <a:p>
            <a:pPr marL="0" indent="0">
              <a:lnSpc>
                <a:spcPct val="120000"/>
              </a:lnSpc>
              <a:spcBef>
                <a:spcPct val="0"/>
              </a:spcBef>
            </a:pPr>
            <a:r>
              <a:rPr lang="en-US" altLang="zh-CN" sz="2100" b="1">
                <a:solidFill>
                  <a:srgbClr val="FF0000"/>
                </a:solidFill>
              </a:rPr>
              <a:t>2.</a:t>
            </a:r>
            <a:r>
              <a:rPr lang="zh-CN" altLang="zh-CN" sz="2100" b="1">
                <a:solidFill>
                  <a:srgbClr val="FF0000"/>
                </a:solidFill>
              </a:rPr>
              <a:t>文章段落之中间段落的作用</a:t>
            </a:r>
          </a:p>
          <a:p>
            <a:pPr marL="0" indent="0">
              <a:lnSpc>
                <a:spcPct val="120000"/>
              </a:lnSpc>
              <a:spcBef>
                <a:spcPct val="0"/>
              </a:spcBef>
            </a:pPr>
            <a:r>
              <a:rPr lang="zh-CN" altLang="zh-CN" sz="2100" b="1"/>
              <a:t>⑴（总括）承上启下的过渡作用</a:t>
            </a:r>
            <a:r>
              <a:rPr lang="en-US" altLang="zh-CN" sz="2100" b="1"/>
              <a:t>(</a:t>
            </a:r>
            <a:r>
              <a:rPr lang="zh-CN" altLang="zh-CN" sz="2100" b="1"/>
              <a:t>先总说，后分说</a:t>
            </a:r>
            <a:r>
              <a:rPr lang="en-US" altLang="zh-CN" sz="2100" b="1"/>
              <a:t>-----</a:t>
            </a:r>
            <a:r>
              <a:rPr lang="zh-CN" altLang="zh-CN" sz="2100" b="1"/>
              <a:t>承接…引出…</a:t>
            </a:r>
            <a:r>
              <a:rPr lang="en-US" altLang="zh-CN" sz="2100" b="1"/>
              <a:t>)</a:t>
            </a:r>
            <a:r>
              <a:rPr lang="zh-CN" altLang="zh-CN" sz="2100" b="1"/>
              <a:t>；为下文…作铺垫（或埋下伏笔）或为全文……奠定感情基调，推动情节的发展。</a:t>
            </a:r>
          </a:p>
          <a:p>
            <a:pPr marL="0" indent="0">
              <a:lnSpc>
                <a:spcPct val="120000"/>
              </a:lnSpc>
              <a:spcBef>
                <a:spcPct val="0"/>
              </a:spcBef>
            </a:pPr>
            <a:r>
              <a:rPr lang="zh-CN" altLang="zh-CN" sz="2100" b="1"/>
              <a:t>⑵（具体）内容上、结构上作答</a:t>
            </a:r>
          </a:p>
          <a:p>
            <a:pPr marL="0" indent="0">
              <a:lnSpc>
                <a:spcPct val="120000"/>
              </a:lnSpc>
              <a:spcBef>
                <a:spcPct val="0"/>
              </a:spcBef>
            </a:pPr>
            <a:r>
              <a:rPr lang="zh-CN" altLang="zh-CN" sz="2100" b="1"/>
              <a:t>该段本身表达了（有手法结合手法）……⑴上承（或照应）……，下启（或呼应）……⑵总括上文，为下文……作铺垫⑶文章由……转为……</a:t>
            </a:r>
            <a:r>
              <a:rPr lang="en-US" altLang="zh-CN" sz="2100" b="1"/>
              <a:t>,</a:t>
            </a:r>
            <a:r>
              <a:rPr lang="zh-CN" altLang="zh-CN" sz="2100" b="1"/>
              <a:t>与…相呼应；</a:t>
            </a:r>
          </a:p>
          <a:p>
            <a:endParaRPr lang="zh-CN" altLang="en-US" sz="2100"/>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8356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85000" lnSpcReduction="10000"/>
          </a:bodyPr>
          <a:lstStyle/>
          <a:p>
            <a:pPr marL="0" indent="0">
              <a:lnSpc>
                <a:spcPct val="120000"/>
              </a:lnSpc>
              <a:spcBef>
                <a:spcPct val="0"/>
              </a:spcBef>
            </a:pPr>
            <a:r>
              <a:rPr lang="en-US" altLang="zh-CN" b="1">
                <a:solidFill>
                  <a:srgbClr val="FF0000"/>
                </a:solidFill>
              </a:rPr>
              <a:t>3</a:t>
            </a:r>
            <a:r>
              <a:rPr lang="zh-CN" altLang="zh-CN" b="1">
                <a:solidFill>
                  <a:srgbClr val="FF0000"/>
                </a:solidFill>
              </a:rPr>
              <a:t>．文章段落之结尾段落的作用</a:t>
            </a:r>
          </a:p>
          <a:p>
            <a:pPr marL="0" indent="0">
              <a:lnSpc>
                <a:spcPct val="120000"/>
              </a:lnSpc>
              <a:spcBef>
                <a:spcPct val="0"/>
              </a:spcBef>
            </a:pPr>
            <a:r>
              <a:rPr lang="zh-CN" altLang="zh-CN" b="1"/>
              <a:t>⑴结构上：总结全文；首尾照应，使文章结构完整；照应题目，照应开头。或者回应了文章开头的提问；或者使文章前后照应；或者层层深入</a:t>
            </a:r>
            <a:r>
              <a:rPr lang="en-US" altLang="zh-CN" b="1"/>
              <a:t>,</a:t>
            </a:r>
            <a:r>
              <a:rPr lang="zh-CN" altLang="zh-CN" b="1"/>
              <a:t>总结全文。</a:t>
            </a:r>
          </a:p>
          <a:p>
            <a:pPr marL="0" indent="0">
              <a:lnSpc>
                <a:spcPct val="120000"/>
              </a:lnSpc>
              <a:spcBef>
                <a:spcPct val="0"/>
              </a:spcBef>
            </a:pPr>
            <a:r>
              <a:rPr lang="zh-CN" altLang="zh-CN" b="1"/>
              <a:t>⑵内容上：</a:t>
            </a:r>
          </a:p>
          <a:p>
            <a:pPr marL="0" indent="0">
              <a:lnSpc>
                <a:spcPct val="120000"/>
              </a:lnSpc>
              <a:spcBef>
                <a:spcPct val="0"/>
              </a:spcBef>
            </a:pPr>
            <a:r>
              <a:rPr lang="zh-CN" altLang="zh-CN" b="1"/>
              <a:t>直白类</a:t>
            </a:r>
            <a:r>
              <a:rPr lang="en-US" altLang="zh-CN" b="1"/>
              <a:t>-----</a:t>
            </a:r>
            <a:r>
              <a:rPr lang="zh-CN" altLang="zh-CN" b="1"/>
              <a:t>（本身）结尾部分表达了（有手法就结合手法回答）…</a:t>
            </a:r>
            <a:r>
              <a:rPr lang="en-US" altLang="zh-CN" b="1"/>
              <a:t> </a:t>
            </a:r>
            <a:r>
              <a:rPr lang="zh-CN" altLang="zh-CN" b="1"/>
              <a:t>…，深化……的主旨，强化作者……的观点。深化中心</a:t>
            </a:r>
            <a:r>
              <a:rPr lang="en-US" altLang="zh-CN" b="1"/>
              <a:t>(</a:t>
            </a:r>
            <a:r>
              <a:rPr lang="zh-CN" altLang="zh-CN" b="1"/>
              <a:t>升华主旨</a:t>
            </a:r>
            <a:r>
              <a:rPr lang="en-US" altLang="zh-CN" b="1"/>
              <a:t>)</a:t>
            </a:r>
            <a:r>
              <a:rPr lang="zh-CN" altLang="zh-CN" b="1"/>
              <a:t>，抒发作者某种情感或感悟</a:t>
            </a:r>
            <a:r>
              <a:rPr lang="en-US" altLang="zh-CN" b="1"/>
              <a:t>,</a:t>
            </a:r>
            <a:r>
              <a:rPr lang="zh-CN" altLang="zh-CN" b="1"/>
              <a:t>写出了人物某种品质、精神或性格；画龙点睛，点明事件的意义，点明中心；</a:t>
            </a:r>
          </a:p>
          <a:p>
            <a:pPr marL="0" indent="0">
              <a:lnSpc>
                <a:spcPct val="120000"/>
              </a:lnSpc>
              <a:spcBef>
                <a:spcPct val="0"/>
              </a:spcBef>
            </a:pPr>
            <a:r>
              <a:rPr lang="zh-CN" altLang="zh-CN" b="1"/>
              <a:t>含蓄类</a:t>
            </a:r>
            <a:r>
              <a:rPr lang="en-US" altLang="zh-CN" b="1"/>
              <a:t>---</a:t>
            </a:r>
            <a:r>
              <a:rPr lang="zh-CN" altLang="zh-CN" b="1"/>
              <a:t>使文章在表达上显得委婉含蓄，发人深思；有戛然而止，意在言外的余味；暗示主题，强化了作者的感情</a:t>
            </a:r>
            <a:r>
              <a:rPr lang="zh-CN" altLang="zh-CN" b="1" smtClean="0"/>
              <a:t>。</a:t>
            </a:r>
            <a:r>
              <a:rPr lang="en-US" altLang="zh-CN" b="1" smtClean="0"/>
              <a:t>3)</a:t>
            </a:r>
            <a:r>
              <a:rPr lang="zh-CN" altLang="zh-CN" b="1"/>
              <a:t>言有尽而意无穷，留下想象的空间，增强感染力（注意省略号）；引发读者的注意或者思考（注意问号）。</a:t>
            </a:r>
          </a:p>
          <a:p>
            <a:endParaRPr lang="zh-CN" altLang="en-US"/>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156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7500" lnSpcReduction="20000"/>
          </a:bodyPr>
          <a:lstStyle/>
          <a:p>
            <a:pPr marL="0" indent="0">
              <a:lnSpc>
                <a:spcPct val="120000"/>
              </a:lnSpc>
              <a:spcBef>
                <a:spcPct val="0"/>
              </a:spcBef>
            </a:pPr>
            <a:r>
              <a:rPr lang="zh-CN" altLang="zh-CN" b="1">
                <a:solidFill>
                  <a:srgbClr val="FF0000"/>
                </a:solidFill>
              </a:rPr>
              <a:t>六、记叙的顺序</a:t>
            </a:r>
          </a:p>
          <a:p>
            <a:pPr marL="0" indent="0">
              <a:lnSpc>
                <a:spcPct val="120000"/>
              </a:lnSpc>
              <a:spcBef>
                <a:spcPct val="0"/>
              </a:spcBef>
            </a:pPr>
            <a:r>
              <a:rPr lang="zh-CN" altLang="zh-CN" b="1"/>
              <a:t>（</a:t>
            </a:r>
            <a:r>
              <a:rPr lang="en-US" altLang="zh-CN" b="1"/>
              <a:t>1</a:t>
            </a:r>
            <a:r>
              <a:rPr lang="zh-CN" altLang="zh-CN" b="1"/>
              <a:t>）顺叙 </a:t>
            </a:r>
            <a:r>
              <a:rPr lang="en-US" altLang="zh-CN" b="1"/>
              <a:t>  </a:t>
            </a:r>
            <a:r>
              <a:rPr lang="zh-CN" altLang="zh-CN" b="1"/>
              <a:t>作用：采用这种写法可以使事情的来龙去脉清晰地表现出来。</a:t>
            </a:r>
          </a:p>
          <a:p>
            <a:pPr marL="0" indent="0">
              <a:lnSpc>
                <a:spcPct val="120000"/>
              </a:lnSpc>
              <a:spcBef>
                <a:spcPct val="0"/>
              </a:spcBef>
            </a:pPr>
            <a:r>
              <a:rPr lang="zh-CN" altLang="zh-CN" b="1"/>
              <a:t>（</a:t>
            </a:r>
            <a:r>
              <a:rPr lang="en-US" altLang="zh-CN" b="1"/>
              <a:t>2</a:t>
            </a:r>
            <a:r>
              <a:rPr lang="zh-CN" altLang="zh-CN" b="1"/>
              <a:t>）倒叙 </a:t>
            </a:r>
            <a:r>
              <a:rPr lang="en-US" altLang="zh-CN" b="1"/>
              <a:t>  </a:t>
            </a:r>
            <a:r>
              <a:rPr lang="zh-CN" altLang="zh-CN" b="1"/>
              <a:t>特点：把事情的结局或后面发生的事情先写出来，然后再按事件的发展顺序进行叙述。</a:t>
            </a:r>
          </a:p>
          <a:p>
            <a:pPr marL="0" indent="0">
              <a:lnSpc>
                <a:spcPct val="120000"/>
              </a:lnSpc>
              <a:spcBef>
                <a:spcPct val="0"/>
              </a:spcBef>
            </a:pPr>
            <a:r>
              <a:rPr lang="zh-CN" altLang="zh-CN" b="1"/>
              <a:t>作用：内容上，突出中心；使内容集中，对比鲜明；结构上，使叙述有波澜；造成悬念，引人入胜。</a:t>
            </a:r>
          </a:p>
          <a:p>
            <a:pPr marL="0" indent="0">
              <a:lnSpc>
                <a:spcPct val="120000"/>
              </a:lnSpc>
              <a:spcBef>
                <a:spcPct val="0"/>
              </a:spcBef>
            </a:pPr>
            <a:r>
              <a:rPr lang="zh-CN" altLang="zh-CN" b="1"/>
              <a:t>（</a:t>
            </a:r>
            <a:r>
              <a:rPr lang="en-US" altLang="zh-CN" b="1"/>
              <a:t>3</a:t>
            </a:r>
            <a:r>
              <a:rPr lang="zh-CN" altLang="zh-CN" b="1"/>
              <a:t>）插叙 </a:t>
            </a:r>
            <a:r>
              <a:rPr lang="en-US" altLang="zh-CN" b="1"/>
              <a:t>  </a:t>
            </a:r>
            <a:r>
              <a:rPr lang="zh-CN" altLang="zh-CN" b="1"/>
              <a:t>特点：在顺叙的过程中，由于内容的需要，中断原来的情节的叙述，插入相关的情节或事件，然后再继续原来的叙述。</a:t>
            </a:r>
          </a:p>
          <a:p>
            <a:pPr marL="0" indent="0">
              <a:lnSpc>
                <a:spcPct val="120000"/>
              </a:lnSpc>
              <a:spcBef>
                <a:spcPct val="0"/>
              </a:spcBef>
            </a:pPr>
            <a:r>
              <a:rPr lang="zh-CN" altLang="zh-CN" b="1"/>
              <a:t>作用：补充交代，使叙述更加完整，使文章更充实、更周密、在结构上更紧凑，能够更好地突出中心。情节上避免平铺直叙，使文章跌宕起伏。丰富人物形象，突出主题。对下文情节发展做铺垫，对主要情节起补充、衬托作用。</a:t>
            </a:r>
          </a:p>
          <a:p>
            <a:pPr marL="0" indent="0">
              <a:lnSpc>
                <a:spcPct val="120000"/>
              </a:lnSpc>
              <a:spcBef>
                <a:spcPct val="0"/>
              </a:spcBef>
            </a:pPr>
            <a:r>
              <a:rPr lang="zh-CN" altLang="zh-CN" b="1">
                <a:solidFill>
                  <a:srgbClr val="FF0000"/>
                </a:solidFill>
              </a:rPr>
              <a:t>答题格式：</a:t>
            </a:r>
            <a:r>
              <a:rPr lang="zh-CN" altLang="zh-CN" b="1"/>
              <a:t>插叙了……内容，丰富了文章内容，表现了人物（或事物）的……性格（特点），为下文作衬托或铺垫，突出了文章中心。</a:t>
            </a:r>
          </a:p>
          <a:p>
            <a:endParaRPr lang="zh-CN" altLang="en-US"/>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156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pPr marL="0" indent="0">
              <a:lnSpc>
                <a:spcPct val="120000"/>
              </a:lnSpc>
              <a:spcBef>
                <a:spcPct val="0"/>
              </a:spcBef>
            </a:pPr>
            <a:r>
              <a:rPr lang="zh-CN" altLang="zh-CN" b="1">
                <a:solidFill>
                  <a:srgbClr val="FF0000"/>
                </a:solidFill>
              </a:rPr>
              <a:t>七、描写的作用</a:t>
            </a:r>
          </a:p>
          <a:p>
            <a:pPr marL="0" indent="0">
              <a:lnSpc>
                <a:spcPct val="120000"/>
              </a:lnSpc>
              <a:spcBef>
                <a:spcPct val="0"/>
              </a:spcBef>
            </a:pPr>
            <a:r>
              <a:rPr lang="zh-CN" altLang="zh-CN" b="1">
                <a:solidFill>
                  <a:srgbClr val="FF0000"/>
                </a:solidFill>
              </a:rPr>
              <a:t>（一）景物描写的作用 </a:t>
            </a:r>
            <a:r>
              <a:rPr lang="en-US" altLang="zh-CN" b="1">
                <a:solidFill>
                  <a:srgbClr val="FF0000"/>
                </a:solidFill>
              </a:rPr>
              <a:t>(</a:t>
            </a:r>
            <a:r>
              <a:rPr lang="zh-CN" altLang="zh-CN" b="1">
                <a:solidFill>
                  <a:srgbClr val="FF0000"/>
                </a:solidFill>
              </a:rPr>
              <a:t>自然环境、社会环境</a:t>
            </a:r>
            <a:r>
              <a:rPr lang="en-US" altLang="zh-CN" b="1">
                <a:solidFill>
                  <a:srgbClr val="FF0000"/>
                </a:solidFill>
              </a:rPr>
              <a:t>)</a:t>
            </a:r>
            <a:endParaRPr lang="zh-CN" altLang="zh-CN" b="1">
              <a:solidFill>
                <a:srgbClr val="FF0000"/>
              </a:solidFill>
            </a:endParaRPr>
          </a:p>
          <a:p>
            <a:pPr marL="0" indent="0">
              <a:lnSpc>
                <a:spcPct val="120000"/>
              </a:lnSpc>
              <a:spcBef>
                <a:spcPct val="0"/>
              </a:spcBef>
            </a:pPr>
            <a:r>
              <a:rPr lang="en-US" altLang="zh-CN" b="1"/>
              <a:t>1.</a:t>
            </a:r>
            <a:r>
              <a:rPr lang="zh-CN" altLang="zh-CN" b="1"/>
              <a:t>社会环境：对一定历史时期的社会生活、社会风尚、风土人情的描写；在具体的文章中则指对人物的活动有影响的阶级关系、人际关系、居室陈设等环境因素的描写。</a:t>
            </a:r>
          </a:p>
          <a:p>
            <a:pPr marL="0" indent="0">
              <a:lnSpc>
                <a:spcPct val="120000"/>
              </a:lnSpc>
              <a:spcBef>
                <a:spcPct val="0"/>
              </a:spcBef>
            </a:pPr>
            <a:r>
              <a:rPr lang="en-US" altLang="zh-CN" b="1"/>
              <a:t>2.</a:t>
            </a:r>
            <a:r>
              <a:rPr lang="zh-CN" altLang="zh-CN" b="1"/>
              <a:t>自然环境：对日月星辰、山川河流、花草树木、鸟兽鱼虫、时序节令、风雨雪霜等自然景物的描写。</a:t>
            </a:r>
          </a:p>
          <a:p>
            <a:pPr marL="0" indent="0">
              <a:lnSpc>
                <a:spcPct val="120000"/>
              </a:lnSpc>
              <a:spcBef>
                <a:spcPct val="0"/>
              </a:spcBef>
            </a:pPr>
            <a:r>
              <a:rPr lang="en-US" altLang="zh-CN" b="1"/>
              <a:t>1</a:t>
            </a:r>
            <a:r>
              <a:rPr lang="zh-CN" altLang="zh-CN" b="1"/>
              <a:t>）交待故事发生的时间、环境（地点）、背景等。（一般是放在文章的开头的位置）</a:t>
            </a:r>
          </a:p>
          <a:p>
            <a:pPr marL="0" indent="0">
              <a:lnSpc>
                <a:spcPct val="120000"/>
              </a:lnSpc>
              <a:spcBef>
                <a:spcPct val="0"/>
              </a:spcBef>
            </a:pPr>
            <a:r>
              <a:rPr lang="en-US" altLang="zh-CN" b="1"/>
              <a:t>2</a:t>
            </a:r>
            <a:r>
              <a:rPr lang="zh-CN" altLang="zh-CN" b="1"/>
              <a:t>）渲染…的气氛</a:t>
            </a:r>
            <a:r>
              <a:rPr lang="en-US" altLang="zh-CN" b="1"/>
              <a:t>(</a:t>
            </a:r>
            <a:r>
              <a:rPr lang="zh-CN" altLang="zh-CN" b="1"/>
              <a:t>氛围</a:t>
            </a:r>
            <a:r>
              <a:rPr lang="en-US" altLang="zh-CN" b="1"/>
              <a:t>)</a:t>
            </a:r>
            <a:r>
              <a:rPr lang="zh-CN" altLang="zh-CN" b="1"/>
              <a:t>（一般放在开头或中间的位置），或烘托人物形象。</a:t>
            </a:r>
          </a:p>
          <a:p>
            <a:pPr marL="0" indent="0">
              <a:lnSpc>
                <a:spcPct val="120000"/>
              </a:lnSpc>
              <a:spcBef>
                <a:spcPct val="0"/>
              </a:spcBef>
            </a:pPr>
            <a:r>
              <a:rPr lang="en-US" altLang="zh-CN" b="1"/>
              <a:t>3</a:t>
            </a:r>
            <a:r>
              <a:rPr lang="zh-CN" altLang="zh-CN" b="1"/>
              <a:t>）烘托人物…的心情（像兴奋喜悦，忧愁感伤，沮丧，绝望等等）。（随时出现，位置不固定）或者抒发作者…的情感。</a:t>
            </a:r>
          </a:p>
          <a:p>
            <a:pPr marL="0" indent="0">
              <a:lnSpc>
                <a:spcPct val="120000"/>
              </a:lnSpc>
              <a:spcBef>
                <a:spcPct val="0"/>
              </a:spcBef>
            </a:pPr>
            <a:r>
              <a:rPr lang="en-US" altLang="zh-CN" b="1"/>
              <a:t>4</a:t>
            </a:r>
            <a:r>
              <a:rPr lang="zh-CN" altLang="zh-CN" b="1"/>
              <a:t>）为下文埋下伏笔或为下文…做铺垫，推动故事情节发展。（一般放在中间的位置）</a:t>
            </a:r>
          </a:p>
          <a:p>
            <a:pPr marL="0" indent="0">
              <a:lnSpc>
                <a:spcPct val="120000"/>
              </a:lnSpc>
              <a:spcBef>
                <a:spcPct val="0"/>
              </a:spcBef>
            </a:pPr>
            <a:r>
              <a:rPr lang="en-US" altLang="zh-CN" b="1"/>
              <a:t>5</a:t>
            </a:r>
            <a:r>
              <a:rPr lang="zh-CN" altLang="zh-CN" b="1"/>
              <a:t>）形成对比，突出主旨，暗示文章中心。（随时出现，位置不固定）</a:t>
            </a:r>
          </a:p>
          <a:p>
            <a:pPr marL="0" indent="0">
              <a:lnSpc>
                <a:spcPct val="120000"/>
              </a:lnSpc>
              <a:spcBef>
                <a:spcPct val="0"/>
              </a:spcBef>
            </a:pPr>
            <a:r>
              <a:rPr lang="en-US" altLang="zh-CN" b="1"/>
              <a:t>6</a:t>
            </a:r>
            <a:r>
              <a:rPr lang="zh-CN" altLang="zh-CN" b="1"/>
              <a:t>）引出下文。（一般是放在文章的开头位置）</a:t>
            </a:r>
          </a:p>
          <a:p>
            <a:pPr marL="0" indent="0">
              <a:lnSpc>
                <a:spcPct val="120000"/>
              </a:lnSpc>
              <a:spcBef>
                <a:spcPct val="0"/>
              </a:spcBef>
            </a:pPr>
            <a:r>
              <a:rPr lang="en-US" altLang="zh-CN" b="1"/>
              <a:t>7) </a:t>
            </a:r>
            <a:r>
              <a:rPr lang="zh-CN" altLang="zh-CN" b="1"/>
              <a:t>用景物描写体现时间或情节的变化，或作为记叙的线索，推动故事情节发展。</a:t>
            </a:r>
          </a:p>
          <a:p>
            <a:pPr marL="0" indent="0">
              <a:lnSpc>
                <a:spcPct val="120000"/>
              </a:lnSpc>
              <a:spcBef>
                <a:spcPct val="0"/>
              </a:spcBef>
            </a:pPr>
            <a:r>
              <a:rPr lang="en-US" altLang="zh-CN" b="1"/>
              <a:t>8)</a:t>
            </a:r>
            <a:r>
              <a:rPr lang="zh-CN" altLang="zh-CN" b="1"/>
              <a:t>借景抒情，情景交融。</a:t>
            </a:r>
          </a:p>
          <a:p>
            <a:pPr marL="0" indent="0">
              <a:lnSpc>
                <a:spcPct val="120000"/>
              </a:lnSpc>
              <a:spcBef>
                <a:spcPct val="0"/>
              </a:spcBef>
            </a:pPr>
            <a:r>
              <a:rPr lang="zh-CN" altLang="zh-CN" b="1"/>
              <a:t>答题模式一般为：本段文字描写了……，渲染了（衬托了、交代了、表现了）……，烘托了……</a:t>
            </a:r>
          </a:p>
          <a:p>
            <a:endParaRPr lang="zh-CN" altLang="en-US"/>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55000" lnSpcReduction="20000"/>
          </a:bodyPr>
          <a:lstStyle/>
          <a:p>
            <a:pPr marL="0" indent="0">
              <a:lnSpc>
                <a:spcPct val="120000"/>
              </a:lnSpc>
              <a:spcBef>
                <a:spcPct val="0"/>
              </a:spcBef>
            </a:pPr>
            <a:r>
              <a:rPr lang="zh-CN" altLang="zh-CN" sz="3400" b="1">
                <a:solidFill>
                  <a:srgbClr val="FF0000"/>
                </a:solidFill>
              </a:rPr>
              <a:t>（二）人物描写</a:t>
            </a:r>
            <a:r>
              <a:rPr lang="en-US" altLang="zh-CN" sz="3400" b="1">
                <a:solidFill>
                  <a:srgbClr val="FF0000"/>
                </a:solidFill>
              </a:rPr>
              <a:t>(</a:t>
            </a:r>
            <a:r>
              <a:rPr lang="zh-CN" altLang="zh-CN" sz="3400" b="1">
                <a:solidFill>
                  <a:srgbClr val="FF0000"/>
                </a:solidFill>
              </a:rPr>
              <a:t>正面</a:t>
            </a:r>
            <a:r>
              <a:rPr lang="en-US" altLang="zh-CN" sz="3400" b="1">
                <a:solidFill>
                  <a:srgbClr val="FF0000"/>
                </a:solidFill>
              </a:rPr>
              <a:t>)</a:t>
            </a:r>
            <a:r>
              <a:rPr lang="zh-CN" altLang="zh-CN" sz="3400" b="1">
                <a:solidFill>
                  <a:srgbClr val="FF0000"/>
                </a:solidFill>
              </a:rPr>
              <a:t>的作用</a:t>
            </a:r>
          </a:p>
          <a:p>
            <a:pPr marL="0" indent="0">
              <a:lnSpc>
                <a:spcPct val="120000"/>
              </a:lnSpc>
              <a:spcBef>
                <a:spcPct val="0"/>
              </a:spcBef>
            </a:pPr>
            <a:r>
              <a:rPr lang="en-US" altLang="zh-CN" sz="3400" b="1">
                <a:solidFill>
                  <a:srgbClr val="FF0000"/>
                </a:solidFill>
              </a:rPr>
              <a:t>1.</a:t>
            </a:r>
            <a:r>
              <a:rPr lang="zh-CN" altLang="zh-CN" sz="3400" b="1">
                <a:solidFill>
                  <a:srgbClr val="FF0000"/>
                </a:solidFill>
              </a:rPr>
              <a:t>人物描写的作用（肖像、神态、语言、动作、心理）</a:t>
            </a:r>
          </a:p>
          <a:p>
            <a:pPr marL="0" indent="0">
              <a:lnSpc>
                <a:spcPct val="120000"/>
              </a:lnSpc>
              <a:spcBef>
                <a:spcPct val="0"/>
              </a:spcBef>
            </a:pPr>
            <a:r>
              <a:rPr lang="zh-CN" altLang="zh-CN" sz="3400" b="1">
                <a:solidFill>
                  <a:srgbClr val="FF0000"/>
                </a:solidFill>
              </a:rPr>
              <a:t>一般答题格式：运用了……的描写方法，生动形象地写出（刻画）了人物…的形象或</a:t>
            </a:r>
            <a:r>
              <a:rPr lang="en-US" altLang="zh-CN" sz="3400" b="1">
                <a:solidFill>
                  <a:srgbClr val="FF0000"/>
                </a:solidFill>
              </a:rPr>
              <a:t>...</a:t>
            </a:r>
            <a:r>
              <a:rPr lang="zh-CN" altLang="zh-CN" sz="3400" b="1">
                <a:solidFill>
                  <a:srgbClr val="FF0000"/>
                </a:solidFill>
              </a:rPr>
              <a:t>的心情</a:t>
            </a:r>
            <a:r>
              <a:rPr lang="en-US" altLang="zh-CN" sz="3400" b="1">
                <a:solidFill>
                  <a:srgbClr val="FF0000"/>
                </a:solidFill>
              </a:rPr>
              <a:t>.(</a:t>
            </a:r>
            <a:r>
              <a:rPr lang="zh-CN" altLang="zh-CN" sz="3400" b="1">
                <a:solidFill>
                  <a:srgbClr val="FF0000"/>
                </a:solidFill>
              </a:rPr>
              <a:t>外在描写</a:t>
            </a:r>
            <a:r>
              <a:rPr lang="en-US" altLang="zh-CN" sz="3400" b="1">
                <a:solidFill>
                  <a:srgbClr val="FF0000"/>
                </a:solidFill>
              </a:rPr>
              <a:t>)</a:t>
            </a:r>
            <a:r>
              <a:rPr lang="zh-CN" altLang="zh-CN" sz="3400" b="1">
                <a:solidFill>
                  <a:srgbClr val="FF0000"/>
                </a:solidFill>
              </a:rPr>
              <a:t>，体现</a:t>
            </a:r>
            <a:r>
              <a:rPr lang="en-US" altLang="zh-CN" sz="3400" b="1">
                <a:solidFill>
                  <a:srgbClr val="FF0000"/>
                </a:solidFill>
              </a:rPr>
              <a:t>(</a:t>
            </a:r>
            <a:r>
              <a:rPr lang="zh-CN" altLang="zh-CN" sz="3400" b="1">
                <a:solidFill>
                  <a:srgbClr val="FF0000"/>
                </a:solidFill>
              </a:rPr>
              <a:t>衬托</a:t>
            </a:r>
            <a:r>
              <a:rPr lang="en-US" altLang="zh-CN" sz="3400" b="1">
                <a:solidFill>
                  <a:srgbClr val="FF0000"/>
                </a:solidFill>
              </a:rPr>
              <a:t>,</a:t>
            </a:r>
            <a:r>
              <a:rPr lang="zh-CN" altLang="zh-CN" sz="3400" b="1">
                <a:solidFill>
                  <a:srgbClr val="FF0000"/>
                </a:solidFill>
              </a:rPr>
              <a:t>突出</a:t>
            </a:r>
            <a:r>
              <a:rPr lang="en-US" altLang="zh-CN" sz="3400" b="1">
                <a:solidFill>
                  <a:srgbClr val="FF0000"/>
                </a:solidFill>
              </a:rPr>
              <a:t> )</a:t>
            </a:r>
            <a:r>
              <a:rPr lang="zh-CN" altLang="zh-CN" sz="3400" b="1">
                <a:solidFill>
                  <a:srgbClr val="FF0000"/>
                </a:solidFill>
              </a:rPr>
              <a:t>了人物…的精神品质</a:t>
            </a:r>
            <a:r>
              <a:rPr lang="en-US" altLang="zh-CN" sz="3400" b="1">
                <a:solidFill>
                  <a:srgbClr val="FF0000"/>
                </a:solidFill>
              </a:rPr>
              <a:t>(</a:t>
            </a:r>
            <a:r>
              <a:rPr lang="zh-CN" altLang="zh-CN" sz="3400" b="1">
                <a:solidFill>
                  <a:srgbClr val="FF0000"/>
                </a:solidFill>
              </a:rPr>
              <a:t>内在描写</a:t>
            </a:r>
            <a:r>
              <a:rPr lang="en-US" altLang="zh-CN" sz="3400" b="1">
                <a:solidFill>
                  <a:srgbClr val="FF0000"/>
                </a:solidFill>
              </a:rPr>
              <a:t>)</a:t>
            </a:r>
            <a:r>
              <a:rPr lang="zh-CN" altLang="zh-CN" sz="3400" b="1">
                <a:solidFill>
                  <a:srgbClr val="FF0000"/>
                </a:solidFill>
              </a:rPr>
              <a:t>，烘托了人物……的形象，凸显了人物……的性格，抒发作者…的情感或揭示人物内心情感</a:t>
            </a:r>
            <a:r>
              <a:rPr lang="en-US" altLang="zh-CN" sz="3400" b="1">
                <a:solidFill>
                  <a:srgbClr val="FF0000"/>
                </a:solidFill>
              </a:rPr>
              <a:t>(</a:t>
            </a:r>
            <a:r>
              <a:rPr lang="zh-CN" altLang="zh-CN" sz="3400" b="1">
                <a:solidFill>
                  <a:srgbClr val="FF0000"/>
                </a:solidFill>
              </a:rPr>
              <a:t>要答中心内容</a:t>
            </a:r>
            <a:r>
              <a:rPr lang="en-US" altLang="zh-CN" sz="3400" b="1">
                <a:solidFill>
                  <a:srgbClr val="FF0000"/>
                </a:solidFill>
              </a:rPr>
              <a:t>)</a:t>
            </a:r>
            <a:r>
              <a:rPr lang="zh-CN" altLang="zh-CN" sz="3400" b="1">
                <a:solidFill>
                  <a:srgbClr val="FF0000"/>
                </a:solidFill>
              </a:rPr>
              <a:t>。</a:t>
            </a:r>
          </a:p>
          <a:p>
            <a:pPr marL="0" indent="0">
              <a:lnSpc>
                <a:spcPct val="120000"/>
              </a:lnSpc>
              <a:spcBef>
                <a:spcPct val="0"/>
              </a:spcBef>
            </a:pPr>
            <a:r>
              <a:rPr lang="zh-CN" altLang="zh-CN" sz="3400" b="1">
                <a:solidFill>
                  <a:srgbClr val="FF0000"/>
                </a:solidFill>
              </a:rPr>
              <a:t>神态描写的作用：</a:t>
            </a:r>
            <a:r>
              <a:rPr lang="zh-CN" altLang="zh-CN" sz="3400" b="1"/>
              <a:t>主要是透过特定环境，特定时刻人物的情态、表情看出人物的内心世界，展现出人物的性格，表现出人物的品格、精神；然后，结合作用仔细阅读有关神态描写的内容并分析归纳。</a:t>
            </a:r>
            <a:r>
              <a:rPr lang="zh-CN" altLang="zh-CN" sz="3400" b="1">
                <a:solidFill>
                  <a:srgbClr val="FF0000"/>
                </a:solidFill>
              </a:rPr>
              <a:t>答题格式：通过对</a:t>
            </a:r>
            <a:r>
              <a:rPr lang="en-US" altLang="zh-CN" sz="3400" b="1">
                <a:solidFill>
                  <a:srgbClr val="FF0000"/>
                </a:solidFill>
              </a:rPr>
              <a:t>XX</a:t>
            </a:r>
            <a:r>
              <a:rPr lang="zh-CN" altLang="zh-CN" sz="3400" b="1">
                <a:solidFill>
                  <a:srgbClr val="FF0000"/>
                </a:solidFill>
              </a:rPr>
              <a:t>的神态描写，表现出人物</a:t>
            </a:r>
            <a:r>
              <a:rPr lang="en-US" altLang="zh-CN" sz="3400" b="1">
                <a:solidFill>
                  <a:srgbClr val="FF0000"/>
                </a:solidFill>
              </a:rPr>
              <a:t>XX</a:t>
            </a:r>
            <a:r>
              <a:rPr lang="zh-CN" altLang="zh-CN" sz="3400" b="1">
                <a:solidFill>
                  <a:srgbClr val="FF0000"/>
                </a:solidFill>
              </a:rPr>
              <a:t>的心理，表现人物</a:t>
            </a:r>
            <a:r>
              <a:rPr lang="en-US" altLang="zh-CN" sz="3400" b="1">
                <a:solidFill>
                  <a:srgbClr val="FF0000"/>
                </a:solidFill>
              </a:rPr>
              <a:t>XX</a:t>
            </a:r>
            <a:r>
              <a:rPr lang="zh-CN" altLang="zh-CN" sz="3400" b="1">
                <a:solidFill>
                  <a:srgbClr val="FF0000"/>
                </a:solidFill>
              </a:rPr>
              <a:t>的性格（品质、精神等）。</a:t>
            </a:r>
          </a:p>
          <a:p>
            <a:pPr marL="0" indent="0">
              <a:lnSpc>
                <a:spcPct val="120000"/>
              </a:lnSpc>
              <a:spcBef>
                <a:spcPct val="0"/>
              </a:spcBef>
            </a:pPr>
            <a:r>
              <a:rPr lang="zh-CN" altLang="zh-CN" sz="3400" b="1"/>
              <a:t>动作描写作用：显示人物内心世界，刻画人物性格，表现变化的姿势、感情或者态度，创造生动的画面和活跃的场景等。</a:t>
            </a:r>
            <a:r>
              <a:rPr lang="zh-CN" altLang="zh-CN" sz="3400" b="1">
                <a:solidFill>
                  <a:srgbClr val="FF0000"/>
                </a:solidFill>
              </a:rPr>
              <a:t>答题格式：运用动作描写，“……”“……”等词生动准确地写出了人物……的动作，表现出人物的……的心理（心情），并反映了人物的……性格征或……精神品质，（有时还推动了情节的发展）。</a:t>
            </a:r>
          </a:p>
          <a:p>
            <a:pPr marL="0" indent="0">
              <a:lnSpc>
                <a:spcPct val="120000"/>
              </a:lnSpc>
              <a:spcBef>
                <a:spcPct val="0"/>
              </a:spcBef>
            </a:pPr>
            <a:r>
              <a:rPr lang="zh-CN" altLang="zh-CN" sz="3400" b="1">
                <a:solidFill>
                  <a:srgbClr val="FF0000"/>
                </a:solidFill>
              </a:rPr>
              <a:t>语言描写作用</a:t>
            </a:r>
            <a:r>
              <a:rPr lang="zh-CN" altLang="zh-CN" sz="3400" b="1"/>
              <a:t>：言为心声，语言可以反映人物的心理活动，也可以表现人物的性格特点。</a:t>
            </a:r>
            <a:r>
              <a:rPr lang="zh-CN" altLang="zh-CN" sz="3400" b="1">
                <a:solidFill>
                  <a:srgbClr val="FF0000"/>
                </a:solidFill>
              </a:rPr>
              <a:t>答题格式：这里运用了语言描写，写出了人物……心理，表现了人物……的性格。</a:t>
            </a:r>
          </a:p>
          <a:p>
            <a:pPr marL="0" indent="0">
              <a:lnSpc>
                <a:spcPct val="120000"/>
              </a:lnSpc>
              <a:spcBef>
                <a:spcPct val="0"/>
              </a:spcBef>
            </a:pPr>
            <a:r>
              <a:rPr lang="zh-CN" altLang="zh-CN" sz="3400" b="1">
                <a:solidFill>
                  <a:srgbClr val="FF0000"/>
                </a:solidFill>
              </a:rPr>
              <a:t>心理描写作用：</a:t>
            </a:r>
            <a:r>
              <a:rPr lang="en-US" altLang="zh-CN" sz="3400" b="1">
                <a:solidFill>
                  <a:srgbClr val="FF0000"/>
                </a:solidFill>
              </a:rPr>
              <a:t> </a:t>
            </a:r>
            <a:r>
              <a:rPr lang="en-US" altLang="zh-CN" sz="3400" b="1"/>
              <a:t>(l)</a:t>
            </a:r>
            <a:r>
              <a:rPr lang="zh-CN" altLang="zh-CN" sz="3400" b="1"/>
              <a:t>揭示人物的内心世界，表现人物的思想感情；</a:t>
            </a:r>
            <a:r>
              <a:rPr lang="en-US" altLang="zh-CN" sz="3400" b="1"/>
              <a:t>(2)</a:t>
            </a:r>
            <a:r>
              <a:rPr lang="zh-CN" altLang="zh-CN" sz="3400" b="1"/>
              <a:t>塑造人物形象、刻画人物性格；</a:t>
            </a:r>
            <a:r>
              <a:rPr lang="en-US" altLang="zh-CN" sz="3400" b="1"/>
              <a:t>(3)</a:t>
            </a:r>
            <a:r>
              <a:rPr lang="zh-CN" altLang="zh-CN" sz="3400" b="1"/>
              <a:t>深化作品主题。</a:t>
            </a:r>
            <a:r>
              <a:rPr lang="zh-CN" altLang="zh-CN" sz="3400" b="1">
                <a:solidFill>
                  <a:srgbClr val="FF0000"/>
                </a:solidFill>
              </a:rPr>
              <a:t>答题格式：运用心理描写，形象生动地反映人物……性格（品质）或揭示人物的……心理。</a:t>
            </a:r>
          </a:p>
          <a:p>
            <a:pPr marL="0" indent="0">
              <a:lnSpc>
                <a:spcPct val="120000"/>
              </a:lnSpc>
              <a:spcBef>
                <a:spcPct val="0"/>
              </a:spcBef>
            </a:pPr>
            <a:r>
              <a:rPr lang="en-US" altLang="zh-CN" sz="3400" b="1">
                <a:solidFill>
                  <a:srgbClr val="FF0000"/>
                </a:solidFill>
              </a:rPr>
              <a:t>2.</a:t>
            </a:r>
            <a:r>
              <a:rPr lang="zh-CN" altLang="zh-CN" sz="3400" b="1">
                <a:solidFill>
                  <a:srgbClr val="FF0000"/>
                </a:solidFill>
              </a:rPr>
              <a:t>侧面描写</a:t>
            </a:r>
            <a:r>
              <a:rPr lang="en-US" altLang="zh-CN" sz="3400" b="1">
                <a:solidFill>
                  <a:srgbClr val="FF0000"/>
                </a:solidFill>
              </a:rPr>
              <a:t>(</a:t>
            </a:r>
            <a:r>
              <a:rPr lang="zh-CN" altLang="zh-CN" sz="3400" b="1">
                <a:solidFill>
                  <a:srgbClr val="FF0000"/>
                </a:solidFill>
              </a:rPr>
              <a:t>烘托</a:t>
            </a:r>
            <a:r>
              <a:rPr lang="en-US" altLang="zh-CN" sz="3400" b="1">
                <a:solidFill>
                  <a:srgbClr val="FF0000"/>
                </a:solidFill>
              </a:rPr>
              <a:t>)</a:t>
            </a:r>
            <a:r>
              <a:rPr lang="zh-CN" altLang="zh-CN" sz="3400" b="1">
                <a:solidFill>
                  <a:srgbClr val="FF0000"/>
                </a:solidFill>
              </a:rPr>
              <a:t>的作用</a:t>
            </a:r>
          </a:p>
          <a:p>
            <a:pPr marL="0" indent="0">
              <a:lnSpc>
                <a:spcPct val="120000"/>
              </a:lnSpc>
              <a:spcBef>
                <a:spcPct val="0"/>
              </a:spcBef>
            </a:pPr>
            <a:r>
              <a:rPr lang="zh-CN" altLang="zh-CN" sz="3400" b="1"/>
              <a:t>衬托一定是正面刻画</a:t>
            </a:r>
            <a:r>
              <a:rPr lang="en-US" altLang="zh-CN" sz="3400" b="1"/>
              <a:t>(</a:t>
            </a:r>
            <a:r>
              <a:rPr lang="zh-CN" altLang="zh-CN" sz="3400" b="1"/>
              <a:t>烘托人物…的精神</a:t>
            </a:r>
            <a:r>
              <a:rPr lang="en-US" altLang="zh-CN" sz="3400" b="1"/>
              <a:t>/</a:t>
            </a:r>
            <a:r>
              <a:rPr lang="zh-CN" altLang="zh-CN" sz="3400" b="1"/>
              <a:t>品质</a:t>
            </a:r>
            <a:r>
              <a:rPr lang="en-US" altLang="zh-CN" sz="3400" b="1"/>
              <a:t>/</a:t>
            </a:r>
            <a:r>
              <a:rPr lang="zh-CN" altLang="zh-CN" sz="3400" b="1"/>
              <a:t>心情</a:t>
            </a:r>
            <a:r>
              <a:rPr lang="en-US" altLang="zh-CN" sz="3400" b="1"/>
              <a:t>.)</a:t>
            </a:r>
            <a:endParaRPr lang="zh-CN" altLang="zh-CN" sz="3400" b="1"/>
          </a:p>
          <a:p>
            <a:endParaRPr lang="zh-CN" altLang="en-US"/>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156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lstStyle/>
          <a:p>
            <a:r>
              <a:rPr lang="zh-CN" altLang="zh-CN" b="1">
                <a:solidFill>
                  <a:srgbClr val="FF0000"/>
                </a:solidFill>
              </a:rPr>
              <a:t>（三）细节描写的作用</a:t>
            </a:r>
          </a:p>
          <a:p>
            <a:r>
              <a:rPr lang="en-US" altLang="zh-CN" b="1"/>
              <a:t>(1)</a:t>
            </a:r>
            <a:r>
              <a:rPr lang="zh-CN" altLang="zh-CN" b="1"/>
              <a:t>细节描写可以突出人物形象</a:t>
            </a:r>
            <a:r>
              <a:rPr lang="zh-CN" altLang="zh-CN" b="1" smtClean="0"/>
              <a:t>；</a:t>
            </a:r>
            <a:endParaRPr lang="en-US" altLang="zh-CN" b="1" smtClean="0"/>
          </a:p>
          <a:p>
            <a:r>
              <a:rPr lang="en-US" altLang="zh-CN" b="1" smtClean="0"/>
              <a:t>(</a:t>
            </a:r>
            <a:r>
              <a:rPr lang="en-US" altLang="zh-CN" b="1"/>
              <a:t>2)</a:t>
            </a:r>
            <a:r>
              <a:rPr lang="zh-CN" altLang="zh-CN" b="1"/>
              <a:t>表现作者的情感态度；</a:t>
            </a:r>
            <a:r>
              <a:rPr lang="en-US" altLang="zh-CN" b="1"/>
              <a:t> </a:t>
            </a:r>
            <a:endParaRPr lang="en-US" altLang="zh-CN" b="1" smtClean="0"/>
          </a:p>
          <a:p>
            <a:r>
              <a:rPr lang="en-US" altLang="zh-CN" b="1" smtClean="0"/>
              <a:t>(</a:t>
            </a:r>
            <a:r>
              <a:rPr lang="en-US" altLang="zh-CN" b="1"/>
              <a:t>3)</a:t>
            </a:r>
            <a:r>
              <a:rPr lang="zh-CN" altLang="zh-CN" b="1"/>
              <a:t>推进故事情节发展；</a:t>
            </a:r>
          </a:p>
          <a:p>
            <a:r>
              <a:rPr lang="en-US" altLang="zh-CN" b="1"/>
              <a:t>(4)</a:t>
            </a:r>
            <a:r>
              <a:rPr lang="zh-CN" altLang="zh-CN" b="1"/>
              <a:t>创造典型的环境</a:t>
            </a:r>
            <a:r>
              <a:rPr lang="zh-CN" altLang="zh-CN" b="1" smtClean="0"/>
              <a:t>；</a:t>
            </a:r>
            <a:endParaRPr lang="en-US" altLang="zh-CN" b="1" smtClean="0"/>
          </a:p>
          <a:p>
            <a:r>
              <a:rPr lang="en-US" altLang="zh-CN" b="1" smtClean="0"/>
              <a:t>(</a:t>
            </a:r>
            <a:r>
              <a:rPr lang="en-US" altLang="zh-CN" b="1"/>
              <a:t>5)</a:t>
            </a:r>
            <a:r>
              <a:rPr lang="zh-CN" altLang="zh-CN" b="1"/>
              <a:t>渲染人物心情</a:t>
            </a:r>
            <a:r>
              <a:rPr lang="zh-CN" altLang="zh-CN" b="1" smtClean="0"/>
              <a:t>；</a:t>
            </a:r>
            <a:endParaRPr lang="en-US" altLang="zh-CN" b="1" smtClean="0"/>
          </a:p>
          <a:p>
            <a:pPr>
              <a:buNone/>
            </a:pPr>
            <a:r>
              <a:rPr lang="zh-CN" altLang="zh-CN" b="1" smtClean="0"/>
              <a:t>（</a:t>
            </a:r>
            <a:r>
              <a:rPr lang="en-US" altLang="zh-CN" b="1"/>
              <a:t>6</a:t>
            </a:r>
            <a:r>
              <a:rPr lang="zh-CN" altLang="zh-CN" b="1"/>
              <a:t>）增强作品的真实性和艺术感染力，深化文章的主题。答题时采用这样的格式：此句运用了细节描写，写出了……的（内容），………（作用）。</a:t>
            </a:r>
          </a:p>
          <a:p>
            <a:endParaRPr lang="zh-CN" altLang="en-US"/>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92500" lnSpcReduction="20000"/>
          </a:bodyPr>
          <a:lstStyle/>
          <a:p>
            <a:pPr marL="0" indent="0">
              <a:lnSpc>
                <a:spcPct val="120000"/>
              </a:lnSpc>
              <a:spcBef>
                <a:spcPct val="0"/>
              </a:spcBef>
            </a:pPr>
            <a:r>
              <a:rPr lang="zh-CN" altLang="zh-CN" b="1">
                <a:solidFill>
                  <a:srgbClr val="FF0000"/>
                </a:solidFill>
              </a:rPr>
              <a:t>九、标题的含义和作用</a:t>
            </a:r>
          </a:p>
          <a:p>
            <a:pPr marL="0" indent="0">
              <a:lnSpc>
                <a:spcPct val="120000"/>
              </a:lnSpc>
              <a:spcBef>
                <a:spcPct val="0"/>
              </a:spcBef>
            </a:pPr>
            <a:r>
              <a:rPr lang="en-US" altLang="zh-CN" b="1">
                <a:solidFill>
                  <a:srgbClr val="FF0000"/>
                </a:solidFill>
              </a:rPr>
              <a:t>1.</a:t>
            </a:r>
            <a:r>
              <a:rPr lang="zh-CN" altLang="zh-CN" b="1">
                <a:solidFill>
                  <a:srgbClr val="FF0000"/>
                </a:solidFill>
              </a:rPr>
              <a:t>标题的含义</a:t>
            </a:r>
          </a:p>
          <a:p>
            <a:pPr marL="0" indent="0">
              <a:lnSpc>
                <a:spcPct val="120000"/>
              </a:lnSpc>
              <a:spcBef>
                <a:spcPct val="0"/>
              </a:spcBef>
            </a:pPr>
            <a:r>
              <a:rPr lang="en-US" altLang="zh-CN" b="1"/>
              <a:t>(1)</a:t>
            </a:r>
            <a:r>
              <a:rPr lang="zh-CN" altLang="zh-CN" b="1"/>
              <a:t>表层含义即标题的字面含义、文中内容；</a:t>
            </a:r>
            <a:r>
              <a:rPr lang="en-US" altLang="zh-CN" b="1"/>
              <a:t>(2)</a:t>
            </a:r>
            <a:r>
              <a:rPr lang="zh-CN" altLang="zh-CN" b="1"/>
              <a:t>深层含义即引申义、比喻义、象征义、双关义。</a:t>
            </a:r>
          </a:p>
          <a:p>
            <a:pPr marL="0" indent="0">
              <a:lnSpc>
                <a:spcPct val="120000"/>
              </a:lnSpc>
              <a:spcBef>
                <a:spcPct val="0"/>
              </a:spcBef>
            </a:pPr>
            <a:r>
              <a:rPr lang="en-US" altLang="zh-CN" b="1">
                <a:solidFill>
                  <a:srgbClr val="FF0000"/>
                </a:solidFill>
              </a:rPr>
              <a:t>2.</a:t>
            </a:r>
            <a:r>
              <a:rPr lang="zh-CN" altLang="zh-CN" b="1">
                <a:solidFill>
                  <a:srgbClr val="FF0000"/>
                </a:solidFill>
              </a:rPr>
              <a:t>标题的作用</a:t>
            </a:r>
          </a:p>
          <a:p>
            <a:pPr marL="0" indent="0">
              <a:lnSpc>
                <a:spcPct val="120000"/>
              </a:lnSpc>
              <a:spcBef>
                <a:spcPct val="0"/>
              </a:spcBef>
            </a:pPr>
            <a:r>
              <a:rPr lang="zh-CN" altLang="zh-CN" b="1"/>
              <a:t>（</a:t>
            </a:r>
            <a:r>
              <a:rPr lang="en-US" altLang="zh-CN" b="1"/>
              <a:t>1</a:t>
            </a:r>
            <a:r>
              <a:rPr lang="zh-CN" altLang="zh-CN" b="1"/>
              <a:t>）作为全文的线索</a:t>
            </a:r>
            <a:r>
              <a:rPr lang="en-US" altLang="zh-CN" b="1"/>
              <a:t>,</a:t>
            </a:r>
            <a:r>
              <a:rPr lang="zh-CN" altLang="zh-CN" b="1"/>
              <a:t>推动情节的发展；（</a:t>
            </a:r>
            <a:r>
              <a:rPr lang="en-US" altLang="zh-CN" b="1"/>
              <a:t>2</a:t>
            </a:r>
            <a:r>
              <a:rPr lang="zh-CN" altLang="zh-CN" b="1"/>
              <a:t>）突出主题，点明主旨；文眼；揭示文章中心；（</a:t>
            </a:r>
            <a:r>
              <a:rPr lang="en-US" altLang="zh-CN" b="1"/>
              <a:t>3</a:t>
            </a:r>
            <a:r>
              <a:rPr lang="zh-CN" altLang="zh-CN" b="1"/>
              <a:t>）形式新颖，设置悬念，吸引读者阅读兴趣；（</a:t>
            </a:r>
            <a:r>
              <a:rPr lang="en-US" altLang="zh-CN" b="1"/>
              <a:t>4</a:t>
            </a:r>
            <a:r>
              <a:rPr lang="zh-CN" altLang="zh-CN" b="1"/>
              <a:t>）反映了人物……的情感；（</a:t>
            </a:r>
            <a:r>
              <a:rPr lang="en-US" altLang="zh-CN" b="1"/>
              <a:t>5</a:t>
            </a:r>
            <a:r>
              <a:rPr lang="zh-CN" altLang="zh-CN" b="1"/>
              <a:t>）交代了写作对象或概括了文章的主要内容；（</a:t>
            </a:r>
            <a:r>
              <a:rPr lang="en-US" altLang="zh-CN" b="1"/>
              <a:t>6</a:t>
            </a:r>
            <a:r>
              <a:rPr lang="zh-CN" altLang="zh-CN" b="1"/>
              <a:t>）一语双关；（</a:t>
            </a:r>
            <a:r>
              <a:rPr lang="en-US" altLang="zh-CN" b="1"/>
              <a:t>7</a:t>
            </a:r>
            <a:r>
              <a:rPr lang="zh-CN" altLang="zh-CN" b="1"/>
              <a:t>）把握象征意义；（</a:t>
            </a:r>
            <a:r>
              <a:rPr lang="en-US" altLang="zh-CN" b="1"/>
              <a:t>8</a:t>
            </a:r>
            <a:r>
              <a:rPr lang="zh-CN" altLang="zh-CN" b="1"/>
              <a:t>）题目中运用修辞的，要还原它的本义后，再分析其作用。</a:t>
            </a:r>
          </a:p>
          <a:p>
            <a:pPr marL="0" indent="0">
              <a:lnSpc>
                <a:spcPct val="120000"/>
              </a:lnSpc>
              <a:spcBef>
                <a:spcPct val="0"/>
              </a:spcBef>
            </a:pPr>
            <a:r>
              <a:rPr lang="en-US" altLang="zh-CN" b="1">
                <a:solidFill>
                  <a:srgbClr val="FF0000"/>
                </a:solidFill>
              </a:rPr>
              <a:t>3.</a:t>
            </a:r>
            <a:r>
              <a:rPr lang="zh-CN" altLang="zh-CN" b="1">
                <a:solidFill>
                  <a:srgbClr val="FF0000"/>
                </a:solidFill>
              </a:rPr>
              <a:t>标题的好处（为什么以此为题）：标题的深层含义</a:t>
            </a:r>
            <a:r>
              <a:rPr lang="en-US" altLang="zh-CN" b="1">
                <a:solidFill>
                  <a:srgbClr val="FF0000"/>
                </a:solidFill>
              </a:rPr>
              <a:t> + </a:t>
            </a:r>
            <a:r>
              <a:rPr lang="zh-CN" altLang="zh-CN" b="1">
                <a:solidFill>
                  <a:srgbClr val="FF0000"/>
                </a:solidFill>
              </a:rPr>
              <a:t>标题的作用</a:t>
            </a:r>
          </a:p>
          <a:p>
            <a:endParaRPr lang="zh-CN" altLang="en-US"/>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7544"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55000" lnSpcReduction="20000"/>
          </a:bodyPr>
          <a:lstStyle/>
          <a:p>
            <a:pPr marL="0" indent="0">
              <a:lnSpc>
                <a:spcPct val="120000"/>
              </a:lnSpc>
              <a:spcBef>
                <a:spcPct val="0"/>
              </a:spcBef>
            </a:pPr>
            <a:r>
              <a:rPr lang="zh-CN" altLang="zh-CN" b="1">
                <a:solidFill>
                  <a:srgbClr val="FF0000"/>
                </a:solidFill>
              </a:rPr>
              <a:t>十、修辞的作用</a:t>
            </a:r>
          </a:p>
          <a:p>
            <a:pPr marL="0" indent="0">
              <a:lnSpc>
                <a:spcPct val="120000"/>
              </a:lnSpc>
              <a:spcBef>
                <a:spcPct val="0"/>
              </a:spcBef>
            </a:pPr>
            <a:r>
              <a:rPr lang="en-US" altLang="zh-CN" b="1">
                <a:solidFill>
                  <a:srgbClr val="FF0000"/>
                </a:solidFill>
              </a:rPr>
              <a:t>1.</a:t>
            </a:r>
            <a:r>
              <a:rPr lang="zh-CN" altLang="zh-CN" b="1">
                <a:solidFill>
                  <a:srgbClr val="FF0000"/>
                </a:solidFill>
              </a:rPr>
              <a:t>常考七种修辞：比喻、拟人、排比、对比、夸张、反问、设问，可口诀记忆“三比二问一夸拟”</a:t>
            </a:r>
          </a:p>
          <a:p>
            <a:pPr marL="0" indent="0">
              <a:lnSpc>
                <a:spcPct val="120000"/>
              </a:lnSpc>
              <a:spcBef>
                <a:spcPct val="0"/>
              </a:spcBef>
            </a:pPr>
            <a:r>
              <a:rPr lang="en-US" altLang="zh-CN" b="1">
                <a:solidFill>
                  <a:srgbClr val="FF0000"/>
                </a:solidFill>
              </a:rPr>
              <a:t>2.</a:t>
            </a:r>
            <a:r>
              <a:rPr lang="zh-CN" altLang="zh-CN" b="1">
                <a:solidFill>
                  <a:srgbClr val="FF0000"/>
                </a:solidFill>
              </a:rPr>
              <a:t>各类修辞的答题模式：</a:t>
            </a:r>
          </a:p>
          <a:p>
            <a:pPr marL="0" indent="0">
              <a:lnSpc>
                <a:spcPct val="120000"/>
              </a:lnSpc>
              <a:spcBef>
                <a:spcPct val="0"/>
              </a:spcBef>
            </a:pPr>
            <a:r>
              <a:rPr lang="zh-CN" altLang="zh-CN" b="1"/>
              <a:t>比喻：这句话运用了比喻的修辞，把…比作…，生动形象地写出了…… （结合句子）的……特点（情态），表达了作者（某某人物）…的……的情感。</a:t>
            </a:r>
          </a:p>
          <a:p>
            <a:pPr marL="0" indent="0">
              <a:lnSpc>
                <a:spcPct val="120000"/>
              </a:lnSpc>
              <a:spcBef>
                <a:spcPct val="0"/>
              </a:spcBef>
            </a:pPr>
            <a:r>
              <a:rPr lang="zh-CN" altLang="zh-CN" b="1"/>
              <a:t>拟人：这句话运用了拟人的修辞，把…拟人化（人格化或赋予人的情感），生动形象地写出了……（结合句子）的……特点，表达了作者（某某人物）…的……之情。</a:t>
            </a:r>
          </a:p>
          <a:p>
            <a:pPr marL="0" indent="0">
              <a:lnSpc>
                <a:spcPct val="120000"/>
              </a:lnSpc>
              <a:spcBef>
                <a:spcPct val="0"/>
              </a:spcBef>
            </a:pPr>
            <a:r>
              <a:rPr lang="zh-CN" altLang="zh-CN" b="1"/>
              <a:t>排比：使句式整齐，增强了……的语气语势，强调了（表现了）……（结合句子），突出地表达了作者（某某人物）…的感情。</a:t>
            </a:r>
          </a:p>
          <a:p>
            <a:pPr marL="0" indent="0">
              <a:lnSpc>
                <a:spcPct val="120000"/>
              </a:lnSpc>
              <a:spcBef>
                <a:spcPct val="0"/>
              </a:spcBef>
            </a:pPr>
            <a:r>
              <a:rPr lang="zh-CN" altLang="zh-CN" b="1"/>
              <a:t>对比：把…和…进行比较，突出了……（结合句子），表达了作者（某某人物）…的感情（写出了……的……特点）。</a:t>
            </a:r>
          </a:p>
          <a:p>
            <a:pPr marL="0" indent="0">
              <a:lnSpc>
                <a:spcPct val="120000"/>
              </a:lnSpc>
              <a:spcBef>
                <a:spcPct val="0"/>
              </a:spcBef>
            </a:pPr>
            <a:r>
              <a:rPr lang="zh-CN" altLang="zh-CN" b="1"/>
              <a:t>夸张：夸大（缩小）了（事物）的大小（长度、速度、性能……），突出了……的……特点，表达了作者……的感情。</a:t>
            </a:r>
          </a:p>
          <a:p>
            <a:pPr marL="0" indent="0">
              <a:lnSpc>
                <a:spcPct val="120000"/>
              </a:lnSpc>
              <a:spcBef>
                <a:spcPct val="0"/>
              </a:spcBef>
            </a:pPr>
            <a:r>
              <a:rPr lang="zh-CN" altLang="zh-CN" b="1"/>
              <a:t>反问：用反问的语气表达了……，增强了……的语气，强调了……（结合句子），表达了人物…的态度（感情、观点）。</a:t>
            </a:r>
          </a:p>
          <a:p>
            <a:pPr marL="0" indent="0">
              <a:lnSpc>
                <a:spcPct val="120000"/>
              </a:lnSpc>
              <a:spcBef>
                <a:spcPct val="0"/>
              </a:spcBef>
            </a:pPr>
            <a:r>
              <a:rPr lang="zh-CN" altLang="zh-CN" b="1"/>
              <a:t>设问：开头出现，答题格式为：一问一答，突出地强调了……（结合句子），设置悬念，引发读者思考。结尾出现，答题格式为：引发……对……问题的关注（引人深思），给人以启迪，突出了文章的主旨。</a:t>
            </a:r>
          </a:p>
          <a:p>
            <a:pPr marL="0" indent="0">
              <a:lnSpc>
                <a:spcPct val="120000"/>
              </a:lnSpc>
              <a:spcBef>
                <a:spcPct val="0"/>
              </a:spcBef>
            </a:pPr>
            <a:r>
              <a:rPr lang="zh-CN" altLang="zh-CN" b="1"/>
              <a:t>引用：引用诗句，答题格式为：增强了文章的诗情画意，使文章语言更优美（或引用诗句更加生动形象地说明了……）。引用故事、神话传说等，答题格式为：增强了文章的趣味性，引起读者的阅读兴趣。</a:t>
            </a:r>
          </a:p>
          <a:p>
            <a:pPr marL="0" indent="0">
              <a:lnSpc>
                <a:spcPct val="120000"/>
              </a:lnSpc>
              <a:spcBef>
                <a:spcPct val="0"/>
              </a:spcBef>
            </a:pPr>
            <a:r>
              <a:rPr lang="zh-CN" altLang="zh-CN" b="1"/>
              <a:t>对偶：使文章节奏鲜明，增强文章的节奏感和韵律美。</a:t>
            </a:r>
          </a:p>
          <a:p>
            <a:endParaRPr lang="zh-CN" altLang="en-US"/>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85000" lnSpcReduction="20000"/>
          </a:bodyPr>
          <a:lstStyle/>
          <a:p>
            <a:pPr marL="0" indent="0">
              <a:lnSpc>
                <a:spcPct val="120000"/>
              </a:lnSpc>
              <a:spcBef>
                <a:spcPct val="0"/>
              </a:spcBef>
            </a:pPr>
            <a:r>
              <a:rPr lang="zh-CN" altLang="zh-CN" sz="3300" b="1"/>
              <a:t>二．文章类型分析：</a:t>
            </a:r>
            <a:endParaRPr lang="zh-CN" altLang="zh-CN" sz="3300"/>
          </a:p>
          <a:p>
            <a:pPr marL="0" indent="0">
              <a:lnSpc>
                <a:spcPct val="120000"/>
              </a:lnSpc>
              <a:spcBef>
                <a:spcPct val="0"/>
              </a:spcBef>
            </a:pPr>
            <a:r>
              <a:rPr lang="en-US" altLang="zh-CN" sz="3300" b="1"/>
              <a:t>1. </a:t>
            </a:r>
            <a:r>
              <a:rPr lang="zh-CN" altLang="zh-CN" sz="3300" b="1"/>
              <a:t>说明文：</a:t>
            </a:r>
            <a:endParaRPr lang="zh-CN" altLang="zh-CN" sz="3300"/>
          </a:p>
          <a:p>
            <a:pPr marL="0" indent="0">
              <a:lnSpc>
                <a:spcPct val="120000"/>
              </a:lnSpc>
              <a:spcBef>
                <a:spcPct val="0"/>
              </a:spcBef>
            </a:pPr>
            <a:r>
              <a:rPr lang="zh-CN" altLang="zh-CN" sz="3300" b="1">
                <a:solidFill>
                  <a:srgbClr val="FF0000"/>
                </a:solidFill>
              </a:rPr>
              <a:t>说明方法一般有</a:t>
            </a:r>
            <a:r>
              <a:rPr lang="en-US" altLang="zh-CN" sz="3300" b="1"/>
              <a:t>:</a:t>
            </a:r>
            <a:r>
              <a:rPr lang="zh-CN" altLang="zh-CN" sz="3300" b="1"/>
              <a:t>举例子、作诠释（更具体，更有说服力更客观的说明了事物）、分类别、画图表（帮助读者掌握</a:t>
            </a:r>
            <a:r>
              <a:rPr lang="en-US" altLang="zh-CN" sz="3300" b="1"/>
              <a:t>….</a:t>
            </a:r>
            <a:r>
              <a:rPr lang="zh-CN" altLang="zh-CN" sz="3300" b="1"/>
              <a:t>的特征，头绪分明）、列数据（是所说明的事物准确化，更具有科学性）、作比较（突出事物</a:t>
            </a:r>
            <a:r>
              <a:rPr lang="en-US" altLang="zh-CN" sz="3300" b="1"/>
              <a:t>…</a:t>
            </a:r>
            <a:r>
              <a:rPr lang="zh-CN" altLang="zh-CN" sz="3300" b="1"/>
              <a:t>的特点）、下定义（更科学，更本质的概括事物的特征）、打比方（增强了说明的形象性与生动性）、引用（使说明的内容更具体，更真实）等。 </a:t>
            </a:r>
            <a:r>
              <a:rPr lang="en-US" altLang="zh-CN" sz="3300" b="1"/>
              <a:t>  </a:t>
            </a:r>
            <a:endParaRPr lang="zh-CN" altLang="zh-CN" sz="3300"/>
          </a:p>
          <a:p>
            <a:pPr marL="0" indent="0">
              <a:lnSpc>
                <a:spcPct val="120000"/>
              </a:lnSpc>
              <a:spcBef>
                <a:spcPct val="0"/>
              </a:spcBef>
            </a:pPr>
            <a:r>
              <a:rPr lang="zh-CN" altLang="zh-CN" sz="3300" b="1">
                <a:solidFill>
                  <a:srgbClr val="FF0000"/>
                </a:solidFill>
              </a:rPr>
              <a:t>说明顺序</a:t>
            </a:r>
            <a:r>
              <a:rPr lang="zh-CN" altLang="zh-CN" sz="3300" b="1"/>
              <a:t>： 时间顺序（程序顺序）、空间顺序、逻辑顺序。考生在答题时，可答得具体些，如：空间顺序（从上到下，从里到外等），逻辑顺序（先结果后原因，层层递进等）。</a:t>
            </a:r>
            <a:endParaRPr lang="zh-CN" altLang="zh-CN" sz="3300"/>
          </a:p>
          <a:p>
            <a:pPr marL="0" indent="0">
              <a:lnSpc>
                <a:spcPct val="120000"/>
              </a:lnSpc>
              <a:spcBef>
                <a:spcPct val="0"/>
              </a:spcBef>
            </a:pPr>
            <a:r>
              <a:rPr lang="zh-CN" altLang="zh-CN" sz="3300" b="1">
                <a:solidFill>
                  <a:srgbClr val="FF0000"/>
                </a:solidFill>
              </a:rPr>
              <a:t>说明文的结构</a:t>
            </a:r>
            <a:r>
              <a:rPr lang="zh-CN" altLang="zh-CN" sz="3300" b="1"/>
              <a:t>：总分总式、总分式、分总式、并列式、对照式、递进式。</a:t>
            </a:r>
            <a:endParaRPr lang="zh-CN" altLang="zh-CN" sz="3300"/>
          </a:p>
          <a:p>
            <a:endParaRPr lang="zh-CN" altLang="en-US"/>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7500" lnSpcReduction="20000"/>
          </a:bodyPr>
          <a:lstStyle/>
          <a:p>
            <a:pPr marL="0" indent="0">
              <a:lnSpc>
                <a:spcPct val="120000"/>
              </a:lnSpc>
              <a:spcBef>
                <a:spcPct val="0"/>
              </a:spcBef>
            </a:pPr>
            <a:r>
              <a:rPr lang="zh-CN" altLang="zh-CN" b="1">
                <a:solidFill>
                  <a:srgbClr val="FF0000"/>
                </a:solidFill>
              </a:rPr>
              <a:t>十二、人称和指示代词</a:t>
            </a:r>
          </a:p>
          <a:p>
            <a:pPr marL="0" indent="0">
              <a:lnSpc>
                <a:spcPct val="120000"/>
              </a:lnSpc>
              <a:spcBef>
                <a:spcPct val="0"/>
              </a:spcBef>
            </a:pPr>
            <a:r>
              <a:rPr lang="en-US" altLang="zh-CN" b="1">
                <a:solidFill>
                  <a:srgbClr val="FF0000"/>
                </a:solidFill>
              </a:rPr>
              <a:t>1.</a:t>
            </a:r>
            <a:r>
              <a:rPr lang="zh-CN" altLang="zh-CN" b="1">
                <a:solidFill>
                  <a:srgbClr val="FF0000"/>
                </a:solidFill>
              </a:rPr>
              <a:t>文章中“这”指代什么？ </a:t>
            </a:r>
          </a:p>
          <a:p>
            <a:pPr marL="0" indent="0">
              <a:lnSpc>
                <a:spcPct val="120000"/>
              </a:lnSpc>
              <a:spcBef>
                <a:spcPct val="0"/>
              </a:spcBef>
            </a:pPr>
            <a:r>
              <a:rPr lang="en-US" altLang="zh-CN" b="1"/>
              <a:t>1)</a:t>
            </a:r>
            <a:r>
              <a:rPr lang="zh-CN" altLang="zh-CN" b="1"/>
              <a:t>指前一句话</a:t>
            </a:r>
            <a:r>
              <a:rPr lang="en-US" altLang="zh-CN" b="1"/>
              <a:t>(</a:t>
            </a:r>
            <a:r>
              <a:rPr lang="zh-CN" altLang="zh-CN" b="1"/>
              <a:t>具体写出</a:t>
            </a:r>
            <a:r>
              <a:rPr lang="en-US" altLang="zh-CN" b="1"/>
              <a:t>)</a:t>
            </a:r>
            <a:r>
              <a:rPr lang="zh-CN" altLang="zh-CN" b="1"/>
              <a:t>；</a:t>
            </a:r>
            <a:r>
              <a:rPr lang="en-US" altLang="zh-CN" b="1"/>
              <a:t>2)</a:t>
            </a:r>
            <a:r>
              <a:rPr lang="zh-CN" altLang="zh-CN" b="1"/>
              <a:t>“这”在句首指上一段</a:t>
            </a:r>
            <a:r>
              <a:rPr lang="en-US" altLang="zh-CN" b="1"/>
              <a:t>(</a:t>
            </a:r>
            <a:r>
              <a:rPr lang="zh-CN" altLang="zh-CN" b="1"/>
              <a:t>或前几段</a:t>
            </a:r>
            <a:r>
              <a:rPr lang="en-US" altLang="zh-CN" b="1"/>
              <a:t>)</a:t>
            </a:r>
            <a:r>
              <a:rPr lang="zh-CN" altLang="zh-CN" b="1"/>
              <a:t>内容的概括</a:t>
            </a:r>
            <a:r>
              <a:rPr lang="en-US" altLang="zh-CN" b="1"/>
              <a:t>(</a:t>
            </a:r>
            <a:r>
              <a:rPr lang="zh-CN" altLang="zh-CN" b="1"/>
              <a:t>具体写出</a:t>
            </a:r>
            <a:r>
              <a:rPr lang="en-US" altLang="zh-CN" b="1"/>
              <a:t>)</a:t>
            </a:r>
            <a:endParaRPr lang="zh-CN" altLang="zh-CN" b="1"/>
          </a:p>
          <a:p>
            <a:pPr marL="0" indent="0">
              <a:lnSpc>
                <a:spcPct val="120000"/>
              </a:lnSpc>
              <a:spcBef>
                <a:spcPct val="0"/>
              </a:spcBef>
            </a:pPr>
            <a:r>
              <a:rPr lang="en-US" altLang="zh-CN" b="1">
                <a:solidFill>
                  <a:srgbClr val="FF0000"/>
                </a:solidFill>
              </a:rPr>
              <a:t>2. </a:t>
            </a:r>
            <a:r>
              <a:rPr lang="zh-CN" altLang="zh-CN" b="1">
                <a:solidFill>
                  <a:srgbClr val="FF0000"/>
                </a:solidFill>
              </a:rPr>
              <a:t>人称作用</a:t>
            </a:r>
          </a:p>
          <a:p>
            <a:pPr marL="0" indent="0">
              <a:lnSpc>
                <a:spcPct val="120000"/>
              </a:lnSpc>
              <a:spcBef>
                <a:spcPct val="0"/>
              </a:spcBef>
            </a:pPr>
            <a:r>
              <a:rPr lang="zh-CN" altLang="zh-CN" b="1">
                <a:solidFill>
                  <a:srgbClr val="FF0000"/>
                </a:solidFill>
              </a:rPr>
              <a:t>第一人称：</a:t>
            </a:r>
            <a:r>
              <a:rPr lang="zh-CN" altLang="zh-CN" b="1"/>
              <a:t>我；我们。作用：（</a:t>
            </a:r>
            <a:r>
              <a:rPr lang="en-US" altLang="zh-CN" b="1"/>
              <a:t>1</a:t>
            </a:r>
            <a:r>
              <a:rPr lang="zh-CN" altLang="zh-CN" b="1"/>
              <a:t>）给人以身临其境之感；（</a:t>
            </a:r>
            <a:r>
              <a:rPr lang="en-US" altLang="zh-CN" b="1"/>
              <a:t>2</a:t>
            </a:r>
            <a:r>
              <a:rPr lang="zh-CN" altLang="zh-CN" b="1"/>
              <a:t>）拉近作者与读者的距离；（</a:t>
            </a:r>
            <a:r>
              <a:rPr lang="en-US" altLang="zh-CN" b="1"/>
              <a:t>3</a:t>
            </a:r>
            <a:r>
              <a:rPr lang="zh-CN" altLang="zh-CN" b="1"/>
              <a:t>）叙述亲切自然，能自由地表达思想感情；（</a:t>
            </a:r>
            <a:r>
              <a:rPr lang="en-US" altLang="zh-CN" b="1"/>
              <a:t>4</a:t>
            </a:r>
            <a:r>
              <a:rPr lang="zh-CN" altLang="zh-CN" b="1"/>
              <a:t>）便于抒发感情和进行心理描写；（</a:t>
            </a:r>
            <a:r>
              <a:rPr lang="en-US" altLang="zh-CN" b="1"/>
              <a:t>5</a:t>
            </a:r>
            <a:r>
              <a:rPr lang="zh-CN" altLang="zh-CN" b="1"/>
              <a:t>）直接表达或渗透作者的主观意识；（</a:t>
            </a:r>
            <a:r>
              <a:rPr lang="en-US" altLang="zh-CN" b="1"/>
              <a:t>6</a:t>
            </a:r>
            <a:r>
              <a:rPr lang="zh-CN" altLang="zh-CN" b="1"/>
              <a:t>）增强文章的真实性和感染力，给读者以真实生动之感。</a:t>
            </a:r>
          </a:p>
          <a:p>
            <a:pPr marL="0" indent="0">
              <a:lnSpc>
                <a:spcPct val="120000"/>
              </a:lnSpc>
              <a:spcBef>
                <a:spcPct val="0"/>
              </a:spcBef>
            </a:pPr>
            <a:r>
              <a:rPr lang="zh-CN" altLang="zh-CN" b="1">
                <a:solidFill>
                  <a:srgbClr val="FF0000"/>
                </a:solidFill>
              </a:rPr>
              <a:t>第二人称：</a:t>
            </a:r>
            <a:r>
              <a:rPr lang="zh-CN" altLang="zh-CN" b="1"/>
              <a:t>你；你们。作用：（</a:t>
            </a:r>
            <a:r>
              <a:rPr lang="en-US" altLang="zh-CN" b="1"/>
              <a:t>1</a:t>
            </a:r>
            <a:r>
              <a:rPr lang="zh-CN" altLang="zh-CN" b="1"/>
              <a:t>）增加亲切感，便于感情交流；（</a:t>
            </a:r>
            <a:r>
              <a:rPr lang="en-US" altLang="zh-CN" b="1"/>
              <a:t>2</a:t>
            </a:r>
            <a:r>
              <a:rPr lang="zh-CN" altLang="zh-CN" b="1"/>
              <a:t>）直抒胸臆，能增强文章的抒情性；（</a:t>
            </a:r>
            <a:r>
              <a:rPr lang="en-US" altLang="zh-CN" b="1"/>
              <a:t>3</a:t>
            </a:r>
            <a:r>
              <a:rPr lang="zh-CN" altLang="zh-CN" b="1"/>
              <a:t>）抒情更强烈，更有感染力。</a:t>
            </a:r>
          </a:p>
          <a:p>
            <a:pPr marL="0" indent="0">
              <a:lnSpc>
                <a:spcPct val="120000"/>
              </a:lnSpc>
              <a:spcBef>
                <a:spcPct val="0"/>
              </a:spcBef>
            </a:pPr>
            <a:r>
              <a:rPr lang="zh-CN" altLang="zh-CN" b="1">
                <a:solidFill>
                  <a:srgbClr val="FF0000"/>
                </a:solidFill>
              </a:rPr>
              <a:t>第三人称：</a:t>
            </a:r>
            <a:r>
              <a:rPr lang="zh-CN" altLang="zh-CN" b="1"/>
              <a:t>他；她：它们。作用：（</a:t>
            </a:r>
            <a:r>
              <a:rPr lang="en-US" altLang="zh-CN" b="1"/>
              <a:t>1</a:t>
            </a:r>
            <a:r>
              <a:rPr lang="zh-CN" altLang="zh-CN" b="1"/>
              <a:t>）不受时间和空间的限制，能够比较自由灵活地反映客观内容；（</a:t>
            </a:r>
            <a:r>
              <a:rPr lang="en-US" altLang="zh-CN" b="1"/>
              <a:t>2</a:t>
            </a:r>
            <a:r>
              <a:rPr lang="zh-CN" altLang="zh-CN" b="1"/>
              <a:t>）有比较广阔的范围，作者可以在这当中选择最典型的事例来展开情节，能比较直接客观地展现丰富多彩的生活。</a:t>
            </a:r>
          </a:p>
          <a:p>
            <a:endParaRPr lang="zh-CN" altLang="en-US"/>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92500" lnSpcReduction="20000"/>
          </a:bodyPr>
          <a:lstStyle/>
          <a:p>
            <a:pPr marL="0" indent="0">
              <a:lnSpc>
                <a:spcPct val="120000"/>
              </a:lnSpc>
              <a:spcBef>
                <a:spcPct val="0"/>
              </a:spcBef>
            </a:pPr>
            <a:r>
              <a:rPr lang="zh-CN" altLang="zh-CN" b="1">
                <a:solidFill>
                  <a:srgbClr val="FF0000"/>
                </a:solidFill>
              </a:rPr>
              <a:t>二、说明方法极其作用</a:t>
            </a:r>
            <a:r>
              <a:rPr lang="en-US" altLang="zh-CN" b="1">
                <a:solidFill>
                  <a:srgbClr val="FF0000"/>
                </a:solidFill>
              </a:rPr>
              <a:t>:</a:t>
            </a:r>
            <a:endParaRPr lang="zh-CN" altLang="zh-CN" b="1">
              <a:solidFill>
                <a:srgbClr val="FF0000"/>
              </a:solidFill>
            </a:endParaRPr>
          </a:p>
          <a:p>
            <a:pPr marL="0" indent="0">
              <a:lnSpc>
                <a:spcPct val="120000"/>
              </a:lnSpc>
              <a:spcBef>
                <a:spcPct val="0"/>
              </a:spcBef>
            </a:pPr>
            <a:r>
              <a:rPr lang="zh-CN" altLang="zh-CN" b="1">
                <a:solidFill>
                  <a:srgbClr val="FF0000"/>
                </a:solidFill>
              </a:rPr>
              <a:t>（一）说明方法：</a:t>
            </a:r>
            <a:r>
              <a:rPr lang="zh-CN" altLang="zh-CN" b="1"/>
              <a:t>举例子、列数字、打比方、作比较、列图表、作诠释、下定义</a:t>
            </a:r>
          </a:p>
          <a:p>
            <a:pPr marL="0" indent="0">
              <a:lnSpc>
                <a:spcPct val="120000"/>
              </a:lnSpc>
              <a:spcBef>
                <a:spcPct val="0"/>
              </a:spcBef>
            </a:pPr>
            <a:r>
              <a:rPr lang="zh-CN" altLang="zh-CN" b="1">
                <a:solidFill>
                  <a:srgbClr val="FF0000"/>
                </a:solidFill>
              </a:rPr>
              <a:t>（二）作用及答题思路：</a:t>
            </a:r>
          </a:p>
          <a:p>
            <a:pPr marL="0" indent="0">
              <a:lnSpc>
                <a:spcPct val="120000"/>
              </a:lnSpc>
              <a:spcBef>
                <a:spcPct val="0"/>
              </a:spcBef>
            </a:pPr>
            <a:r>
              <a:rPr lang="zh-CN" altLang="zh-CN" b="1"/>
              <a:t>举例子：具体有力地说明了……</a:t>
            </a:r>
          </a:p>
          <a:p>
            <a:pPr marL="0" indent="0">
              <a:lnSpc>
                <a:spcPct val="120000"/>
              </a:lnSpc>
              <a:spcBef>
                <a:spcPct val="0"/>
              </a:spcBef>
            </a:pPr>
            <a:r>
              <a:rPr lang="zh-CN" altLang="zh-CN" b="1"/>
              <a:t>列数字：准确地说明了……</a:t>
            </a:r>
          </a:p>
          <a:p>
            <a:pPr marL="0" indent="0">
              <a:lnSpc>
                <a:spcPct val="120000"/>
              </a:lnSpc>
              <a:spcBef>
                <a:spcPct val="0"/>
              </a:spcBef>
            </a:pPr>
            <a:r>
              <a:rPr lang="zh-CN" altLang="zh-CN" b="1"/>
              <a:t>作比较：通过……和……的比较，突出地说明了……</a:t>
            </a:r>
          </a:p>
          <a:p>
            <a:pPr marL="0" indent="0">
              <a:lnSpc>
                <a:spcPct val="120000"/>
              </a:lnSpc>
              <a:spcBef>
                <a:spcPct val="0"/>
              </a:spcBef>
            </a:pPr>
            <a:r>
              <a:rPr lang="zh-CN" altLang="zh-CN" b="1"/>
              <a:t>打比方：形象生动地说明了……</a:t>
            </a:r>
          </a:p>
          <a:p>
            <a:pPr marL="0" indent="0">
              <a:lnSpc>
                <a:spcPct val="120000"/>
              </a:lnSpc>
              <a:spcBef>
                <a:spcPct val="0"/>
              </a:spcBef>
            </a:pPr>
            <a:r>
              <a:rPr lang="zh-CN" altLang="zh-CN" b="1"/>
              <a:t>列图表：直观形象地说明了……</a:t>
            </a:r>
          </a:p>
          <a:p>
            <a:pPr marL="0" indent="0">
              <a:lnSpc>
                <a:spcPct val="120000"/>
              </a:lnSpc>
              <a:spcBef>
                <a:spcPct val="0"/>
              </a:spcBef>
            </a:pPr>
            <a:r>
              <a:rPr lang="zh-CN" altLang="zh-CN" b="1"/>
              <a:t>划线句说明的内容：⑴前后就近原则；⑵段落中心句；⑶句子本身（常见于列数字和列图表，需用自己的语言概括）</a:t>
            </a:r>
          </a:p>
          <a:p>
            <a:pPr marL="0" indent="0">
              <a:lnSpc>
                <a:spcPct val="120000"/>
              </a:lnSpc>
              <a:spcBef>
                <a:spcPct val="0"/>
              </a:spcBef>
            </a:pPr>
            <a:r>
              <a:rPr lang="zh-CN" altLang="zh-CN" b="1"/>
              <a:t>段落说明的内容：一般为该段的中心句（有可能出现在上下段中）</a:t>
            </a:r>
          </a:p>
          <a:p>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79512"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pPr marL="0" indent="0">
              <a:lnSpc>
                <a:spcPct val="120000"/>
              </a:lnSpc>
              <a:spcBef>
                <a:spcPct val="0"/>
              </a:spcBef>
            </a:pPr>
            <a:r>
              <a:rPr lang="zh-CN" altLang="zh-CN" sz="3300" b="1">
                <a:solidFill>
                  <a:srgbClr val="FF0000"/>
                </a:solidFill>
              </a:rPr>
              <a:t>三、说明顺序：时间顺序、空间顺序、逻辑顺序</a:t>
            </a:r>
          </a:p>
          <a:p>
            <a:pPr marL="0" indent="0">
              <a:lnSpc>
                <a:spcPct val="120000"/>
              </a:lnSpc>
              <a:spcBef>
                <a:spcPct val="0"/>
              </a:spcBef>
            </a:pPr>
            <a:r>
              <a:rPr lang="zh-CN" altLang="zh-CN" sz="3300" b="1"/>
              <a:t>时间顺序是按照时间的先后顺序来安排的，多用于介绍生物生长、科学技术发展、生产制作、历史沿革等。</a:t>
            </a:r>
          </a:p>
          <a:p>
            <a:pPr marL="0" indent="0">
              <a:lnSpc>
                <a:spcPct val="120000"/>
              </a:lnSpc>
              <a:spcBef>
                <a:spcPct val="0"/>
              </a:spcBef>
            </a:pPr>
            <a:r>
              <a:rPr lang="zh-CN" altLang="zh-CN" sz="3300" b="1"/>
              <a:t>空间顺序是按照事物的结构来安排的，多用于介绍建筑物、风景名胜等。</a:t>
            </a:r>
          </a:p>
          <a:p>
            <a:pPr marL="0" indent="0">
              <a:lnSpc>
                <a:spcPct val="120000"/>
              </a:lnSpc>
              <a:spcBef>
                <a:spcPct val="0"/>
              </a:spcBef>
            </a:pPr>
            <a:r>
              <a:rPr lang="zh-CN" altLang="zh-CN" sz="3300" b="1"/>
              <a:t>逻辑顺序是按照事物间或同一事物内各部分之间的逻辑关系来安排的，多用于说明事物的因果、性质等。</a:t>
            </a:r>
          </a:p>
          <a:p>
            <a:pPr marL="0" indent="0">
              <a:lnSpc>
                <a:spcPct val="120000"/>
              </a:lnSpc>
              <a:spcBef>
                <a:spcPct val="0"/>
              </a:spcBef>
            </a:pPr>
            <a:r>
              <a:rPr lang="zh-CN" altLang="zh-CN" sz="3300" b="1"/>
              <a:t>逻辑顺序具体分为：主</a:t>
            </a:r>
            <a:r>
              <a:rPr lang="en-US" altLang="zh-CN" sz="3300" b="1"/>
              <a:t>——</a:t>
            </a:r>
            <a:r>
              <a:rPr lang="zh-CN" altLang="zh-CN" sz="3300" b="1"/>
              <a:t>次、原因</a:t>
            </a:r>
            <a:r>
              <a:rPr lang="en-US" altLang="zh-CN" sz="3300" b="1"/>
              <a:t>——</a:t>
            </a:r>
            <a:r>
              <a:rPr lang="zh-CN" altLang="zh-CN" sz="3300" b="1"/>
              <a:t>结果、现象</a:t>
            </a:r>
            <a:r>
              <a:rPr lang="en-US" altLang="zh-CN" sz="3300" b="1"/>
              <a:t>——</a:t>
            </a:r>
            <a:r>
              <a:rPr lang="zh-CN" altLang="zh-CN" sz="3300" b="1"/>
              <a:t>本质、特征</a:t>
            </a:r>
            <a:r>
              <a:rPr lang="en-US" altLang="zh-CN" sz="3300" b="1"/>
              <a:t>——</a:t>
            </a:r>
            <a:r>
              <a:rPr lang="zh-CN" altLang="zh-CN" sz="3300" b="1"/>
              <a:t>用途、一般</a:t>
            </a:r>
            <a:r>
              <a:rPr lang="en-US" altLang="zh-CN" sz="3300" b="1"/>
              <a:t>——</a:t>
            </a:r>
            <a:r>
              <a:rPr lang="zh-CN" altLang="zh-CN" sz="3300" b="1"/>
              <a:t>个别、概括</a:t>
            </a:r>
            <a:r>
              <a:rPr lang="en-US" altLang="zh-CN" sz="3300" b="1"/>
              <a:t>——</a:t>
            </a:r>
            <a:r>
              <a:rPr lang="zh-CN" altLang="zh-CN" sz="3300" b="1"/>
              <a:t>具体、整体</a:t>
            </a:r>
            <a:r>
              <a:rPr lang="en-US" altLang="zh-CN" sz="3300" b="1"/>
              <a:t>——</a:t>
            </a:r>
            <a:r>
              <a:rPr lang="zh-CN" altLang="zh-CN" sz="3300" b="1"/>
              <a:t>局部。</a:t>
            </a:r>
          </a:p>
          <a:p>
            <a:pPr marL="0" indent="0">
              <a:lnSpc>
                <a:spcPct val="120000"/>
              </a:lnSpc>
              <a:spcBef>
                <a:spcPct val="0"/>
              </a:spcBef>
            </a:pPr>
            <a:r>
              <a:rPr lang="zh-CN" altLang="zh-CN" sz="3300" b="1">
                <a:solidFill>
                  <a:srgbClr val="FF0000"/>
                </a:solidFill>
              </a:rPr>
              <a:t>常见题型及答题思路</a:t>
            </a:r>
          </a:p>
          <a:p>
            <a:pPr marL="0" indent="0">
              <a:lnSpc>
                <a:spcPct val="120000"/>
              </a:lnSpc>
              <a:spcBef>
                <a:spcPct val="0"/>
              </a:spcBef>
            </a:pPr>
            <a:r>
              <a:rPr lang="en-US" altLang="zh-CN" sz="3300" b="1"/>
              <a:t>1.</a:t>
            </a:r>
            <a:r>
              <a:rPr lang="zh-CN" altLang="zh-CN" sz="3300" b="1"/>
              <a:t>说明顺序的判断及其作用</a:t>
            </a:r>
          </a:p>
          <a:p>
            <a:pPr marL="0" indent="0">
              <a:lnSpc>
                <a:spcPct val="120000"/>
              </a:lnSpc>
              <a:spcBef>
                <a:spcPct val="0"/>
              </a:spcBef>
            </a:pPr>
            <a:r>
              <a:rPr lang="zh-CN" altLang="zh-CN" sz="3300" b="1"/>
              <a:t>答题思路：文章的说明顺序既不是时间顺序，也不是空间顺序则为逻辑顺序。</a:t>
            </a:r>
          </a:p>
          <a:p>
            <a:pPr marL="0" indent="0">
              <a:lnSpc>
                <a:spcPct val="120000"/>
              </a:lnSpc>
              <a:spcBef>
                <a:spcPct val="0"/>
              </a:spcBef>
            </a:pPr>
            <a:r>
              <a:rPr lang="zh-CN" altLang="zh-CN" sz="3300" b="1"/>
              <a:t>说明顺序的作用：⑴概括说明内容，⑵指出具体的说明顺序，⑶条理清晰﹨符合人们认识事物的规律。</a:t>
            </a:r>
          </a:p>
          <a:p>
            <a:pPr marL="0" indent="0">
              <a:lnSpc>
                <a:spcPct val="120000"/>
              </a:lnSpc>
              <a:spcBef>
                <a:spcPct val="0"/>
              </a:spcBef>
            </a:pPr>
            <a:r>
              <a:rPr lang="en-US" altLang="zh-CN" sz="3300" b="1"/>
              <a:t>2.</a:t>
            </a:r>
            <a:r>
              <a:rPr lang="zh-CN" altLang="zh-CN" sz="3300" b="1"/>
              <a:t>段落能否颠倒</a:t>
            </a:r>
          </a:p>
          <a:p>
            <a:pPr marL="0" indent="0">
              <a:lnSpc>
                <a:spcPct val="120000"/>
              </a:lnSpc>
              <a:spcBef>
                <a:spcPct val="0"/>
              </a:spcBef>
            </a:pPr>
            <a:r>
              <a:rPr lang="zh-CN" altLang="zh-CN" sz="3300" b="1"/>
              <a:t>答题思路：⑴段落之间的说明顺序，⑵与总领句或者总结句中词语的呼应关系</a:t>
            </a:r>
          </a:p>
          <a:p>
            <a:endParaRPr lang="zh-CN" altLang="en-US"/>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92500" lnSpcReduction="10000"/>
          </a:bodyPr>
          <a:lstStyle/>
          <a:p>
            <a:pPr marL="0" indent="0">
              <a:lnSpc>
                <a:spcPct val="120000"/>
              </a:lnSpc>
              <a:spcBef>
                <a:spcPct val="0"/>
              </a:spcBef>
            </a:pPr>
            <a:r>
              <a:rPr lang="zh-CN" altLang="zh-CN" b="1">
                <a:solidFill>
                  <a:srgbClr val="FF0000"/>
                </a:solidFill>
              </a:rPr>
              <a:t>四、说明文语言特征：准确性，在准确性的基础上又可分为平实和生动。</a:t>
            </a:r>
          </a:p>
          <a:p>
            <a:pPr marL="0" indent="0">
              <a:lnSpc>
                <a:spcPct val="120000"/>
              </a:lnSpc>
              <a:spcBef>
                <a:spcPct val="0"/>
              </a:spcBef>
            </a:pPr>
            <a:r>
              <a:rPr lang="zh-CN" altLang="zh-CN" b="1"/>
              <a:t>常见题型及答题思路</a:t>
            </a:r>
          </a:p>
          <a:p>
            <a:pPr marL="0" indent="0">
              <a:lnSpc>
                <a:spcPct val="120000"/>
              </a:lnSpc>
              <a:spcBef>
                <a:spcPct val="0"/>
              </a:spcBef>
            </a:pPr>
            <a:r>
              <a:rPr lang="en-US" altLang="zh-CN" b="1"/>
              <a:t>1.</a:t>
            </a:r>
            <a:r>
              <a:rPr lang="zh-CN" altLang="zh-CN" b="1"/>
              <a:t>加点词的作用﹨能否删去、替换</a:t>
            </a:r>
          </a:p>
          <a:p>
            <a:pPr marL="0" indent="0">
              <a:lnSpc>
                <a:spcPct val="120000"/>
              </a:lnSpc>
              <a:spcBef>
                <a:spcPct val="0"/>
              </a:spcBef>
            </a:pPr>
            <a:r>
              <a:rPr lang="zh-CN" altLang="zh-CN" b="1">
                <a:solidFill>
                  <a:srgbClr val="FF0000"/>
                </a:solidFill>
              </a:rPr>
              <a:t>答题模式：</a:t>
            </a:r>
            <a:r>
              <a:rPr lang="zh-CN" altLang="zh-CN" b="1"/>
              <a:t>⑴不可以删</a:t>
            </a:r>
            <a:r>
              <a:rPr lang="en-US" altLang="zh-CN" b="1"/>
              <a:t>/</a:t>
            </a:r>
            <a:r>
              <a:rPr lang="zh-CN" altLang="zh-CN" b="1"/>
              <a:t>不可以换；⑵解释词语的意思；⑶说明词语在句中的作用；⑷删去后句子的意思，不符合原意或者与事实不符；⑸体现了说明文语言的准确性。</a:t>
            </a:r>
          </a:p>
          <a:p>
            <a:pPr marL="0" indent="0">
              <a:lnSpc>
                <a:spcPct val="120000"/>
              </a:lnSpc>
              <a:spcBef>
                <a:spcPct val="0"/>
              </a:spcBef>
            </a:pPr>
            <a:r>
              <a:rPr lang="en-US" altLang="zh-CN" b="1"/>
              <a:t>2.</a:t>
            </a:r>
            <a:r>
              <a:rPr lang="zh-CN" altLang="zh-CN" b="1"/>
              <a:t>要求从文中选出词语说明语言特征</a:t>
            </a:r>
          </a:p>
          <a:p>
            <a:pPr marL="0" indent="0">
              <a:lnSpc>
                <a:spcPct val="120000"/>
              </a:lnSpc>
              <a:spcBef>
                <a:spcPct val="0"/>
              </a:spcBef>
            </a:pPr>
            <a:r>
              <a:rPr lang="zh-CN" altLang="zh-CN" b="1">
                <a:solidFill>
                  <a:srgbClr val="FF0000"/>
                </a:solidFill>
              </a:rPr>
              <a:t>答题思路：</a:t>
            </a:r>
            <a:r>
              <a:rPr lang="zh-CN" altLang="zh-CN" b="1"/>
              <a:t>⑴找出修饰性、限定性的词语。比如“左右”，“有可能”，“大多数”。</a:t>
            </a:r>
          </a:p>
          <a:p>
            <a:pPr marL="0" indent="0">
              <a:lnSpc>
                <a:spcPct val="120000"/>
              </a:lnSpc>
              <a:spcBef>
                <a:spcPct val="0"/>
              </a:spcBef>
            </a:pPr>
            <a:r>
              <a:rPr lang="zh-CN" altLang="zh-CN" b="1"/>
              <a:t>⑵分析该词语的意思及在句子中的作用，体现了说明文语言的的准确性。</a:t>
            </a:r>
          </a:p>
          <a:p>
            <a:endParaRPr lang="zh-CN" altLang="en-US"/>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0000" lnSpcReduction="20000"/>
          </a:bodyPr>
          <a:lstStyle/>
          <a:p>
            <a:pPr marL="0" indent="0">
              <a:lnSpc>
                <a:spcPct val="120000"/>
              </a:lnSpc>
              <a:spcBef>
                <a:spcPct val="0"/>
              </a:spcBef>
            </a:pPr>
            <a:r>
              <a:rPr lang="zh-CN" altLang="zh-CN" b="1"/>
              <a:t>（一）概括文章内容：</a:t>
            </a:r>
          </a:p>
          <a:p>
            <a:pPr marL="0" indent="0">
              <a:lnSpc>
                <a:spcPct val="120000"/>
              </a:lnSpc>
              <a:spcBef>
                <a:spcPct val="0"/>
              </a:spcBef>
            </a:pPr>
            <a:r>
              <a:rPr lang="zh-CN" altLang="zh-CN" b="1"/>
              <a:t>主要答事物的对象和事物的特征</a:t>
            </a:r>
          </a:p>
          <a:p>
            <a:pPr marL="0" indent="0">
              <a:lnSpc>
                <a:spcPct val="120000"/>
              </a:lnSpc>
              <a:spcBef>
                <a:spcPct val="0"/>
              </a:spcBef>
            </a:pPr>
            <a:r>
              <a:rPr lang="en-US" altLang="zh-CN" b="1"/>
              <a:t>1</a:t>
            </a:r>
            <a:r>
              <a:rPr lang="zh-CN" altLang="zh-CN" b="1"/>
              <a:t>．对象必须具体写</a:t>
            </a:r>
          </a:p>
          <a:p>
            <a:pPr marL="0" indent="0">
              <a:lnSpc>
                <a:spcPct val="120000"/>
              </a:lnSpc>
              <a:spcBef>
                <a:spcPct val="0"/>
              </a:spcBef>
            </a:pPr>
            <a:r>
              <a:rPr lang="en-US" altLang="zh-CN" b="1"/>
              <a:t>2</a:t>
            </a:r>
            <a:r>
              <a:rPr lang="zh-CN" altLang="zh-CN" b="1"/>
              <a:t>．特征必须从正面答</a:t>
            </a:r>
          </a:p>
          <a:p>
            <a:pPr marL="0" indent="0">
              <a:lnSpc>
                <a:spcPct val="120000"/>
              </a:lnSpc>
              <a:spcBef>
                <a:spcPct val="0"/>
              </a:spcBef>
            </a:pPr>
            <a:r>
              <a:rPr lang="en-US" altLang="zh-CN" b="1"/>
              <a:t>3</a:t>
            </a:r>
            <a:r>
              <a:rPr lang="zh-CN" altLang="zh-CN" b="1"/>
              <a:t>．特征必须具体答</a:t>
            </a:r>
            <a:r>
              <a:rPr lang="en-US" altLang="zh-CN" b="1"/>
              <a:t>,</a:t>
            </a:r>
            <a:r>
              <a:rPr lang="zh-CN" altLang="zh-CN" b="1"/>
              <a:t>有几点答几点一定要答全</a:t>
            </a:r>
          </a:p>
          <a:p>
            <a:pPr marL="0" indent="0">
              <a:lnSpc>
                <a:spcPct val="120000"/>
              </a:lnSpc>
              <a:spcBef>
                <a:spcPct val="0"/>
              </a:spcBef>
            </a:pPr>
            <a:r>
              <a:rPr lang="en-US" altLang="zh-CN" b="1"/>
              <a:t>4</a:t>
            </a:r>
            <a:r>
              <a:rPr lang="zh-CN" altLang="zh-CN" b="1"/>
              <a:t>．从前往后找每段的中心句</a:t>
            </a:r>
          </a:p>
          <a:p>
            <a:pPr marL="0" indent="0">
              <a:lnSpc>
                <a:spcPct val="120000"/>
              </a:lnSpc>
              <a:spcBef>
                <a:spcPct val="0"/>
              </a:spcBef>
            </a:pPr>
            <a:r>
              <a:rPr lang="en-US" altLang="zh-CN" b="1"/>
              <a:t>5</a:t>
            </a:r>
            <a:r>
              <a:rPr lang="zh-CN" altLang="zh-CN" b="1"/>
              <a:t>．看分值</a:t>
            </a:r>
            <a:r>
              <a:rPr lang="en-US" altLang="zh-CN" b="1"/>
              <a:t>,</a:t>
            </a:r>
            <a:r>
              <a:rPr lang="zh-CN" altLang="zh-CN" b="1"/>
              <a:t>有几点答几点</a:t>
            </a:r>
            <a:r>
              <a:rPr lang="en-US" altLang="zh-CN" b="1"/>
              <a:t>(</a:t>
            </a:r>
            <a:r>
              <a:rPr lang="zh-CN" altLang="zh-CN" b="1"/>
              <a:t>有几分答几点</a:t>
            </a:r>
            <a:r>
              <a:rPr lang="en-US" altLang="zh-CN" b="1"/>
              <a:t>)</a:t>
            </a:r>
            <a:endParaRPr lang="zh-CN" altLang="zh-CN" b="1"/>
          </a:p>
          <a:p>
            <a:pPr marL="0" indent="0">
              <a:lnSpc>
                <a:spcPct val="120000"/>
              </a:lnSpc>
              <a:spcBef>
                <a:spcPct val="0"/>
              </a:spcBef>
            </a:pPr>
            <a:r>
              <a:rPr lang="zh-CN" altLang="zh-CN" b="1"/>
              <a:t>（二）词语的意思</a:t>
            </a:r>
            <a:r>
              <a:rPr lang="en-US" altLang="zh-CN" b="1"/>
              <a:t>:</a:t>
            </a:r>
            <a:endParaRPr lang="zh-CN" altLang="zh-CN" b="1"/>
          </a:p>
          <a:p>
            <a:pPr marL="0" indent="0">
              <a:lnSpc>
                <a:spcPct val="120000"/>
              </a:lnSpc>
              <a:spcBef>
                <a:spcPct val="0"/>
              </a:spcBef>
            </a:pPr>
            <a:r>
              <a:rPr lang="en-US" altLang="zh-CN" b="1"/>
              <a:t>1</a:t>
            </a:r>
            <a:r>
              <a:rPr lang="zh-CN" altLang="zh-CN" b="1"/>
              <a:t>．在句中换同义词</a:t>
            </a:r>
          </a:p>
          <a:p>
            <a:pPr marL="0" indent="0">
              <a:lnSpc>
                <a:spcPct val="120000"/>
              </a:lnSpc>
              <a:spcBef>
                <a:spcPct val="0"/>
              </a:spcBef>
            </a:pPr>
            <a:r>
              <a:rPr lang="en-US" altLang="zh-CN" b="1"/>
              <a:t>2</a:t>
            </a:r>
            <a:r>
              <a:rPr lang="zh-CN" altLang="zh-CN" b="1"/>
              <a:t>．在上下文中着答案</a:t>
            </a:r>
          </a:p>
          <a:p>
            <a:pPr marL="0" indent="0">
              <a:lnSpc>
                <a:spcPct val="120000"/>
              </a:lnSpc>
              <a:spcBef>
                <a:spcPct val="0"/>
              </a:spcBef>
            </a:pPr>
            <a:r>
              <a:rPr lang="zh-CN" altLang="zh-CN" b="1"/>
              <a:t>（三）句子的意思</a:t>
            </a:r>
            <a:r>
              <a:rPr lang="en-US" altLang="zh-CN" b="1"/>
              <a:t>: </a:t>
            </a:r>
            <a:r>
              <a:rPr lang="zh-CN" altLang="zh-CN" b="1"/>
              <a:t>（分析作者的感悟</a:t>
            </a:r>
            <a:r>
              <a:rPr lang="en-US" altLang="zh-CN" b="1"/>
              <a:t>,</a:t>
            </a:r>
            <a:r>
              <a:rPr lang="zh-CN" altLang="zh-CN" b="1"/>
              <a:t>不要脱离原文）</a:t>
            </a:r>
          </a:p>
          <a:p>
            <a:pPr marL="0" indent="0">
              <a:lnSpc>
                <a:spcPct val="120000"/>
              </a:lnSpc>
              <a:spcBef>
                <a:spcPct val="0"/>
              </a:spcBef>
            </a:pPr>
            <a:r>
              <a:rPr lang="en-US" altLang="zh-CN" b="1"/>
              <a:t>1</a:t>
            </a:r>
            <a:r>
              <a:rPr lang="zh-CN" altLang="zh-CN" b="1"/>
              <a:t>．在上下文中找答案</a:t>
            </a:r>
          </a:p>
          <a:p>
            <a:pPr marL="0" indent="0">
              <a:lnSpc>
                <a:spcPct val="120000"/>
              </a:lnSpc>
              <a:spcBef>
                <a:spcPct val="0"/>
              </a:spcBef>
            </a:pPr>
            <a:r>
              <a:rPr lang="en-US" altLang="zh-CN" b="1"/>
              <a:t>a)</a:t>
            </a:r>
            <a:r>
              <a:rPr lang="zh-CN" altLang="zh-CN" b="1"/>
              <a:t>通常从每个自然段的中心句看</a:t>
            </a:r>
          </a:p>
          <a:p>
            <a:pPr marL="0" indent="0">
              <a:lnSpc>
                <a:spcPct val="120000"/>
              </a:lnSpc>
              <a:spcBef>
                <a:spcPct val="0"/>
              </a:spcBef>
            </a:pPr>
            <a:r>
              <a:rPr lang="en-US" altLang="zh-CN" b="1"/>
              <a:t>b)</a:t>
            </a:r>
            <a:r>
              <a:rPr lang="zh-CN" altLang="zh-CN" b="1"/>
              <a:t>文章开头的总起句</a:t>
            </a:r>
          </a:p>
          <a:p>
            <a:pPr marL="0" indent="0">
              <a:lnSpc>
                <a:spcPct val="120000"/>
              </a:lnSpc>
              <a:spcBef>
                <a:spcPct val="0"/>
              </a:spcBef>
            </a:pPr>
            <a:r>
              <a:rPr lang="en-US" altLang="zh-CN" b="1"/>
              <a:t>c)</a:t>
            </a:r>
            <a:r>
              <a:rPr lang="zh-CN" altLang="zh-CN" b="1"/>
              <a:t>文章结尾处的总结</a:t>
            </a:r>
          </a:p>
          <a:p>
            <a:pPr marL="0" indent="0">
              <a:lnSpc>
                <a:spcPct val="120000"/>
              </a:lnSpc>
              <a:spcBef>
                <a:spcPct val="0"/>
              </a:spcBef>
            </a:pPr>
            <a:r>
              <a:rPr lang="en-US" altLang="zh-CN" b="1"/>
              <a:t>2</a:t>
            </a:r>
            <a:r>
              <a:rPr lang="zh-CN" altLang="zh-CN" b="1"/>
              <a:t>．说明事物的特征</a:t>
            </a:r>
            <a:r>
              <a:rPr lang="en-US" altLang="zh-CN" b="1"/>
              <a:t>(</a:t>
            </a:r>
            <a:r>
              <a:rPr lang="zh-CN" altLang="zh-CN" b="1"/>
              <a:t>答段意</a:t>
            </a:r>
            <a:r>
              <a:rPr lang="en-US" altLang="zh-CN" b="1"/>
              <a:t>,</a:t>
            </a:r>
            <a:r>
              <a:rPr lang="zh-CN" altLang="zh-CN" b="1"/>
              <a:t>答内容</a:t>
            </a:r>
            <a:r>
              <a:rPr lang="en-US" altLang="zh-CN" b="1"/>
              <a:t>)</a:t>
            </a:r>
            <a:endParaRPr lang="zh-CN" altLang="zh-CN" b="1"/>
          </a:p>
          <a:p>
            <a:pPr marL="0" indent="0">
              <a:lnSpc>
                <a:spcPct val="120000"/>
              </a:lnSpc>
              <a:spcBef>
                <a:spcPct val="0"/>
              </a:spcBef>
            </a:pPr>
            <a:r>
              <a:rPr lang="zh-CN" altLang="zh-CN" b="1" smtClean="0"/>
              <a:t>（</a:t>
            </a:r>
            <a:r>
              <a:rPr lang="zh-CN" altLang="en-US" b="1" smtClean="0"/>
              <a:t>四</a:t>
            </a:r>
            <a:r>
              <a:rPr lang="zh-CN" altLang="zh-CN" b="1" smtClean="0"/>
              <a:t>）</a:t>
            </a:r>
            <a:r>
              <a:rPr lang="zh-CN" altLang="zh-CN" b="1"/>
              <a:t>神话故事及段落能否颠倒</a:t>
            </a:r>
            <a:r>
              <a:rPr lang="en-US" altLang="zh-CN" b="1"/>
              <a:t>:</a:t>
            </a:r>
            <a:endParaRPr lang="zh-CN" altLang="zh-CN" b="1"/>
          </a:p>
          <a:p>
            <a:pPr marL="0" indent="0">
              <a:lnSpc>
                <a:spcPct val="120000"/>
              </a:lnSpc>
              <a:spcBef>
                <a:spcPct val="0"/>
              </a:spcBef>
            </a:pPr>
            <a:r>
              <a:rPr lang="en-US" altLang="zh-CN" b="1"/>
              <a:t>1.</a:t>
            </a:r>
            <a:r>
              <a:rPr lang="zh-CN" altLang="zh-CN" b="1"/>
              <a:t>开头</a:t>
            </a:r>
            <a:r>
              <a:rPr lang="en-US" altLang="zh-CN" b="1"/>
              <a:t>:a)</a:t>
            </a:r>
            <a:r>
              <a:rPr lang="zh-CN" altLang="zh-CN" b="1"/>
              <a:t>吸引读者阅读兴趣；</a:t>
            </a:r>
            <a:r>
              <a:rPr lang="en-US" altLang="zh-CN" b="1"/>
              <a:t>b)</a:t>
            </a:r>
            <a:r>
              <a:rPr lang="zh-CN" altLang="zh-CN" b="1"/>
              <a:t>引出说明对象的特征</a:t>
            </a:r>
          </a:p>
          <a:p>
            <a:pPr marL="0" indent="0">
              <a:lnSpc>
                <a:spcPct val="120000"/>
              </a:lnSpc>
              <a:spcBef>
                <a:spcPct val="0"/>
              </a:spcBef>
            </a:pPr>
            <a:r>
              <a:rPr lang="en-US" altLang="zh-CN" b="1"/>
              <a:t>2.</a:t>
            </a:r>
            <a:r>
              <a:rPr lang="zh-CN" altLang="zh-CN" b="1"/>
              <a:t>中间</a:t>
            </a:r>
            <a:r>
              <a:rPr lang="en-US" altLang="zh-CN" b="1"/>
              <a:t>:a)</a:t>
            </a:r>
            <a:r>
              <a:rPr lang="zh-CN" altLang="zh-CN" b="1"/>
              <a:t>吸引读者阅读兴趣</a:t>
            </a:r>
            <a:r>
              <a:rPr lang="en-US" altLang="zh-CN" b="1"/>
              <a:t>(</a:t>
            </a:r>
            <a:r>
              <a:rPr lang="zh-CN" altLang="zh-CN" b="1"/>
              <a:t>如有神话</a:t>
            </a:r>
            <a:r>
              <a:rPr lang="en-US" altLang="zh-CN" b="1"/>
              <a:t>)</a:t>
            </a:r>
            <a:r>
              <a:rPr lang="zh-CN" altLang="zh-CN" b="1"/>
              <a:t>；</a:t>
            </a:r>
            <a:r>
              <a:rPr lang="en-US" altLang="zh-CN" b="1"/>
              <a:t>b)</a:t>
            </a:r>
            <a:r>
              <a:rPr lang="zh-CN" altLang="zh-CN" b="1"/>
              <a:t>如有两个自然段</a:t>
            </a:r>
            <a:r>
              <a:rPr lang="en-US" altLang="zh-CN" b="1"/>
              <a:t>,</a:t>
            </a:r>
            <a:r>
              <a:rPr lang="zh-CN" altLang="zh-CN" b="1"/>
              <a:t>先把每段或句子的段意概括</a:t>
            </a:r>
            <a:r>
              <a:rPr lang="en-US" altLang="zh-CN" b="1"/>
              <a:t>,</a:t>
            </a:r>
            <a:r>
              <a:rPr lang="zh-CN" altLang="zh-CN" b="1"/>
              <a:t>然后有现象到本质的说明顺序写</a:t>
            </a:r>
          </a:p>
          <a:p>
            <a:endParaRPr lang="zh-CN" altLang="en-US"/>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92500"/>
          </a:bodyPr>
          <a:lstStyle/>
          <a:p>
            <a:r>
              <a:rPr lang="zh-CN" altLang="zh-CN" b="1" smtClean="0"/>
              <a:t>（</a:t>
            </a:r>
            <a:r>
              <a:rPr lang="zh-CN" altLang="en-US" b="1" smtClean="0"/>
              <a:t>五</a:t>
            </a:r>
            <a:r>
              <a:rPr lang="zh-CN" altLang="zh-CN" b="1" smtClean="0"/>
              <a:t>）</a:t>
            </a:r>
            <a:r>
              <a:rPr lang="zh-CN" altLang="zh-CN" b="1"/>
              <a:t>“这”指代什么</a:t>
            </a:r>
          </a:p>
          <a:p>
            <a:r>
              <a:rPr lang="zh-CN" altLang="zh-CN" b="1"/>
              <a:t>“这”指代前一句话</a:t>
            </a:r>
          </a:p>
          <a:p>
            <a:r>
              <a:rPr lang="zh-CN" altLang="zh-CN" b="1" smtClean="0"/>
              <a:t>（</a:t>
            </a:r>
            <a:r>
              <a:rPr lang="zh-CN" altLang="en-US" b="1" smtClean="0"/>
              <a:t>六</a:t>
            </a:r>
            <a:r>
              <a:rPr lang="zh-CN" altLang="zh-CN" b="1" smtClean="0"/>
              <a:t>）</a:t>
            </a:r>
            <a:r>
              <a:rPr lang="zh-CN" altLang="zh-CN" b="1"/>
              <a:t>说明文的结构</a:t>
            </a:r>
            <a:r>
              <a:rPr lang="en-US" altLang="zh-CN" b="1"/>
              <a:t>:</a:t>
            </a:r>
            <a:endParaRPr lang="zh-CN" altLang="zh-CN" b="1"/>
          </a:p>
          <a:p>
            <a:r>
              <a:rPr lang="en-US" altLang="zh-CN" b="1"/>
              <a:t>1.</a:t>
            </a:r>
            <a:r>
              <a:rPr lang="zh-CN" altLang="zh-CN" b="1"/>
              <a:t>总分总结构</a:t>
            </a:r>
            <a:r>
              <a:rPr lang="en-US" altLang="zh-CN" b="1"/>
              <a:t>     2.</a:t>
            </a:r>
            <a:r>
              <a:rPr lang="zh-CN" altLang="zh-CN" b="1"/>
              <a:t>总分结构</a:t>
            </a:r>
            <a:r>
              <a:rPr lang="en-US" altLang="zh-CN" b="1"/>
              <a:t>   3.</a:t>
            </a:r>
            <a:r>
              <a:rPr lang="zh-CN" altLang="zh-CN" b="1"/>
              <a:t>分总结构</a:t>
            </a:r>
          </a:p>
          <a:p>
            <a:r>
              <a:rPr lang="zh-CN" altLang="zh-CN" b="1" smtClean="0"/>
              <a:t>（</a:t>
            </a:r>
            <a:r>
              <a:rPr lang="zh-CN" altLang="en-US" b="1" smtClean="0"/>
              <a:t>七</a:t>
            </a:r>
            <a:r>
              <a:rPr lang="zh-CN" altLang="zh-CN" b="1" smtClean="0"/>
              <a:t>）</a:t>
            </a:r>
            <a:r>
              <a:rPr lang="zh-CN" altLang="zh-CN" b="1"/>
              <a:t>在结构上的作用</a:t>
            </a:r>
            <a:r>
              <a:rPr lang="en-US" altLang="zh-CN" b="1"/>
              <a:t>: </a:t>
            </a:r>
            <a:endParaRPr lang="zh-CN" altLang="zh-CN" b="1"/>
          </a:p>
          <a:p>
            <a:r>
              <a:rPr lang="zh-CN" altLang="zh-CN" b="1"/>
              <a:t>承上启下的作用（承接…上文</a:t>
            </a:r>
            <a:r>
              <a:rPr lang="en-US" altLang="zh-CN" b="1"/>
              <a:t> ,</a:t>
            </a:r>
            <a:r>
              <a:rPr lang="zh-CN" altLang="zh-CN" b="1"/>
              <a:t>引起…</a:t>
            </a:r>
            <a:r>
              <a:rPr lang="en-US" altLang="zh-CN" b="1"/>
              <a:t>.</a:t>
            </a:r>
            <a:r>
              <a:rPr lang="zh-CN" altLang="zh-CN" b="1"/>
              <a:t>下文。具体写）</a:t>
            </a:r>
          </a:p>
          <a:p>
            <a:r>
              <a:rPr lang="zh-CN" altLang="zh-CN" b="1" smtClean="0"/>
              <a:t>（</a:t>
            </a:r>
            <a:r>
              <a:rPr lang="zh-CN" altLang="en-US" b="1" smtClean="0"/>
              <a:t>八</a:t>
            </a:r>
            <a:r>
              <a:rPr lang="zh-CN" altLang="zh-CN" b="1" smtClean="0"/>
              <a:t>）</a:t>
            </a:r>
            <a:r>
              <a:rPr lang="zh-CN" altLang="zh-CN" b="1"/>
              <a:t>说明顺序</a:t>
            </a:r>
            <a:r>
              <a:rPr lang="en-US" altLang="zh-CN" b="1"/>
              <a:t>:</a:t>
            </a:r>
            <a:endParaRPr lang="zh-CN" altLang="zh-CN" b="1"/>
          </a:p>
          <a:p>
            <a:r>
              <a:rPr lang="zh-CN" altLang="zh-CN" b="1"/>
              <a:t>时间</a:t>
            </a:r>
            <a:r>
              <a:rPr lang="en-US" altLang="zh-CN" b="1"/>
              <a:t>---</a:t>
            </a:r>
            <a:r>
              <a:rPr lang="zh-CN" altLang="zh-CN" b="1"/>
              <a:t>空间</a:t>
            </a:r>
            <a:r>
              <a:rPr lang="en-US" altLang="zh-CN" b="1"/>
              <a:t>----</a:t>
            </a:r>
            <a:r>
              <a:rPr lang="zh-CN" altLang="zh-CN" b="1"/>
              <a:t>逻辑</a:t>
            </a:r>
          </a:p>
          <a:p>
            <a:r>
              <a:rPr lang="zh-CN" altLang="zh-CN" b="1" smtClean="0"/>
              <a:t>（</a:t>
            </a:r>
            <a:r>
              <a:rPr lang="zh-CN" altLang="en-US" b="1" smtClean="0"/>
              <a:t>九</a:t>
            </a:r>
            <a:r>
              <a:rPr lang="zh-CN" altLang="zh-CN" b="1" smtClean="0"/>
              <a:t>）</a:t>
            </a:r>
            <a:r>
              <a:rPr lang="zh-CN" altLang="zh-CN" b="1"/>
              <a:t>副词在文章中有什么作用</a:t>
            </a:r>
            <a:r>
              <a:rPr lang="en-US" altLang="zh-CN" b="1"/>
              <a:t>,</a:t>
            </a:r>
            <a:r>
              <a:rPr lang="zh-CN" altLang="zh-CN" b="1"/>
              <a:t>去掉是否可以</a:t>
            </a:r>
            <a:r>
              <a:rPr lang="en-US" altLang="zh-CN" b="1"/>
              <a:t>?</a:t>
            </a:r>
            <a:endParaRPr lang="zh-CN" altLang="zh-CN" b="1"/>
          </a:p>
          <a:p>
            <a:r>
              <a:rPr lang="en-US" altLang="zh-CN" b="1"/>
              <a:t>1</a:t>
            </a:r>
            <a:r>
              <a:rPr lang="zh-CN" altLang="zh-CN" b="1"/>
              <a:t>．回答副词在文章中起……作用或当…</a:t>
            </a:r>
            <a:r>
              <a:rPr lang="en-US" altLang="zh-CN" b="1"/>
              <a:t>..</a:t>
            </a:r>
            <a:r>
              <a:rPr lang="zh-CN" altLang="zh-CN" b="1"/>
              <a:t>讲</a:t>
            </a:r>
          </a:p>
          <a:p>
            <a:r>
              <a:rPr lang="en-US" altLang="zh-CN" b="1"/>
              <a:t>2</a:t>
            </a:r>
            <a:r>
              <a:rPr lang="zh-CN" altLang="zh-CN" b="1"/>
              <a:t>．副词在句子中是……意思</a:t>
            </a:r>
          </a:p>
          <a:p>
            <a:r>
              <a:rPr lang="en-US" altLang="zh-CN" b="1"/>
              <a:t>3</a:t>
            </a:r>
            <a:r>
              <a:rPr lang="zh-CN" altLang="zh-CN" b="1"/>
              <a:t>．去掉这个词后产生……效果</a:t>
            </a:r>
          </a:p>
          <a:p>
            <a:endParaRPr lang="zh-CN" altLang="en-US"/>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79512"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a:bodyPr>
          <a:lstStyle/>
          <a:p>
            <a:r>
              <a:rPr lang="zh-CN" altLang="zh-CN" b="1"/>
              <a:t>一、论点的把握</a:t>
            </a:r>
          </a:p>
          <a:p>
            <a:r>
              <a:rPr lang="zh-CN" altLang="zh-CN" b="1"/>
              <a:t>答题思路：</a:t>
            </a:r>
          </a:p>
          <a:p>
            <a:r>
              <a:rPr lang="zh-CN" altLang="zh-CN" b="1"/>
              <a:t>·论点位置一般在：</a:t>
            </a:r>
            <a:r>
              <a:rPr lang="en-US" altLang="zh-CN" b="1"/>
              <a:t>(1)</a:t>
            </a:r>
            <a:r>
              <a:rPr lang="zh-CN" altLang="zh-CN" b="1"/>
              <a:t>标题；</a:t>
            </a:r>
            <a:r>
              <a:rPr lang="en-US" altLang="zh-CN" b="1"/>
              <a:t>(2)</a:t>
            </a:r>
            <a:r>
              <a:rPr lang="zh-CN" altLang="zh-CN" b="1"/>
              <a:t>开头；</a:t>
            </a:r>
            <a:r>
              <a:rPr lang="en-US" altLang="zh-CN" b="1"/>
              <a:t>(3)</a:t>
            </a:r>
            <a:r>
              <a:rPr lang="zh-CN" altLang="zh-CN" b="1"/>
              <a:t>篇末；</a:t>
            </a:r>
            <a:r>
              <a:rPr lang="en-US" altLang="zh-CN" b="1"/>
              <a:t>(4)</a:t>
            </a:r>
            <a:r>
              <a:rPr lang="zh-CN" altLang="zh-CN" b="1"/>
              <a:t>论述过程中</a:t>
            </a:r>
            <a:r>
              <a:rPr lang="en-US" altLang="zh-CN" b="1"/>
              <a:t>(</a:t>
            </a:r>
            <a:r>
              <a:rPr lang="zh-CN" altLang="zh-CN" b="1"/>
              <a:t>注意承上启下的过渡句</a:t>
            </a:r>
            <a:r>
              <a:rPr lang="en-US" altLang="zh-CN" b="1"/>
              <a:t>)</a:t>
            </a:r>
            <a:r>
              <a:rPr lang="zh-CN" altLang="zh-CN" b="1"/>
              <a:t>；</a:t>
            </a:r>
            <a:r>
              <a:rPr lang="en-US" altLang="zh-CN" b="1"/>
              <a:t>(5)</a:t>
            </a:r>
            <a:r>
              <a:rPr lang="zh-CN" altLang="zh-CN" b="1"/>
              <a:t>表述不集中，需要概括。</a:t>
            </a:r>
          </a:p>
          <a:p>
            <a:r>
              <a:rPr lang="zh-CN" altLang="zh-CN" b="1"/>
              <a:t>·论点概括要注意：</a:t>
            </a:r>
            <a:r>
              <a:rPr lang="en-US" altLang="zh-CN" b="1"/>
              <a:t>(1)</a:t>
            </a:r>
            <a:r>
              <a:rPr lang="zh-CN" altLang="zh-CN" b="1"/>
              <a:t>要抓住中心词；</a:t>
            </a:r>
            <a:r>
              <a:rPr lang="en-US" altLang="zh-CN" b="1"/>
              <a:t> (2)</a:t>
            </a:r>
            <a:r>
              <a:rPr lang="zh-CN" altLang="zh-CN" b="1"/>
              <a:t>要使用陈述句式；</a:t>
            </a:r>
            <a:r>
              <a:rPr lang="en-US" altLang="zh-CN" b="1"/>
              <a:t> (3)</a:t>
            </a:r>
            <a:r>
              <a:rPr lang="zh-CN" altLang="zh-CN" b="1"/>
              <a:t>要有明显的倾向性，要旗帜鲜明；</a:t>
            </a:r>
            <a:r>
              <a:rPr lang="en-US" altLang="zh-CN" b="1"/>
              <a:t> (4)</a:t>
            </a:r>
            <a:r>
              <a:rPr lang="zh-CN" altLang="zh-CN" b="1"/>
              <a:t>语言要简洁，文意要通顺；要立足得分。</a:t>
            </a:r>
          </a:p>
          <a:p>
            <a:endParaRPr lang="zh-CN" altLang="en-US"/>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352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85000" lnSpcReduction="20000"/>
          </a:bodyPr>
          <a:lstStyle/>
          <a:p>
            <a:pPr marL="0" indent="0">
              <a:lnSpc>
                <a:spcPct val="120000"/>
              </a:lnSpc>
              <a:spcBef>
                <a:spcPct val="0"/>
              </a:spcBef>
            </a:pPr>
            <a:r>
              <a:rPr lang="zh-CN" altLang="zh-CN" b="1"/>
              <a:t>二、论据</a:t>
            </a:r>
          </a:p>
          <a:p>
            <a:pPr marL="0" indent="0">
              <a:lnSpc>
                <a:spcPct val="120000"/>
              </a:lnSpc>
              <a:spcBef>
                <a:spcPct val="0"/>
              </a:spcBef>
            </a:pPr>
            <a:r>
              <a:rPr lang="zh-CN" altLang="zh-CN" b="1"/>
              <a:t>常考题型及方法</a:t>
            </a:r>
          </a:p>
          <a:p>
            <a:pPr marL="0" indent="0">
              <a:lnSpc>
                <a:spcPct val="120000"/>
              </a:lnSpc>
              <a:spcBef>
                <a:spcPct val="0"/>
              </a:spcBef>
            </a:pPr>
            <a:r>
              <a:rPr lang="en-US" altLang="zh-CN" b="1">
                <a:solidFill>
                  <a:srgbClr val="FF0000"/>
                </a:solidFill>
              </a:rPr>
              <a:t>1</a:t>
            </a:r>
            <a:r>
              <a:rPr lang="zh-CN" altLang="zh-CN" b="1">
                <a:solidFill>
                  <a:srgbClr val="FF0000"/>
                </a:solidFill>
              </a:rPr>
              <a:t>、概括论据 （找出和论点要点相对应的内容进行概括）</a:t>
            </a:r>
          </a:p>
          <a:p>
            <a:pPr marL="0" indent="0">
              <a:lnSpc>
                <a:spcPct val="120000"/>
              </a:lnSpc>
              <a:spcBef>
                <a:spcPct val="0"/>
              </a:spcBef>
            </a:pPr>
            <a:r>
              <a:rPr lang="zh-CN" altLang="zh-CN" b="1"/>
              <a:t>格式：何人做何事（事件的表述要符合论点） </a:t>
            </a:r>
          </a:p>
          <a:p>
            <a:pPr marL="0" indent="0">
              <a:lnSpc>
                <a:spcPct val="120000"/>
              </a:lnSpc>
              <a:spcBef>
                <a:spcPct val="0"/>
              </a:spcBef>
            </a:pPr>
            <a:r>
              <a:rPr lang="zh-CN" altLang="zh-CN" b="1"/>
              <a:t>注：假如题目给定概括的例子，那么要注意仿写 </a:t>
            </a:r>
          </a:p>
          <a:p>
            <a:pPr marL="0" indent="0">
              <a:lnSpc>
                <a:spcPct val="120000"/>
              </a:lnSpc>
              <a:spcBef>
                <a:spcPct val="0"/>
              </a:spcBef>
            </a:pPr>
            <a:r>
              <a:rPr lang="en-US" altLang="zh-CN" b="1">
                <a:solidFill>
                  <a:srgbClr val="FF0000"/>
                </a:solidFill>
              </a:rPr>
              <a:t>2</a:t>
            </a:r>
            <a:r>
              <a:rPr lang="zh-CN" altLang="zh-CN" b="1">
                <a:solidFill>
                  <a:srgbClr val="FF0000"/>
                </a:solidFill>
              </a:rPr>
              <a:t>、文章运用了某某的事例（引用了名言）有什么作用</a:t>
            </a:r>
          </a:p>
          <a:p>
            <a:pPr marL="0" indent="0">
              <a:lnSpc>
                <a:spcPct val="120000"/>
              </a:lnSpc>
              <a:spcBef>
                <a:spcPct val="0"/>
              </a:spcBef>
            </a:pPr>
            <a:r>
              <a:rPr lang="zh-CN" altLang="zh-CN" b="1"/>
              <a:t>格式：运用了……事例（简单概括），证明了……（论点或分论点）。（或与……所论证内容一致）</a:t>
            </a:r>
          </a:p>
          <a:p>
            <a:pPr marL="0" indent="0">
              <a:lnSpc>
                <a:spcPct val="120000"/>
              </a:lnSpc>
              <a:spcBef>
                <a:spcPct val="0"/>
              </a:spcBef>
            </a:pPr>
            <a:r>
              <a:rPr lang="en-US" altLang="zh-CN" b="1">
                <a:solidFill>
                  <a:srgbClr val="FF0000"/>
                </a:solidFill>
              </a:rPr>
              <a:t>3</a:t>
            </a:r>
            <a:r>
              <a:rPr lang="zh-CN" altLang="zh-CN" b="1">
                <a:solidFill>
                  <a:srgbClr val="FF0000"/>
                </a:solidFill>
              </a:rPr>
              <a:t>、补充事实论据</a:t>
            </a:r>
          </a:p>
          <a:p>
            <a:pPr marL="0" indent="0">
              <a:lnSpc>
                <a:spcPct val="120000"/>
              </a:lnSpc>
              <a:spcBef>
                <a:spcPct val="0"/>
              </a:spcBef>
            </a:pPr>
            <a:r>
              <a:rPr lang="zh-CN" altLang="zh-CN" b="1"/>
              <a:t>注意：</a:t>
            </a:r>
            <a:r>
              <a:rPr lang="en-US" altLang="zh-CN" b="1"/>
              <a:t>1</a:t>
            </a:r>
            <a:r>
              <a:rPr lang="zh-CN" altLang="zh-CN" b="1"/>
              <a:t>）论据要能证明论点；</a:t>
            </a:r>
            <a:r>
              <a:rPr lang="en-US" altLang="zh-CN" b="1"/>
              <a:t>2</a:t>
            </a:r>
            <a:r>
              <a:rPr lang="zh-CN" altLang="zh-CN" b="1"/>
              <a:t>）要有典型性、权威性；</a:t>
            </a:r>
            <a:r>
              <a:rPr lang="en-US" altLang="zh-CN" b="1"/>
              <a:t>3</a:t>
            </a:r>
            <a:r>
              <a:rPr lang="zh-CN" altLang="zh-CN" b="1"/>
              <a:t>）积极思考课本上学习过的名人。 </a:t>
            </a:r>
          </a:p>
          <a:p>
            <a:pPr marL="0" indent="0">
              <a:lnSpc>
                <a:spcPct val="120000"/>
              </a:lnSpc>
              <a:spcBef>
                <a:spcPct val="0"/>
              </a:spcBef>
            </a:pPr>
            <a:r>
              <a:rPr lang="en-US" altLang="zh-CN" b="1">
                <a:solidFill>
                  <a:srgbClr val="FF0000"/>
                </a:solidFill>
              </a:rPr>
              <a:t>4</a:t>
            </a:r>
            <a:r>
              <a:rPr lang="zh-CN" altLang="zh-CN" b="1">
                <a:solidFill>
                  <a:srgbClr val="FF0000"/>
                </a:solidFill>
              </a:rPr>
              <a:t>、论据能否被替换 </a:t>
            </a:r>
          </a:p>
          <a:p>
            <a:pPr marL="0" indent="0">
              <a:lnSpc>
                <a:spcPct val="120000"/>
              </a:lnSpc>
              <a:spcBef>
                <a:spcPct val="0"/>
              </a:spcBef>
            </a:pPr>
            <a:r>
              <a:rPr lang="zh-CN" altLang="zh-CN" b="1"/>
              <a:t>思路：</a:t>
            </a:r>
          </a:p>
          <a:p>
            <a:pPr marL="0" indent="0">
              <a:lnSpc>
                <a:spcPct val="120000"/>
              </a:lnSpc>
              <a:spcBef>
                <a:spcPct val="0"/>
              </a:spcBef>
            </a:pPr>
            <a:r>
              <a:rPr lang="zh-CN" altLang="zh-CN" b="1"/>
              <a:t>如果不能。</a:t>
            </a:r>
            <a:r>
              <a:rPr lang="en-US" altLang="zh-CN" b="1"/>
              <a:t>1</a:t>
            </a:r>
            <a:r>
              <a:rPr lang="zh-CN" altLang="zh-CN" b="1"/>
              <a:t>）不能；</a:t>
            </a:r>
            <a:r>
              <a:rPr lang="en-US" altLang="zh-CN" b="1"/>
              <a:t>2</a:t>
            </a:r>
            <a:r>
              <a:rPr lang="zh-CN" altLang="zh-CN" b="1"/>
              <a:t>）论据内容是……；</a:t>
            </a:r>
            <a:r>
              <a:rPr lang="en-US" altLang="zh-CN" b="1"/>
              <a:t>3</a:t>
            </a:r>
            <a:r>
              <a:rPr lang="zh-CN" altLang="zh-CN" b="1"/>
              <a:t>）本段观点是……；</a:t>
            </a:r>
            <a:r>
              <a:rPr lang="en-US" altLang="zh-CN" b="1"/>
              <a:t>4</a:t>
            </a:r>
            <a:r>
              <a:rPr lang="zh-CN" altLang="zh-CN" b="1"/>
              <a:t>）两者相符合，所以不能。</a:t>
            </a:r>
          </a:p>
          <a:p>
            <a:pPr marL="0" indent="0">
              <a:lnSpc>
                <a:spcPct val="120000"/>
              </a:lnSpc>
              <a:spcBef>
                <a:spcPct val="0"/>
              </a:spcBef>
            </a:pPr>
            <a:r>
              <a:rPr lang="zh-CN" altLang="zh-CN" b="1" smtClean="0"/>
              <a:t>注意</a:t>
            </a:r>
            <a:r>
              <a:rPr lang="zh-CN" altLang="zh-CN" b="1"/>
              <a:t>：可能原文中的论据与上下文有照应。 </a:t>
            </a:r>
          </a:p>
          <a:p>
            <a:endParaRPr lang="zh-CN" altLang="en-US"/>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39552"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92500" lnSpcReduction="20000"/>
          </a:bodyPr>
          <a:lstStyle/>
          <a:p>
            <a:pPr marL="0" indent="0">
              <a:lnSpc>
                <a:spcPct val="120000"/>
              </a:lnSpc>
              <a:spcBef>
                <a:spcPct val="0"/>
              </a:spcBef>
            </a:pPr>
            <a:r>
              <a:rPr lang="en-US" altLang="zh-CN" b="1">
                <a:solidFill>
                  <a:srgbClr val="FF0000"/>
                </a:solidFill>
              </a:rPr>
              <a:t>5</a:t>
            </a:r>
            <a:r>
              <a:rPr lang="zh-CN" altLang="zh-CN" b="1">
                <a:solidFill>
                  <a:srgbClr val="FF0000"/>
                </a:solidFill>
              </a:rPr>
              <a:t>、关于论据的位置</a:t>
            </a:r>
          </a:p>
          <a:p>
            <a:pPr marL="0" indent="0">
              <a:lnSpc>
                <a:spcPct val="120000"/>
              </a:lnSpc>
              <a:spcBef>
                <a:spcPct val="0"/>
              </a:spcBef>
            </a:pPr>
            <a:r>
              <a:rPr lang="en-US" altLang="zh-CN" b="1"/>
              <a:t>1</a:t>
            </a:r>
            <a:r>
              <a:rPr lang="zh-CN" altLang="zh-CN" b="1"/>
              <a:t>）论据能否互换位置（删） </a:t>
            </a:r>
          </a:p>
          <a:p>
            <a:pPr marL="0" indent="0">
              <a:lnSpc>
                <a:spcPct val="120000"/>
              </a:lnSpc>
              <a:spcBef>
                <a:spcPct val="0"/>
              </a:spcBef>
            </a:pPr>
            <a:r>
              <a:rPr lang="en-US" altLang="zh-CN" b="1"/>
              <a:t>2</a:t>
            </a:r>
            <a:r>
              <a:rPr lang="zh-CN" altLang="zh-CN" b="1"/>
              <a:t>）给定论据，放回原文中的什么位置，为什么？ </a:t>
            </a:r>
          </a:p>
          <a:p>
            <a:pPr marL="0" indent="0">
              <a:lnSpc>
                <a:spcPct val="120000"/>
              </a:lnSpc>
              <a:spcBef>
                <a:spcPct val="0"/>
              </a:spcBef>
            </a:pPr>
            <a:r>
              <a:rPr lang="zh-CN" altLang="zh-CN" b="1"/>
              <a:t>思路：</a:t>
            </a:r>
          </a:p>
          <a:p>
            <a:pPr marL="0" indent="0">
              <a:lnSpc>
                <a:spcPct val="120000"/>
              </a:lnSpc>
              <a:spcBef>
                <a:spcPct val="0"/>
              </a:spcBef>
            </a:pPr>
            <a:r>
              <a:rPr lang="zh-CN" altLang="zh-CN" b="1"/>
              <a:t>能否互换位置：首先概括论据，然后看是否和文本（上下文句子）照应（比如论据有可能是按时间顺序排列）。 </a:t>
            </a:r>
          </a:p>
          <a:p>
            <a:pPr marL="0" indent="0">
              <a:lnSpc>
                <a:spcPct val="120000"/>
              </a:lnSpc>
              <a:spcBef>
                <a:spcPct val="0"/>
              </a:spcBef>
            </a:pPr>
            <a:r>
              <a:rPr lang="zh-CN" altLang="zh-CN" b="1"/>
              <a:t>能否删除某一论据：首先概括论据，然后分析是否证明论点，最后看是否和文本（上下文句子）照应（比如论据有可能是按时间顺序排列）。 </a:t>
            </a:r>
          </a:p>
          <a:p>
            <a:pPr marL="0" indent="0">
              <a:lnSpc>
                <a:spcPct val="120000"/>
              </a:lnSpc>
              <a:spcBef>
                <a:spcPct val="0"/>
              </a:spcBef>
            </a:pPr>
            <a:r>
              <a:rPr lang="zh-CN" altLang="zh-CN" b="1"/>
              <a:t>给定论据放回原文：首先概括论据，然后分析证明哪个分论点，最后看是否和文本（上下文句子）照应（比如论据有可能是按时间顺序排列），并关注过渡句。</a:t>
            </a:r>
          </a:p>
          <a:p>
            <a:endParaRPr lang="zh-CN" altLang="en-US"/>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7544"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92500" lnSpcReduction="10000"/>
          </a:bodyPr>
          <a:lstStyle/>
          <a:p>
            <a:pPr marL="0" indent="0">
              <a:lnSpc>
                <a:spcPct val="120000"/>
              </a:lnSpc>
              <a:spcBef>
                <a:spcPct val="0"/>
              </a:spcBef>
            </a:pPr>
            <a:r>
              <a:rPr lang="zh-CN" altLang="zh-CN" b="1">
                <a:solidFill>
                  <a:srgbClr val="FF0000"/>
                </a:solidFill>
              </a:rPr>
              <a:t>三、论证方法</a:t>
            </a:r>
          </a:p>
          <a:p>
            <a:pPr marL="0" indent="0">
              <a:lnSpc>
                <a:spcPct val="120000"/>
              </a:lnSpc>
              <a:spcBef>
                <a:spcPct val="0"/>
              </a:spcBef>
            </a:pPr>
            <a:r>
              <a:rPr lang="en-US" altLang="zh-CN" b="1">
                <a:solidFill>
                  <a:srgbClr val="FF0000"/>
                </a:solidFill>
              </a:rPr>
              <a:t>1</a:t>
            </a:r>
            <a:r>
              <a:rPr lang="zh-CN" altLang="zh-CN" b="1">
                <a:solidFill>
                  <a:srgbClr val="FF0000"/>
                </a:solidFill>
              </a:rPr>
              <a:t>、举例论证 </a:t>
            </a:r>
          </a:p>
          <a:p>
            <a:pPr marL="0" indent="0">
              <a:lnSpc>
                <a:spcPct val="120000"/>
              </a:lnSpc>
              <a:spcBef>
                <a:spcPct val="0"/>
              </a:spcBef>
            </a:pPr>
            <a:r>
              <a:rPr lang="zh-CN" altLang="zh-CN" b="1"/>
              <a:t>格式：举</a:t>
            </a:r>
            <a:r>
              <a:rPr lang="en-US" altLang="zh-CN" b="1"/>
              <a:t>……</a:t>
            </a:r>
            <a:r>
              <a:rPr lang="zh-CN" altLang="zh-CN" b="1"/>
              <a:t>（概括事例）证明了</a:t>
            </a:r>
            <a:r>
              <a:rPr lang="en-US" altLang="zh-CN" b="1"/>
              <a:t>……</a:t>
            </a:r>
            <a:r>
              <a:rPr lang="zh-CN" altLang="zh-CN" b="1"/>
              <a:t>（如果有分论点，则写出它证明的分论点，否则写中心论点），从而使论证更具体，更有说服力。 </a:t>
            </a:r>
          </a:p>
          <a:p>
            <a:pPr marL="0" indent="0">
              <a:lnSpc>
                <a:spcPct val="120000"/>
              </a:lnSpc>
              <a:spcBef>
                <a:spcPct val="0"/>
              </a:spcBef>
            </a:pPr>
            <a:r>
              <a:rPr lang="en-US" altLang="zh-CN" b="1">
                <a:solidFill>
                  <a:srgbClr val="FF0000"/>
                </a:solidFill>
              </a:rPr>
              <a:t>2</a:t>
            </a:r>
            <a:r>
              <a:rPr lang="zh-CN" altLang="zh-CN" b="1">
                <a:solidFill>
                  <a:srgbClr val="FF0000"/>
                </a:solidFill>
              </a:rPr>
              <a:t>、引用论证 </a:t>
            </a:r>
          </a:p>
          <a:p>
            <a:pPr marL="0" indent="0">
              <a:lnSpc>
                <a:spcPct val="120000"/>
              </a:lnSpc>
              <a:spcBef>
                <a:spcPct val="0"/>
              </a:spcBef>
            </a:pPr>
            <a:r>
              <a:rPr lang="zh-CN" altLang="zh-CN" b="1"/>
              <a:t>格式：（如果是讲道理）论证了</a:t>
            </a:r>
            <a:r>
              <a:rPr lang="en-US" altLang="zh-CN" b="1"/>
              <a:t>……</a:t>
            </a:r>
            <a:r>
              <a:rPr lang="zh-CN" altLang="zh-CN" b="1"/>
              <a:t>观点，从而使论证更概括更深入。</a:t>
            </a:r>
          </a:p>
          <a:p>
            <a:pPr marL="0" indent="0">
              <a:lnSpc>
                <a:spcPct val="120000"/>
              </a:lnSpc>
              <a:spcBef>
                <a:spcPct val="0"/>
              </a:spcBef>
            </a:pPr>
            <a:r>
              <a:rPr lang="zh-CN" altLang="zh-CN" b="1"/>
              <a:t>（如果是引用）使用了引证法，通过引用</a:t>
            </a:r>
            <a:r>
              <a:rPr lang="en-US" altLang="zh-CN" b="1"/>
              <a:t>……</a:t>
            </a:r>
            <a:r>
              <a:rPr lang="zh-CN" altLang="zh-CN" b="1"/>
              <a:t>证明</a:t>
            </a:r>
            <a:r>
              <a:rPr lang="en-US" altLang="zh-CN" b="1"/>
              <a:t>……</a:t>
            </a:r>
            <a:r>
              <a:rPr lang="zh-CN" altLang="zh-CN" b="1"/>
              <a:t>的观点，使论证更有说服力。（或更有趣味性，吸引读者往下读） </a:t>
            </a:r>
          </a:p>
          <a:p>
            <a:pPr marL="0" indent="0">
              <a:lnSpc>
                <a:spcPct val="120000"/>
              </a:lnSpc>
              <a:spcBef>
                <a:spcPct val="0"/>
              </a:spcBef>
            </a:pPr>
            <a:r>
              <a:rPr lang="en-US" altLang="zh-CN" b="1">
                <a:solidFill>
                  <a:srgbClr val="FF0000"/>
                </a:solidFill>
              </a:rPr>
              <a:t>3</a:t>
            </a:r>
            <a:r>
              <a:rPr lang="zh-CN" altLang="zh-CN" b="1">
                <a:solidFill>
                  <a:srgbClr val="FF0000"/>
                </a:solidFill>
              </a:rPr>
              <a:t>、对比论证 </a:t>
            </a:r>
          </a:p>
          <a:p>
            <a:pPr marL="0" indent="0">
              <a:lnSpc>
                <a:spcPct val="120000"/>
              </a:lnSpc>
              <a:spcBef>
                <a:spcPct val="0"/>
              </a:spcBef>
            </a:pPr>
            <a:r>
              <a:rPr lang="zh-CN" altLang="zh-CN" b="1"/>
              <a:t>格式：把</a:t>
            </a:r>
            <a:r>
              <a:rPr lang="en-US" altLang="zh-CN" b="1"/>
              <a:t>……</a:t>
            </a:r>
            <a:r>
              <a:rPr lang="zh-CN" altLang="zh-CN" b="1"/>
              <a:t>和</a:t>
            </a:r>
            <a:r>
              <a:rPr lang="en-US" altLang="zh-CN" b="1"/>
              <a:t>……</a:t>
            </a:r>
            <a:r>
              <a:rPr lang="zh-CN" altLang="zh-CN" b="1"/>
              <a:t>加以比较，突出强调了</a:t>
            </a:r>
            <a:r>
              <a:rPr lang="en-US" altLang="zh-CN" b="1"/>
              <a:t>……</a:t>
            </a:r>
            <a:r>
              <a:rPr lang="zh-CN" altLang="zh-CN" b="1"/>
              <a:t>的观点。</a:t>
            </a:r>
          </a:p>
          <a:p>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352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92500" lnSpcReduction="20000"/>
          </a:bodyPr>
          <a:lstStyle/>
          <a:p>
            <a:r>
              <a:rPr lang="zh-CN" altLang="zh-CN" b="1">
                <a:solidFill>
                  <a:srgbClr val="FF0000"/>
                </a:solidFill>
              </a:rPr>
              <a:t>说明文某段或者某句话作用</a:t>
            </a:r>
            <a:r>
              <a:rPr lang="zh-CN" altLang="zh-CN" b="1" smtClean="0">
                <a:solidFill>
                  <a:srgbClr val="FF0000"/>
                </a:solidFill>
              </a:rPr>
              <a:t>：</a:t>
            </a:r>
            <a:endParaRPr lang="en-US" altLang="zh-CN" b="1" smtClean="0">
              <a:solidFill>
                <a:srgbClr val="FF0000"/>
              </a:solidFill>
            </a:endParaRPr>
          </a:p>
          <a:p>
            <a:r>
              <a:rPr lang="zh-CN" altLang="zh-CN" b="1" smtClean="0"/>
              <a:t>①</a:t>
            </a:r>
            <a:r>
              <a:rPr lang="zh-CN" altLang="zh-CN" b="1"/>
              <a:t>吸引读者，增强阅读兴趣，引出说明对象。</a:t>
            </a:r>
            <a:endParaRPr lang="zh-CN" altLang="zh-CN"/>
          </a:p>
          <a:p>
            <a:pPr>
              <a:buNone/>
            </a:pPr>
            <a:r>
              <a:rPr lang="en-US" altLang="zh-CN" b="1" smtClean="0"/>
              <a:t>    </a:t>
            </a:r>
            <a:r>
              <a:rPr lang="zh-CN" altLang="zh-CN" b="1"/>
              <a:t>②引出通过引用故事等激发读者阅读兴趣。</a:t>
            </a:r>
            <a:endParaRPr lang="zh-CN" altLang="zh-CN"/>
          </a:p>
          <a:p>
            <a:r>
              <a:rPr lang="zh-CN" altLang="zh-CN" b="1" smtClean="0"/>
              <a:t>③</a:t>
            </a:r>
            <a:r>
              <a:rPr lang="zh-CN" altLang="zh-CN" b="1"/>
              <a:t>引用诗歌使文章更具有趣味性。</a:t>
            </a:r>
            <a:endParaRPr lang="zh-CN" altLang="zh-CN"/>
          </a:p>
          <a:p>
            <a:r>
              <a:rPr lang="zh-CN" altLang="zh-CN" b="1">
                <a:solidFill>
                  <a:srgbClr val="FF0000"/>
                </a:solidFill>
              </a:rPr>
              <a:t>文章第一段的作用</a:t>
            </a:r>
            <a:r>
              <a:rPr lang="zh-CN" altLang="zh-CN" b="1" smtClean="0">
                <a:solidFill>
                  <a:srgbClr val="FF0000"/>
                </a:solidFill>
              </a:rPr>
              <a:t>：</a:t>
            </a:r>
            <a:endParaRPr lang="en-US" altLang="zh-CN" b="1" smtClean="0">
              <a:solidFill>
                <a:srgbClr val="FF0000"/>
              </a:solidFill>
            </a:endParaRPr>
          </a:p>
          <a:p>
            <a:r>
              <a:rPr lang="zh-CN" altLang="zh-CN" b="1" smtClean="0"/>
              <a:t>① </a:t>
            </a:r>
            <a:r>
              <a:rPr lang="zh-CN" altLang="zh-CN" b="1"/>
              <a:t>开头用简洁的语言介绍事物的概况，给人以总体形象。</a:t>
            </a:r>
            <a:endParaRPr lang="zh-CN" altLang="zh-CN"/>
          </a:p>
          <a:p>
            <a:r>
              <a:rPr lang="en-US" altLang="zh-CN" b="1"/>
              <a:t> </a:t>
            </a:r>
            <a:r>
              <a:rPr lang="zh-CN" altLang="zh-CN" b="1" smtClean="0"/>
              <a:t>②</a:t>
            </a:r>
            <a:r>
              <a:rPr lang="zh-CN" altLang="zh-CN" b="1"/>
              <a:t>开头描写事物的特征或状态，让读者有一个直观总体的认识。</a:t>
            </a:r>
            <a:endParaRPr lang="zh-CN" altLang="zh-CN"/>
          </a:p>
          <a:p>
            <a:r>
              <a:rPr lang="en-US" altLang="zh-CN" b="1"/>
              <a:t> </a:t>
            </a:r>
            <a:r>
              <a:rPr lang="zh-CN" altLang="zh-CN" b="1" smtClean="0"/>
              <a:t>③</a:t>
            </a:r>
            <a:r>
              <a:rPr lang="zh-CN" altLang="zh-CN" b="1"/>
              <a:t>开始对事物下定义，提示事物的内涵，让人了解事物的本质。</a:t>
            </a:r>
            <a:endParaRPr lang="zh-CN" altLang="zh-CN"/>
          </a:p>
          <a:p>
            <a:r>
              <a:rPr lang="en-US" altLang="zh-CN" b="1"/>
              <a:t> </a:t>
            </a:r>
            <a:r>
              <a:rPr lang="zh-CN" altLang="zh-CN" b="1" smtClean="0"/>
              <a:t>④</a:t>
            </a:r>
            <a:r>
              <a:rPr lang="zh-CN" altLang="zh-CN" b="1"/>
              <a:t>开头设问，能激发读者的阅读兴趣并急切的了解事物或事理的心态。</a:t>
            </a:r>
            <a:endParaRPr lang="zh-CN" altLang="zh-CN"/>
          </a:p>
          <a:p>
            <a:r>
              <a:rPr lang="en-US" altLang="zh-CN" b="1"/>
              <a:t> </a:t>
            </a:r>
            <a:r>
              <a:rPr lang="zh-CN" altLang="zh-CN" b="1" smtClean="0"/>
              <a:t>⑤</a:t>
            </a:r>
            <a:r>
              <a:rPr lang="zh-CN" altLang="zh-CN" b="1"/>
              <a:t>开头举例子吸引读者，增强阅读兴趣，引出说明对象。</a:t>
            </a:r>
            <a:endParaRPr lang="zh-CN" altLang="zh-CN"/>
          </a:p>
          <a:p>
            <a:endParaRPr lang="zh-CN" altLang="en-US"/>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85000" lnSpcReduction="20000"/>
          </a:bodyPr>
          <a:lstStyle/>
          <a:p>
            <a:pPr marL="0" indent="0">
              <a:lnSpc>
                <a:spcPct val="120000"/>
              </a:lnSpc>
              <a:spcBef>
                <a:spcPct val="0"/>
              </a:spcBef>
            </a:pPr>
            <a:r>
              <a:rPr lang="zh-CN" altLang="zh-CN" b="1">
                <a:solidFill>
                  <a:srgbClr val="FF0000"/>
                </a:solidFill>
              </a:rPr>
              <a:t>四、论证结构</a:t>
            </a:r>
          </a:p>
          <a:p>
            <a:pPr marL="0" indent="0">
              <a:lnSpc>
                <a:spcPct val="120000"/>
              </a:lnSpc>
              <a:spcBef>
                <a:spcPct val="0"/>
              </a:spcBef>
            </a:pPr>
            <a:r>
              <a:rPr lang="zh-CN" altLang="zh-CN" b="1">
                <a:solidFill>
                  <a:srgbClr val="FF0000"/>
                </a:solidFill>
              </a:rPr>
              <a:t>常见题型及应对方法</a:t>
            </a:r>
          </a:p>
          <a:p>
            <a:pPr marL="0" indent="0">
              <a:lnSpc>
                <a:spcPct val="120000"/>
              </a:lnSpc>
              <a:spcBef>
                <a:spcPct val="0"/>
              </a:spcBef>
            </a:pPr>
            <a:r>
              <a:rPr lang="en-US" altLang="zh-CN" b="1">
                <a:solidFill>
                  <a:srgbClr val="FF0000"/>
                </a:solidFill>
              </a:rPr>
              <a:t>1</a:t>
            </a:r>
            <a:r>
              <a:rPr lang="zh-CN" altLang="zh-CN" b="1">
                <a:solidFill>
                  <a:srgbClr val="FF0000"/>
                </a:solidFill>
              </a:rPr>
              <a:t>、 直接通过选择和填空的方式判断论证结构</a:t>
            </a:r>
          </a:p>
          <a:p>
            <a:pPr marL="0" indent="0">
              <a:lnSpc>
                <a:spcPct val="120000"/>
              </a:lnSpc>
              <a:spcBef>
                <a:spcPct val="0"/>
              </a:spcBef>
            </a:pPr>
            <a:r>
              <a:rPr lang="zh-CN" altLang="zh-CN" b="1"/>
              <a:t>思路：首先看文章到什么地方完成了提出问题的任务；从什么地方开始分析问题；到什么地方结束，归纳出结论。由此判断是总分、并列、层进还是对照。还有一点要注意的是：段落的领起句往往是关键，要紧紧抓住它进行分析理解。</a:t>
            </a:r>
          </a:p>
          <a:p>
            <a:pPr marL="0" indent="0">
              <a:lnSpc>
                <a:spcPct val="120000"/>
              </a:lnSpc>
              <a:spcBef>
                <a:spcPct val="0"/>
              </a:spcBef>
            </a:pPr>
            <a:r>
              <a:rPr lang="en-US" altLang="zh-CN" b="1">
                <a:solidFill>
                  <a:srgbClr val="FF0000"/>
                </a:solidFill>
              </a:rPr>
              <a:t>2</a:t>
            </a:r>
            <a:r>
              <a:rPr lang="zh-CN" altLang="zh-CN" b="1">
                <a:solidFill>
                  <a:srgbClr val="FF0000"/>
                </a:solidFill>
              </a:rPr>
              <a:t>、提问</a:t>
            </a:r>
            <a:r>
              <a:rPr lang="en-US" altLang="zh-CN" b="1">
                <a:solidFill>
                  <a:srgbClr val="FF0000"/>
                </a:solidFill>
              </a:rPr>
              <a:t>A</a:t>
            </a:r>
            <a:r>
              <a:rPr lang="zh-CN" altLang="zh-CN" b="1">
                <a:solidFill>
                  <a:srgbClr val="FF0000"/>
                </a:solidFill>
              </a:rPr>
              <a:t>段到</a:t>
            </a:r>
            <a:r>
              <a:rPr lang="en-US" altLang="zh-CN" b="1">
                <a:solidFill>
                  <a:srgbClr val="FF0000"/>
                </a:solidFill>
              </a:rPr>
              <a:t>B</a:t>
            </a:r>
            <a:r>
              <a:rPr lang="zh-CN" altLang="zh-CN" b="1">
                <a:solidFill>
                  <a:srgbClr val="FF0000"/>
                </a:solidFill>
              </a:rPr>
              <a:t>段之间能否互换</a:t>
            </a:r>
          </a:p>
          <a:p>
            <a:pPr marL="0" indent="0">
              <a:lnSpc>
                <a:spcPct val="120000"/>
              </a:lnSpc>
              <a:spcBef>
                <a:spcPct val="0"/>
              </a:spcBef>
            </a:pPr>
            <a:r>
              <a:rPr lang="zh-CN" altLang="zh-CN" b="1"/>
              <a:t>思路：首先判断两个段落之间的结构关系，然后找一句总起句或总结句，在顺序上与两个段落的排列一致。</a:t>
            </a:r>
          </a:p>
          <a:p>
            <a:pPr marL="0" indent="0">
              <a:lnSpc>
                <a:spcPct val="120000"/>
              </a:lnSpc>
              <a:spcBef>
                <a:spcPct val="0"/>
              </a:spcBef>
            </a:pPr>
            <a:r>
              <a:rPr lang="en-US" altLang="zh-CN" b="1">
                <a:solidFill>
                  <a:srgbClr val="FF0000"/>
                </a:solidFill>
              </a:rPr>
              <a:t>3</a:t>
            </a:r>
            <a:r>
              <a:rPr lang="zh-CN" altLang="zh-CN" b="1">
                <a:solidFill>
                  <a:srgbClr val="FF0000"/>
                </a:solidFill>
              </a:rPr>
              <a:t>、下面文字是从文中挖出来的，你认为放到哪个位置最合适。</a:t>
            </a:r>
          </a:p>
          <a:p>
            <a:pPr marL="0" indent="0">
              <a:lnSpc>
                <a:spcPct val="120000"/>
              </a:lnSpc>
              <a:spcBef>
                <a:spcPct val="0"/>
              </a:spcBef>
            </a:pPr>
            <a:r>
              <a:rPr lang="zh-CN" altLang="zh-CN" b="1"/>
              <a:t>思路：从文章中抽出的段落含有分论点，判断这个分论点与其他分论点之间的结构关系，并根据总起或总结句与分论点的照应顺序来找准位置。</a:t>
            </a:r>
          </a:p>
          <a:p>
            <a:endParaRPr lang="zh-CN" altLang="en-US"/>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77500" lnSpcReduction="20000"/>
          </a:bodyPr>
          <a:lstStyle/>
          <a:p>
            <a:pPr marL="0" indent="0">
              <a:lnSpc>
                <a:spcPct val="120000"/>
              </a:lnSpc>
              <a:spcBef>
                <a:spcPct val="0"/>
              </a:spcBef>
            </a:pPr>
            <a:r>
              <a:rPr lang="zh-CN" altLang="zh-CN" b="1">
                <a:solidFill>
                  <a:srgbClr val="FF0000"/>
                </a:solidFill>
              </a:rPr>
              <a:t>（一）中心论点</a:t>
            </a:r>
            <a:r>
              <a:rPr lang="en-US" altLang="zh-CN" b="1">
                <a:solidFill>
                  <a:srgbClr val="FF0000"/>
                </a:solidFill>
              </a:rPr>
              <a:t>:</a:t>
            </a:r>
            <a:endParaRPr lang="zh-CN" altLang="zh-CN" b="1">
              <a:solidFill>
                <a:srgbClr val="FF0000"/>
              </a:solidFill>
            </a:endParaRPr>
          </a:p>
          <a:p>
            <a:pPr marL="0" indent="0">
              <a:lnSpc>
                <a:spcPct val="120000"/>
              </a:lnSpc>
              <a:spcBef>
                <a:spcPct val="0"/>
              </a:spcBef>
            </a:pPr>
            <a:r>
              <a:rPr lang="en-US" altLang="zh-CN" b="1"/>
              <a:t>1.</a:t>
            </a:r>
            <a:r>
              <a:rPr lang="zh-CN" altLang="zh-CN" b="1"/>
              <a:t>在标题中找</a:t>
            </a:r>
            <a:r>
              <a:rPr lang="en-US" altLang="zh-CN" b="1"/>
              <a:t>  1.</a:t>
            </a:r>
            <a:r>
              <a:rPr lang="zh-CN" altLang="zh-CN" b="1"/>
              <a:t>主谓短语例</a:t>
            </a:r>
            <a:r>
              <a:rPr lang="en-US" altLang="zh-CN" b="1"/>
              <a:t>:</a:t>
            </a:r>
            <a:r>
              <a:rPr lang="zh-CN" altLang="zh-CN" b="1"/>
              <a:t>《智者无言》</a:t>
            </a:r>
            <a:r>
              <a:rPr lang="en-US" altLang="zh-CN" b="1"/>
              <a:t>2.</a:t>
            </a:r>
            <a:r>
              <a:rPr lang="zh-CN" altLang="zh-CN" b="1"/>
              <a:t>动宾短语</a:t>
            </a:r>
            <a:r>
              <a:rPr lang="en-US" altLang="zh-CN" b="1"/>
              <a:t>+</a:t>
            </a:r>
            <a:r>
              <a:rPr lang="zh-CN" altLang="zh-CN" b="1"/>
              <a:t>主语例</a:t>
            </a:r>
            <a:r>
              <a:rPr lang="en-US" altLang="zh-CN" b="1"/>
              <a:t>:</a:t>
            </a:r>
            <a:r>
              <a:rPr lang="zh-CN" altLang="zh-CN" b="1"/>
              <a:t>《养成好习惯》后加主语</a:t>
            </a:r>
            <a:r>
              <a:rPr lang="en-US" altLang="zh-CN" b="1"/>
              <a:t>--</a:t>
            </a:r>
            <a:r>
              <a:rPr lang="zh-CN" altLang="zh-CN" b="1"/>
              <a:t>《我们要养成好习惯》</a:t>
            </a:r>
          </a:p>
          <a:p>
            <a:pPr marL="0" indent="0">
              <a:lnSpc>
                <a:spcPct val="120000"/>
              </a:lnSpc>
              <a:spcBef>
                <a:spcPct val="0"/>
              </a:spcBef>
            </a:pPr>
            <a:r>
              <a:rPr lang="en-US" altLang="zh-CN" b="1"/>
              <a:t>2.</a:t>
            </a:r>
            <a:r>
              <a:rPr lang="zh-CN" altLang="zh-CN" b="1"/>
              <a:t>在文章开头找</a:t>
            </a:r>
            <a:r>
              <a:rPr lang="en-US" altLang="zh-CN" b="1"/>
              <a:t>(1</a:t>
            </a:r>
            <a:r>
              <a:rPr lang="zh-CN" altLang="zh-CN" b="1"/>
              <a:t>—</a:t>
            </a:r>
            <a:r>
              <a:rPr lang="en-US" altLang="zh-CN" b="1"/>
              <a:t>2</a:t>
            </a:r>
            <a:r>
              <a:rPr lang="zh-CN" altLang="zh-CN" b="1"/>
              <a:t>自然段</a:t>
            </a:r>
            <a:r>
              <a:rPr lang="en-US" altLang="zh-CN" b="1"/>
              <a:t>) </a:t>
            </a:r>
            <a:r>
              <a:rPr lang="zh-CN" altLang="zh-CN" b="1"/>
              <a:t>或通常在“因此”“所以说”这样的词后面是中心论点句</a:t>
            </a:r>
            <a:r>
              <a:rPr lang="en-US" altLang="zh-CN" b="1"/>
              <a:t>.</a:t>
            </a:r>
            <a:endParaRPr lang="zh-CN" altLang="zh-CN" b="1"/>
          </a:p>
          <a:p>
            <a:pPr marL="0" indent="0">
              <a:lnSpc>
                <a:spcPct val="120000"/>
              </a:lnSpc>
              <a:spcBef>
                <a:spcPct val="0"/>
              </a:spcBef>
            </a:pPr>
            <a:r>
              <a:rPr lang="en-US" altLang="zh-CN" b="1"/>
              <a:t>3.</a:t>
            </a:r>
            <a:r>
              <a:rPr lang="zh-CN" altLang="zh-CN" b="1"/>
              <a:t>去文章结尾找</a:t>
            </a:r>
            <a:r>
              <a:rPr lang="en-US" altLang="zh-CN" b="1"/>
              <a:t>(</a:t>
            </a:r>
            <a:r>
              <a:rPr lang="zh-CN" altLang="zh-CN" b="1"/>
              <a:t>倒数</a:t>
            </a:r>
            <a:r>
              <a:rPr lang="en-US" altLang="zh-CN" b="1"/>
              <a:t> 1</a:t>
            </a:r>
            <a:r>
              <a:rPr lang="zh-CN" altLang="zh-CN" b="1"/>
              <a:t>段或</a:t>
            </a:r>
            <a:r>
              <a:rPr lang="en-US" altLang="zh-CN" b="1"/>
              <a:t>2</a:t>
            </a:r>
            <a:r>
              <a:rPr lang="zh-CN" altLang="zh-CN" b="1"/>
              <a:t>段的开头或结尾找中心论点句</a:t>
            </a:r>
            <a:r>
              <a:rPr lang="en-US" altLang="zh-CN" b="1"/>
              <a:t>).</a:t>
            </a:r>
            <a:r>
              <a:rPr lang="zh-CN" altLang="zh-CN" b="1"/>
              <a:t>观点性句子</a:t>
            </a:r>
            <a:r>
              <a:rPr lang="en-US" altLang="zh-CN" b="1"/>
              <a:t>.</a:t>
            </a:r>
            <a:endParaRPr lang="zh-CN" altLang="zh-CN" b="1"/>
          </a:p>
          <a:p>
            <a:pPr marL="0" indent="0">
              <a:lnSpc>
                <a:spcPct val="120000"/>
              </a:lnSpc>
              <a:spcBef>
                <a:spcPct val="0"/>
              </a:spcBef>
            </a:pPr>
            <a:r>
              <a:rPr lang="zh-CN" altLang="zh-CN" b="1"/>
              <a:t>注意事项</a:t>
            </a:r>
            <a:r>
              <a:rPr lang="en-US" altLang="zh-CN" b="1"/>
              <a:t>:</a:t>
            </a:r>
            <a:endParaRPr lang="zh-CN" altLang="zh-CN" b="1"/>
          </a:p>
          <a:p>
            <a:pPr marL="0" indent="0">
              <a:lnSpc>
                <a:spcPct val="120000"/>
              </a:lnSpc>
              <a:spcBef>
                <a:spcPct val="0"/>
              </a:spcBef>
            </a:pPr>
            <a:r>
              <a:rPr lang="en-US" altLang="zh-CN" b="1"/>
              <a:t>1).</a:t>
            </a:r>
            <a:r>
              <a:rPr lang="zh-CN" altLang="zh-CN" b="1"/>
              <a:t>论点必须有主语</a:t>
            </a:r>
            <a:r>
              <a:rPr lang="en-US" altLang="zh-CN" b="1"/>
              <a:t>  2).</a:t>
            </a:r>
            <a:r>
              <a:rPr lang="zh-CN" altLang="zh-CN" b="1"/>
              <a:t>论点必须从正面提出</a:t>
            </a:r>
            <a:r>
              <a:rPr lang="en-US" altLang="zh-CN" b="1"/>
              <a:t>(</a:t>
            </a:r>
            <a:r>
              <a:rPr lang="zh-CN" altLang="zh-CN" b="1"/>
              <a:t>鲜明的观点</a:t>
            </a:r>
            <a:r>
              <a:rPr lang="en-US" altLang="zh-CN" b="1"/>
              <a:t>).  3)</a:t>
            </a:r>
            <a:r>
              <a:rPr lang="zh-CN" altLang="zh-CN" b="1"/>
              <a:t>论点必须简洁</a:t>
            </a:r>
            <a:r>
              <a:rPr lang="en-US" altLang="zh-CN" b="1"/>
              <a:t>.  4)</a:t>
            </a:r>
            <a:r>
              <a:rPr lang="zh-CN" altLang="zh-CN" b="1"/>
              <a:t>论点不能带修辞</a:t>
            </a:r>
            <a:r>
              <a:rPr lang="en-US" altLang="zh-CN" b="1"/>
              <a:t>.</a:t>
            </a:r>
            <a:endParaRPr lang="zh-CN" altLang="zh-CN" b="1"/>
          </a:p>
          <a:p>
            <a:pPr marL="0" indent="0">
              <a:lnSpc>
                <a:spcPct val="120000"/>
              </a:lnSpc>
              <a:spcBef>
                <a:spcPct val="0"/>
              </a:spcBef>
            </a:pPr>
            <a:r>
              <a:rPr lang="zh-CN" altLang="zh-CN" b="1">
                <a:solidFill>
                  <a:srgbClr val="FF0000"/>
                </a:solidFill>
              </a:rPr>
              <a:t>（二）分论点</a:t>
            </a:r>
            <a:r>
              <a:rPr lang="en-US" altLang="zh-CN" b="1">
                <a:solidFill>
                  <a:srgbClr val="FF0000"/>
                </a:solidFill>
              </a:rPr>
              <a:t>:</a:t>
            </a:r>
            <a:endParaRPr lang="zh-CN" altLang="zh-CN" b="1">
              <a:solidFill>
                <a:srgbClr val="FF0000"/>
              </a:solidFill>
            </a:endParaRPr>
          </a:p>
          <a:p>
            <a:pPr marL="0" indent="0">
              <a:lnSpc>
                <a:spcPct val="120000"/>
              </a:lnSpc>
              <a:spcBef>
                <a:spcPct val="0"/>
              </a:spcBef>
            </a:pPr>
            <a:r>
              <a:rPr lang="zh-CN" altLang="zh-CN" b="1"/>
              <a:t>答案一定在原文</a:t>
            </a:r>
            <a:r>
              <a:rPr lang="en-US" altLang="zh-CN" b="1"/>
              <a:t>(</a:t>
            </a:r>
            <a:r>
              <a:rPr lang="zh-CN" altLang="zh-CN" b="1"/>
              <a:t>看文章从哪几个方面</a:t>
            </a:r>
            <a:r>
              <a:rPr lang="en-US" altLang="zh-CN" b="1"/>
              <a:t>,</a:t>
            </a:r>
            <a:r>
              <a:rPr lang="zh-CN" altLang="zh-CN" b="1"/>
              <a:t>哪几个角度来阐述的</a:t>
            </a:r>
            <a:r>
              <a:rPr lang="en-US" altLang="zh-CN" b="1"/>
              <a:t>).</a:t>
            </a:r>
            <a:endParaRPr lang="zh-CN" altLang="zh-CN" b="1"/>
          </a:p>
          <a:p>
            <a:pPr marL="0" indent="0">
              <a:lnSpc>
                <a:spcPct val="120000"/>
              </a:lnSpc>
              <a:spcBef>
                <a:spcPct val="0"/>
              </a:spcBef>
            </a:pPr>
            <a:r>
              <a:rPr lang="en-US" altLang="zh-CN" b="1"/>
              <a:t>1.</a:t>
            </a:r>
            <a:r>
              <a:rPr lang="zh-CN" altLang="zh-CN" b="1"/>
              <a:t>在文中各段找中心句</a:t>
            </a:r>
            <a:r>
              <a:rPr lang="en-US" altLang="zh-CN" b="1"/>
              <a:t> (</a:t>
            </a:r>
            <a:r>
              <a:rPr lang="zh-CN" altLang="zh-CN" b="1"/>
              <a:t>一定是在原文中</a:t>
            </a:r>
            <a:r>
              <a:rPr lang="en-US" altLang="zh-CN" b="1"/>
              <a:t>)      2.</a:t>
            </a:r>
            <a:r>
              <a:rPr lang="zh-CN" altLang="zh-CN" b="1"/>
              <a:t>答题时看分值</a:t>
            </a:r>
            <a:r>
              <a:rPr lang="en-US" altLang="zh-CN" b="1"/>
              <a:t>(</a:t>
            </a:r>
            <a:r>
              <a:rPr lang="zh-CN" altLang="zh-CN" b="1"/>
              <a:t>几分答几点</a:t>
            </a:r>
            <a:r>
              <a:rPr lang="en-US" altLang="zh-CN" b="1"/>
              <a:t>)       3. </a:t>
            </a:r>
            <a:r>
              <a:rPr lang="zh-CN" altLang="zh-CN" b="1"/>
              <a:t>多答</a:t>
            </a:r>
            <a:r>
              <a:rPr lang="en-US" altLang="zh-CN" b="1"/>
              <a:t>(</a:t>
            </a:r>
            <a:r>
              <a:rPr lang="zh-CN" altLang="zh-CN" b="1"/>
              <a:t>偶尔</a:t>
            </a:r>
            <a:r>
              <a:rPr lang="en-US" altLang="zh-CN" b="1"/>
              <a:t>3</a:t>
            </a:r>
            <a:r>
              <a:rPr lang="zh-CN" altLang="zh-CN" b="1"/>
              <a:t>分题有四点答案</a:t>
            </a:r>
            <a:r>
              <a:rPr lang="en-US" altLang="zh-CN" b="1"/>
              <a:t>).</a:t>
            </a:r>
            <a:endParaRPr lang="zh-CN" altLang="zh-CN" b="1"/>
          </a:p>
          <a:p>
            <a:pPr marL="0" indent="0">
              <a:lnSpc>
                <a:spcPct val="120000"/>
              </a:lnSpc>
              <a:spcBef>
                <a:spcPct val="0"/>
              </a:spcBef>
            </a:pPr>
            <a:r>
              <a:rPr lang="zh-CN" altLang="zh-CN" b="1">
                <a:solidFill>
                  <a:srgbClr val="FF0000"/>
                </a:solidFill>
              </a:rPr>
              <a:t>（三）词语的意思</a:t>
            </a:r>
            <a:r>
              <a:rPr lang="en-US" altLang="zh-CN" b="1">
                <a:solidFill>
                  <a:srgbClr val="FF0000"/>
                </a:solidFill>
              </a:rPr>
              <a:t>:</a:t>
            </a:r>
            <a:endParaRPr lang="zh-CN" altLang="zh-CN" b="1">
              <a:solidFill>
                <a:srgbClr val="FF0000"/>
              </a:solidFill>
            </a:endParaRPr>
          </a:p>
          <a:p>
            <a:pPr marL="0" indent="0">
              <a:lnSpc>
                <a:spcPct val="120000"/>
              </a:lnSpc>
              <a:spcBef>
                <a:spcPct val="0"/>
              </a:spcBef>
            </a:pPr>
            <a:r>
              <a:rPr lang="en-US" altLang="zh-CN" b="1"/>
              <a:t>1.</a:t>
            </a:r>
            <a:r>
              <a:rPr lang="zh-CN" altLang="zh-CN" b="1"/>
              <a:t>把文中的词语换成相近的同义词或者从反面加“不”</a:t>
            </a:r>
            <a:r>
              <a:rPr lang="en-US" altLang="zh-CN" b="1"/>
              <a:t>     2.</a:t>
            </a:r>
            <a:r>
              <a:rPr lang="zh-CN" altLang="zh-CN" b="1"/>
              <a:t>在上下文中找答案</a:t>
            </a:r>
            <a:r>
              <a:rPr lang="en-US" altLang="zh-CN" b="1"/>
              <a:t>.</a:t>
            </a:r>
            <a:endParaRPr lang="zh-CN" altLang="zh-CN" b="1"/>
          </a:p>
          <a:p>
            <a:endParaRPr lang="zh-CN" altLang="en-US"/>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8356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62500" lnSpcReduction="20000"/>
          </a:bodyPr>
          <a:lstStyle/>
          <a:p>
            <a:pPr marL="0" indent="0">
              <a:lnSpc>
                <a:spcPct val="120000"/>
              </a:lnSpc>
              <a:spcBef>
                <a:spcPct val="0"/>
              </a:spcBef>
            </a:pPr>
            <a:r>
              <a:rPr lang="zh-CN" altLang="zh-CN" b="1">
                <a:solidFill>
                  <a:srgbClr val="FF0000"/>
                </a:solidFill>
              </a:rPr>
              <a:t>（四）句子的含义</a:t>
            </a:r>
            <a:r>
              <a:rPr lang="en-US" altLang="zh-CN" b="1">
                <a:solidFill>
                  <a:srgbClr val="FF0000"/>
                </a:solidFill>
              </a:rPr>
              <a:t>:</a:t>
            </a:r>
            <a:endParaRPr lang="zh-CN" altLang="zh-CN" b="1">
              <a:solidFill>
                <a:srgbClr val="FF0000"/>
              </a:solidFill>
            </a:endParaRPr>
          </a:p>
          <a:p>
            <a:pPr marL="0" indent="0">
              <a:lnSpc>
                <a:spcPct val="120000"/>
              </a:lnSpc>
              <a:spcBef>
                <a:spcPct val="0"/>
              </a:spcBef>
            </a:pPr>
            <a:r>
              <a:rPr lang="en-US" altLang="zh-CN" b="1"/>
              <a:t>1.</a:t>
            </a:r>
            <a:r>
              <a:rPr lang="zh-CN" altLang="zh-CN" b="1"/>
              <a:t>直接翻译该句子</a:t>
            </a:r>
            <a:r>
              <a:rPr lang="en-US" altLang="zh-CN" b="1"/>
              <a:t>.</a:t>
            </a:r>
            <a:endParaRPr lang="zh-CN" altLang="zh-CN" b="1"/>
          </a:p>
          <a:p>
            <a:pPr marL="0" indent="0">
              <a:lnSpc>
                <a:spcPct val="120000"/>
              </a:lnSpc>
              <a:spcBef>
                <a:spcPct val="0"/>
              </a:spcBef>
            </a:pPr>
            <a:r>
              <a:rPr lang="en-US" altLang="zh-CN" b="1"/>
              <a:t>2.</a:t>
            </a:r>
            <a:r>
              <a:rPr lang="zh-CN" altLang="zh-CN" b="1"/>
              <a:t>抓句子中的关键词翻译</a:t>
            </a:r>
            <a:r>
              <a:rPr lang="en-US" altLang="zh-CN" b="1"/>
              <a:t>.</a:t>
            </a:r>
            <a:endParaRPr lang="zh-CN" altLang="zh-CN" b="1"/>
          </a:p>
          <a:p>
            <a:pPr marL="0" indent="0">
              <a:lnSpc>
                <a:spcPct val="120000"/>
              </a:lnSpc>
              <a:spcBef>
                <a:spcPct val="0"/>
              </a:spcBef>
            </a:pPr>
            <a:r>
              <a:rPr lang="en-US" altLang="zh-CN" b="1"/>
              <a:t>3</a:t>
            </a:r>
            <a:r>
              <a:rPr lang="zh-CN" altLang="zh-CN" b="1"/>
              <a:t>分开看该句子</a:t>
            </a:r>
            <a:r>
              <a:rPr lang="en-US" altLang="zh-CN" b="1"/>
              <a:t>,</a:t>
            </a:r>
            <a:r>
              <a:rPr lang="zh-CN" altLang="zh-CN" b="1"/>
              <a:t>前句话</a:t>
            </a:r>
            <a:r>
              <a:rPr lang="en-US" altLang="zh-CN" b="1"/>
              <a:t>,</a:t>
            </a:r>
            <a:r>
              <a:rPr lang="zh-CN" altLang="zh-CN" b="1"/>
              <a:t>后句话都要翻译</a:t>
            </a:r>
            <a:r>
              <a:rPr lang="en-US" altLang="zh-CN" b="1"/>
              <a:t>.(</a:t>
            </a:r>
            <a:r>
              <a:rPr lang="zh-CN" altLang="zh-CN" b="1"/>
              <a:t>几句话几分</a:t>
            </a:r>
            <a:r>
              <a:rPr lang="en-US" altLang="zh-CN" b="1"/>
              <a:t>)</a:t>
            </a:r>
            <a:endParaRPr lang="zh-CN" altLang="zh-CN" b="1"/>
          </a:p>
          <a:p>
            <a:pPr marL="0" indent="0">
              <a:lnSpc>
                <a:spcPct val="120000"/>
              </a:lnSpc>
              <a:spcBef>
                <a:spcPct val="0"/>
              </a:spcBef>
            </a:pPr>
            <a:r>
              <a:rPr lang="en-US" altLang="zh-CN" b="1"/>
              <a:t>4</a:t>
            </a:r>
            <a:r>
              <a:rPr lang="zh-CN" altLang="zh-CN" b="1"/>
              <a:t>用上下文的话代替</a:t>
            </a:r>
            <a:r>
              <a:rPr lang="en-US" altLang="zh-CN" b="1"/>
              <a:t> , </a:t>
            </a:r>
            <a:r>
              <a:rPr lang="zh-CN" altLang="zh-CN" b="1"/>
              <a:t>一部分句子要翻译</a:t>
            </a:r>
            <a:r>
              <a:rPr lang="en-US" altLang="zh-CN" b="1"/>
              <a:t>.(</a:t>
            </a:r>
            <a:r>
              <a:rPr lang="zh-CN" altLang="zh-CN" b="1"/>
              <a:t>翻译的过程中</a:t>
            </a:r>
            <a:r>
              <a:rPr lang="en-US" altLang="zh-CN" b="1"/>
              <a:t>,</a:t>
            </a:r>
            <a:r>
              <a:rPr lang="zh-CN" altLang="zh-CN" b="1"/>
              <a:t>前句话在句中</a:t>
            </a:r>
            <a:r>
              <a:rPr lang="en-US" altLang="zh-CN" b="1"/>
              <a:t>,</a:t>
            </a:r>
            <a:r>
              <a:rPr lang="zh-CN" altLang="zh-CN" b="1"/>
              <a:t>后句话要翻译</a:t>
            </a:r>
            <a:r>
              <a:rPr lang="en-US" altLang="zh-CN" b="1"/>
              <a:t>).</a:t>
            </a:r>
            <a:endParaRPr lang="zh-CN" altLang="zh-CN" b="1"/>
          </a:p>
          <a:p>
            <a:pPr marL="0" indent="0">
              <a:lnSpc>
                <a:spcPct val="120000"/>
              </a:lnSpc>
              <a:spcBef>
                <a:spcPct val="0"/>
              </a:spcBef>
            </a:pPr>
            <a:r>
              <a:rPr lang="zh-CN" altLang="zh-CN" b="1">
                <a:solidFill>
                  <a:srgbClr val="FF0000"/>
                </a:solidFill>
              </a:rPr>
              <a:t>（五）论证方法极其作用：</a:t>
            </a:r>
          </a:p>
          <a:p>
            <a:pPr marL="0" indent="0">
              <a:lnSpc>
                <a:spcPct val="120000"/>
              </a:lnSpc>
              <a:spcBef>
                <a:spcPct val="0"/>
              </a:spcBef>
            </a:pPr>
            <a:r>
              <a:rPr lang="en-US" altLang="zh-CN" b="1"/>
              <a:t> (</a:t>
            </a:r>
            <a:r>
              <a:rPr lang="zh-CN" altLang="zh-CN" b="1"/>
              <a:t>一</a:t>
            </a:r>
            <a:r>
              <a:rPr lang="en-US" altLang="zh-CN" b="1"/>
              <a:t>):</a:t>
            </a:r>
            <a:r>
              <a:rPr lang="zh-CN" altLang="zh-CN" b="1"/>
              <a:t>论证方法</a:t>
            </a:r>
          </a:p>
          <a:p>
            <a:pPr marL="0" indent="0">
              <a:lnSpc>
                <a:spcPct val="120000"/>
              </a:lnSpc>
              <a:spcBef>
                <a:spcPct val="0"/>
              </a:spcBef>
            </a:pPr>
            <a:r>
              <a:rPr lang="en-US" altLang="zh-CN" b="1"/>
              <a:t>1</a:t>
            </a:r>
            <a:r>
              <a:rPr lang="zh-CN" altLang="zh-CN" b="1"/>
              <a:t>．举例论证</a:t>
            </a:r>
          </a:p>
          <a:p>
            <a:pPr marL="0" indent="0">
              <a:lnSpc>
                <a:spcPct val="120000"/>
              </a:lnSpc>
              <a:spcBef>
                <a:spcPct val="0"/>
              </a:spcBef>
            </a:pPr>
            <a:r>
              <a:rPr lang="en-US" altLang="zh-CN" b="1"/>
              <a:t>2</a:t>
            </a:r>
            <a:r>
              <a:rPr lang="zh-CN" altLang="zh-CN" b="1"/>
              <a:t>．道理论证：（对比，比喻，引用都属于道理论证）</a:t>
            </a:r>
          </a:p>
          <a:p>
            <a:pPr marL="0" indent="0">
              <a:lnSpc>
                <a:spcPct val="120000"/>
              </a:lnSpc>
              <a:spcBef>
                <a:spcPct val="0"/>
              </a:spcBef>
            </a:pPr>
            <a:r>
              <a:rPr lang="en-US" altLang="zh-CN" b="1"/>
              <a:t>1</a:t>
            </a:r>
            <a:r>
              <a:rPr lang="zh-CN" altLang="zh-CN" b="1"/>
              <a:t>）在段落中有对比，比喻，引用这三种论证时，答道理论证</a:t>
            </a:r>
            <a:r>
              <a:rPr lang="en-US" altLang="zh-CN" b="1"/>
              <a:t>.</a:t>
            </a:r>
            <a:endParaRPr lang="zh-CN" altLang="zh-CN" b="1"/>
          </a:p>
          <a:p>
            <a:pPr marL="0" indent="0">
              <a:lnSpc>
                <a:spcPct val="120000"/>
              </a:lnSpc>
              <a:spcBef>
                <a:spcPct val="0"/>
              </a:spcBef>
            </a:pPr>
            <a:r>
              <a:rPr lang="en-US" altLang="zh-CN" b="1"/>
              <a:t>2</a:t>
            </a:r>
            <a:r>
              <a:rPr lang="zh-CN" altLang="zh-CN" b="1"/>
              <a:t>）引用论证可以答道理论证</a:t>
            </a:r>
            <a:r>
              <a:rPr lang="en-US" altLang="zh-CN" b="1"/>
              <a:t>.</a:t>
            </a:r>
            <a:endParaRPr lang="zh-CN" altLang="zh-CN" b="1"/>
          </a:p>
          <a:p>
            <a:pPr marL="0" indent="0">
              <a:lnSpc>
                <a:spcPct val="120000"/>
              </a:lnSpc>
              <a:spcBef>
                <a:spcPct val="0"/>
              </a:spcBef>
            </a:pPr>
            <a:r>
              <a:rPr lang="en-US" altLang="zh-CN" b="1"/>
              <a:t>3) </a:t>
            </a:r>
            <a:r>
              <a:rPr lang="zh-CN" altLang="zh-CN" b="1"/>
              <a:t>如果文中没有比喻，对比，引用等论证</a:t>
            </a:r>
            <a:r>
              <a:rPr lang="en-US" altLang="zh-CN" b="1"/>
              <a:t>,</a:t>
            </a:r>
            <a:r>
              <a:rPr lang="zh-CN" altLang="zh-CN" b="1"/>
              <a:t>只是简单的说道理</a:t>
            </a:r>
            <a:r>
              <a:rPr lang="en-US" altLang="zh-CN" b="1"/>
              <a:t>,</a:t>
            </a:r>
            <a:r>
              <a:rPr lang="zh-CN" altLang="zh-CN" b="1"/>
              <a:t>回答时也要答道理论证</a:t>
            </a:r>
            <a:r>
              <a:rPr lang="en-US" altLang="zh-CN" b="1"/>
              <a:t>.</a:t>
            </a:r>
            <a:endParaRPr lang="zh-CN" altLang="zh-CN" b="1"/>
          </a:p>
          <a:p>
            <a:pPr marL="0" indent="0">
              <a:lnSpc>
                <a:spcPct val="120000"/>
              </a:lnSpc>
              <a:spcBef>
                <a:spcPct val="0"/>
              </a:spcBef>
            </a:pPr>
            <a:r>
              <a:rPr lang="en-US" altLang="zh-CN" b="1"/>
              <a:t> (</a:t>
            </a:r>
            <a:r>
              <a:rPr lang="zh-CN" altLang="zh-CN" b="1"/>
              <a:t>二</a:t>
            </a:r>
            <a:r>
              <a:rPr lang="en-US" altLang="zh-CN" b="1"/>
              <a:t>)</a:t>
            </a:r>
            <a:r>
              <a:rPr lang="zh-CN" altLang="zh-CN" b="1"/>
              <a:t>作用</a:t>
            </a:r>
            <a:r>
              <a:rPr lang="en-US" altLang="zh-CN" b="1"/>
              <a:t>: </a:t>
            </a:r>
            <a:r>
              <a:rPr lang="zh-CN" altLang="zh-CN" b="1"/>
              <a:t>按论证顺序答</a:t>
            </a:r>
          </a:p>
          <a:p>
            <a:pPr marL="0" indent="0">
              <a:lnSpc>
                <a:spcPct val="120000"/>
              </a:lnSpc>
              <a:spcBef>
                <a:spcPct val="0"/>
              </a:spcBef>
            </a:pPr>
            <a:r>
              <a:rPr lang="en-US" altLang="zh-CN" b="1"/>
              <a:t>1)</a:t>
            </a:r>
            <a:r>
              <a:rPr lang="zh-CN" altLang="zh-CN" b="1"/>
              <a:t>论证了前一句话</a:t>
            </a:r>
            <a:r>
              <a:rPr lang="en-US" altLang="zh-CN" b="1"/>
              <a:t>(</a:t>
            </a:r>
            <a:r>
              <a:rPr lang="zh-CN" altLang="zh-CN" b="1"/>
              <a:t>观点</a:t>
            </a:r>
            <a:r>
              <a:rPr lang="en-US" altLang="zh-CN" b="1"/>
              <a:t>)</a:t>
            </a:r>
            <a:endParaRPr lang="zh-CN" altLang="zh-CN" b="1"/>
          </a:p>
          <a:p>
            <a:pPr marL="0" indent="0">
              <a:lnSpc>
                <a:spcPct val="120000"/>
              </a:lnSpc>
              <a:spcBef>
                <a:spcPct val="0"/>
              </a:spcBef>
            </a:pPr>
            <a:r>
              <a:rPr lang="en-US" altLang="zh-CN" b="1"/>
              <a:t>2)</a:t>
            </a:r>
            <a:r>
              <a:rPr lang="zh-CN" altLang="zh-CN" b="1"/>
              <a:t>论证了后一句话</a:t>
            </a:r>
            <a:r>
              <a:rPr lang="en-US" altLang="zh-CN" b="1"/>
              <a:t>(</a:t>
            </a:r>
            <a:r>
              <a:rPr lang="zh-CN" altLang="zh-CN" b="1"/>
              <a:t>段尾句</a:t>
            </a:r>
            <a:r>
              <a:rPr lang="en-US" altLang="zh-CN" b="1"/>
              <a:t>)</a:t>
            </a:r>
            <a:endParaRPr lang="zh-CN" altLang="zh-CN" b="1"/>
          </a:p>
          <a:p>
            <a:pPr marL="0" indent="0">
              <a:lnSpc>
                <a:spcPct val="120000"/>
              </a:lnSpc>
              <a:spcBef>
                <a:spcPct val="0"/>
              </a:spcBef>
            </a:pPr>
            <a:r>
              <a:rPr lang="en-US" altLang="zh-CN" b="1"/>
              <a:t>3)</a:t>
            </a:r>
            <a:r>
              <a:rPr lang="zh-CN" altLang="zh-CN" b="1"/>
              <a:t>论证了中心句</a:t>
            </a:r>
            <a:r>
              <a:rPr lang="en-US" altLang="zh-CN" b="1"/>
              <a:t>(</a:t>
            </a:r>
            <a:r>
              <a:rPr lang="zh-CN" altLang="zh-CN" b="1"/>
              <a:t>分论点</a:t>
            </a:r>
            <a:r>
              <a:rPr lang="en-US" altLang="zh-CN" b="1"/>
              <a:t>)</a:t>
            </a:r>
            <a:endParaRPr lang="zh-CN" altLang="zh-CN" b="1"/>
          </a:p>
          <a:p>
            <a:pPr marL="0" indent="0">
              <a:lnSpc>
                <a:spcPct val="120000"/>
              </a:lnSpc>
              <a:spcBef>
                <a:spcPct val="0"/>
              </a:spcBef>
            </a:pPr>
            <a:r>
              <a:rPr lang="en-US" altLang="zh-CN" b="1"/>
              <a:t>4)</a:t>
            </a:r>
            <a:r>
              <a:rPr lang="zh-CN" altLang="zh-CN" b="1"/>
              <a:t>论证了上一自然段的结尾句或中心句</a:t>
            </a:r>
            <a:r>
              <a:rPr lang="en-US" altLang="zh-CN" b="1"/>
              <a:t>.</a:t>
            </a:r>
            <a:endParaRPr lang="zh-CN" altLang="zh-CN" b="1"/>
          </a:p>
          <a:p>
            <a:pPr marL="0" indent="0">
              <a:lnSpc>
                <a:spcPct val="120000"/>
              </a:lnSpc>
              <a:spcBef>
                <a:spcPct val="0"/>
              </a:spcBef>
            </a:pPr>
            <a:r>
              <a:rPr lang="en-US" altLang="zh-CN" b="1"/>
              <a:t>5)</a:t>
            </a:r>
            <a:r>
              <a:rPr lang="zh-CN" altLang="zh-CN" b="1"/>
              <a:t>论证了下一自然段的段首句</a:t>
            </a:r>
          </a:p>
          <a:p>
            <a:pPr marL="0" indent="0">
              <a:lnSpc>
                <a:spcPct val="120000"/>
              </a:lnSpc>
              <a:spcBef>
                <a:spcPct val="0"/>
              </a:spcBef>
            </a:pPr>
            <a:r>
              <a:rPr lang="en-US" altLang="zh-CN" b="1"/>
              <a:t>6)</a:t>
            </a:r>
            <a:r>
              <a:rPr lang="zh-CN" altLang="zh-CN" b="1"/>
              <a:t>可根据事件或例子</a:t>
            </a:r>
            <a:r>
              <a:rPr lang="en-US" altLang="zh-CN" b="1"/>
              <a:t>(</a:t>
            </a:r>
            <a:r>
              <a:rPr lang="zh-CN" altLang="zh-CN" b="1"/>
              <a:t>画线句或自然段内的意思</a:t>
            </a:r>
            <a:r>
              <a:rPr lang="en-US" altLang="zh-CN" b="1"/>
              <a:t>),</a:t>
            </a:r>
            <a:r>
              <a:rPr lang="zh-CN" altLang="zh-CN" b="1"/>
              <a:t>自己来概括</a:t>
            </a:r>
            <a:r>
              <a:rPr lang="en-US" altLang="zh-CN" b="1"/>
              <a:t>.</a:t>
            </a:r>
            <a:endParaRPr lang="zh-CN" altLang="zh-CN" b="1"/>
          </a:p>
          <a:p>
            <a:endParaRPr lang="zh-CN" altLang="en-US"/>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8356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lnSpcReduction="10000"/>
          </a:bodyPr>
          <a:lstStyle/>
          <a:p>
            <a:pPr marL="0" indent="0">
              <a:lnSpc>
                <a:spcPct val="120000"/>
              </a:lnSpc>
              <a:spcBef>
                <a:spcPct val="0"/>
              </a:spcBef>
            </a:pPr>
            <a:r>
              <a:rPr lang="zh-CN" altLang="zh-CN" b="1">
                <a:solidFill>
                  <a:srgbClr val="FF0000"/>
                </a:solidFill>
              </a:rPr>
              <a:t>（六）文章开头的作用</a:t>
            </a:r>
            <a:r>
              <a:rPr lang="en-US" altLang="zh-CN" b="1">
                <a:solidFill>
                  <a:srgbClr val="FF0000"/>
                </a:solidFill>
              </a:rPr>
              <a:t>:</a:t>
            </a:r>
            <a:endParaRPr lang="zh-CN" altLang="zh-CN" b="1">
              <a:solidFill>
                <a:srgbClr val="FF0000"/>
              </a:solidFill>
            </a:endParaRPr>
          </a:p>
          <a:p>
            <a:pPr marL="0" indent="0">
              <a:lnSpc>
                <a:spcPct val="120000"/>
              </a:lnSpc>
              <a:spcBef>
                <a:spcPct val="0"/>
              </a:spcBef>
            </a:pPr>
            <a:r>
              <a:rPr lang="en-US" altLang="zh-CN" b="1"/>
              <a:t>1.</a:t>
            </a:r>
            <a:r>
              <a:rPr lang="zh-CN" altLang="zh-CN" b="1"/>
              <a:t>吸引读者的阅读兴趣</a:t>
            </a:r>
            <a:r>
              <a:rPr lang="en-US" altLang="zh-CN" b="1"/>
              <a:t>.</a:t>
            </a:r>
            <a:endParaRPr lang="zh-CN" altLang="zh-CN" b="1"/>
          </a:p>
          <a:p>
            <a:pPr marL="0" indent="0">
              <a:lnSpc>
                <a:spcPct val="120000"/>
              </a:lnSpc>
              <a:spcBef>
                <a:spcPct val="0"/>
              </a:spcBef>
            </a:pPr>
            <a:r>
              <a:rPr lang="en-US" altLang="zh-CN" b="1"/>
              <a:t>2.</a:t>
            </a:r>
            <a:r>
              <a:rPr lang="zh-CN" altLang="zh-CN" b="1"/>
              <a:t>引出文章的中心论点</a:t>
            </a:r>
            <a:r>
              <a:rPr lang="en-US" altLang="zh-CN" b="1"/>
              <a:t>.(</a:t>
            </a:r>
            <a:r>
              <a:rPr lang="zh-CN" altLang="zh-CN" b="1"/>
              <a:t>具体指出哪句话是中心论点</a:t>
            </a:r>
            <a:r>
              <a:rPr lang="en-US" altLang="zh-CN" b="1"/>
              <a:t>)</a:t>
            </a:r>
            <a:endParaRPr lang="zh-CN" altLang="zh-CN" b="1"/>
          </a:p>
          <a:p>
            <a:pPr marL="0" indent="0">
              <a:lnSpc>
                <a:spcPct val="120000"/>
              </a:lnSpc>
              <a:spcBef>
                <a:spcPct val="0"/>
              </a:spcBef>
            </a:pPr>
            <a:r>
              <a:rPr lang="en-US" altLang="zh-CN" b="1"/>
              <a:t>3.</a:t>
            </a:r>
            <a:r>
              <a:rPr lang="zh-CN" altLang="zh-CN" b="1"/>
              <a:t>作为论据来证明中心论点</a:t>
            </a:r>
            <a:r>
              <a:rPr lang="en-US" altLang="zh-CN" b="1"/>
              <a:t>.(</a:t>
            </a:r>
            <a:r>
              <a:rPr lang="zh-CN" altLang="zh-CN" b="1"/>
              <a:t>如果是反面的要先答内容</a:t>
            </a:r>
            <a:r>
              <a:rPr lang="en-US" altLang="zh-CN" b="1"/>
              <a:t>,</a:t>
            </a:r>
            <a:r>
              <a:rPr lang="zh-CN" altLang="zh-CN" b="1"/>
              <a:t>后引出话题</a:t>
            </a:r>
            <a:r>
              <a:rPr lang="en-US" altLang="zh-CN" b="1"/>
              <a:t>)</a:t>
            </a:r>
            <a:endParaRPr lang="zh-CN" altLang="zh-CN" b="1"/>
          </a:p>
          <a:p>
            <a:pPr marL="0" indent="0">
              <a:lnSpc>
                <a:spcPct val="120000"/>
              </a:lnSpc>
              <a:spcBef>
                <a:spcPct val="0"/>
              </a:spcBef>
            </a:pPr>
            <a:r>
              <a:rPr lang="zh-CN" altLang="zh-CN" b="1">
                <a:solidFill>
                  <a:srgbClr val="FF0000"/>
                </a:solidFill>
              </a:rPr>
              <a:t>（七）“这”指代什么</a:t>
            </a:r>
            <a:r>
              <a:rPr lang="en-US" altLang="zh-CN" b="1">
                <a:solidFill>
                  <a:srgbClr val="FF0000"/>
                </a:solidFill>
              </a:rPr>
              <a:t>?</a:t>
            </a:r>
            <a:endParaRPr lang="zh-CN" altLang="zh-CN" b="1">
              <a:solidFill>
                <a:srgbClr val="FF0000"/>
              </a:solidFill>
            </a:endParaRPr>
          </a:p>
          <a:p>
            <a:pPr marL="0" indent="0">
              <a:lnSpc>
                <a:spcPct val="120000"/>
              </a:lnSpc>
              <a:spcBef>
                <a:spcPct val="0"/>
              </a:spcBef>
            </a:pPr>
            <a:r>
              <a:rPr lang="en-US" altLang="zh-CN" b="1"/>
              <a:t>1.</a:t>
            </a:r>
            <a:r>
              <a:rPr lang="zh-CN" altLang="zh-CN" b="1"/>
              <a:t>“这”指代前一句话</a:t>
            </a:r>
          </a:p>
          <a:p>
            <a:pPr marL="0" indent="0">
              <a:lnSpc>
                <a:spcPct val="120000"/>
              </a:lnSpc>
              <a:spcBef>
                <a:spcPct val="0"/>
              </a:spcBef>
            </a:pPr>
            <a:r>
              <a:rPr lang="en-US" altLang="zh-CN" b="1"/>
              <a:t>2.</a:t>
            </a:r>
            <a:r>
              <a:rPr lang="zh-CN" altLang="zh-CN" b="1"/>
              <a:t>“这”指代上一自然段的内容</a:t>
            </a:r>
            <a:r>
              <a:rPr lang="en-US" altLang="zh-CN" b="1"/>
              <a:t>.</a:t>
            </a:r>
            <a:endParaRPr lang="zh-CN" altLang="zh-CN" b="1"/>
          </a:p>
          <a:p>
            <a:pPr marL="0" indent="0">
              <a:lnSpc>
                <a:spcPct val="120000"/>
              </a:lnSpc>
              <a:spcBef>
                <a:spcPct val="0"/>
              </a:spcBef>
            </a:pPr>
            <a:r>
              <a:rPr lang="zh-CN" altLang="zh-CN" b="1"/>
              <a:t>（八）结构</a:t>
            </a:r>
            <a:r>
              <a:rPr lang="en-US" altLang="zh-CN" b="1"/>
              <a:t>----</a:t>
            </a:r>
            <a:r>
              <a:rPr lang="zh-CN" altLang="zh-CN" b="1"/>
              <a:t>段或句子的作用</a:t>
            </a:r>
            <a:r>
              <a:rPr lang="en-US" altLang="zh-CN" b="1"/>
              <a:t>:</a:t>
            </a:r>
            <a:endParaRPr lang="zh-CN" altLang="zh-CN" b="1"/>
          </a:p>
          <a:p>
            <a:pPr marL="0" indent="0">
              <a:lnSpc>
                <a:spcPct val="120000"/>
              </a:lnSpc>
              <a:spcBef>
                <a:spcPct val="0"/>
              </a:spcBef>
            </a:pPr>
            <a:r>
              <a:rPr lang="zh-CN" altLang="zh-CN" b="1"/>
              <a:t>承上启下的作用</a:t>
            </a:r>
            <a:r>
              <a:rPr lang="en-US" altLang="zh-CN" b="1"/>
              <a:t>(</a:t>
            </a:r>
            <a:r>
              <a:rPr lang="zh-CN" altLang="zh-CN" b="1"/>
              <a:t>要分答</a:t>
            </a:r>
            <a:r>
              <a:rPr lang="en-US" altLang="zh-CN" b="1"/>
              <a:t>)    1.</a:t>
            </a:r>
            <a:r>
              <a:rPr lang="zh-CN" altLang="zh-CN" b="1"/>
              <a:t>承接…</a:t>
            </a:r>
            <a:r>
              <a:rPr lang="en-US" altLang="zh-CN" b="1"/>
              <a:t>..</a:t>
            </a:r>
            <a:r>
              <a:rPr lang="zh-CN" altLang="zh-CN" b="1"/>
              <a:t>上文</a:t>
            </a:r>
            <a:r>
              <a:rPr lang="en-US" altLang="zh-CN" b="1"/>
              <a:t>(</a:t>
            </a:r>
            <a:r>
              <a:rPr lang="zh-CN" altLang="zh-CN" b="1"/>
              <a:t>具体写</a:t>
            </a:r>
            <a:r>
              <a:rPr lang="en-US" altLang="zh-CN" b="1"/>
              <a:t>)      2.</a:t>
            </a:r>
            <a:r>
              <a:rPr lang="zh-CN" altLang="zh-CN" b="1"/>
              <a:t>起下…</a:t>
            </a:r>
            <a:r>
              <a:rPr lang="en-US" altLang="zh-CN" b="1"/>
              <a:t>..</a:t>
            </a:r>
            <a:r>
              <a:rPr lang="zh-CN" altLang="zh-CN" b="1"/>
              <a:t>下文</a:t>
            </a:r>
            <a:r>
              <a:rPr lang="en-US" altLang="zh-CN" b="1"/>
              <a:t>(</a:t>
            </a:r>
            <a:r>
              <a:rPr lang="zh-CN" altLang="zh-CN" b="1"/>
              <a:t>具体写</a:t>
            </a:r>
            <a:r>
              <a:rPr lang="en-US" altLang="zh-CN" b="1"/>
              <a:t>)</a:t>
            </a:r>
            <a:endParaRPr lang="zh-CN" altLang="zh-CN" b="1"/>
          </a:p>
          <a:p>
            <a:endParaRPr lang="zh-CN" altLang="en-US"/>
          </a:p>
        </p:txBody>
      </p:sp>
      <p:pic>
        <p:nvPicPr>
          <p:cNvPr id="4" name="New picture"/>
          <p:cNvPicPr/>
          <p:nvPr/>
        </p:nvPicPr>
        <p:blipFill>
          <a:blip r:embed="rId2"/>
          <a:stretch>
            <a:fillRect/>
          </a:stretch>
        </p:blipFill>
        <p:spPr>
          <a:xfrm>
            <a:off x="11328400" y="11391900"/>
            <a:ext cx="304800" cy="2286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3528"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85000" lnSpcReduction="10000"/>
          </a:bodyPr>
          <a:lstStyle/>
          <a:p>
            <a:pPr marL="0" indent="0">
              <a:lnSpc>
                <a:spcPct val="120000"/>
              </a:lnSpc>
              <a:spcBef>
                <a:spcPct val="0"/>
              </a:spcBef>
            </a:pPr>
            <a:r>
              <a:rPr lang="en-US" altLang="zh-CN" b="1"/>
              <a:t>2.</a:t>
            </a:r>
            <a:r>
              <a:rPr lang="zh-CN" altLang="zh-CN" b="1"/>
              <a:t>议论文：</a:t>
            </a:r>
            <a:endParaRPr lang="zh-CN" altLang="zh-CN"/>
          </a:p>
          <a:p>
            <a:pPr marL="0" indent="0">
              <a:lnSpc>
                <a:spcPct val="120000"/>
              </a:lnSpc>
              <a:spcBef>
                <a:spcPct val="0"/>
              </a:spcBef>
            </a:pPr>
            <a:r>
              <a:rPr lang="en-US" altLang="zh-CN" b="1">
                <a:solidFill>
                  <a:srgbClr val="FF0000"/>
                </a:solidFill>
              </a:rPr>
              <a:t> </a:t>
            </a:r>
            <a:r>
              <a:rPr lang="zh-CN" altLang="zh-CN" b="1">
                <a:solidFill>
                  <a:srgbClr val="FF0000"/>
                </a:solidFill>
              </a:rPr>
              <a:t>论点：</a:t>
            </a:r>
            <a:r>
              <a:rPr lang="zh-CN" altLang="zh-CN" b="1"/>
              <a:t>直接提出的中心论点在文中的位置，或在开头 ，或在中间 ，或在结尾 ，有</a:t>
            </a:r>
            <a:r>
              <a:rPr lang="zh-CN" altLang="zh-CN" b="1" smtClean="0"/>
              <a:t>的文章</a:t>
            </a:r>
            <a:r>
              <a:rPr lang="zh-CN" altLang="zh-CN" b="1"/>
              <a:t>标题就是中心论点。</a:t>
            </a:r>
            <a:endParaRPr lang="zh-CN" altLang="zh-CN"/>
          </a:p>
          <a:p>
            <a:pPr marL="0" indent="0">
              <a:lnSpc>
                <a:spcPct val="120000"/>
              </a:lnSpc>
              <a:spcBef>
                <a:spcPct val="0"/>
              </a:spcBef>
            </a:pPr>
            <a:r>
              <a:rPr lang="zh-CN" altLang="zh-CN" b="1">
                <a:solidFill>
                  <a:srgbClr val="FF0000"/>
                </a:solidFill>
              </a:rPr>
              <a:t>论证方法：</a:t>
            </a:r>
            <a:r>
              <a:rPr lang="zh-CN" altLang="zh-CN" b="1"/>
              <a:t>中学要求掌握的有道理论证、事实论证、对比论证、比喻论证。</a:t>
            </a:r>
            <a:endParaRPr lang="zh-CN" altLang="zh-CN"/>
          </a:p>
          <a:p>
            <a:pPr marL="0" indent="0">
              <a:lnSpc>
                <a:spcPct val="120000"/>
              </a:lnSpc>
              <a:spcBef>
                <a:spcPct val="0"/>
              </a:spcBef>
            </a:pPr>
            <a:r>
              <a:rPr lang="zh-CN" altLang="zh-CN" b="1">
                <a:solidFill>
                  <a:srgbClr val="FF0000"/>
                </a:solidFill>
              </a:rPr>
              <a:t>论证方式：</a:t>
            </a:r>
            <a:r>
              <a:rPr lang="zh-CN" altLang="zh-CN" b="1"/>
              <a:t>立论和驳论。</a:t>
            </a:r>
            <a:br>
              <a:rPr lang="en-US" altLang="zh-CN" b="1"/>
            </a:br>
            <a:r>
              <a:rPr lang="zh-CN" altLang="zh-CN" b="1">
                <a:solidFill>
                  <a:srgbClr val="FF0000"/>
                </a:solidFill>
              </a:rPr>
              <a:t>理论论据：</a:t>
            </a:r>
            <a:r>
              <a:rPr lang="zh-CN" altLang="zh-CN" b="1"/>
              <a:t>包括名人名言、俗语谚语、公式定律等。</a:t>
            </a:r>
            <a:br>
              <a:rPr lang="en-US" altLang="zh-CN" b="1"/>
            </a:br>
            <a:r>
              <a:rPr lang="zh-CN" altLang="zh-CN" b="1">
                <a:solidFill>
                  <a:srgbClr val="FF0000"/>
                </a:solidFill>
              </a:rPr>
              <a:t>事实论据：</a:t>
            </a:r>
            <a:r>
              <a:rPr lang="zh-CN" altLang="zh-CN" b="1"/>
              <a:t>一切事实、史实、数据等。</a:t>
            </a:r>
            <a:endParaRPr lang="zh-CN" altLang="zh-CN"/>
          </a:p>
          <a:p>
            <a:pPr marL="0" indent="0">
              <a:lnSpc>
                <a:spcPct val="120000"/>
              </a:lnSpc>
              <a:spcBef>
                <a:spcPct val="0"/>
              </a:spcBef>
            </a:pPr>
            <a:r>
              <a:rPr lang="zh-CN" altLang="zh-CN" b="1">
                <a:solidFill>
                  <a:srgbClr val="FF0000"/>
                </a:solidFill>
              </a:rPr>
              <a:t>句子段落有何作用：</a:t>
            </a:r>
            <a:r>
              <a:rPr lang="zh-CN" altLang="zh-CN" b="1"/>
              <a:t>回答文章中某一内容的作用可从两个方面考虑</a:t>
            </a:r>
            <a:r>
              <a:rPr lang="zh-CN" altLang="zh-CN" b="1" smtClean="0"/>
              <a:t>，一</a:t>
            </a:r>
            <a:r>
              <a:rPr lang="zh-CN" altLang="zh-CN" b="1"/>
              <a:t>是内容方面</a:t>
            </a:r>
            <a:r>
              <a:rPr lang="en-US" altLang="zh-CN" b="1"/>
              <a:t>:</a:t>
            </a:r>
            <a:r>
              <a:rPr lang="zh-CN" altLang="zh-CN" b="1"/>
              <a:t>运用</a:t>
            </a:r>
            <a:r>
              <a:rPr lang="en-US" altLang="zh-CN" b="1"/>
              <a:t>…</a:t>
            </a:r>
            <a:r>
              <a:rPr lang="zh-CN" altLang="zh-CN" b="1"/>
              <a:t>论证方法</a:t>
            </a:r>
            <a:r>
              <a:rPr lang="en-US" altLang="zh-CN" b="1"/>
              <a:t>,</a:t>
            </a:r>
            <a:r>
              <a:rPr lang="zh-CN" altLang="zh-CN" b="1"/>
              <a:t>用</a:t>
            </a:r>
            <a:r>
              <a:rPr lang="en-US" altLang="zh-CN" b="1"/>
              <a:t>..</a:t>
            </a:r>
            <a:r>
              <a:rPr lang="zh-CN" altLang="zh-CN" b="1"/>
              <a:t>事实深化主题、强调感情、论证了</a:t>
            </a:r>
            <a:r>
              <a:rPr lang="en-US" altLang="zh-CN" b="1"/>
              <a:t>..</a:t>
            </a:r>
            <a:r>
              <a:rPr lang="zh-CN" altLang="zh-CN" b="1"/>
              <a:t>等</a:t>
            </a:r>
            <a:r>
              <a:rPr lang="en-US" altLang="zh-CN" b="1" smtClean="0"/>
              <a:t>.</a:t>
            </a:r>
            <a:r>
              <a:rPr lang="zh-CN" altLang="zh-CN" b="1" smtClean="0"/>
              <a:t>二</a:t>
            </a:r>
            <a:r>
              <a:rPr lang="zh-CN" altLang="zh-CN" b="1"/>
              <a:t>是结构方面的，如过渡、呼应等。　　</a:t>
            </a:r>
            <a:br>
              <a:rPr lang="en-US" altLang="zh-CN" b="1"/>
            </a:br>
            <a:r>
              <a:rPr lang="zh-CN" altLang="zh-CN" b="1">
                <a:solidFill>
                  <a:srgbClr val="FF0000"/>
                </a:solidFill>
              </a:rPr>
              <a:t>思想内容：</a:t>
            </a:r>
            <a:r>
              <a:rPr lang="zh-CN" altLang="zh-CN" b="1"/>
              <a:t>基本是指文章的中心思想或主旨。</a:t>
            </a:r>
            <a:br>
              <a:rPr lang="en-US" altLang="zh-CN" b="1"/>
            </a:br>
            <a:r>
              <a:rPr lang="zh-CN" altLang="zh-CN" b="1">
                <a:solidFill>
                  <a:srgbClr val="FF0000"/>
                </a:solidFill>
              </a:rPr>
              <a:t>思想感情：</a:t>
            </a:r>
            <a:r>
              <a:rPr lang="zh-CN" altLang="zh-CN" b="1"/>
              <a:t>作者或作品中人物所表现出来的思想倾向，如善恶、好恶、褒贬等。</a:t>
            </a:r>
            <a:endParaRPr lang="zh-CN" altLang="zh-CN"/>
          </a:p>
          <a:p>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85000" lnSpcReduction="20000"/>
          </a:bodyPr>
          <a:lstStyle/>
          <a:p>
            <a:pPr marL="0" indent="0">
              <a:lnSpc>
                <a:spcPct val="120000"/>
              </a:lnSpc>
              <a:spcBef>
                <a:spcPct val="0"/>
              </a:spcBef>
            </a:pPr>
            <a:r>
              <a:rPr lang="en-US" altLang="zh-CN" b="1"/>
              <a:t>3.</a:t>
            </a:r>
            <a:r>
              <a:rPr lang="zh-CN" altLang="zh-CN" b="1"/>
              <a:t>记叙文：</a:t>
            </a:r>
            <a:endParaRPr lang="zh-CN" altLang="zh-CN"/>
          </a:p>
          <a:p>
            <a:pPr marL="0" indent="0">
              <a:lnSpc>
                <a:spcPct val="120000"/>
              </a:lnSpc>
              <a:spcBef>
                <a:spcPct val="0"/>
              </a:spcBef>
            </a:pPr>
            <a:r>
              <a:rPr lang="zh-CN" altLang="zh-CN" b="1">
                <a:solidFill>
                  <a:srgbClr val="FF0000"/>
                </a:solidFill>
              </a:rPr>
              <a:t>（</a:t>
            </a:r>
            <a:r>
              <a:rPr lang="en-US" altLang="zh-CN" b="1">
                <a:solidFill>
                  <a:srgbClr val="FF0000"/>
                </a:solidFill>
              </a:rPr>
              <a:t>1</a:t>
            </a:r>
            <a:r>
              <a:rPr lang="zh-CN" altLang="zh-CN" b="1">
                <a:solidFill>
                  <a:srgbClr val="FF0000"/>
                </a:solidFill>
              </a:rPr>
              <a:t>）记叙的顺序</a:t>
            </a:r>
            <a:r>
              <a:rPr lang="zh-CN" altLang="zh-CN" b="1"/>
              <a:t>：顺叙、倒叙、插叙。</a:t>
            </a:r>
            <a:endParaRPr lang="zh-CN" altLang="zh-CN"/>
          </a:p>
          <a:p>
            <a:pPr marL="0" indent="0">
              <a:lnSpc>
                <a:spcPct val="120000"/>
              </a:lnSpc>
              <a:spcBef>
                <a:spcPct val="0"/>
              </a:spcBef>
            </a:pPr>
            <a:r>
              <a:rPr lang="zh-CN" altLang="zh-CN" b="1"/>
              <a:t>倒叙：把事情的结局或某个最突出的片段先写出来，然后写事情的发生、经过等。</a:t>
            </a:r>
            <a:endParaRPr lang="zh-CN" altLang="zh-CN"/>
          </a:p>
          <a:p>
            <a:pPr marL="0" indent="0">
              <a:lnSpc>
                <a:spcPct val="120000"/>
              </a:lnSpc>
              <a:spcBef>
                <a:spcPct val="0"/>
              </a:spcBef>
            </a:pPr>
            <a:r>
              <a:rPr lang="zh-CN" altLang="zh-CN" b="1"/>
              <a:t>倒叙作用：倒叙一般是为了突出中心、使内容集中，对比鲜明、或使叙述有波澜、或为了造成结构悬念，引人入胜。</a:t>
            </a:r>
            <a:endParaRPr lang="zh-CN" altLang="zh-CN"/>
          </a:p>
          <a:p>
            <a:pPr marL="0" indent="0">
              <a:lnSpc>
                <a:spcPct val="120000"/>
              </a:lnSpc>
              <a:spcBef>
                <a:spcPct val="0"/>
              </a:spcBef>
            </a:pPr>
            <a:r>
              <a:rPr lang="zh-CN" altLang="zh-CN" b="1">
                <a:solidFill>
                  <a:srgbClr val="FF0000"/>
                </a:solidFill>
              </a:rPr>
              <a:t>（</a:t>
            </a:r>
            <a:r>
              <a:rPr lang="en-US" altLang="zh-CN" b="1">
                <a:solidFill>
                  <a:srgbClr val="FF0000"/>
                </a:solidFill>
              </a:rPr>
              <a:t>2</a:t>
            </a:r>
            <a:r>
              <a:rPr lang="zh-CN" altLang="zh-CN" b="1">
                <a:solidFill>
                  <a:srgbClr val="FF0000"/>
                </a:solidFill>
              </a:rPr>
              <a:t>）、记叙的线索</a:t>
            </a:r>
            <a:endParaRPr lang="zh-CN" altLang="zh-CN">
              <a:solidFill>
                <a:srgbClr val="FF0000"/>
              </a:solidFill>
            </a:endParaRPr>
          </a:p>
          <a:p>
            <a:pPr marL="0" indent="0">
              <a:lnSpc>
                <a:spcPct val="120000"/>
              </a:lnSpc>
              <a:spcBef>
                <a:spcPct val="0"/>
              </a:spcBef>
            </a:pPr>
            <a:r>
              <a:rPr lang="zh-CN" altLang="zh-CN" b="1"/>
              <a:t>以时间为线索、以事件（某物、地点的转换、感情的变化、“我”的见闻感受）为线索。</a:t>
            </a:r>
            <a:endParaRPr lang="zh-CN" altLang="zh-CN"/>
          </a:p>
          <a:p>
            <a:pPr marL="0" indent="0">
              <a:lnSpc>
                <a:spcPct val="120000"/>
              </a:lnSpc>
              <a:spcBef>
                <a:spcPct val="0"/>
              </a:spcBef>
            </a:pPr>
            <a:r>
              <a:rPr lang="zh-CN" altLang="zh-CN" b="1">
                <a:solidFill>
                  <a:srgbClr val="FF0000"/>
                </a:solidFill>
              </a:rPr>
              <a:t>（</a:t>
            </a:r>
            <a:r>
              <a:rPr lang="en-US" altLang="zh-CN" b="1">
                <a:solidFill>
                  <a:srgbClr val="FF0000"/>
                </a:solidFill>
              </a:rPr>
              <a:t>3</a:t>
            </a:r>
            <a:r>
              <a:rPr lang="zh-CN" altLang="zh-CN" b="1">
                <a:solidFill>
                  <a:srgbClr val="FF0000"/>
                </a:solidFill>
              </a:rPr>
              <a:t>）、记叙的人称：</a:t>
            </a:r>
            <a:endParaRPr lang="zh-CN" altLang="zh-CN">
              <a:solidFill>
                <a:srgbClr val="FF0000"/>
              </a:solidFill>
            </a:endParaRPr>
          </a:p>
          <a:p>
            <a:pPr marL="0" indent="0">
              <a:lnSpc>
                <a:spcPct val="120000"/>
              </a:lnSpc>
              <a:spcBef>
                <a:spcPct val="0"/>
              </a:spcBef>
            </a:pPr>
            <a:r>
              <a:rPr lang="zh-CN" altLang="zh-CN" b="1"/>
              <a:t>第一人称（以</a:t>
            </a:r>
            <a:r>
              <a:rPr lang="en-US" altLang="zh-CN" b="1"/>
              <a:t>''</a:t>
            </a:r>
            <a:r>
              <a:rPr lang="zh-CN" altLang="zh-CN" b="1"/>
              <a:t>我</a:t>
            </a:r>
            <a:r>
              <a:rPr lang="en-US" altLang="zh-CN" b="1"/>
              <a:t>"</a:t>
            </a:r>
            <a:r>
              <a:rPr lang="zh-CN" altLang="zh-CN" b="1"/>
              <a:t>的口吻展开叙述）写法的作用：以当事人的身份叙述，使故事显得真实（作为故事的见证人）、自然、有亲切感</a:t>
            </a:r>
            <a:endParaRPr lang="zh-CN" altLang="zh-CN"/>
          </a:p>
          <a:p>
            <a:pPr marL="0" indent="0">
              <a:lnSpc>
                <a:spcPct val="120000"/>
              </a:lnSpc>
              <a:spcBef>
                <a:spcPct val="0"/>
              </a:spcBef>
            </a:pPr>
            <a:r>
              <a:rPr lang="zh-CN" altLang="zh-CN" b="1"/>
              <a:t>第三人称写法不受任何限制，写起来开阔充分。</a:t>
            </a:r>
            <a:endParaRPr lang="zh-CN" altLang="zh-CN"/>
          </a:p>
          <a:p>
            <a:pPr marL="0" indent="0">
              <a:lnSpc>
                <a:spcPct val="120000"/>
              </a:lnSpc>
              <a:spcBef>
                <a:spcPct val="0"/>
              </a:spcBef>
            </a:pPr>
            <a:r>
              <a:rPr lang="zh-CN" altLang="zh-CN" b="1"/>
              <a:t>第二人称记叙，最贴近读者，使人感到特别亲切。</a:t>
            </a:r>
            <a:endParaRPr lang="zh-CN" altLang="zh-CN"/>
          </a:p>
          <a:p>
            <a:endParaRPr lang="zh-CN" altLang="en-US"/>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85000" lnSpcReduction="20000"/>
          </a:bodyPr>
          <a:lstStyle/>
          <a:p>
            <a:pPr marL="0" indent="0">
              <a:lnSpc>
                <a:spcPct val="120000"/>
              </a:lnSpc>
              <a:spcBef>
                <a:spcPct val="0"/>
              </a:spcBef>
            </a:pPr>
            <a:r>
              <a:rPr lang="zh-CN" altLang="zh-CN" b="1">
                <a:solidFill>
                  <a:srgbClr val="FF0000"/>
                </a:solidFill>
              </a:rPr>
              <a:t>（</a:t>
            </a:r>
            <a:r>
              <a:rPr lang="en-US" altLang="zh-CN" b="1">
                <a:solidFill>
                  <a:srgbClr val="FF0000"/>
                </a:solidFill>
              </a:rPr>
              <a:t>4</a:t>
            </a:r>
            <a:r>
              <a:rPr lang="zh-CN" altLang="zh-CN" b="1">
                <a:solidFill>
                  <a:srgbClr val="FF0000"/>
                </a:solidFill>
              </a:rPr>
              <a:t>）表达方式：</a:t>
            </a:r>
            <a:r>
              <a:rPr lang="zh-CN" altLang="zh-CN" b="1"/>
              <a:t>记叙、抒情、描写、说明、议论</a:t>
            </a:r>
            <a:endParaRPr lang="zh-CN" altLang="zh-CN"/>
          </a:p>
          <a:p>
            <a:pPr marL="0" indent="0">
              <a:lnSpc>
                <a:spcPct val="120000"/>
              </a:lnSpc>
              <a:spcBef>
                <a:spcPct val="0"/>
              </a:spcBef>
            </a:pPr>
            <a:r>
              <a:rPr lang="zh-CN" altLang="zh-CN" b="1">
                <a:solidFill>
                  <a:srgbClr val="FF0000"/>
                </a:solidFill>
              </a:rPr>
              <a:t>（</a:t>
            </a:r>
            <a:r>
              <a:rPr lang="en-US" altLang="zh-CN" b="1">
                <a:solidFill>
                  <a:srgbClr val="FF0000"/>
                </a:solidFill>
              </a:rPr>
              <a:t>5</a:t>
            </a:r>
            <a:r>
              <a:rPr lang="zh-CN" altLang="zh-CN" b="1">
                <a:solidFill>
                  <a:srgbClr val="FF0000"/>
                </a:solidFill>
              </a:rPr>
              <a:t>）描写方法：</a:t>
            </a:r>
            <a:r>
              <a:rPr lang="zh-CN" altLang="zh-CN" b="1"/>
              <a:t>分两类：人物描写和环境描写。</a:t>
            </a:r>
            <a:endParaRPr lang="zh-CN" altLang="zh-CN"/>
          </a:p>
          <a:p>
            <a:pPr marL="0" indent="0">
              <a:lnSpc>
                <a:spcPct val="120000"/>
              </a:lnSpc>
              <a:spcBef>
                <a:spcPct val="0"/>
              </a:spcBef>
            </a:pPr>
            <a:r>
              <a:rPr lang="en-US" altLang="zh-CN" b="1">
                <a:solidFill>
                  <a:srgbClr val="FF0000"/>
                </a:solidFill>
              </a:rPr>
              <a:t>1.</a:t>
            </a:r>
            <a:r>
              <a:rPr lang="zh-CN" altLang="zh-CN" b="1">
                <a:solidFill>
                  <a:srgbClr val="FF0000"/>
                </a:solidFill>
              </a:rPr>
              <a:t>人物描写的作用：</a:t>
            </a:r>
            <a:endParaRPr lang="zh-CN" altLang="zh-CN">
              <a:solidFill>
                <a:srgbClr val="FF0000"/>
              </a:solidFill>
            </a:endParaRPr>
          </a:p>
          <a:p>
            <a:pPr marL="0" indent="0">
              <a:lnSpc>
                <a:spcPct val="120000"/>
              </a:lnSpc>
              <a:spcBef>
                <a:spcPct val="0"/>
              </a:spcBef>
            </a:pPr>
            <a:r>
              <a:rPr lang="zh-CN" altLang="zh-CN" b="1"/>
              <a:t>肖像描写：揭示人物身份、境遇、所处的社会环境，以形传神，表现人物内心世界和性格特点。</a:t>
            </a:r>
            <a:r>
              <a:rPr lang="en-US" altLang="zh-CN" b="1"/>
              <a:t> </a:t>
            </a:r>
            <a:endParaRPr lang="zh-CN" altLang="zh-CN"/>
          </a:p>
          <a:p>
            <a:pPr marL="0" indent="0">
              <a:lnSpc>
                <a:spcPct val="120000"/>
              </a:lnSpc>
              <a:spcBef>
                <a:spcPct val="0"/>
              </a:spcBef>
            </a:pPr>
            <a:r>
              <a:rPr lang="zh-CN" altLang="zh-CN" b="1"/>
              <a:t>行动描写：展示人物精神面貌，直接体现人物性格</a:t>
            </a:r>
            <a:r>
              <a:rPr lang="en-US" altLang="zh-CN" b="1"/>
              <a:t>.</a:t>
            </a:r>
            <a:r>
              <a:rPr lang="zh-CN" altLang="zh-CN" b="1"/>
              <a:t>（在人物描写中有重要地位）</a:t>
            </a:r>
            <a:endParaRPr lang="zh-CN" altLang="zh-CN"/>
          </a:p>
          <a:p>
            <a:pPr marL="0" indent="0">
              <a:lnSpc>
                <a:spcPct val="120000"/>
              </a:lnSpc>
              <a:spcBef>
                <a:spcPct val="0"/>
              </a:spcBef>
            </a:pPr>
            <a:r>
              <a:rPr lang="zh-CN" altLang="zh-CN" b="1"/>
              <a:t>语言描写：表达人物情感，反映人物性格特征，折射出人物所处时代的特点。</a:t>
            </a:r>
            <a:r>
              <a:rPr lang="en-US" altLang="zh-CN" b="1"/>
              <a:t> </a:t>
            </a:r>
            <a:endParaRPr lang="zh-CN" altLang="zh-CN"/>
          </a:p>
          <a:p>
            <a:pPr marL="0" indent="0">
              <a:lnSpc>
                <a:spcPct val="120000"/>
              </a:lnSpc>
              <a:spcBef>
                <a:spcPct val="0"/>
              </a:spcBef>
            </a:pPr>
            <a:r>
              <a:rPr lang="zh-CN" altLang="zh-CN" b="1"/>
              <a:t>心理描写：是人物在特定环境下的心理活动。揭示人物内心，刻画人物性格。</a:t>
            </a:r>
            <a:endParaRPr lang="zh-CN" altLang="zh-CN"/>
          </a:p>
          <a:p>
            <a:pPr marL="0" indent="0">
              <a:lnSpc>
                <a:spcPct val="120000"/>
              </a:lnSpc>
              <a:spcBef>
                <a:spcPct val="0"/>
              </a:spcBef>
            </a:pPr>
            <a:r>
              <a:rPr lang="en-US" altLang="zh-CN" b="1">
                <a:solidFill>
                  <a:srgbClr val="FF0000"/>
                </a:solidFill>
              </a:rPr>
              <a:t>2.</a:t>
            </a:r>
            <a:r>
              <a:rPr lang="zh-CN" altLang="zh-CN" b="1">
                <a:solidFill>
                  <a:srgbClr val="FF0000"/>
                </a:solidFill>
              </a:rPr>
              <a:t>细节描写的作用：</a:t>
            </a:r>
            <a:endParaRPr lang="zh-CN" altLang="zh-CN">
              <a:solidFill>
                <a:srgbClr val="FF0000"/>
              </a:solidFill>
            </a:endParaRPr>
          </a:p>
          <a:p>
            <a:pPr marL="0" indent="0">
              <a:lnSpc>
                <a:spcPct val="120000"/>
              </a:lnSpc>
              <a:spcBef>
                <a:spcPct val="0"/>
              </a:spcBef>
            </a:pPr>
            <a:r>
              <a:rPr lang="en-US" altLang="zh-CN" b="1"/>
              <a:t>        </a:t>
            </a:r>
            <a:r>
              <a:rPr lang="zh-CN" altLang="zh-CN" b="1"/>
              <a:t>细节描写在刻画人物性格、丰满人物形象、连接故事情节、丰富作品内涵等方面具有重要作用。生动的细节描写，有助于折射广阔的生活画面，表现深刻的社会主题。</a:t>
            </a:r>
            <a:endParaRPr lang="zh-CN" altLang="zh-CN"/>
          </a:p>
          <a:p>
            <a:endParaRPr lang="zh-CN" altLang="en-US"/>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fontScale="92500" lnSpcReduction="10000"/>
          </a:bodyPr>
          <a:lstStyle/>
          <a:p>
            <a:pPr marL="0" indent="0">
              <a:lnSpc>
                <a:spcPct val="120000"/>
              </a:lnSpc>
              <a:spcBef>
                <a:spcPct val="0"/>
              </a:spcBef>
            </a:pPr>
            <a:r>
              <a:rPr lang="en-US" altLang="zh-CN" b="1">
                <a:solidFill>
                  <a:srgbClr val="FF0000"/>
                </a:solidFill>
              </a:rPr>
              <a:t>3 </a:t>
            </a:r>
            <a:r>
              <a:rPr lang="zh-CN" altLang="zh-CN" b="1">
                <a:solidFill>
                  <a:srgbClr val="FF0000"/>
                </a:solidFill>
              </a:rPr>
              <a:t>环境描写的作用：</a:t>
            </a:r>
            <a:endParaRPr lang="zh-CN" altLang="zh-CN">
              <a:solidFill>
                <a:srgbClr val="FF0000"/>
              </a:solidFill>
            </a:endParaRPr>
          </a:p>
          <a:p>
            <a:pPr marL="0" indent="0">
              <a:lnSpc>
                <a:spcPct val="120000"/>
              </a:lnSpc>
              <a:spcBef>
                <a:spcPct val="0"/>
              </a:spcBef>
            </a:pPr>
            <a:r>
              <a:rPr lang="zh-CN" altLang="zh-CN" b="1"/>
              <a:t>环境描写的作用是多方面的，在作文中一般是突出主题，表现人物性格，推动情节发展，显示事件发生的背景，展现地域风貌、风土人情等。</a:t>
            </a:r>
            <a:endParaRPr lang="zh-CN" altLang="zh-CN"/>
          </a:p>
          <a:p>
            <a:pPr marL="0" indent="0">
              <a:lnSpc>
                <a:spcPct val="120000"/>
              </a:lnSpc>
              <a:spcBef>
                <a:spcPct val="0"/>
              </a:spcBef>
            </a:pPr>
            <a:r>
              <a:rPr lang="zh-CN" altLang="zh-CN" b="1"/>
              <a:t>（</a:t>
            </a:r>
            <a:r>
              <a:rPr lang="en-US" altLang="zh-CN" b="1"/>
              <a:t>1</a:t>
            </a:r>
            <a:r>
              <a:rPr lang="zh-CN" altLang="zh-CN" b="1"/>
              <a:t>）烘托、刻画人物的精神风貌。人物活动的场所和周围的景物，通过描写寓意于景，景中有意，起到衬托人物的精神风貌的作用。</a:t>
            </a:r>
            <a:endParaRPr lang="zh-CN" altLang="zh-CN"/>
          </a:p>
          <a:p>
            <a:pPr marL="0" indent="0">
              <a:lnSpc>
                <a:spcPct val="120000"/>
              </a:lnSpc>
              <a:spcBef>
                <a:spcPct val="0"/>
              </a:spcBef>
            </a:pPr>
            <a:r>
              <a:rPr lang="zh-CN" altLang="zh-CN" b="1"/>
              <a:t>（</a:t>
            </a:r>
            <a:r>
              <a:rPr lang="en-US" altLang="zh-CN" b="1"/>
              <a:t>2</a:t>
            </a:r>
            <a:r>
              <a:rPr lang="zh-CN" altLang="zh-CN" b="1"/>
              <a:t>）能深刻地表现文章主题。</a:t>
            </a:r>
            <a:endParaRPr lang="zh-CN" altLang="zh-CN"/>
          </a:p>
          <a:p>
            <a:pPr marL="0" indent="0">
              <a:lnSpc>
                <a:spcPct val="120000"/>
              </a:lnSpc>
              <a:spcBef>
                <a:spcPct val="0"/>
              </a:spcBef>
            </a:pPr>
            <a:r>
              <a:rPr lang="en-US" altLang="zh-CN" b="1"/>
              <a:t>1</a:t>
            </a:r>
            <a:r>
              <a:rPr lang="zh-CN" altLang="zh-CN" b="1"/>
              <a:t>、交代人物活动或者事情发生的地点或背景增加事情的真实性</a:t>
            </a:r>
            <a:endParaRPr lang="zh-CN" altLang="zh-CN"/>
          </a:p>
          <a:p>
            <a:pPr marL="0" indent="0">
              <a:lnSpc>
                <a:spcPct val="120000"/>
              </a:lnSpc>
              <a:spcBef>
                <a:spcPct val="0"/>
              </a:spcBef>
            </a:pPr>
            <a:r>
              <a:rPr lang="en-US" altLang="zh-CN" b="1"/>
              <a:t>2</a:t>
            </a:r>
            <a:r>
              <a:rPr lang="zh-CN" altLang="zh-CN" b="1"/>
              <a:t>、渲染气氛烘托人物的心情、</a:t>
            </a:r>
            <a:endParaRPr lang="zh-CN" altLang="zh-CN"/>
          </a:p>
          <a:p>
            <a:pPr marL="0" indent="0">
              <a:lnSpc>
                <a:spcPct val="120000"/>
              </a:lnSpc>
              <a:spcBef>
                <a:spcPct val="0"/>
              </a:spcBef>
            </a:pPr>
            <a:r>
              <a:rPr lang="en-US" altLang="zh-CN" b="1"/>
              <a:t>3</a:t>
            </a:r>
            <a:r>
              <a:rPr lang="zh-CN" altLang="zh-CN" b="1"/>
              <a:t>、寄托人物的思想感情、反映人物的性格或品质</a:t>
            </a:r>
            <a:endParaRPr lang="zh-CN" altLang="zh-CN"/>
          </a:p>
          <a:p>
            <a:pPr marL="0" indent="0">
              <a:lnSpc>
                <a:spcPct val="120000"/>
              </a:lnSpc>
              <a:spcBef>
                <a:spcPct val="0"/>
              </a:spcBef>
            </a:pPr>
            <a:r>
              <a:rPr lang="en-US" altLang="zh-CN" b="1"/>
              <a:t>4</a:t>
            </a:r>
            <a:r>
              <a:rPr lang="zh-CN" altLang="zh-CN" b="1"/>
              <a:t>、推动情节的发展，深化作品主题</a:t>
            </a:r>
            <a:endParaRPr lang="zh-CN" altLang="zh-CN"/>
          </a:p>
          <a:p>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51520" y="6858000"/>
            <a:ext cx="8229600" cy="1143000"/>
          </a:xfrm>
        </p:spPr>
        <p:txBody>
          <a:bodyPr/>
          <a:lstStyle/>
          <a:p>
            <a:endParaRPr lang="zh-CN" altLang="en-US"/>
          </a:p>
        </p:txBody>
      </p:sp>
      <p:sp>
        <p:nvSpPr>
          <p:cNvPr id="3" name="内容占位符 2"/>
          <p:cNvSpPr>
            <a:spLocks noGrp="1"/>
          </p:cNvSpPr>
          <p:nvPr>
            <p:ph idx="1"/>
          </p:nvPr>
        </p:nvSpPr>
        <p:spPr>
          <a:xfrm>
            <a:off x="0" y="0"/>
            <a:ext cx="9144000" cy="6858000"/>
          </a:xfrm>
        </p:spPr>
        <p:txBody>
          <a:bodyPr>
            <a:normAutofit lnSpcReduction="10000"/>
          </a:bodyPr>
          <a:lstStyle/>
          <a:p>
            <a:pPr marL="0" indent="0">
              <a:lnSpc>
                <a:spcPct val="120000"/>
              </a:lnSpc>
              <a:spcBef>
                <a:spcPct val="0"/>
              </a:spcBef>
            </a:pPr>
            <a:r>
              <a:rPr lang="en-US" altLang="zh-CN" b="1" smtClean="0"/>
              <a:t>4</a:t>
            </a:r>
            <a:r>
              <a:rPr lang="zh-CN" altLang="zh-CN" b="1" smtClean="0"/>
              <a:t>、</a:t>
            </a:r>
            <a:r>
              <a:rPr lang="zh-CN" altLang="zh-CN" b="1"/>
              <a:t>标点符号的作用：</a:t>
            </a:r>
            <a:endParaRPr lang="zh-CN" altLang="zh-CN"/>
          </a:p>
          <a:p>
            <a:pPr marL="0" indent="0">
              <a:lnSpc>
                <a:spcPct val="120000"/>
              </a:lnSpc>
              <a:spcBef>
                <a:spcPct val="0"/>
              </a:spcBef>
            </a:pPr>
            <a:r>
              <a:rPr lang="zh-CN" altLang="zh-CN" b="1">
                <a:solidFill>
                  <a:srgbClr val="FF0000"/>
                </a:solidFill>
              </a:rPr>
              <a:t>引号： </a:t>
            </a:r>
            <a:r>
              <a:rPr lang="zh-CN" altLang="zh-CN" b="1"/>
              <a:t>（</a:t>
            </a:r>
            <a:r>
              <a:rPr lang="en-US" altLang="zh-CN" b="1"/>
              <a:t>1</a:t>
            </a:r>
            <a:r>
              <a:rPr lang="zh-CN" altLang="zh-CN" b="1"/>
              <a:t>）表引用 （</a:t>
            </a:r>
            <a:r>
              <a:rPr lang="en-US" altLang="zh-CN" b="1"/>
              <a:t>2</a:t>
            </a:r>
            <a:r>
              <a:rPr lang="zh-CN" altLang="zh-CN" b="1"/>
              <a:t>）反语，表讽刺否定 </a:t>
            </a:r>
            <a:endParaRPr lang="en-US" altLang="zh-CN" b="1" smtClean="0"/>
          </a:p>
          <a:p>
            <a:pPr marL="0" indent="0">
              <a:lnSpc>
                <a:spcPct val="120000"/>
              </a:lnSpc>
              <a:spcBef>
                <a:spcPct val="0"/>
              </a:spcBef>
            </a:pPr>
            <a:r>
              <a:rPr lang="en-US" altLang="zh-CN" b="1"/>
              <a:t> </a:t>
            </a:r>
            <a:r>
              <a:rPr lang="en-US" altLang="zh-CN" b="1" smtClean="0"/>
              <a:t>             </a:t>
            </a:r>
            <a:r>
              <a:rPr lang="zh-CN" altLang="zh-CN" b="1" smtClean="0"/>
              <a:t>（</a:t>
            </a:r>
            <a:r>
              <a:rPr lang="en-US" altLang="zh-CN" b="1"/>
              <a:t>3</a:t>
            </a:r>
            <a:r>
              <a:rPr lang="zh-CN" altLang="zh-CN" b="1"/>
              <a:t>）表强调（</a:t>
            </a:r>
            <a:r>
              <a:rPr lang="en-US" altLang="zh-CN" b="1"/>
              <a:t>4</a:t>
            </a:r>
            <a:r>
              <a:rPr lang="zh-CN" altLang="zh-CN" b="1"/>
              <a:t>）特指</a:t>
            </a:r>
            <a:endParaRPr lang="zh-CN" altLang="zh-CN"/>
          </a:p>
          <a:p>
            <a:pPr marL="0" indent="0">
              <a:lnSpc>
                <a:spcPct val="120000"/>
              </a:lnSpc>
              <a:spcBef>
                <a:spcPct val="0"/>
              </a:spcBef>
            </a:pPr>
            <a:r>
              <a:rPr lang="zh-CN" altLang="zh-CN" b="1">
                <a:solidFill>
                  <a:srgbClr val="FF0000"/>
                </a:solidFill>
              </a:rPr>
              <a:t>破折号：</a:t>
            </a:r>
            <a:r>
              <a:rPr lang="zh-CN" altLang="zh-CN" b="1"/>
              <a:t>（</a:t>
            </a:r>
            <a:r>
              <a:rPr lang="en-US" altLang="zh-CN" b="1"/>
              <a:t>1</a:t>
            </a:r>
            <a:r>
              <a:rPr lang="zh-CN" altLang="zh-CN" b="1"/>
              <a:t>）表解释说明 </a:t>
            </a:r>
            <a:endParaRPr lang="en-US" altLang="zh-CN" b="1" smtClean="0"/>
          </a:p>
          <a:p>
            <a:pPr marL="0" indent="0">
              <a:lnSpc>
                <a:spcPct val="120000"/>
              </a:lnSpc>
              <a:spcBef>
                <a:spcPct val="0"/>
              </a:spcBef>
            </a:pPr>
            <a:r>
              <a:rPr lang="en-US" altLang="zh-CN" b="1"/>
              <a:t> </a:t>
            </a:r>
            <a:r>
              <a:rPr lang="en-US" altLang="zh-CN" b="1" smtClean="0"/>
              <a:t>                 </a:t>
            </a:r>
            <a:r>
              <a:rPr lang="zh-CN" altLang="zh-CN" b="1" smtClean="0"/>
              <a:t>（</a:t>
            </a:r>
            <a:r>
              <a:rPr lang="en-US" altLang="zh-CN" b="1"/>
              <a:t>2</a:t>
            </a:r>
            <a:r>
              <a:rPr lang="zh-CN" altLang="zh-CN" b="1"/>
              <a:t>）表意思的递进或转折</a:t>
            </a:r>
            <a:endParaRPr lang="zh-CN" altLang="zh-CN"/>
          </a:p>
          <a:p>
            <a:pPr marL="0" indent="0">
              <a:lnSpc>
                <a:spcPct val="120000"/>
              </a:lnSpc>
              <a:spcBef>
                <a:spcPct val="0"/>
              </a:spcBef>
            </a:pPr>
            <a:r>
              <a:rPr lang="en-US" altLang="zh-CN" b="1" smtClean="0"/>
              <a:t>                  </a:t>
            </a:r>
            <a:r>
              <a:rPr lang="zh-CN" altLang="zh-CN" b="1" smtClean="0"/>
              <a:t>（</a:t>
            </a:r>
            <a:r>
              <a:rPr lang="en-US" altLang="zh-CN" b="1"/>
              <a:t>3</a:t>
            </a:r>
            <a:r>
              <a:rPr lang="zh-CN" altLang="zh-CN" b="1"/>
              <a:t>）表声音延长 </a:t>
            </a:r>
            <a:endParaRPr lang="en-US" altLang="zh-CN" b="1" smtClean="0"/>
          </a:p>
          <a:p>
            <a:pPr marL="0" indent="0">
              <a:lnSpc>
                <a:spcPct val="120000"/>
              </a:lnSpc>
              <a:spcBef>
                <a:spcPct val="0"/>
              </a:spcBef>
            </a:pPr>
            <a:r>
              <a:rPr lang="en-US" altLang="zh-CN" b="1" smtClean="0"/>
              <a:t>                  </a:t>
            </a:r>
            <a:r>
              <a:rPr lang="zh-CN" altLang="zh-CN" b="1" smtClean="0"/>
              <a:t>（</a:t>
            </a:r>
            <a:r>
              <a:rPr lang="en-US" altLang="zh-CN" b="1"/>
              <a:t>4</a:t>
            </a:r>
            <a:r>
              <a:rPr lang="zh-CN" altLang="zh-CN" b="1"/>
              <a:t>）表插说或中断。</a:t>
            </a:r>
            <a:endParaRPr lang="zh-CN" altLang="zh-CN"/>
          </a:p>
          <a:p>
            <a:pPr marL="0" indent="0">
              <a:lnSpc>
                <a:spcPct val="120000"/>
              </a:lnSpc>
              <a:spcBef>
                <a:spcPct val="0"/>
              </a:spcBef>
            </a:pPr>
            <a:r>
              <a:rPr lang="zh-CN" altLang="zh-CN" b="1">
                <a:solidFill>
                  <a:srgbClr val="FF0000"/>
                </a:solidFill>
              </a:rPr>
              <a:t>省略号：</a:t>
            </a:r>
            <a:r>
              <a:rPr lang="zh-CN" altLang="zh-CN" b="1"/>
              <a:t>（</a:t>
            </a:r>
            <a:r>
              <a:rPr lang="en-US" altLang="zh-CN" b="1"/>
              <a:t>1</a:t>
            </a:r>
            <a:r>
              <a:rPr lang="zh-CN" altLang="zh-CN" b="1"/>
              <a:t>）表内容的</a:t>
            </a:r>
            <a:r>
              <a:rPr lang="zh-CN" altLang="zh-CN" b="1" smtClean="0"/>
              <a:t>省略</a:t>
            </a:r>
            <a:endParaRPr lang="en-US" altLang="zh-CN" b="1" smtClean="0"/>
          </a:p>
          <a:p>
            <a:pPr marL="0" indent="0">
              <a:lnSpc>
                <a:spcPct val="120000"/>
              </a:lnSpc>
              <a:spcBef>
                <a:spcPct val="0"/>
              </a:spcBef>
            </a:pPr>
            <a:r>
              <a:rPr lang="en-US" altLang="zh-CN" b="1"/>
              <a:t> </a:t>
            </a:r>
            <a:r>
              <a:rPr lang="en-US" altLang="zh-CN" b="1" smtClean="0"/>
              <a:t>                 </a:t>
            </a:r>
            <a:r>
              <a:rPr lang="zh-CN" altLang="zh-CN" b="1" smtClean="0"/>
              <a:t>（</a:t>
            </a:r>
            <a:r>
              <a:rPr lang="en-US" altLang="zh-CN" b="1"/>
              <a:t>2</a:t>
            </a:r>
            <a:r>
              <a:rPr lang="zh-CN" altLang="zh-CN" b="1"/>
              <a:t>）表静默或</a:t>
            </a:r>
            <a:r>
              <a:rPr lang="zh-CN" altLang="zh-CN" b="1" smtClean="0"/>
              <a:t>思考</a:t>
            </a:r>
            <a:endParaRPr lang="en-US" altLang="zh-CN" b="1" smtClean="0"/>
          </a:p>
          <a:p>
            <a:pPr marL="0" indent="0">
              <a:lnSpc>
                <a:spcPct val="120000"/>
              </a:lnSpc>
              <a:spcBef>
                <a:spcPct val="0"/>
              </a:spcBef>
            </a:pPr>
            <a:r>
              <a:rPr lang="en-US" altLang="zh-CN" b="1"/>
              <a:t> </a:t>
            </a:r>
            <a:r>
              <a:rPr lang="en-US" altLang="zh-CN" b="1" smtClean="0"/>
              <a:t>                 </a:t>
            </a:r>
            <a:r>
              <a:rPr lang="zh-CN" altLang="zh-CN" b="1" smtClean="0"/>
              <a:t>（</a:t>
            </a:r>
            <a:r>
              <a:rPr lang="en-US" altLang="zh-CN" b="1"/>
              <a:t>3</a:t>
            </a:r>
            <a:r>
              <a:rPr lang="zh-CN" altLang="zh-CN" b="1"/>
              <a:t>）表语言的中断</a:t>
            </a:r>
            <a:endParaRPr lang="zh-CN" altLang="zh-CN"/>
          </a:p>
          <a:p>
            <a:pPr marL="0" indent="0">
              <a:lnSpc>
                <a:spcPct val="120000"/>
              </a:lnSpc>
              <a:spcBef>
                <a:spcPct val="0"/>
              </a:spcBef>
            </a:pPr>
            <a:r>
              <a:rPr lang="en-US" altLang="zh-CN" b="1" smtClean="0"/>
              <a:t>                  </a:t>
            </a:r>
            <a:r>
              <a:rPr lang="zh-CN" altLang="zh-CN" b="1" smtClean="0"/>
              <a:t>（</a:t>
            </a:r>
            <a:r>
              <a:rPr lang="en-US" altLang="zh-CN" b="1"/>
              <a:t>4</a:t>
            </a:r>
            <a:r>
              <a:rPr lang="zh-CN" altLang="zh-CN" b="1"/>
              <a:t>）表说话</a:t>
            </a:r>
            <a:r>
              <a:rPr lang="zh-CN" altLang="zh-CN" b="1" smtClean="0"/>
              <a:t>断断续续</a:t>
            </a:r>
            <a:endParaRPr lang="en-US" altLang="zh-CN" b="1" smtClean="0"/>
          </a:p>
          <a:p>
            <a:pPr marL="0" indent="0">
              <a:lnSpc>
                <a:spcPct val="120000"/>
              </a:lnSpc>
              <a:spcBef>
                <a:spcPct val="0"/>
              </a:spcBef>
            </a:pPr>
            <a:r>
              <a:rPr lang="en-US" altLang="zh-CN" b="1"/>
              <a:t> </a:t>
            </a:r>
            <a:r>
              <a:rPr lang="en-US" altLang="zh-CN" b="1" smtClean="0"/>
              <a:t>                 </a:t>
            </a:r>
            <a:r>
              <a:rPr lang="zh-CN" altLang="zh-CN" b="1" smtClean="0"/>
              <a:t>（</a:t>
            </a:r>
            <a:r>
              <a:rPr lang="en-US" altLang="zh-CN" b="1"/>
              <a:t>5</a:t>
            </a:r>
            <a:r>
              <a:rPr lang="zh-CN" altLang="zh-CN" b="1"/>
              <a:t>）表话未说完，语意未尽</a:t>
            </a:r>
            <a:endParaRPr lang="zh-CN" altLang="zh-CN"/>
          </a:p>
          <a:p>
            <a:endParaRPr lang="zh-CN" altLang="en-US"/>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371</Paragraphs>
  <Slides>43</Slides>
  <Notes>0</Notes>
  <TotalTime>0</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43</vt:i4>
      </vt:variant>
    </vt:vector>
  </HeadingPairs>
  <TitlesOfParts>
    <vt:vector baseType="lpstr" size="47">
      <vt:lpstr>Arial</vt:lpstr>
      <vt:lpstr>Calibri</vt:lpstr>
      <vt:lpstr>方正小标宋简体</vt:lpstr>
      <vt:lpstr>Office 主题</vt:lpstr>
      <vt:lpstr>阅 读 理 解</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2021-09-13T11:36:34.061</cp:lastPrinted>
  <dcterms:created xsi:type="dcterms:W3CDTF">2021-09-13T11:36:34Z</dcterms:created>
  <dcterms:modified xsi:type="dcterms:W3CDTF">2021-09-13T03:36:34Z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