
<file path=[Content_Types].xml><?xml version="1.0" encoding="utf-8"?>
<Types xmlns="http://schemas.openxmlformats.org/package/2006/content-types">
  <Default Extension="wdp" ContentType="image/vnd.ms-phot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407" r:id="rId3"/>
    <p:sldId id="256" r:id="rId4"/>
    <p:sldId id="257" r:id="rId5"/>
    <p:sldId id="446" r:id="rId6"/>
    <p:sldId id="428" r:id="rId7"/>
    <p:sldId id="410" r:id="rId8"/>
    <p:sldId id="429" r:id="rId9"/>
    <p:sldId id="411" r:id="rId10"/>
    <p:sldId id="412" r:id="rId11"/>
    <p:sldId id="464" r:id="rId12"/>
    <p:sldId id="414" r:id="rId13"/>
    <p:sldId id="415" r:id="rId14"/>
    <p:sldId id="417" r:id="rId15"/>
    <p:sldId id="418" r:id="rId16"/>
    <p:sldId id="419" r:id="rId17"/>
    <p:sldId id="420" r:id="rId18"/>
    <p:sldId id="421" r:id="rId19"/>
    <p:sldId id="423" r:id="rId20"/>
    <p:sldId id="422" r:id="rId21"/>
    <p:sldId id="425" r:id="rId22"/>
    <p:sldId id="424" r:id="rId23"/>
    <p:sldId id="426" r:id="rId2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A574C"/>
    <a:srgbClr val="FBA564"/>
    <a:srgbClr val="5F5F5F"/>
    <a:srgbClr val="E18311"/>
    <a:srgbClr val="FFC000"/>
    <a:srgbClr val="CC440E"/>
    <a:srgbClr val="FCDCCC"/>
    <a:srgbClr val="D89102"/>
    <a:srgbClr val="DAA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7" autoAdjust="0"/>
    <p:restoredTop sz="92295" autoAdjust="0"/>
  </p:normalViewPr>
  <p:slideViewPr>
    <p:cSldViewPr>
      <p:cViewPr varScale="1">
        <p:scale>
          <a:sx n="76" d="100"/>
          <a:sy n="76" d="100"/>
        </p:scale>
        <p:origin x="102" y="90"/>
      </p:cViewPr>
      <p:guideLst>
        <p:guide orient="horz" pos="2106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  <a:cs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noProof="1" dirty="0">
                <a:latin typeface="+mn-lt"/>
                <a:ea typeface="+mn-ea"/>
                <a:cs typeface="+mn-ea"/>
              </a:defRPr>
            </a:lvl1pPr>
          </a:lstStyle>
          <a:p>
            <a:pPr>
              <a:defRPr/>
            </a:pPr>
            <a:fld id="{FDE32D5F-9809-4D62-8089-B8ED6DCE50CB}" type="slidenum">
              <a:rPr lang="zh-CN" altLang="en-US"/>
            </a:fld>
            <a:endParaRPr lang="zh-CN" alt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880036"/>
            <a:ext cx="6348415" cy="984095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defRPr sz="3400" b="1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28650" y="2953373"/>
            <a:ext cx="6348415" cy="423361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F1A4E-7C7C-4FC8-9BD1-4C49A62F03F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E7A4A-C4E2-437B-9B27-4F15A38B33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438AB-B1F9-4D6A-8A7F-98AB4F21AF3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太阳形 3"/>
          <p:cNvSpPr/>
          <p:nvPr userDrawn="1"/>
        </p:nvSpPr>
        <p:spPr>
          <a:xfrm>
            <a:off x="14288" y="465138"/>
            <a:ext cx="500062" cy="498475"/>
          </a:xfrm>
          <a:prstGeom prst="su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479425" y="714375"/>
            <a:ext cx="6434138" cy="0"/>
          </a:xfrm>
          <a:prstGeom prst="line">
            <a:avLst/>
          </a:prstGeom>
          <a:ln w="19050">
            <a:solidFill>
              <a:srgbClr val="FFC000"/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642938" y="754063"/>
            <a:ext cx="6434137" cy="0"/>
          </a:xfrm>
          <a:prstGeom prst="line">
            <a:avLst/>
          </a:prstGeom>
          <a:ln w="3175">
            <a:solidFill>
              <a:schemeClr val="accent2">
                <a:lumMod val="20000"/>
                <a:lumOff val="80000"/>
              </a:schemeClr>
            </a:solidFill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4195" y="116632"/>
            <a:ext cx="8010253" cy="576064"/>
          </a:xfrm>
        </p:spPr>
        <p:txBody>
          <a:bodyPr/>
          <a:lstStyle>
            <a:lvl1pPr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A9F52-B547-4661-AD7C-20800A65DF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86742"/>
            <a:ext cx="7886700" cy="1070339"/>
          </a:xfrm>
        </p:spPr>
        <p:txBody>
          <a:bodyPr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884069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B533F-7797-4D9D-A804-F03D4A8FB9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C9493-DB5B-45FA-B3FE-EDD09B7D613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38B7F-A46E-4807-B685-14D9A06F856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98F0A-D294-40D1-94D3-02BE6662C8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4B5CC-7E6A-4EF9-90A5-5678D56360A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A75AA-6CF4-4D4A-A480-480725279DE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019BD-DE19-437B-B01E-F0F273DDCD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66738" y="1120775"/>
            <a:ext cx="8008937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F81A96-BB27-4847-98B2-7E0AC904A424}" type="slidenum">
              <a:rPr lang="en-US" altLang="zh-CN"/>
            </a:fld>
            <a:endParaRPr lang="en-US" altLang="zh-CN"/>
          </a:p>
        </p:txBody>
      </p:sp>
      <p:sp>
        <p:nvSpPr>
          <p:cNvPr id="1031" name="Title Placeholder 1"/>
          <p:cNvSpPr>
            <a:spLocks noGrp="1"/>
          </p:cNvSpPr>
          <p:nvPr>
            <p:ph type="title"/>
          </p:nvPr>
        </p:nvSpPr>
        <p:spPr bwMode="auto">
          <a:xfrm>
            <a:off x="566738" y="368300"/>
            <a:ext cx="80089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rgbClr val="775D00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775D00"/>
          </a:solidFill>
          <a:latin typeface="Arial" panose="020B0604020202020204" pitchFamily="34" charset="0"/>
          <a:ea typeface="幼圆" panose="02010509060101010101" pitchFamily="49" charset="-122"/>
        </a:defRPr>
      </a:lvl9pPr>
    </p:titleStyle>
    <p:bodyStyle>
      <a:lvl1pPr marL="357505" indent="-271780" algn="l" rtl="0" fontAlgn="base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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l" rtl="0" fontAlgn="base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7F7F7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microsoft.com/office/2007/relationships/hdphoto" Target="../media/hdphoto1.wdp"/><Relationship Id="rId7" Type="http://schemas.openxmlformats.org/officeDocument/2006/relationships/image" Target="../media/image3.png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3.wdp"/><Relationship Id="rId3" Type="http://schemas.openxmlformats.org/officeDocument/2006/relationships/image" Target="../media/image8.png"/><Relationship Id="rId2" Type="http://schemas.microsoft.com/office/2007/relationships/hdphoto" Target="../media/hdphoto2.wdp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5.wdp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5.wdp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75"/>
            <a:ext cx="3419475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4950" y="112983"/>
            <a:ext cx="233910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12700" dist="38100" dir="2700000" algn="tl" rotWithShape="0">
                    <a:schemeClr val="accent4">
                      <a:lumMod val="20000"/>
                      <a:lumOff val="8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感情调节</a:t>
            </a:r>
            <a:endParaRPr lang="zh-CN" altLang="en-US" sz="3600" b="1" spc="600" dirty="0">
              <a:ln w="9525">
                <a:solidFill>
                  <a:schemeClr val="bg1"/>
                </a:solidFill>
                <a:prstDash val="solid"/>
              </a:ln>
              <a:solidFill>
                <a:srgbClr val="FFC000"/>
              </a:solidFill>
              <a:effectLst>
                <a:outerShdw blurRad="12700" dist="38100" dir="2700000" algn="tl" rotWithShape="0">
                  <a:schemeClr val="accent4">
                    <a:lumMod val="20000"/>
                    <a:lumOff val="8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7904" y="782638"/>
            <a:ext cx="21852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600" b="1" spc="300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学生习作</a:t>
            </a:r>
            <a:endParaRPr lang="zh-CN" altLang="en-US" sz="3600" spc="300" dirty="0">
              <a:solidFill>
                <a:schemeClr val="accent6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1168400" y="2051273"/>
            <a:ext cx="3086100" cy="3609975"/>
          </a:xfrm>
          <a:custGeom>
            <a:avLst/>
            <a:gdLst>
              <a:gd name="connsiteX0" fmla="*/ 0 w 2447656"/>
              <a:gd name="connsiteY0" fmla="*/ 0 h 3788031"/>
              <a:gd name="connsiteX1" fmla="*/ 2447656 w 2447656"/>
              <a:gd name="connsiteY1" fmla="*/ 0 h 3788031"/>
              <a:gd name="connsiteX2" fmla="*/ 2447656 w 2447656"/>
              <a:gd name="connsiteY2" fmla="*/ 3788031 h 3788031"/>
              <a:gd name="connsiteX3" fmla="*/ 0 w 2447656"/>
              <a:gd name="connsiteY3" fmla="*/ 3788031 h 3788031"/>
              <a:gd name="connsiteX4" fmla="*/ 0 w 2447656"/>
              <a:gd name="connsiteY4" fmla="*/ 0 h 378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656" h="3788031">
                <a:moveTo>
                  <a:pt x="0" y="0"/>
                </a:moveTo>
                <a:lnTo>
                  <a:pt x="2447656" y="0"/>
                </a:lnTo>
                <a:lnTo>
                  <a:pt x="2447656" y="3788031"/>
                </a:lnTo>
                <a:lnTo>
                  <a:pt x="0" y="378803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8016" tIns="433381" rIns="128016" bIns="128016" spcCol="1270"/>
          <a:lstStyle/>
          <a:p>
            <a:pPr marL="88900" lvl="1" defTabSz="622300" eaLnBrk="1" fontAlgn="auto" hangingPunct="1">
              <a:lnSpc>
                <a:spcPct val="120000"/>
              </a:lnSpc>
              <a:spcAft>
                <a:spcPct val="15000"/>
              </a:spcAft>
              <a:defRPr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我的语文老师有一头乌黑的长发，俊俏的瓜子脸，黑又亮的大眼睛。</a:t>
            </a:r>
            <a:endParaRPr lang="zh-CN" sz="2000" dirty="0"/>
          </a:p>
        </p:txBody>
      </p:sp>
      <p:sp>
        <p:nvSpPr>
          <p:cNvPr id="8" name="自由: 形状 7"/>
          <p:cNvSpPr/>
          <p:nvPr/>
        </p:nvSpPr>
        <p:spPr>
          <a:xfrm>
            <a:off x="-169863" y="3554413"/>
            <a:ext cx="3787776" cy="492125"/>
          </a:xfrm>
          <a:custGeom>
            <a:avLst/>
            <a:gdLst>
              <a:gd name="connsiteX0" fmla="*/ 0 w 3788031"/>
              <a:gd name="connsiteY0" fmla="*/ 0 h 491392"/>
              <a:gd name="connsiteX1" fmla="*/ 3788031 w 3788031"/>
              <a:gd name="connsiteY1" fmla="*/ 0 h 491392"/>
              <a:gd name="connsiteX2" fmla="*/ 3788031 w 3788031"/>
              <a:gd name="connsiteY2" fmla="*/ 491392 h 491392"/>
              <a:gd name="connsiteX3" fmla="*/ 0 w 3788031"/>
              <a:gd name="connsiteY3" fmla="*/ 491392 h 491392"/>
              <a:gd name="connsiteX4" fmla="*/ 0 w 3788031"/>
              <a:gd name="connsiteY4" fmla="*/ 0 h 491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88031" h="491392">
                <a:moveTo>
                  <a:pt x="0" y="0"/>
                </a:moveTo>
                <a:lnTo>
                  <a:pt x="3788031" y="0"/>
                </a:lnTo>
                <a:lnTo>
                  <a:pt x="3788031" y="491392"/>
                </a:lnTo>
                <a:lnTo>
                  <a:pt x="0" y="49139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-1" tIns="0" rIns="433381" bIns="-1" spcCol="1270"/>
          <a:lstStyle/>
          <a:p>
            <a:pPr algn="r" defTabSz="1066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sz="2400" dirty="0"/>
          </a:p>
        </p:txBody>
      </p:sp>
      <p:sp>
        <p:nvSpPr>
          <p:cNvPr id="18" name="矩形 17"/>
          <p:cNvSpPr/>
          <p:nvPr/>
        </p:nvSpPr>
        <p:spPr>
          <a:xfrm>
            <a:off x="1168400" y="1732185"/>
            <a:ext cx="3086100" cy="568325"/>
          </a:xfrm>
          <a:prstGeom prst="rect">
            <a:avLst/>
          </a:prstGeom>
          <a:solidFill>
            <a:srgbClr val="FCDCCC"/>
          </a:solidFill>
          <a:ln>
            <a:solidFill>
              <a:srgbClr val="E183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1.《 </a:t>
            </a:r>
            <a:r>
              <a:rPr lang="zh-CN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我的老师</a:t>
            </a:r>
            <a:r>
              <a:rPr lang="en-US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zh-CN" sz="2200" b="1" dirty="0"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自由: 形状 19"/>
          <p:cNvSpPr/>
          <p:nvPr/>
        </p:nvSpPr>
        <p:spPr>
          <a:xfrm>
            <a:off x="4787900" y="2051273"/>
            <a:ext cx="3581400" cy="3609975"/>
          </a:xfrm>
          <a:custGeom>
            <a:avLst/>
            <a:gdLst>
              <a:gd name="connsiteX0" fmla="*/ 0 w 2447656"/>
              <a:gd name="connsiteY0" fmla="*/ 0 h 3788031"/>
              <a:gd name="connsiteX1" fmla="*/ 2447656 w 2447656"/>
              <a:gd name="connsiteY1" fmla="*/ 0 h 3788031"/>
              <a:gd name="connsiteX2" fmla="*/ 2447656 w 2447656"/>
              <a:gd name="connsiteY2" fmla="*/ 3788031 h 3788031"/>
              <a:gd name="connsiteX3" fmla="*/ 0 w 2447656"/>
              <a:gd name="connsiteY3" fmla="*/ 3788031 h 3788031"/>
              <a:gd name="connsiteX4" fmla="*/ 0 w 2447656"/>
              <a:gd name="connsiteY4" fmla="*/ 0 h 3788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7656" h="3788031">
                <a:moveTo>
                  <a:pt x="0" y="0"/>
                </a:moveTo>
                <a:lnTo>
                  <a:pt x="2447656" y="0"/>
                </a:lnTo>
                <a:lnTo>
                  <a:pt x="2447656" y="3788031"/>
                </a:lnTo>
                <a:lnTo>
                  <a:pt x="0" y="3788031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8016" tIns="433381" rIns="128016" bIns="128016" spcCol="1270"/>
          <a:lstStyle/>
          <a:p>
            <a:pPr marL="88900" lvl="1" defTabSz="622300" eaLnBrk="1" fontAlgn="auto" hangingPunct="1">
              <a:lnSpc>
                <a:spcPct val="110000"/>
              </a:lnSpc>
              <a:spcAft>
                <a:spcPct val="15000"/>
              </a:spcAft>
              <a:defRPr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大清早，教室进来一个女生，清秀的面容，扎着马尾，牛仔裤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恤衫。同学们立刻围了过去问东问西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:“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你从哪个学校转过来的？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你叫什么名字？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你怎么没穿校服？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只见那个女生怯生生的说：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我，我，我是新来的语文老师呀！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87900" y="1732185"/>
            <a:ext cx="3581400" cy="568325"/>
          </a:xfrm>
          <a:prstGeom prst="rect">
            <a:avLst/>
          </a:prstGeom>
          <a:solidFill>
            <a:srgbClr val="FCDCCC"/>
          </a:solidFill>
          <a:ln>
            <a:solidFill>
              <a:srgbClr val="E183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扎马尾的语文老师</a:t>
            </a:r>
            <a:r>
              <a:rPr lang="en-US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200" b="1" dirty="0"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zh-CN" sz="2200" b="1" dirty="0"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4" name="文本框 18"/>
          <p:cNvSpPr txBox="1">
            <a:spLocks noChangeArrowheads="1"/>
          </p:cNvSpPr>
          <p:nvPr/>
        </p:nvSpPr>
        <p:spPr bwMode="auto">
          <a:xfrm>
            <a:off x="1809491" y="5899244"/>
            <a:ext cx="5692140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你更有兴趣继续读哪一篇？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8400" y="1732185"/>
            <a:ext cx="3187576" cy="4073079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8024" y="1732305"/>
            <a:ext cx="3644776" cy="4073079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3" grpId="0" bldLvl="0" animBg="1"/>
      <p:bldP spid="1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1122045" y="2388235"/>
            <a:ext cx="7482205" cy="1285875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开篇先交代事情出乎意料之外的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结局</a:t>
            </a:r>
            <a:endParaRPr lang="zh-CN" altLang="en-US" sz="2800" b="1" noProof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43408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第三招：</a:t>
            </a:r>
            <a:r>
              <a:rPr lang="zh-CN" altLang="en-US" sz="3200" b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悬念逼人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1362075" y="2429125"/>
            <a:ext cx="6594301" cy="719138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2.</a:t>
            </a:r>
            <a:r>
              <a:rPr lang="zh-CN" altLang="en-US" sz="3200" b="1" noProof="1">
                <a:solidFill>
                  <a:srgbClr val="0070C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 </a:t>
            </a:r>
            <a:r>
              <a:rPr lang="zh-CN" altLang="en-US" sz="29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《假小子历险记》</a:t>
            </a:r>
            <a:endParaRPr lang="zh-CN" sz="29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1201521" y="3357828"/>
            <a:ext cx="7186903" cy="2375428"/>
          </a:xfrm>
          <a:custGeom>
            <a:avLst/>
            <a:gdLst>
              <a:gd name="connsiteX0" fmla="*/ 0 w 8223250"/>
              <a:gd name="connsiteY0" fmla="*/ 0 h 2101050"/>
              <a:gd name="connsiteX1" fmla="*/ 8223250 w 8223250"/>
              <a:gd name="connsiteY1" fmla="*/ 0 h 2101050"/>
              <a:gd name="connsiteX2" fmla="*/ 8223250 w 8223250"/>
              <a:gd name="connsiteY2" fmla="*/ 2101050 h 2101050"/>
              <a:gd name="connsiteX3" fmla="*/ 0 w 8223250"/>
              <a:gd name="connsiteY3" fmla="*/ 2101050 h 2101050"/>
              <a:gd name="connsiteX4" fmla="*/ 0 w 8223250"/>
              <a:gd name="connsiteY4" fmla="*/ 0 h 21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250" h="2101050">
                <a:moveTo>
                  <a:pt x="0" y="0"/>
                </a:moveTo>
                <a:lnTo>
                  <a:pt x="8223250" y="0"/>
                </a:lnTo>
                <a:lnTo>
                  <a:pt x="8223250" y="2101050"/>
                </a:lnTo>
                <a:lnTo>
                  <a:pt x="0" y="2101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1088" tIns="36830" rIns="206248" bIns="36830" spcCol="1270"/>
          <a:lstStyle/>
          <a:p>
            <a:pPr marL="0" lvl="1" indent="622300" defTabSz="1022350" eaLnBrk="1" fontAlgn="auto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慢悠悠的从卫生间往出走，迎面撞上一个小女生，她看到我的一刹那惊慌失措，转身就跑，还伴随着杀猪一般的嚎叫：</a:t>
            </a:r>
            <a:r>
              <a:rPr lang="zh-CN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r>
              <a:rPr lang="zh-CN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啊</a:t>
            </a:r>
            <a:r>
              <a:rPr lang="zh-CN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——”</a:t>
            </a: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唉，不用问，她又把我这个</a:t>
            </a:r>
            <a:r>
              <a:rPr lang="en-US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假小子</a:t>
            </a:r>
            <a:r>
              <a:rPr lang="en-US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当成</a:t>
            </a:r>
            <a:r>
              <a:rPr lang="en-US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真男生</a:t>
            </a:r>
            <a:r>
              <a:rPr lang="en-US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了。</a:t>
            </a:r>
            <a:endParaRPr lang="zh-CN" altLang="en-US" sz="26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531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第三招：悬念逼人</a:t>
            </a:r>
            <a:r>
              <a:rPr lang="zh-CN" altLang="en-US" b="1" noProof="1">
                <a:solidFill>
                  <a:srgbClr val="0070C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 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44208" y="2061684"/>
            <a:ext cx="1368152" cy="3674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学生习作</a:t>
            </a:r>
            <a:endParaRPr lang="zh-CN" altLang="en-US" sz="22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1497965" y="2027805"/>
            <a:ext cx="6594301" cy="719138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9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《心中最美老师》</a:t>
            </a:r>
            <a:endParaRPr lang="zh-CN" sz="29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1273529" y="2746958"/>
            <a:ext cx="7042887" cy="2949714"/>
          </a:xfrm>
          <a:custGeom>
            <a:avLst/>
            <a:gdLst>
              <a:gd name="connsiteX0" fmla="*/ 0 w 8223250"/>
              <a:gd name="connsiteY0" fmla="*/ 0 h 2101050"/>
              <a:gd name="connsiteX1" fmla="*/ 8223250 w 8223250"/>
              <a:gd name="connsiteY1" fmla="*/ 0 h 2101050"/>
              <a:gd name="connsiteX2" fmla="*/ 8223250 w 8223250"/>
              <a:gd name="connsiteY2" fmla="*/ 2101050 h 2101050"/>
              <a:gd name="connsiteX3" fmla="*/ 0 w 8223250"/>
              <a:gd name="connsiteY3" fmla="*/ 2101050 h 2101050"/>
              <a:gd name="connsiteX4" fmla="*/ 0 w 8223250"/>
              <a:gd name="connsiteY4" fmla="*/ 0 h 21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250" h="2101050">
                <a:moveTo>
                  <a:pt x="0" y="0"/>
                </a:moveTo>
                <a:lnTo>
                  <a:pt x="8223250" y="0"/>
                </a:lnTo>
                <a:lnTo>
                  <a:pt x="8223250" y="2101050"/>
                </a:lnTo>
                <a:lnTo>
                  <a:pt x="0" y="2101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1088" tIns="36830" rIns="206248" bIns="36830" spcCol="1270"/>
          <a:lstStyle/>
          <a:p>
            <a:pPr marL="0" lvl="1" indent="650875" defTabSz="1022350" eaLnBrk="1" fontAlgn="auto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她，如满朵绽开的茉莉花，清香淡雅；</a:t>
            </a:r>
            <a:endParaRPr lang="en-US" altLang="zh-CN" sz="26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 indent="650875" defTabSz="1022350" eaLnBrk="1" fontAlgn="auto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她，如追寻太阳的向日葵，热情洋溢；</a:t>
            </a:r>
            <a:endParaRPr lang="en-US" altLang="zh-CN" sz="26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 indent="650875" defTabSz="1022350" eaLnBrk="1" fontAlgn="auto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她，如亭亭玉立的水仙花，气质超凡。</a:t>
            </a:r>
            <a:endParaRPr lang="en-US" altLang="zh-CN" sz="26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 indent="650875" defTabSz="1022350" eaLnBrk="1" fontAlgn="auto" hangingPunct="1">
              <a:lnSpc>
                <a:spcPct val="120000"/>
              </a:lnSpc>
              <a:spcAft>
                <a:spcPct val="20000"/>
              </a:spcAft>
              <a:defRPr/>
            </a:pPr>
            <a:r>
              <a:rPr lang="zh-CN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绝代有佳人，一顾倾三中。没错，她就是我们的语文老师</a:t>
            </a:r>
            <a:r>
              <a:rPr lang="en-US" altLang="zh-CN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XXX</a:t>
            </a:r>
            <a:r>
              <a:rPr lang="en-US" altLang="en-US" sz="2600" b="1" noProof="1"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6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37909" y="9085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第四招：修辞唤人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44208" y="1659729"/>
            <a:ext cx="1368152" cy="3674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学生习作</a:t>
            </a:r>
            <a:endParaRPr lang="zh-CN" altLang="en-US" sz="22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4721"/>
          <a:stretch>
            <a:fillRect/>
          </a:stretch>
        </p:blipFill>
        <p:spPr>
          <a:xfrm>
            <a:off x="4427602" y="908685"/>
            <a:ext cx="2304849" cy="7508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907">
            <a:off x="4743048" y="627160"/>
            <a:ext cx="1082877" cy="11471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444441"/>
            <a:ext cx="9144000" cy="688860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  <a:alpha val="10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91540" y="5615305"/>
            <a:ext cx="6523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你平时还会用到哪一些修辞？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477506" y="1171352"/>
            <a:ext cx="6216352" cy="4104456"/>
            <a:chOff x="1477506" y="1270502"/>
            <a:chExt cx="6216352" cy="4104456"/>
          </a:xfrm>
        </p:grpSpPr>
        <p:sp>
          <p:nvSpPr>
            <p:cNvPr id="19" name="矩形: 圆角 18"/>
            <p:cNvSpPr/>
            <p:nvPr/>
          </p:nvSpPr>
          <p:spPr>
            <a:xfrm>
              <a:off x="1477506" y="1270502"/>
              <a:ext cx="6216352" cy="4030706"/>
            </a:xfrm>
            <a:prstGeom prst="roundRect">
              <a:avLst>
                <a:gd name="adj" fmla="val 12822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589580" y="2058808"/>
              <a:ext cx="5989328" cy="2376267"/>
              <a:chOff x="1589580" y="1985058"/>
              <a:chExt cx="5989328" cy="2376267"/>
            </a:xfrm>
          </p:grpSpPr>
          <p:sp>
            <p:nvSpPr>
              <p:cNvPr id="27" name="自由: 形状 26"/>
              <p:cNvSpPr/>
              <p:nvPr/>
            </p:nvSpPr>
            <p:spPr>
              <a:xfrm>
                <a:off x="1589580" y="1985058"/>
                <a:ext cx="2892710" cy="1080117"/>
              </a:xfrm>
              <a:custGeom>
                <a:avLst/>
                <a:gdLst>
                  <a:gd name="connsiteX0" fmla="*/ 0 w 1080116"/>
                  <a:gd name="connsiteY0" fmla="*/ 0 h 2892709"/>
                  <a:gd name="connsiteX1" fmla="*/ 1080116 w 1080116"/>
                  <a:gd name="connsiteY1" fmla="*/ 0 h 2892709"/>
                  <a:gd name="connsiteX2" fmla="*/ 1080116 w 1080116"/>
                  <a:gd name="connsiteY2" fmla="*/ 2892709 h 2892709"/>
                  <a:gd name="connsiteX3" fmla="*/ 0 w 1080116"/>
                  <a:gd name="connsiteY3" fmla="*/ 2892709 h 2892709"/>
                  <a:gd name="connsiteX4" fmla="*/ 0 w 1080116"/>
                  <a:gd name="connsiteY4" fmla="*/ 0 h 289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16" h="2892709">
                    <a:moveTo>
                      <a:pt x="0" y="2892708"/>
                    </a:moveTo>
                    <a:lnTo>
                      <a:pt x="0" y="1"/>
                    </a:lnTo>
                    <a:lnTo>
                      <a:pt x="1080116" y="1"/>
                    </a:lnTo>
                    <a:lnTo>
                      <a:pt x="1080116" y="2892708"/>
                    </a:lnTo>
                    <a:lnTo>
                      <a:pt x="0" y="2892708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585" tIns="227585" rIns="227584" bIns="497613" numCol="1" spcCol="1270" anchor="ctr" anchorCtr="0">
                <a:noAutofit/>
              </a:bodyPr>
              <a:lstStyle/>
              <a:p>
                <a:pPr marL="0" lvl="0" indent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3200" b="1" kern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先声夺人</a:t>
                </a:r>
                <a:endParaRPr lang="zh-CN" altLang="en-US" sz="32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自由: 形状 27"/>
              <p:cNvSpPr/>
              <p:nvPr/>
            </p:nvSpPr>
            <p:spPr>
              <a:xfrm>
                <a:off x="4661606" y="1985058"/>
                <a:ext cx="2917302" cy="1080116"/>
              </a:xfrm>
              <a:custGeom>
                <a:avLst/>
                <a:gdLst>
                  <a:gd name="connsiteX0" fmla="*/ 0 w 2917302"/>
                  <a:gd name="connsiteY0" fmla="*/ 0 h 1080116"/>
                  <a:gd name="connsiteX1" fmla="*/ 2917302 w 2917302"/>
                  <a:gd name="connsiteY1" fmla="*/ 0 h 1080116"/>
                  <a:gd name="connsiteX2" fmla="*/ 2917302 w 2917302"/>
                  <a:gd name="connsiteY2" fmla="*/ 1080116 h 1080116"/>
                  <a:gd name="connsiteX3" fmla="*/ 0 w 2917302"/>
                  <a:gd name="connsiteY3" fmla="*/ 1080116 h 1080116"/>
                  <a:gd name="connsiteX4" fmla="*/ 0 w 2917302"/>
                  <a:gd name="connsiteY4" fmla="*/ 0 h 1080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17302" h="1080116">
                    <a:moveTo>
                      <a:pt x="0" y="0"/>
                    </a:moveTo>
                    <a:lnTo>
                      <a:pt x="2917302" y="0"/>
                    </a:lnTo>
                    <a:lnTo>
                      <a:pt x="2917302" y="1080116"/>
                    </a:lnTo>
                    <a:lnTo>
                      <a:pt x="0" y="1080116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584" tIns="227584" rIns="227584" bIns="497613" numCol="1" spcCol="1270" anchor="ctr" anchorCtr="0">
                <a:noAutofit/>
              </a:bodyPr>
              <a:lstStyle/>
              <a:p>
                <a:pPr marL="0" lvl="0" indent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3200" b="1" kern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以景衬人</a:t>
                </a:r>
                <a:endParaRPr lang="zh-CN" altLang="en-US" sz="32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自由: 形状 28"/>
              <p:cNvSpPr/>
              <p:nvPr/>
            </p:nvSpPr>
            <p:spPr>
              <a:xfrm>
                <a:off x="1589581" y="3353212"/>
                <a:ext cx="2892710" cy="1008113"/>
              </a:xfrm>
              <a:custGeom>
                <a:avLst/>
                <a:gdLst>
                  <a:gd name="connsiteX0" fmla="*/ 0 w 2892709"/>
                  <a:gd name="connsiteY0" fmla="*/ 0 h 1008112"/>
                  <a:gd name="connsiteX1" fmla="*/ 2892709 w 2892709"/>
                  <a:gd name="connsiteY1" fmla="*/ 0 h 1008112"/>
                  <a:gd name="connsiteX2" fmla="*/ 2892709 w 2892709"/>
                  <a:gd name="connsiteY2" fmla="*/ 1008112 h 1008112"/>
                  <a:gd name="connsiteX3" fmla="*/ 0 w 2892709"/>
                  <a:gd name="connsiteY3" fmla="*/ 1008112 h 1008112"/>
                  <a:gd name="connsiteX4" fmla="*/ 0 w 2892709"/>
                  <a:gd name="connsiteY4" fmla="*/ 0 h 100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2709" h="1008112">
                    <a:moveTo>
                      <a:pt x="2892709" y="1008111"/>
                    </a:moveTo>
                    <a:lnTo>
                      <a:pt x="0" y="1008111"/>
                    </a:lnTo>
                    <a:lnTo>
                      <a:pt x="0" y="1"/>
                    </a:lnTo>
                    <a:lnTo>
                      <a:pt x="2892709" y="1"/>
                    </a:lnTo>
                    <a:lnTo>
                      <a:pt x="2892709" y="1008111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584" tIns="479613" rIns="227585" bIns="227584" numCol="1" spcCol="1270" anchor="ctr" anchorCtr="0">
                <a:noAutofit/>
              </a:bodyPr>
              <a:lstStyle/>
              <a:p>
                <a:pPr marL="0" lvl="0" indent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3200" b="1" kern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悬念逼人</a:t>
                </a:r>
                <a:endParaRPr lang="zh-CN" altLang="en-US" sz="32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自由: 形状 29"/>
              <p:cNvSpPr/>
              <p:nvPr/>
            </p:nvSpPr>
            <p:spPr>
              <a:xfrm>
                <a:off x="4661606" y="3353213"/>
                <a:ext cx="2917302" cy="1008112"/>
              </a:xfrm>
              <a:custGeom>
                <a:avLst/>
                <a:gdLst>
                  <a:gd name="connsiteX0" fmla="*/ 0 w 1008112"/>
                  <a:gd name="connsiteY0" fmla="*/ 0 h 2917302"/>
                  <a:gd name="connsiteX1" fmla="*/ 1008112 w 1008112"/>
                  <a:gd name="connsiteY1" fmla="*/ 0 h 2917302"/>
                  <a:gd name="connsiteX2" fmla="*/ 1008112 w 1008112"/>
                  <a:gd name="connsiteY2" fmla="*/ 2917302 h 2917302"/>
                  <a:gd name="connsiteX3" fmla="*/ 0 w 1008112"/>
                  <a:gd name="connsiteY3" fmla="*/ 2917302 h 2917302"/>
                  <a:gd name="connsiteX4" fmla="*/ 0 w 1008112"/>
                  <a:gd name="connsiteY4" fmla="*/ 0 h 291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8112" h="2917302">
                    <a:moveTo>
                      <a:pt x="1008112" y="1"/>
                    </a:moveTo>
                    <a:lnTo>
                      <a:pt x="1008112" y="2917301"/>
                    </a:lnTo>
                    <a:lnTo>
                      <a:pt x="0" y="2917301"/>
                    </a:lnTo>
                    <a:lnTo>
                      <a:pt x="0" y="1"/>
                    </a:lnTo>
                    <a:lnTo>
                      <a:pt x="1008112" y="1"/>
                    </a:lnTo>
                    <a:close/>
                  </a:path>
                </a:pathLst>
              </a:cu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5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5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27584" tIns="479613" rIns="227584" bIns="227583" numCol="1" spcCol="1270" anchor="ctr" anchorCtr="0">
                <a:noAutofit/>
              </a:bodyPr>
              <a:lstStyle/>
              <a:p>
                <a:pPr marL="0" lvl="0" indent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zh-CN" altLang="en-US" sz="3200" b="1" kern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修辞唤人</a:t>
                </a:r>
                <a:endParaRPr lang="zh-CN" altLang="en-US" sz="32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17021" y1="9394" x2="30851" y2="43939"/>
                          <a14:foregroundMark x1="32447" y1="53939" x2="44149" y2="81515"/>
                          <a14:foregroundMark x1="20745" y1="55152" x2="40426" y2="90303"/>
                          <a14:foregroundMark x1="33511" y1="48788" x2="53723" y2="62121"/>
                          <a14:foregroundMark x1="15426" y1="59697" x2="25532" y2="76364"/>
                          <a14:foregroundMark x1="44681" y1="41515" x2="88830" y2="61818"/>
                          <a14:foregroundMark x1="56915" y1="35455" x2="80319" y2="51818"/>
                          <a14:foregroundMark x1="77660" y1="63636" x2="61170" y2="80303"/>
                          <a14:foregroundMark x1="62234" y1="65152" x2="45745" y2="92727"/>
                          <a14:foregroundMark x1="32447" y1="86970" x2="36170" y2="9484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08250" y="1379516"/>
              <a:ext cx="384708" cy="675286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477506" y="1344252"/>
              <a:ext cx="6216352" cy="4030706"/>
              <a:chOff x="1477506" y="1270502"/>
              <a:chExt cx="6216352" cy="4030706"/>
            </a:xfrm>
          </p:grpSpPr>
          <p:cxnSp>
            <p:nvCxnSpPr>
              <p:cNvPr id="21" name="直接连接符 20"/>
              <p:cNvCxnSpPr>
                <a:stCxn id="19" idx="1"/>
                <a:endCxn id="19" idx="3"/>
              </p:cNvCxnSpPr>
              <p:nvPr/>
            </p:nvCxnSpPr>
            <p:spPr>
              <a:xfrm>
                <a:off x="1477506" y="3285855"/>
                <a:ext cx="6216352" cy="0"/>
              </a:xfrm>
              <a:prstGeom prst="line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19" idx="0"/>
              </p:cNvCxnSpPr>
              <p:nvPr/>
            </p:nvCxnSpPr>
            <p:spPr>
              <a:xfrm flipH="1">
                <a:off x="4544670" y="1270502"/>
                <a:ext cx="41012" cy="4030706"/>
              </a:xfrm>
              <a:prstGeom prst="line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1904856" y="1436250"/>
              <a:ext cx="2329503" cy="572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招</a:t>
              </a:r>
              <a:endParaRPr lang="zh-CN" altLang="en-US" sz="2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自由: 形状 30"/>
            <p:cNvSpPr/>
            <p:nvPr/>
          </p:nvSpPr>
          <p:spPr>
            <a:xfrm>
              <a:off x="3412514" y="2850894"/>
              <a:ext cx="2471374" cy="864099"/>
            </a:xfrm>
            <a:custGeom>
              <a:avLst/>
              <a:gdLst>
                <a:gd name="connsiteX0" fmla="*/ 0 w 2295306"/>
                <a:gd name="connsiteY0" fmla="*/ 144019 h 864099"/>
                <a:gd name="connsiteX1" fmla="*/ 144019 w 2295306"/>
                <a:gd name="connsiteY1" fmla="*/ 0 h 864099"/>
                <a:gd name="connsiteX2" fmla="*/ 2151287 w 2295306"/>
                <a:gd name="connsiteY2" fmla="*/ 0 h 864099"/>
                <a:gd name="connsiteX3" fmla="*/ 2295306 w 2295306"/>
                <a:gd name="connsiteY3" fmla="*/ 144019 h 864099"/>
                <a:gd name="connsiteX4" fmla="*/ 2295306 w 2295306"/>
                <a:gd name="connsiteY4" fmla="*/ 720080 h 864099"/>
                <a:gd name="connsiteX5" fmla="*/ 2151287 w 2295306"/>
                <a:gd name="connsiteY5" fmla="*/ 864099 h 864099"/>
                <a:gd name="connsiteX6" fmla="*/ 144019 w 2295306"/>
                <a:gd name="connsiteY6" fmla="*/ 864099 h 864099"/>
                <a:gd name="connsiteX7" fmla="*/ 0 w 2295306"/>
                <a:gd name="connsiteY7" fmla="*/ 720080 h 864099"/>
                <a:gd name="connsiteX8" fmla="*/ 0 w 2295306"/>
                <a:gd name="connsiteY8" fmla="*/ 144019 h 864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95306" h="864099">
                  <a:moveTo>
                    <a:pt x="0" y="144019"/>
                  </a:moveTo>
                  <a:cubicBezTo>
                    <a:pt x="0" y="64480"/>
                    <a:pt x="64480" y="0"/>
                    <a:pt x="144019" y="0"/>
                  </a:cubicBezTo>
                  <a:lnTo>
                    <a:pt x="2151287" y="0"/>
                  </a:lnTo>
                  <a:cubicBezTo>
                    <a:pt x="2230826" y="0"/>
                    <a:pt x="2295306" y="64480"/>
                    <a:pt x="2295306" y="144019"/>
                  </a:cubicBezTo>
                  <a:lnTo>
                    <a:pt x="2295306" y="720080"/>
                  </a:lnTo>
                  <a:cubicBezTo>
                    <a:pt x="2295306" y="799619"/>
                    <a:pt x="2230826" y="864099"/>
                    <a:pt x="2151287" y="864099"/>
                  </a:cubicBezTo>
                  <a:lnTo>
                    <a:pt x="144019" y="864099"/>
                  </a:lnTo>
                  <a:cubicBezTo>
                    <a:pt x="64480" y="864099"/>
                    <a:pt x="0" y="799619"/>
                    <a:pt x="0" y="720080"/>
                  </a:cubicBezTo>
                  <a:lnTo>
                    <a:pt x="0" y="144019"/>
                  </a:lnTo>
                  <a:close/>
                </a:path>
              </a:pathLst>
            </a:custGeom>
            <a:solidFill>
              <a:schemeClr val="bg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9342" tIns="179342" rIns="179342" bIns="179342" numCol="1" spcCol="1270" anchor="ctr" anchorCtr="0">
              <a:noAutofit/>
            </a:bodyPr>
            <a:lstStyle/>
            <a:p>
              <a:pPr marL="0" lvl="0" indent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b="1" kern="1200" dirty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幼圆" panose="020105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925315" y="1464192"/>
              <a:ext cx="2329503" cy="572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zh-CN" altLang="en-US" sz="2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</a:t>
              </a:r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招</a:t>
              </a:r>
              <a:endParaRPr lang="zh-CN" altLang="en-US" sz="2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904856" y="4508331"/>
              <a:ext cx="2329503" cy="572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     招</a:t>
              </a:r>
              <a:endParaRPr lang="zh-CN" altLang="en-US" sz="2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925315" y="4536273"/>
              <a:ext cx="2329503" cy="5720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     招</a:t>
              </a:r>
              <a:endParaRPr lang="zh-CN" altLang="en-US" sz="24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84" b="100000" l="0" r="98537">
                          <a14:foregroundMark x1="22927" y1="24332" x2="41463" y2="75964"/>
                          <a14:foregroundMark x1="15122" y1="13056" x2="24390" y2="23739"/>
                          <a14:foregroundMark x1="73659" y1="10682" x2="45854" y2="56083"/>
                          <a14:foregroundMark x1="77073" y1="48368" x2="60488" y2="62315"/>
                          <a14:foregroundMark x1="87317" y1="56677" x2="73171" y2="66766"/>
                          <a14:foregroundMark x1="22927" y1="61128" x2="57073" y2="92878"/>
                          <a14:foregroundMark x1="77073" y1="72997" x2="44390" y2="89614"/>
                          <a14:foregroundMark x1="41463" y1="89911" x2="41463" y2="9732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83888" y="1375451"/>
              <a:ext cx="410782" cy="675286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8985">
                          <a14:foregroundMark x1="17766" y1="21922" x2="27919" y2="58559"/>
                          <a14:foregroundMark x1="56853" y1="13213" x2="43147" y2="44144"/>
                          <a14:foregroundMark x1="78680" y1="19219" x2="71574" y2="50751"/>
                          <a14:foregroundMark x1="54822" y1="51351" x2="42640" y2="78679"/>
                          <a14:foregroundMark x1="62437" y1="61261" x2="72081" y2="74775"/>
                          <a14:foregroundMark x1="83249" y1="55255" x2="83756" y2="74174"/>
                          <a14:backgroundMark x1="5584" y1="94294" x2="1015" y2="9909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884610" y="4524715"/>
              <a:ext cx="403094" cy="68137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9038" l="508" r="98985">
                          <a14:foregroundMark x1="45178" y1="31731" x2="24365" y2="60897"/>
                          <a14:foregroundMark x1="54822" y1="21154" x2="36041" y2="32692"/>
                          <a14:foregroundMark x1="69036" y1="13782" x2="62437" y2="34615"/>
                          <a14:foregroundMark x1="83756" y1="24679" x2="72081" y2="40064"/>
                          <a14:foregroundMark x1="89848" y1="41667" x2="64975" y2="70192"/>
                          <a14:foregroundMark x1="43147" y1="84936" x2="35025" y2="9326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90843" y="4545032"/>
              <a:ext cx="408028" cy="646218"/>
            </a:xfrm>
            <a:prstGeom prst="rect">
              <a:avLst/>
            </a:prstGeom>
          </p:spPr>
        </p:pic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41528" y="2660144"/>
            <a:ext cx="2901948" cy="1158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5692468"/>
            <a:ext cx="9144000" cy="544844"/>
          </a:xfrm>
          <a:prstGeom prst="rect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  <a:alpha val="10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当堂训练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小试牛刀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4769" y="5764835"/>
            <a:ext cx="71096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知者加速：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提前完成的同学，可以再选另一个题目进行练习。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1415" y="3247760"/>
            <a:ext cx="7963033" cy="1981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写作要求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作文过程中做到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不停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不涂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不问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不会写的字用拼音代替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写错的地方划上一横线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重写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，严格按照中考考场环境进行训练，不打扰别人的思路按时完成，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字左右。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自由: 形状 19"/>
          <p:cNvSpPr/>
          <p:nvPr/>
        </p:nvSpPr>
        <p:spPr>
          <a:xfrm>
            <a:off x="324163" y="1153180"/>
            <a:ext cx="4381137" cy="1783398"/>
          </a:xfrm>
          <a:custGeom>
            <a:avLst/>
            <a:gdLst>
              <a:gd name="connsiteX0" fmla="*/ 0 w 2336903"/>
              <a:gd name="connsiteY0" fmla="*/ 0 h 444011"/>
              <a:gd name="connsiteX1" fmla="*/ 2336903 w 2336903"/>
              <a:gd name="connsiteY1" fmla="*/ 0 h 444011"/>
              <a:gd name="connsiteX2" fmla="*/ 2336903 w 2336903"/>
              <a:gd name="connsiteY2" fmla="*/ 444011 h 444011"/>
              <a:gd name="connsiteX3" fmla="*/ 0 w 2336903"/>
              <a:gd name="connsiteY3" fmla="*/ 444011 h 444011"/>
              <a:gd name="connsiteX4" fmla="*/ 0 w 2336903"/>
              <a:gd name="connsiteY4" fmla="*/ 0 h 44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6903" h="444011">
                <a:moveTo>
                  <a:pt x="0" y="0"/>
                </a:moveTo>
                <a:lnTo>
                  <a:pt x="2336903" y="0"/>
                </a:lnTo>
                <a:lnTo>
                  <a:pt x="2336903" y="444011"/>
                </a:lnTo>
                <a:lnTo>
                  <a:pt x="0" y="44401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5715" rIns="5715" bIns="5715" numCol="1" spcCol="1270" anchor="ctr" anchorCtr="0">
            <a:noAutofit/>
          </a:bodyPr>
          <a:lstStyle/>
          <a:p>
            <a:pPr marL="176530" lvl="0" defTabSz="400050">
              <a:lnSpc>
                <a:spcPct val="13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sz="2400" b="1" kern="1200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通过想象，用上刚才学过的妙招之一，任选其中一个小题，让人物闪亮登场。</a:t>
            </a:r>
            <a:endParaRPr lang="zh-CN" sz="2400" b="1" kern="1200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自由: 形状 20"/>
          <p:cNvSpPr/>
          <p:nvPr/>
        </p:nvSpPr>
        <p:spPr>
          <a:xfrm>
            <a:off x="5285127" y="1124744"/>
            <a:ext cx="3451985" cy="540002"/>
          </a:xfrm>
          <a:custGeom>
            <a:avLst/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1. </a:t>
            </a:r>
            <a:r>
              <a:rPr lang="zh-CN" sz="24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本班的一个任课老师</a:t>
            </a:r>
            <a:endParaRPr lang="zh-CN" sz="2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自由: 形状 21"/>
          <p:cNvSpPr/>
          <p:nvPr/>
        </p:nvSpPr>
        <p:spPr>
          <a:xfrm>
            <a:off x="5285127" y="1775749"/>
            <a:ext cx="3451985" cy="540002"/>
          </a:xfrm>
          <a:custGeom>
            <a:avLst/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2. </a:t>
            </a:r>
            <a:r>
              <a:rPr lang="zh-CN" sz="24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本班的一个同学</a:t>
            </a:r>
            <a:endParaRPr lang="zh-CN" sz="2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自由: 形状 22"/>
          <p:cNvSpPr/>
          <p:nvPr/>
        </p:nvSpPr>
        <p:spPr>
          <a:xfrm>
            <a:off x="5285127" y="2426755"/>
            <a:ext cx="3451985" cy="540002"/>
          </a:xfrm>
          <a:custGeom>
            <a:avLst/>
            <a:gdLst>
              <a:gd name="connsiteX0" fmla="*/ 0 w 3289300"/>
              <a:gd name="connsiteY0" fmla="*/ 0 h 540002"/>
              <a:gd name="connsiteX1" fmla="*/ 3289300 w 3289300"/>
              <a:gd name="connsiteY1" fmla="*/ 0 h 540002"/>
              <a:gd name="connsiteX2" fmla="*/ 3289300 w 3289300"/>
              <a:gd name="connsiteY2" fmla="*/ 540002 h 540002"/>
              <a:gd name="connsiteX3" fmla="*/ 0 w 3289300"/>
              <a:gd name="connsiteY3" fmla="*/ 540002 h 540002"/>
              <a:gd name="connsiteX4" fmla="*/ 0 w 3289300"/>
              <a:gd name="connsiteY4" fmla="*/ 0 h 54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89300" h="540002">
                <a:moveTo>
                  <a:pt x="0" y="0"/>
                </a:moveTo>
                <a:lnTo>
                  <a:pt x="3289300" y="0"/>
                </a:lnTo>
                <a:lnTo>
                  <a:pt x="3289300" y="540002"/>
                </a:lnTo>
                <a:lnTo>
                  <a:pt x="0" y="5400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marL="0" lvl="0" indent="0" algn="l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4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3. </a:t>
            </a:r>
            <a:r>
              <a:rPr lang="zh-CN" sz="2400" b="1" kern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一个家人</a:t>
            </a:r>
            <a:endParaRPr lang="zh-CN" sz="2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04665" y="1410243"/>
            <a:ext cx="644901" cy="1302010"/>
            <a:chOff x="4302637" y="1892906"/>
            <a:chExt cx="644901" cy="1302010"/>
          </a:xfrm>
        </p:grpSpPr>
        <p:sp>
          <p:nvSpPr>
            <p:cNvPr id="17" name="自由: 形状 16"/>
            <p:cNvSpPr/>
            <p:nvPr/>
          </p:nvSpPr>
          <p:spPr>
            <a:xfrm>
              <a:off x="4302637" y="2541722"/>
              <a:ext cx="644901" cy="653194"/>
            </a:xfrm>
            <a:custGeom>
              <a:avLst/>
              <a:gdLst>
                <a:gd name="connsiteX0" fmla="*/ 0 w 644901"/>
                <a:gd name="connsiteY0" fmla="*/ 0 h 661918"/>
                <a:gd name="connsiteX1" fmla="*/ 322450 w 644901"/>
                <a:gd name="connsiteY1" fmla="*/ 0 h 661918"/>
                <a:gd name="connsiteX2" fmla="*/ 322450 w 644901"/>
                <a:gd name="connsiteY2" fmla="*/ 661918 h 661918"/>
                <a:gd name="connsiteX3" fmla="*/ 644901 w 644901"/>
                <a:gd name="connsiteY3" fmla="*/ 661918 h 661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01" h="661918">
                  <a:moveTo>
                    <a:pt x="0" y="0"/>
                  </a:moveTo>
                  <a:lnTo>
                    <a:pt x="322450" y="0"/>
                  </a:lnTo>
                  <a:lnTo>
                    <a:pt x="322450" y="661918"/>
                  </a:lnTo>
                  <a:lnTo>
                    <a:pt x="644901" y="661918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2047" tIns="307856" rIns="312048" bIns="307856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" kern="1200"/>
            </a:p>
          </p:txBody>
        </p:sp>
        <p:sp>
          <p:nvSpPr>
            <p:cNvPr id="19" name="自由: 形状 18"/>
            <p:cNvSpPr/>
            <p:nvPr/>
          </p:nvSpPr>
          <p:spPr>
            <a:xfrm>
              <a:off x="4302637" y="1892906"/>
              <a:ext cx="644901" cy="648816"/>
            </a:xfrm>
            <a:custGeom>
              <a:avLst/>
              <a:gdLst>
                <a:gd name="connsiteX0" fmla="*/ 0 w 644901"/>
                <a:gd name="connsiteY0" fmla="*/ 640091 h 640091"/>
                <a:gd name="connsiteX1" fmla="*/ 322450 w 644901"/>
                <a:gd name="connsiteY1" fmla="*/ 640091 h 640091"/>
                <a:gd name="connsiteX2" fmla="*/ 322450 w 644901"/>
                <a:gd name="connsiteY2" fmla="*/ 0 h 640091"/>
                <a:gd name="connsiteX3" fmla="*/ 644901 w 644901"/>
                <a:gd name="connsiteY3" fmla="*/ 0 h 640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4901" h="640091">
                  <a:moveTo>
                    <a:pt x="0" y="640091"/>
                  </a:moveTo>
                  <a:lnTo>
                    <a:pt x="322450" y="640091"/>
                  </a:lnTo>
                  <a:lnTo>
                    <a:pt x="322450" y="0"/>
                  </a:lnTo>
                  <a:lnTo>
                    <a:pt x="644901" y="0"/>
                  </a:lnTo>
                </a:path>
              </a:pathLst>
            </a:custGeom>
            <a:noFill/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12435" tIns="297330" rIns="312435" bIns="297330" numCol="1" spcCol="1270" anchor="ctr" anchorCtr="0">
              <a:noAutofit/>
            </a:bodyPr>
            <a:lstStyle/>
            <a:p>
              <a:pPr marL="0" lvl="0" indent="0" algn="ctr" defTabSz="222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500" kern="1200"/>
            </a:p>
          </p:txBody>
        </p:sp>
        <p:cxnSp>
          <p:nvCxnSpPr>
            <p:cNvPr id="25" name="直接连接符 24"/>
            <p:cNvCxnSpPr>
              <a:stCxn id="19" idx="1"/>
            </p:cNvCxnSpPr>
            <p:nvPr/>
          </p:nvCxnSpPr>
          <p:spPr>
            <a:xfrm>
              <a:off x="4625087" y="2541722"/>
              <a:ext cx="258013" cy="0"/>
            </a:xfrm>
            <a:prstGeom prst="line">
              <a:avLst/>
            </a:prstGeom>
            <a:ln>
              <a:solidFill>
                <a:srgbClr val="EA57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KSO_Shape"/>
          <p:cNvSpPr/>
          <p:nvPr/>
        </p:nvSpPr>
        <p:spPr bwMode="auto">
          <a:xfrm>
            <a:off x="2621292" y="3143868"/>
            <a:ext cx="749429" cy="756097"/>
          </a:xfrm>
          <a:custGeom>
            <a:avLst/>
            <a:gdLst>
              <a:gd name="T0" fmla="*/ 1004124 w 4122"/>
              <a:gd name="T1" fmla="*/ 12996 h 4156"/>
              <a:gd name="T2" fmla="*/ 1285140 w 4122"/>
              <a:gd name="T3" fmla="*/ 99204 h 4156"/>
              <a:gd name="T4" fmla="*/ 1293367 w 4122"/>
              <a:gd name="T5" fmla="*/ 103536 h 4156"/>
              <a:gd name="T6" fmla="*/ 1755809 w 4122"/>
              <a:gd name="T7" fmla="*/ 706989 h 4156"/>
              <a:gd name="T8" fmla="*/ 1757974 w 4122"/>
              <a:gd name="T9" fmla="*/ 715653 h 4156"/>
              <a:gd name="T10" fmla="*/ 1331904 w 4122"/>
              <a:gd name="T11" fmla="*/ 1663071 h 4156"/>
              <a:gd name="T12" fmla="*/ 772036 w 4122"/>
              <a:gd name="T13" fmla="*/ 1774405 h 4156"/>
              <a:gd name="T14" fmla="*/ 260232 w 4122"/>
              <a:gd name="T15" fmla="*/ 1521847 h 4156"/>
              <a:gd name="T16" fmla="*/ 93528 w 4122"/>
              <a:gd name="T17" fmla="*/ 496452 h 4156"/>
              <a:gd name="T18" fmla="*/ 97858 w 4122"/>
              <a:gd name="T19" fmla="*/ 488221 h 4156"/>
              <a:gd name="T20" fmla="*/ 701025 w 4122"/>
              <a:gd name="T21" fmla="*/ 25559 h 4156"/>
              <a:gd name="T22" fmla="*/ 709685 w 4122"/>
              <a:gd name="T23" fmla="*/ 23826 h 4156"/>
              <a:gd name="T24" fmla="*/ 471535 w 4122"/>
              <a:gd name="T25" fmla="*/ 480424 h 4156"/>
              <a:gd name="T26" fmla="*/ 431267 w 4122"/>
              <a:gd name="T27" fmla="*/ 403313 h 4156"/>
              <a:gd name="T28" fmla="*/ 471535 w 4122"/>
              <a:gd name="T29" fmla="*/ 480424 h 4156"/>
              <a:gd name="T30" fmla="*/ 1320213 w 4122"/>
              <a:gd name="T31" fmla="*/ 495152 h 4156"/>
              <a:gd name="T32" fmla="*/ 1360048 w 4122"/>
              <a:gd name="T33" fmla="*/ 418475 h 4156"/>
              <a:gd name="T34" fmla="*/ 1304625 w 4122"/>
              <a:gd name="T35" fmla="*/ 1307411 h 4156"/>
              <a:gd name="T36" fmla="*/ 1344893 w 4122"/>
              <a:gd name="T37" fmla="*/ 1384521 h 4156"/>
              <a:gd name="T38" fmla="*/ 1304625 w 4122"/>
              <a:gd name="T39" fmla="*/ 1307411 h 4156"/>
              <a:gd name="T40" fmla="*/ 455947 w 4122"/>
              <a:gd name="T41" fmla="*/ 1292248 h 4156"/>
              <a:gd name="T42" fmla="*/ 416112 w 4122"/>
              <a:gd name="T43" fmla="*/ 1369359 h 4156"/>
              <a:gd name="T44" fmla="*/ 906266 w 4122"/>
              <a:gd name="T45" fmla="*/ 1384954 h 4156"/>
              <a:gd name="T46" fmla="*/ 848244 w 4122"/>
              <a:gd name="T47" fmla="*/ 1569499 h 4156"/>
              <a:gd name="T48" fmla="*/ 906266 w 4122"/>
              <a:gd name="T49" fmla="*/ 1384954 h 4156"/>
              <a:gd name="T50" fmla="*/ 848244 w 4122"/>
              <a:gd name="T51" fmla="*/ 231331 h 4156"/>
              <a:gd name="T52" fmla="*/ 906266 w 4122"/>
              <a:gd name="T53" fmla="*/ 415876 h 4156"/>
              <a:gd name="T54" fmla="*/ 1361780 w 4122"/>
              <a:gd name="T55" fmla="*/ 871174 h 4156"/>
              <a:gd name="T56" fmla="*/ 1545805 w 4122"/>
              <a:gd name="T57" fmla="*/ 929656 h 4156"/>
              <a:gd name="T58" fmla="*/ 1361780 w 4122"/>
              <a:gd name="T59" fmla="*/ 871174 h 4156"/>
              <a:gd name="T60" fmla="*/ 208705 w 4122"/>
              <a:gd name="T61" fmla="*/ 929656 h 4156"/>
              <a:gd name="T62" fmla="*/ 393163 w 4122"/>
              <a:gd name="T63" fmla="*/ 871174 h 4156"/>
              <a:gd name="T64" fmla="*/ 895008 w 4122"/>
              <a:gd name="T65" fmla="*/ 754209 h 4156"/>
              <a:gd name="T66" fmla="*/ 591909 w 4122"/>
              <a:gd name="T67" fmla="*/ 333134 h 4156"/>
              <a:gd name="T68" fmla="*/ 781995 w 4122"/>
              <a:gd name="T69" fmla="*/ 813558 h 4156"/>
              <a:gd name="T70" fmla="*/ 895008 w 4122"/>
              <a:gd name="T71" fmla="*/ 1028860 h 4156"/>
              <a:gd name="T72" fmla="*/ 1029671 w 4122"/>
              <a:gd name="T73" fmla="*/ 864243 h 4156"/>
              <a:gd name="T74" fmla="*/ 1192045 w 4122"/>
              <a:gd name="T75" fmla="*/ 540639 h 4156"/>
              <a:gd name="T76" fmla="*/ 895008 w 4122"/>
              <a:gd name="T77" fmla="*/ 754209 h 4156"/>
              <a:gd name="T78" fmla="*/ 1594734 w 4122"/>
              <a:gd name="T79" fmla="*/ 979042 h 4156"/>
              <a:gd name="T80" fmla="*/ 1583476 w 4122"/>
              <a:gd name="T81" fmla="*/ 742945 h 4156"/>
              <a:gd name="T82" fmla="*/ 1582177 w 4122"/>
              <a:gd name="T83" fmla="*/ 735581 h 4156"/>
              <a:gd name="T84" fmla="*/ 1452277 w 4122"/>
              <a:gd name="T85" fmla="*/ 460063 h 4156"/>
              <a:gd name="T86" fmla="*/ 1220190 w 4122"/>
              <a:gd name="T87" fmla="*/ 263821 h 4156"/>
              <a:gd name="T88" fmla="*/ 1214128 w 4122"/>
              <a:gd name="T89" fmla="*/ 260789 h 4156"/>
              <a:gd name="T90" fmla="*/ 983340 w 4122"/>
              <a:gd name="T91" fmla="*/ 188011 h 4156"/>
              <a:gd name="T92" fmla="*/ 977278 w 4122"/>
              <a:gd name="T93" fmla="*/ 187577 h 4156"/>
              <a:gd name="T94" fmla="*/ 736964 w 4122"/>
              <a:gd name="T95" fmla="*/ 197974 h 4156"/>
              <a:gd name="T96" fmla="*/ 730036 w 4122"/>
              <a:gd name="T97" fmla="*/ 199274 h 4156"/>
              <a:gd name="T98" fmla="*/ 456380 w 4122"/>
              <a:gd name="T99" fmla="*/ 327502 h 4156"/>
              <a:gd name="T100" fmla="*/ 455081 w 4122"/>
              <a:gd name="T101" fmla="*/ 328369 h 4156"/>
              <a:gd name="T102" fmla="*/ 384503 w 4122"/>
              <a:gd name="T103" fmla="*/ 390317 h 4156"/>
              <a:gd name="T104" fmla="*/ 261964 w 4122"/>
              <a:gd name="T105" fmla="*/ 554935 h 4156"/>
              <a:gd name="T106" fmla="*/ 256335 w 4122"/>
              <a:gd name="T107" fmla="*/ 564898 h 4156"/>
              <a:gd name="T108" fmla="*/ 204375 w 4122"/>
              <a:gd name="T109" fmla="*/ 695293 h 4156"/>
              <a:gd name="T110" fmla="*/ 176230 w 4122"/>
              <a:gd name="T111" fmla="*/ 893700 h 4156"/>
              <a:gd name="T112" fmla="*/ 623085 w 4122"/>
              <a:gd name="T113" fmla="*/ 1554770 h 4156"/>
              <a:gd name="T114" fmla="*/ 703623 w 4122"/>
              <a:gd name="T115" fmla="*/ 1581629 h 4156"/>
              <a:gd name="T116" fmla="*/ 793686 w 4122"/>
              <a:gd name="T117" fmla="*/ 1599390 h 4156"/>
              <a:gd name="T118" fmla="*/ 873358 w 4122"/>
              <a:gd name="T119" fmla="*/ 1605888 h 4156"/>
              <a:gd name="T120" fmla="*/ 1243572 w 4122"/>
              <a:gd name="T121" fmla="*/ 1510583 h 4156"/>
              <a:gd name="T122" fmla="*/ 1594734 w 4122"/>
              <a:gd name="T123" fmla="*/ 979042 h 415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60780" y="3182875"/>
            <a:ext cx="1965960" cy="67881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b="1" spc="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10</a:t>
            </a:r>
            <a:r>
              <a:rPr lang="zh-CN" altLang="en-US" sz="3600" b="1" spc="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分钟</a:t>
            </a:r>
            <a:endParaRPr lang="zh-CN" altLang="en-US" sz="3600" b="1" spc="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当堂互批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三人行必有我师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5856" y="112985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作文批改要求</a:t>
            </a:r>
            <a:endParaRPr lang="zh-CN" altLang="en-US" sz="3200" b="1" dirty="0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7798" y="1916832"/>
            <a:ext cx="7602993" cy="434530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按老师的要求各组交换作文本；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进入批改（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）—（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）号同学，各负其责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流水作业，每人必须把四篇作品都认真读完，再酌情打分；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正确使用批改符号，保留批改痕迹；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每位同学根据自己负责的项目，写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句简短评语。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号同学最后写出综合性评价，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15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字以上，语言中肯，鼓励为主，避免消极打击；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449580" indent="-449580" eaLnBrk="1" hangingPunct="1">
              <a:lnSpc>
                <a:spcPct val="120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US" altLang="zh-CN" sz="2400" b="1" dirty="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完成批阅，选出优秀习作并把作文本交还原组，准备互评。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当堂互批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3326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三人行必有我师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3087" y="1161999"/>
            <a:ext cx="273431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作文批改</a:t>
            </a:r>
            <a:r>
              <a:rPr lang="zh-CN" altLang="zh-CN" sz="3200" b="1" dirty="0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标准</a:t>
            </a:r>
            <a:endParaRPr lang="zh-CN" altLang="en-US" sz="3200" b="1" dirty="0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4693" y="2176989"/>
            <a:ext cx="8511803" cy="3248660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eaLnBrk="1" latinLnBrk="0" hangingPunct="1">
              <a:lnSpc>
                <a:spcPts val="3220"/>
              </a:lnSpc>
              <a:spcBef>
                <a:spcPts val="1800"/>
              </a:spcBef>
            </a:pPr>
            <a:r>
              <a:rPr lang="en-US" altLang="zh-CN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号同学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：能用所学的妙招，让人物闪亮登场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分）</a:t>
            </a:r>
            <a:endParaRPr lang="zh-CN" altLang="en-US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eaLnBrk="1" latinLnBrk="0" hangingPunct="1">
              <a:lnSpc>
                <a:spcPts val="3220"/>
              </a:lnSpc>
              <a:spcBef>
                <a:spcPts val="1800"/>
              </a:spcBef>
            </a:pPr>
            <a:r>
              <a:rPr lang="en-US" altLang="zh-CN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号同学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：语言具有吸引力，恰当切入主题。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latinLnBrk="0" hangingPunct="1">
              <a:lnSpc>
                <a:spcPts val="3220"/>
              </a:lnSpc>
              <a:spcBef>
                <a:spcPts val="1800"/>
              </a:spcBef>
            </a:pPr>
            <a:r>
              <a:rPr lang="en-US" altLang="zh-CN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号同学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：语句通顺，错别字少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eaLnBrk="1" latinLnBrk="0" hangingPunct="1">
              <a:lnSpc>
                <a:spcPts val="3820"/>
              </a:lnSpc>
            </a:pPr>
            <a:r>
              <a:rPr lang="en-US" altLang="zh-CN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号同学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书写认真，卷面整洁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eaLnBrk="1" latinLnBrk="0" hangingPunct="1">
              <a:lnSpc>
                <a:spcPts val="3820"/>
              </a:lnSpc>
            </a:pPr>
            <a:r>
              <a:rPr lang="en-US" altLang="zh-CN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r>
              <a:rPr lang="zh-CN" altLang="en-US" sz="26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号同学</a:t>
            </a: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按时完成，</a:t>
            </a:r>
            <a:r>
              <a:rPr lang="en-US" altLang="zh-CN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50</a:t>
            </a: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字左右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</a:t>
            </a:r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</a:t>
            </a:r>
            <a:r>
              <a:rPr lang="zh-CN" altLang="zh-CN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zh-CN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eaLnBrk="1" latinLnBrk="0" hangingPunct="1">
              <a:lnSpc>
                <a:spcPts val="3820"/>
              </a:lnSpc>
            </a:pPr>
            <a:endParaRPr lang="zh-CN" altLang="zh-CN" sz="2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4992472"/>
            <a:ext cx="9144000" cy="1141612"/>
          </a:xfrm>
          <a:prstGeom prst="rect">
            <a:avLst/>
          </a:prstGeom>
          <a:gradFill>
            <a:gsLst>
              <a:gs pos="0">
                <a:schemeClr val="bg1">
                  <a:alpha val="40000"/>
                </a:schemeClr>
              </a:gs>
              <a:gs pos="50000">
                <a:schemeClr val="bg1">
                  <a:alpha val="70000"/>
                </a:schemeClr>
              </a:gs>
              <a:gs pos="100000">
                <a:schemeClr val="bg1">
                  <a:alpha val="22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693" y="5001674"/>
            <a:ext cx="8107048" cy="10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 eaLnBrk="1" hangingPunct="1">
              <a:lnSpc>
                <a:spcPct val="13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备注：进入批改（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）—（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）号同学，各负其责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流水作业，每人必须把每篇习作都认真读完，再酌情打分</a:t>
            </a:r>
            <a:endParaRPr lang="zh-CN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641362" y="1106788"/>
            <a:ext cx="749429" cy="756097"/>
          </a:xfrm>
          <a:custGeom>
            <a:avLst/>
            <a:gdLst>
              <a:gd name="T0" fmla="*/ 1004124 w 4122"/>
              <a:gd name="T1" fmla="*/ 12996 h 4156"/>
              <a:gd name="T2" fmla="*/ 1285140 w 4122"/>
              <a:gd name="T3" fmla="*/ 99204 h 4156"/>
              <a:gd name="T4" fmla="*/ 1293367 w 4122"/>
              <a:gd name="T5" fmla="*/ 103536 h 4156"/>
              <a:gd name="T6" fmla="*/ 1755809 w 4122"/>
              <a:gd name="T7" fmla="*/ 706989 h 4156"/>
              <a:gd name="T8" fmla="*/ 1757974 w 4122"/>
              <a:gd name="T9" fmla="*/ 715653 h 4156"/>
              <a:gd name="T10" fmla="*/ 1331904 w 4122"/>
              <a:gd name="T11" fmla="*/ 1663071 h 4156"/>
              <a:gd name="T12" fmla="*/ 772036 w 4122"/>
              <a:gd name="T13" fmla="*/ 1774405 h 4156"/>
              <a:gd name="T14" fmla="*/ 260232 w 4122"/>
              <a:gd name="T15" fmla="*/ 1521847 h 4156"/>
              <a:gd name="T16" fmla="*/ 93528 w 4122"/>
              <a:gd name="T17" fmla="*/ 496452 h 4156"/>
              <a:gd name="T18" fmla="*/ 97858 w 4122"/>
              <a:gd name="T19" fmla="*/ 488221 h 4156"/>
              <a:gd name="T20" fmla="*/ 701025 w 4122"/>
              <a:gd name="T21" fmla="*/ 25559 h 4156"/>
              <a:gd name="T22" fmla="*/ 709685 w 4122"/>
              <a:gd name="T23" fmla="*/ 23826 h 4156"/>
              <a:gd name="T24" fmla="*/ 471535 w 4122"/>
              <a:gd name="T25" fmla="*/ 480424 h 4156"/>
              <a:gd name="T26" fmla="*/ 431267 w 4122"/>
              <a:gd name="T27" fmla="*/ 403313 h 4156"/>
              <a:gd name="T28" fmla="*/ 471535 w 4122"/>
              <a:gd name="T29" fmla="*/ 480424 h 4156"/>
              <a:gd name="T30" fmla="*/ 1320213 w 4122"/>
              <a:gd name="T31" fmla="*/ 495152 h 4156"/>
              <a:gd name="T32" fmla="*/ 1360048 w 4122"/>
              <a:gd name="T33" fmla="*/ 418475 h 4156"/>
              <a:gd name="T34" fmla="*/ 1304625 w 4122"/>
              <a:gd name="T35" fmla="*/ 1307411 h 4156"/>
              <a:gd name="T36" fmla="*/ 1344893 w 4122"/>
              <a:gd name="T37" fmla="*/ 1384521 h 4156"/>
              <a:gd name="T38" fmla="*/ 1304625 w 4122"/>
              <a:gd name="T39" fmla="*/ 1307411 h 4156"/>
              <a:gd name="T40" fmla="*/ 455947 w 4122"/>
              <a:gd name="T41" fmla="*/ 1292248 h 4156"/>
              <a:gd name="T42" fmla="*/ 416112 w 4122"/>
              <a:gd name="T43" fmla="*/ 1369359 h 4156"/>
              <a:gd name="T44" fmla="*/ 906266 w 4122"/>
              <a:gd name="T45" fmla="*/ 1384954 h 4156"/>
              <a:gd name="T46" fmla="*/ 848244 w 4122"/>
              <a:gd name="T47" fmla="*/ 1569499 h 4156"/>
              <a:gd name="T48" fmla="*/ 906266 w 4122"/>
              <a:gd name="T49" fmla="*/ 1384954 h 4156"/>
              <a:gd name="T50" fmla="*/ 848244 w 4122"/>
              <a:gd name="T51" fmla="*/ 231331 h 4156"/>
              <a:gd name="T52" fmla="*/ 906266 w 4122"/>
              <a:gd name="T53" fmla="*/ 415876 h 4156"/>
              <a:gd name="T54" fmla="*/ 1361780 w 4122"/>
              <a:gd name="T55" fmla="*/ 871174 h 4156"/>
              <a:gd name="T56" fmla="*/ 1545805 w 4122"/>
              <a:gd name="T57" fmla="*/ 929656 h 4156"/>
              <a:gd name="T58" fmla="*/ 1361780 w 4122"/>
              <a:gd name="T59" fmla="*/ 871174 h 4156"/>
              <a:gd name="T60" fmla="*/ 208705 w 4122"/>
              <a:gd name="T61" fmla="*/ 929656 h 4156"/>
              <a:gd name="T62" fmla="*/ 393163 w 4122"/>
              <a:gd name="T63" fmla="*/ 871174 h 4156"/>
              <a:gd name="T64" fmla="*/ 895008 w 4122"/>
              <a:gd name="T65" fmla="*/ 754209 h 4156"/>
              <a:gd name="T66" fmla="*/ 591909 w 4122"/>
              <a:gd name="T67" fmla="*/ 333134 h 4156"/>
              <a:gd name="T68" fmla="*/ 781995 w 4122"/>
              <a:gd name="T69" fmla="*/ 813558 h 4156"/>
              <a:gd name="T70" fmla="*/ 895008 w 4122"/>
              <a:gd name="T71" fmla="*/ 1028860 h 4156"/>
              <a:gd name="T72" fmla="*/ 1029671 w 4122"/>
              <a:gd name="T73" fmla="*/ 864243 h 4156"/>
              <a:gd name="T74" fmla="*/ 1192045 w 4122"/>
              <a:gd name="T75" fmla="*/ 540639 h 4156"/>
              <a:gd name="T76" fmla="*/ 895008 w 4122"/>
              <a:gd name="T77" fmla="*/ 754209 h 4156"/>
              <a:gd name="T78" fmla="*/ 1594734 w 4122"/>
              <a:gd name="T79" fmla="*/ 979042 h 4156"/>
              <a:gd name="T80" fmla="*/ 1583476 w 4122"/>
              <a:gd name="T81" fmla="*/ 742945 h 4156"/>
              <a:gd name="T82" fmla="*/ 1582177 w 4122"/>
              <a:gd name="T83" fmla="*/ 735581 h 4156"/>
              <a:gd name="T84" fmla="*/ 1452277 w 4122"/>
              <a:gd name="T85" fmla="*/ 460063 h 4156"/>
              <a:gd name="T86" fmla="*/ 1220190 w 4122"/>
              <a:gd name="T87" fmla="*/ 263821 h 4156"/>
              <a:gd name="T88" fmla="*/ 1214128 w 4122"/>
              <a:gd name="T89" fmla="*/ 260789 h 4156"/>
              <a:gd name="T90" fmla="*/ 983340 w 4122"/>
              <a:gd name="T91" fmla="*/ 188011 h 4156"/>
              <a:gd name="T92" fmla="*/ 977278 w 4122"/>
              <a:gd name="T93" fmla="*/ 187577 h 4156"/>
              <a:gd name="T94" fmla="*/ 736964 w 4122"/>
              <a:gd name="T95" fmla="*/ 197974 h 4156"/>
              <a:gd name="T96" fmla="*/ 730036 w 4122"/>
              <a:gd name="T97" fmla="*/ 199274 h 4156"/>
              <a:gd name="T98" fmla="*/ 456380 w 4122"/>
              <a:gd name="T99" fmla="*/ 327502 h 4156"/>
              <a:gd name="T100" fmla="*/ 455081 w 4122"/>
              <a:gd name="T101" fmla="*/ 328369 h 4156"/>
              <a:gd name="T102" fmla="*/ 384503 w 4122"/>
              <a:gd name="T103" fmla="*/ 390317 h 4156"/>
              <a:gd name="T104" fmla="*/ 261964 w 4122"/>
              <a:gd name="T105" fmla="*/ 554935 h 4156"/>
              <a:gd name="T106" fmla="*/ 256335 w 4122"/>
              <a:gd name="T107" fmla="*/ 564898 h 4156"/>
              <a:gd name="T108" fmla="*/ 204375 w 4122"/>
              <a:gd name="T109" fmla="*/ 695293 h 4156"/>
              <a:gd name="T110" fmla="*/ 176230 w 4122"/>
              <a:gd name="T111" fmla="*/ 893700 h 4156"/>
              <a:gd name="T112" fmla="*/ 623085 w 4122"/>
              <a:gd name="T113" fmla="*/ 1554770 h 4156"/>
              <a:gd name="T114" fmla="*/ 703623 w 4122"/>
              <a:gd name="T115" fmla="*/ 1581629 h 4156"/>
              <a:gd name="T116" fmla="*/ 793686 w 4122"/>
              <a:gd name="T117" fmla="*/ 1599390 h 4156"/>
              <a:gd name="T118" fmla="*/ 873358 w 4122"/>
              <a:gd name="T119" fmla="*/ 1605888 h 4156"/>
              <a:gd name="T120" fmla="*/ 1243572 w 4122"/>
              <a:gd name="T121" fmla="*/ 1510583 h 4156"/>
              <a:gd name="T122" fmla="*/ 1594734 w 4122"/>
              <a:gd name="T123" fmla="*/ 979042 h 415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92890" y="1162305"/>
            <a:ext cx="1965960" cy="67881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b="1" spc="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10</a:t>
            </a:r>
            <a:r>
              <a:rPr lang="zh-CN" altLang="en-US" sz="3600" b="1" spc="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分钟</a:t>
            </a:r>
            <a:endParaRPr lang="zh-CN" altLang="en-US" sz="3600" b="1" spc="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当堂互评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24288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见贤思齐焉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1960" y="1272160"/>
            <a:ext cx="1624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spc="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8</a:t>
            </a:r>
            <a:r>
              <a:rPr lang="zh-CN" altLang="en-US" sz="3600" b="1" spc="6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幼圆" panose="02010509060101010101" pitchFamily="49" charset="-122"/>
                <a:sym typeface="Arial" panose="020B0604020202020204" pitchFamily="34" charset="0"/>
              </a:rPr>
              <a:t>分钟</a:t>
            </a:r>
            <a:endParaRPr lang="zh-CN" altLang="en-US" sz="3600" b="1" spc="6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827584" y="2564904"/>
            <a:ext cx="7718563" cy="246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优秀习作的作者上台朗读习作。其他同学认真听，注意记下优秀的方面和建议。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自由发言，评议优秀作文，提出修改建议。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老师对学生说的不到或者不妥之处进行补充。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3225177" y="1217278"/>
            <a:ext cx="749429" cy="756097"/>
          </a:xfrm>
          <a:custGeom>
            <a:avLst/>
            <a:gdLst>
              <a:gd name="T0" fmla="*/ 1004124 w 4122"/>
              <a:gd name="T1" fmla="*/ 12996 h 4156"/>
              <a:gd name="T2" fmla="*/ 1285140 w 4122"/>
              <a:gd name="T3" fmla="*/ 99204 h 4156"/>
              <a:gd name="T4" fmla="*/ 1293367 w 4122"/>
              <a:gd name="T5" fmla="*/ 103536 h 4156"/>
              <a:gd name="T6" fmla="*/ 1755809 w 4122"/>
              <a:gd name="T7" fmla="*/ 706989 h 4156"/>
              <a:gd name="T8" fmla="*/ 1757974 w 4122"/>
              <a:gd name="T9" fmla="*/ 715653 h 4156"/>
              <a:gd name="T10" fmla="*/ 1331904 w 4122"/>
              <a:gd name="T11" fmla="*/ 1663071 h 4156"/>
              <a:gd name="T12" fmla="*/ 772036 w 4122"/>
              <a:gd name="T13" fmla="*/ 1774405 h 4156"/>
              <a:gd name="T14" fmla="*/ 260232 w 4122"/>
              <a:gd name="T15" fmla="*/ 1521847 h 4156"/>
              <a:gd name="T16" fmla="*/ 93528 w 4122"/>
              <a:gd name="T17" fmla="*/ 496452 h 4156"/>
              <a:gd name="T18" fmla="*/ 97858 w 4122"/>
              <a:gd name="T19" fmla="*/ 488221 h 4156"/>
              <a:gd name="T20" fmla="*/ 701025 w 4122"/>
              <a:gd name="T21" fmla="*/ 25559 h 4156"/>
              <a:gd name="T22" fmla="*/ 709685 w 4122"/>
              <a:gd name="T23" fmla="*/ 23826 h 4156"/>
              <a:gd name="T24" fmla="*/ 471535 w 4122"/>
              <a:gd name="T25" fmla="*/ 480424 h 4156"/>
              <a:gd name="T26" fmla="*/ 431267 w 4122"/>
              <a:gd name="T27" fmla="*/ 403313 h 4156"/>
              <a:gd name="T28" fmla="*/ 471535 w 4122"/>
              <a:gd name="T29" fmla="*/ 480424 h 4156"/>
              <a:gd name="T30" fmla="*/ 1320213 w 4122"/>
              <a:gd name="T31" fmla="*/ 495152 h 4156"/>
              <a:gd name="T32" fmla="*/ 1360048 w 4122"/>
              <a:gd name="T33" fmla="*/ 418475 h 4156"/>
              <a:gd name="T34" fmla="*/ 1304625 w 4122"/>
              <a:gd name="T35" fmla="*/ 1307411 h 4156"/>
              <a:gd name="T36" fmla="*/ 1344893 w 4122"/>
              <a:gd name="T37" fmla="*/ 1384521 h 4156"/>
              <a:gd name="T38" fmla="*/ 1304625 w 4122"/>
              <a:gd name="T39" fmla="*/ 1307411 h 4156"/>
              <a:gd name="T40" fmla="*/ 455947 w 4122"/>
              <a:gd name="T41" fmla="*/ 1292248 h 4156"/>
              <a:gd name="T42" fmla="*/ 416112 w 4122"/>
              <a:gd name="T43" fmla="*/ 1369359 h 4156"/>
              <a:gd name="T44" fmla="*/ 906266 w 4122"/>
              <a:gd name="T45" fmla="*/ 1384954 h 4156"/>
              <a:gd name="T46" fmla="*/ 848244 w 4122"/>
              <a:gd name="T47" fmla="*/ 1569499 h 4156"/>
              <a:gd name="T48" fmla="*/ 906266 w 4122"/>
              <a:gd name="T49" fmla="*/ 1384954 h 4156"/>
              <a:gd name="T50" fmla="*/ 848244 w 4122"/>
              <a:gd name="T51" fmla="*/ 231331 h 4156"/>
              <a:gd name="T52" fmla="*/ 906266 w 4122"/>
              <a:gd name="T53" fmla="*/ 415876 h 4156"/>
              <a:gd name="T54" fmla="*/ 1361780 w 4122"/>
              <a:gd name="T55" fmla="*/ 871174 h 4156"/>
              <a:gd name="T56" fmla="*/ 1545805 w 4122"/>
              <a:gd name="T57" fmla="*/ 929656 h 4156"/>
              <a:gd name="T58" fmla="*/ 1361780 w 4122"/>
              <a:gd name="T59" fmla="*/ 871174 h 4156"/>
              <a:gd name="T60" fmla="*/ 208705 w 4122"/>
              <a:gd name="T61" fmla="*/ 929656 h 4156"/>
              <a:gd name="T62" fmla="*/ 393163 w 4122"/>
              <a:gd name="T63" fmla="*/ 871174 h 4156"/>
              <a:gd name="T64" fmla="*/ 895008 w 4122"/>
              <a:gd name="T65" fmla="*/ 754209 h 4156"/>
              <a:gd name="T66" fmla="*/ 591909 w 4122"/>
              <a:gd name="T67" fmla="*/ 333134 h 4156"/>
              <a:gd name="T68" fmla="*/ 781995 w 4122"/>
              <a:gd name="T69" fmla="*/ 813558 h 4156"/>
              <a:gd name="T70" fmla="*/ 895008 w 4122"/>
              <a:gd name="T71" fmla="*/ 1028860 h 4156"/>
              <a:gd name="T72" fmla="*/ 1029671 w 4122"/>
              <a:gd name="T73" fmla="*/ 864243 h 4156"/>
              <a:gd name="T74" fmla="*/ 1192045 w 4122"/>
              <a:gd name="T75" fmla="*/ 540639 h 4156"/>
              <a:gd name="T76" fmla="*/ 895008 w 4122"/>
              <a:gd name="T77" fmla="*/ 754209 h 4156"/>
              <a:gd name="T78" fmla="*/ 1594734 w 4122"/>
              <a:gd name="T79" fmla="*/ 979042 h 4156"/>
              <a:gd name="T80" fmla="*/ 1583476 w 4122"/>
              <a:gd name="T81" fmla="*/ 742945 h 4156"/>
              <a:gd name="T82" fmla="*/ 1582177 w 4122"/>
              <a:gd name="T83" fmla="*/ 735581 h 4156"/>
              <a:gd name="T84" fmla="*/ 1452277 w 4122"/>
              <a:gd name="T85" fmla="*/ 460063 h 4156"/>
              <a:gd name="T86" fmla="*/ 1220190 w 4122"/>
              <a:gd name="T87" fmla="*/ 263821 h 4156"/>
              <a:gd name="T88" fmla="*/ 1214128 w 4122"/>
              <a:gd name="T89" fmla="*/ 260789 h 4156"/>
              <a:gd name="T90" fmla="*/ 983340 w 4122"/>
              <a:gd name="T91" fmla="*/ 188011 h 4156"/>
              <a:gd name="T92" fmla="*/ 977278 w 4122"/>
              <a:gd name="T93" fmla="*/ 187577 h 4156"/>
              <a:gd name="T94" fmla="*/ 736964 w 4122"/>
              <a:gd name="T95" fmla="*/ 197974 h 4156"/>
              <a:gd name="T96" fmla="*/ 730036 w 4122"/>
              <a:gd name="T97" fmla="*/ 199274 h 4156"/>
              <a:gd name="T98" fmla="*/ 456380 w 4122"/>
              <a:gd name="T99" fmla="*/ 327502 h 4156"/>
              <a:gd name="T100" fmla="*/ 455081 w 4122"/>
              <a:gd name="T101" fmla="*/ 328369 h 4156"/>
              <a:gd name="T102" fmla="*/ 384503 w 4122"/>
              <a:gd name="T103" fmla="*/ 390317 h 4156"/>
              <a:gd name="T104" fmla="*/ 261964 w 4122"/>
              <a:gd name="T105" fmla="*/ 554935 h 4156"/>
              <a:gd name="T106" fmla="*/ 256335 w 4122"/>
              <a:gd name="T107" fmla="*/ 564898 h 4156"/>
              <a:gd name="T108" fmla="*/ 204375 w 4122"/>
              <a:gd name="T109" fmla="*/ 695293 h 4156"/>
              <a:gd name="T110" fmla="*/ 176230 w 4122"/>
              <a:gd name="T111" fmla="*/ 893700 h 4156"/>
              <a:gd name="T112" fmla="*/ 623085 w 4122"/>
              <a:gd name="T113" fmla="*/ 1554770 h 4156"/>
              <a:gd name="T114" fmla="*/ 703623 w 4122"/>
              <a:gd name="T115" fmla="*/ 1581629 h 4156"/>
              <a:gd name="T116" fmla="*/ 793686 w 4122"/>
              <a:gd name="T117" fmla="*/ 1599390 h 4156"/>
              <a:gd name="T118" fmla="*/ 873358 w 4122"/>
              <a:gd name="T119" fmla="*/ 1605888 h 4156"/>
              <a:gd name="T120" fmla="*/ 1243572 w 4122"/>
              <a:gd name="T121" fmla="*/ 1510583 h 4156"/>
              <a:gd name="T122" fmla="*/ 1594734 w 4122"/>
              <a:gd name="T123" fmla="*/ 979042 h 415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122" h="4156">
                <a:moveTo>
                  <a:pt x="2309" y="29"/>
                </a:moveTo>
                <a:cubicBezTo>
                  <a:pt x="2319" y="30"/>
                  <a:pt x="2319" y="30"/>
                  <a:pt x="2319" y="30"/>
                </a:cubicBezTo>
                <a:cubicBezTo>
                  <a:pt x="2328" y="31"/>
                  <a:pt x="2328" y="31"/>
                  <a:pt x="2328" y="31"/>
                </a:cubicBezTo>
                <a:cubicBezTo>
                  <a:pt x="2555" y="62"/>
                  <a:pt x="2770" y="130"/>
                  <a:pt x="2968" y="229"/>
                </a:cubicBezTo>
                <a:cubicBezTo>
                  <a:pt x="2976" y="233"/>
                  <a:pt x="2976" y="233"/>
                  <a:pt x="2976" y="233"/>
                </a:cubicBezTo>
                <a:cubicBezTo>
                  <a:pt x="2987" y="239"/>
                  <a:pt x="2987" y="239"/>
                  <a:pt x="2987" y="239"/>
                </a:cubicBezTo>
                <a:cubicBezTo>
                  <a:pt x="3262" y="380"/>
                  <a:pt x="3496" y="578"/>
                  <a:pt x="3677" y="815"/>
                </a:cubicBezTo>
                <a:cubicBezTo>
                  <a:pt x="3859" y="1052"/>
                  <a:pt x="3991" y="1329"/>
                  <a:pt x="4055" y="1632"/>
                </a:cubicBezTo>
                <a:cubicBezTo>
                  <a:pt x="4058" y="1645"/>
                  <a:pt x="4058" y="1645"/>
                  <a:pt x="4058" y="1645"/>
                </a:cubicBezTo>
                <a:cubicBezTo>
                  <a:pt x="4060" y="1652"/>
                  <a:pt x="4060" y="1652"/>
                  <a:pt x="4060" y="1652"/>
                </a:cubicBezTo>
                <a:cubicBezTo>
                  <a:pt x="4122" y="1954"/>
                  <a:pt x="4116" y="2275"/>
                  <a:pt x="4031" y="2594"/>
                </a:cubicBezTo>
                <a:cubicBezTo>
                  <a:pt x="3885" y="3141"/>
                  <a:pt x="3530" y="3576"/>
                  <a:pt x="3076" y="3839"/>
                </a:cubicBezTo>
                <a:cubicBezTo>
                  <a:pt x="2697" y="4058"/>
                  <a:pt x="2248" y="4156"/>
                  <a:pt x="1793" y="4098"/>
                </a:cubicBezTo>
                <a:cubicBezTo>
                  <a:pt x="1783" y="4096"/>
                  <a:pt x="1783" y="4096"/>
                  <a:pt x="1783" y="4096"/>
                </a:cubicBezTo>
                <a:cubicBezTo>
                  <a:pt x="1774" y="4095"/>
                  <a:pt x="1774" y="4095"/>
                  <a:pt x="1774" y="4095"/>
                </a:cubicBezTo>
                <a:cubicBezTo>
                  <a:pt x="1318" y="4033"/>
                  <a:pt x="910" y="3823"/>
                  <a:pt x="601" y="3513"/>
                </a:cubicBezTo>
                <a:cubicBezTo>
                  <a:pt x="230" y="3142"/>
                  <a:pt x="0" y="2629"/>
                  <a:pt x="0" y="2063"/>
                </a:cubicBezTo>
                <a:cubicBezTo>
                  <a:pt x="0" y="1734"/>
                  <a:pt x="78" y="1422"/>
                  <a:pt x="216" y="1146"/>
                </a:cubicBezTo>
                <a:cubicBezTo>
                  <a:pt x="220" y="1139"/>
                  <a:pt x="220" y="1139"/>
                  <a:pt x="220" y="1139"/>
                </a:cubicBezTo>
                <a:cubicBezTo>
                  <a:pt x="226" y="1127"/>
                  <a:pt x="226" y="1127"/>
                  <a:pt x="226" y="1127"/>
                </a:cubicBezTo>
                <a:cubicBezTo>
                  <a:pt x="367" y="851"/>
                  <a:pt x="566" y="617"/>
                  <a:pt x="803" y="436"/>
                </a:cubicBezTo>
                <a:cubicBezTo>
                  <a:pt x="1040" y="255"/>
                  <a:pt x="1317" y="123"/>
                  <a:pt x="1619" y="59"/>
                </a:cubicBezTo>
                <a:cubicBezTo>
                  <a:pt x="1632" y="56"/>
                  <a:pt x="1632" y="56"/>
                  <a:pt x="1632" y="56"/>
                </a:cubicBezTo>
                <a:cubicBezTo>
                  <a:pt x="1639" y="55"/>
                  <a:pt x="1639" y="55"/>
                  <a:pt x="1639" y="55"/>
                </a:cubicBezTo>
                <a:cubicBezTo>
                  <a:pt x="1855" y="10"/>
                  <a:pt x="2081" y="0"/>
                  <a:pt x="2309" y="29"/>
                </a:cubicBezTo>
                <a:close/>
                <a:moveTo>
                  <a:pt x="1089" y="1109"/>
                </a:moveTo>
                <a:cubicBezTo>
                  <a:pt x="1131" y="1066"/>
                  <a:pt x="1131" y="1066"/>
                  <a:pt x="1131" y="1066"/>
                </a:cubicBezTo>
                <a:cubicBezTo>
                  <a:pt x="996" y="931"/>
                  <a:pt x="996" y="931"/>
                  <a:pt x="996" y="931"/>
                </a:cubicBezTo>
                <a:cubicBezTo>
                  <a:pt x="954" y="973"/>
                  <a:pt x="954" y="973"/>
                  <a:pt x="954" y="973"/>
                </a:cubicBezTo>
                <a:cubicBezTo>
                  <a:pt x="1089" y="1109"/>
                  <a:pt x="1089" y="1109"/>
                  <a:pt x="1089" y="1109"/>
                </a:cubicBezTo>
                <a:close/>
                <a:moveTo>
                  <a:pt x="3006" y="1101"/>
                </a:moveTo>
                <a:cubicBezTo>
                  <a:pt x="3049" y="1143"/>
                  <a:pt x="3049" y="1143"/>
                  <a:pt x="3049" y="1143"/>
                </a:cubicBezTo>
                <a:cubicBezTo>
                  <a:pt x="3183" y="1009"/>
                  <a:pt x="3183" y="1009"/>
                  <a:pt x="3183" y="1009"/>
                </a:cubicBezTo>
                <a:cubicBezTo>
                  <a:pt x="3141" y="966"/>
                  <a:pt x="3141" y="966"/>
                  <a:pt x="3141" y="966"/>
                </a:cubicBezTo>
                <a:cubicBezTo>
                  <a:pt x="3006" y="1101"/>
                  <a:pt x="3006" y="1101"/>
                  <a:pt x="3006" y="1101"/>
                </a:cubicBezTo>
                <a:close/>
                <a:moveTo>
                  <a:pt x="3013" y="3018"/>
                </a:moveTo>
                <a:cubicBezTo>
                  <a:pt x="2971" y="3061"/>
                  <a:pt x="2971" y="3061"/>
                  <a:pt x="2971" y="3061"/>
                </a:cubicBezTo>
                <a:cubicBezTo>
                  <a:pt x="3106" y="3196"/>
                  <a:pt x="3106" y="3196"/>
                  <a:pt x="3106" y="3196"/>
                </a:cubicBezTo>
                <a:cubicBezTo>
                  <a:pt x="3148" y="3153"/>
                  <a:pt x="3148" y="3153"/>
                  <a:pt x="3148" y="3153"/>
                </a:cubicBezTo>
                <a:cubicBezTo>
                  <a:pt x="3013" y="3018"/>
                  <a:pt x="3013" y="3018"/>
                  <a:pt x="3013" y="3018"/>
                </a:cubicBezTo>
                <a:close/>
                <a:moveTo>
                  <a:pt x="1096" y="3026"/>
                </a:moveTo>
                <a:cubicBezTo>
                  <a:pt x="1053" y="2983"/>
                  <a:pt x="1053" y="2983"/>
                  <a:pt x="1053" y="2983"/>
                </a:cubicBezTo>
                <a:cubicBezTo>
                  <a:pt x="919" y="3118"/>
                  <a:pt x="919" y="3118"/>
                  <a:pt x="919" y="3118"/>
                </a:cubicBezTo>
                <a:cubicBezTo>
                  <a:pt x="961" y="3161"/>
                  <a:pt x="961" y="3161"/>
                  <a:pt x="961" y="3161"/>
                </a:cubicBezTo>
                <a:cubicBezTo>
                  <a:pt x="1096" y="3026"/>
                  <a:pt x="1096" y="3026"/>
                  <a:pt x="1096" y="3026"/>
                </a:cubicBezTo>
                <a:close/>
                <a:moveTo>
                  <a:pt x="2093" y="3197"/>
                </a:moveTo>
                <a:cubicBezTo>
                  <a:pt x="1959" y="3197"/>
                  <a:pt x="1959" y="3197"/>
                  <a:pt x="1959" y="3197"/>
                </a:cubicBezTo>
                <a:cubicBezTo>
                  <a:pt x="1959" y="3623"/>
                  <a:pt x="1959" y="3623"/>
                  <a:pt x="1959" y="3623"/>
                </a:cubicBezTo>
                <a:cubicBezTo>
                  <a:pt x="2093" y="3623"/>
                  <a:pt x="2093" y="3623"/>
                  <a:pt x="2093" y="3623"/>
                </a:cubicBezTo>
                <a:cubicBezTo>
                  <a:pt x="2093" y="3197"/>
                  <a:pt x="2093" y="3197"/>
                  <a:pt x="2093" y="3197"/>
                </a:cubicBezTo>
                <a:close/>
                <a:moveTo>
                  <a:pt x="2093" y="534"/>
                </a:moveTo>
                <a:cubicBezTo>
                  <a:pt x="1959" y="534"/>
                  <a:pt x="1959" y="534"/>
                  <a:pt x="1959" y="534"/>
                </a:cubicBezTo>
                <a:cubicBezTo>
                  <a:pt x="1959" y="960"/>
                  <a:pt x="1959" y="960"/>
                  <a:pt x="1959" y="960"/>
                </a:cubicBezTo>
                <a:cubicBezTo>
                  <a:pt x="2093" y="960"/>
                  <a:pt x="2093" y="960"/>
                  <a:pt x="2093" y="960"/>
                </a:cubicBezTo>
                <a:cubicBezTo>
                  <a:pt x="2093" y="534"/>
                  <a:pt x="2093" y="534"/>
                  <a:pt x="2093" y="534"/>
                </a:cubicBezTo>
                <a:close/>
                <a:moveTo>
                  <a:pt x="3145" y="2011"/>
                </a:moveTo>
                <a:cubicBezTo>
                  <a:pt x="3145" y="2146"/>
                  <a:pt x="3145" y="2146"/>
                  <a:pt x="3145" y="2146"/>
                </a:cubicBezTo>
                <a:cubicBezTo>
                  <a:pt x="3570" y="2146"/>
                  <a:pt x="3570" y="2146"/>
                  <a:pt x="3570" y="2146"/>
                </a:cubicBezTo>
                <a:cubicBezTo>
                  <a:pt x="3570" y="2011"/>
                  <a:pt x="3570" y="2011"/>
                  <a:pt x="3570" y="2011"/>
                </a:cubicBezTo>
                <a:cubicBezTo>
                  <a:pt x="3145" y="2011"/>
                  <a:pt x="3145" y="2011"/>
                  <a:pt x="3145" y="2011"/>
                </a:cubicBezTo>
                <a:close/>
                <a:moveTo>
                  <a:pt x="482" y="2011"/>
                </a:moveTo>
                <a:cubicBezTo>
                  <a:pt x="482" y="2146"/>
                  <a:pt x="482" y="2146"/>
                  <a:pt x="482" y="2146"/>
                </a:cubicBezTo>
                <a:cubicBezTo>
                  <a:pt x="908" y="2146"/>
                  <a:pt x="908" y="2146"/>
                  <a:pt x="908" y="2146"/>
                </a:cubicBezTo>
                <a:cubicBezTo>
                  <a:pt x="908" y="2011"/>
                  <a:pt x="908" y="2011"/>
                  <a:pt x="908" y="2011"/>
                </a:cubicBezTo>
                <a:cubicBezTo>
                  <a:pt x="482" y="2011"/>
                  <a:pt x="482" y="2011"/>
                  <a:pt x="482" y="2011"/>
                </a:cubicBezTo>
                <a:close/>
                <a:moveTo>
                  <a:pt x="2067" y="1741"/>
                </a:moveTo>
                <a:cubicBezTo>
                  <a:pt x="2035" y="1741"/>
                  <a:pt x="2004" y="1746"/>
                  <a:pt x="1975" y="1755"/>
                </a:cubicBezTo>
                <a:cubicBezTo>
                  <a:pt x="1807" y="1412"/>
                  <a:pt x="1602" y="1084"/>
                  <a:pt x="1367" y="769"/>
                </a:cubicBezTo>
                <a:cubicBezTo>
                  <a:pt x="1314" y="798"/>
                  <a:pt x="1261" y="827"/>
                  <a:pt x="1208" y="856"/>
                </a:cubicBezTo>
                <a:cubicBezTo>
                  <a:pt x="1372" y="1222"/>
                  <a:pt x="1572" y="1561"/>
                  <a:pt x="1806" y="1878"/>
                </a:cubicBezTo>
                <a:cubicBezTo>
                  <a:pt x="1771" y="1929"/>
                  <a:pt x="1750" y="1991"/>
                  <a:pt x="1750" y="2058"/>
                </a:cubicBezTo>
                <a:cubicBezTo>
                  <a:pt x="1750" y="2234"/>
                  <a:pt x="1892" y="2375"/>
                  <a:pt x="2067" y="2375"/>
                </a:cubicBezTo>
                <a:cubicBezTo>
                  <a:pt x="2242" y="2375"/>
                  <a:pt x="2384" y="2234"/>
                  <a:pt x="2384" y="2058"/>
                </a:cubicBezTo>
                <a:cubicBezTo>
                  <a:pt x="2384" y="2037"/>
                  <a:pt x="2382" y="2015"/>
                  <a:pt x="2378" y="1995"/>
                </a:cubicBezTo>
                <a:cubicBezTo>
                  <a:pt x="2572" y="1823"/>
                  <a:pt x="2750" y="1624"/>
                  <a:pt x="2904" y="1390"/>
                </a:cubicBezTo>
                <a:cubicBezTo>
                  <a:pt x="2854" y="1343"/>
                  <a:pt x="2804" y="1295"/>
                  <a:pt x="2753" y="1248"/>
                </a:cubicBezTo>
                <a:cubicBezTo>
                  <a:pt x="2549" y="1400"/>
                  <a:pt x="2368" y="1576"/>
                  <a:pt x="2206" y="1773"/>
                </a:cubicBezTo>
                <a:cubicBezTo>
                  <a:pt x="2164" y="1753"/>
                  <a:pt x="2117" y="1741"/>
                  <a:pt x="2067" y="1741"/>
                </a:cubicBezTo>
                <a:close/>
                <a:moveTo>
                  <a:pt x="3683" y="2260"/>
                </a:moveTo>
                <a:cubicBezTo>
                  <a:pt x="3683" y="2260"/>
                  <a:pt x="3683" y="2260"/>
                  <a:pt x="3683" y="2260"/>
                </a:cubicBezTo>
                <a:cubicBezTo>
                  <a:pt x="3690" y="2195"/>
                  <a:pt x="3694" y="2129"/>
                  <a:pt x="3694" y="2063"/>
                </a:cubicBezTo>
                <a:cubicBezTo>
                  <a:pt x="3694" y="1943"/>
                  <a:pt x="3682" y="1827"/>
                  <a:pt x="3657" y="1715"/>
                </a:cubicBezTo>
                <a:cubicBezTo>
                  <a:pt x="3655" y="1704"/>
                  <a:pt x="3655" y="1704"/>
                  <a:pt x="3655" y="1704"/>
                </a:cubicBezTo>
                <a:cubicBezTo>
                  <a:pt x="3654" y="1698"/>
                  <a:pt x="3654" y="1698"/>
                  <a:pt x="3654" y="1698"/>
                </a:cubicBezTo>
                <a:cubicBezTo>
                  <a:pt x="3617" y="1537"/>
                  <a:pt x="3556" y="1383"/>
                  <a:pt x="3474" y="1242"/>
                </a:cubicBezTo>
                <a:cubicBezTo>
                  <a:pt x="3438" y="1179"/>
                  <a:pt x="3398" y="1120"/>
                  <a:pt x="3354" y="1062"/>
                </a:cubicBezTo>
                <a:cubicBezTo>
                  <a:pt x="3311" y="1006"/>
                  <a:pt x="3263" y="951"/>
                  <a:pt x="3213" y="901"/>
                </a:cubicBezTo>
                <a:cubicBezTo>
                  <a:pt x="3097" y="785"/>
                  <a:pt x="2964" y="687"/>
                  <a:pt x="2818" y="609"/>
                </a:cubicBezTo>
                <a:cubicBezTo>
                  <a:pt x="2813" y="607"/>
                  <a:pt x="2813" y="607"/>
                  <a:pt x="2813" y="607"/>
                </a:cubicBezTo>
                <a:cubicBezTo>
                  <a:pt x="2804" y="602"/>
                  <a:pt x="2804" y="602"/>
                  <a:pt x="2804" y="602"/>
                </a:cubicBezTo>
                <a:cubicBezTo>
                  <a:pt x="2701" y="549"/>
                  <a:pt x="2592" y="507"/>
                  <a:pt x="2476" y="476"/>
                </a:cubicBezTo>
                <a:cubicBezTo>
                  <a:pt x="2408" y="457"/>
                  <a:pt x="2340" y="444"/>
                  <a:pt x="2271" y="434"/>
                </a:cubicBezTo>
                <a:cubicBezTo>
                  <a:pt x="2269" y="434"/>
                  <a:pt x="2269" y="434"/>
                  <a:pt x="2269" y="434"/>
                </a:cubicBezTo>
                <a:cubicBezTo>
                  <a:pt x="2257" y="433"/>
                  <a:pt x="2257" y="433"/>
                  <a:pt x="2257" y="433"/>
                </a:cubicBezTo>
                <a:cubicBezTo>
                  <a:pt x="2189" y="424"/>
                  <a:pt x="2121" y="420"/>
                  <a:pt x="2051" y="420"/>
                </a:cubicBezTo>
                <a:cubicBezTo>
                  <a:pt x="1931" y="420"/>
                  <a:pt x="1814" y="432"/>
                  <a:pt x="1702" y="457"/>
                </a:cubicBezTo>
                <a:cubicBezTo>
                  <a:pt x="1692" y="459"/>
                  <a:pt x="1692" y="459"/>
                  <a:pt x="1692" y="459"/>
                </a:cubicBezTo>
                <a:cubicBezTo>
                  <a:pt x="1686" y="460"/>
                  <a:pt x="1686" y="460"/>
                  <a:pt x="1686" y="460"/>
                </a:cubicBezTo>
                <a:cubicBezTo>
                  <a:pt x="1525" y="497"/>
                  <a:pt x="1371" y="558"/>
                  <a:pt x="1229" y="640"/>
                </a:cubicBezTo>
                <a:cubicBezTo>
                  <a:pt x="1168" y="675"/>
                  <a:pt x="1110" y="714"/>
                  <a:pt x="1054" y="756"/>
                </a:cubicBezTo>
                <a:cubicBezTo>
                  <a:pt x="1053" y="757"/>
                  <a:pt x="1053" y="757"/>
                  <a:pt x="1053" y="757"/>
                </a:cubicBezTo>
                <a:cubicBezTo>
                  <a:pt x="1051" y="758"/>
                  <a:pt x="1051" y="758"/>
                  <a:pt x="1051" y="758"/>
                </a:cubicBezTo>
                <a:cubicBezTo>
                  <a:pt x="1048" y="761"/>
                  <a:pt x="1048" y="761"/>
                  <a:pt x="1048" y="761"/>
                </a:cubicBezTo>
                <a:cubicBezTo>
                  <a:pt x="992" y="804"/>
                  <a:pt x="939" y="851"/>
                  <a:pt x="888" y="901"/>
                </a:cubicBezTo>
                <a:cubicBezTo>
                  <a:pt x="777" y="1012"/>
                  <a:pt x="682" y="1139"/>
                  <a:pt x="606" y="1279"/>
                </a:cubicBezTo>
                <a:cubicBezTo>
                  <a:pt x="605" y="1281"/>
                  <a:pt x="605" y="1281"/>
                  <a:pt x="605" y="1281"/>
                </a:cubicBezTo>
                <a:cubicBezTo>
                  <a:pt x="599" y="1292"/>
                  <a:pt x="599" y="1292"/>
                  <a:pt x="599" y="1292"/>
                </a:cubicBezTo>
                <a:cubicBezTo>
                  <a:pt x="592" y="1304"/>
                  <a:pt x="592" y="1304"/>
                  <a:pt x="592" y="1304"/>
                </a:cubicBezTo>
                <a:cubicBezTo>
                  <a:pt x="592" y="1305"/>
                  <a:pt x="592" y="1305"/>
                  <a:pt x="592" y="1305"/>
                </a:cubicBezTo>
                <a:cubicBezTo>
                  <a:pt x="543" y="1399"/>
                  <a:pt x="503" y="1499"/>
                  <a:pt x="472" y="1605"/>
                </a:cubicBezTo>
                <a:cubicBezTo>
                  <a:pt x="472" y="1605"/>
                  <a:pt x="472" y="1605"/>
                  <a:pt x="472" y="1605"/>
                </a:cubicBezTo>
                <a:cubicBezTo>
                  <a:pt x="429" y="1750"/>
                  <a:pt x="407" y="1904"/>
                  <a:pt x="407" y="2063"/>
                </a:cubicBezTo>
                <a:cubicBezTo>
                  <a:pt x="407" y="2517"/>
                  <a:pt x="591" y="2928"/>
                  <a:pt x="888" y="3225"/>
                </a:cubicBezTo>
                <a:cubicBezTo>
                  <a:pt x="1044" y="3381"/>
                  <a:pt x="1231" y="3506"/>
                  <a:pt x="1439" y="3589"/>
                </a:cubicBezTo>
                <a:cubicBezTo>
                  <a:pt x="1439" y="3589"/>
                  <a:pt x="1439" y="3589"/>
                  <a:pt x="1439" y="3589"/>
                </a:cubicBezTo>
                <a:cubicBezTo>
                  <a:pt x="1499" y="3613"/>
                  <a:pt x="1561" y="3634"/>
                  <a:pt x="1625" y="3651"/>
                </a:cubicBezTo>
                <a:cubicBezTo>
                  <a:pt x="1692" y="3669"/>
                  <a:pt x="1760" y="3682"/>
                  <a:pt x="1827" y="3692"/>
                </a:cubicBezTo>
                <a:cubicBezTo>
                  <a:pt x="1833" y="3692"/>
                  <a:pt x="1833" y="3692"/>
                  <a:pt x="1833" y="3692"/>
                </a:cubicBezTo>
                <a:cubicBezTo>
                  <a:pt x="1835" y="3693"/>
                  <a:pt x="1835" y="3693"/>
                  <a:pt x="1835" y="3693"/>
                </a:cubicBezTo>
                <a:cubicBezTo>
                  <a:pt x="1894" y="3701"/>
                  <a:pt x="1955" y="3705"/>
                  <a:pt x="2017" y="3707"/>
                </a:cubicBezTo>
                <a:cubicBezTo>
                  <a:pt x="2016" y="3707"/>
                  <a:pt x="2016" y="3707"/>
                  <a:pt x="2016" y="3707"/>
                </a:cubicBezTo>
                <a:cubicBezTo>
                  <a:pt x="2321" y="3714"/>
                  <a:pt x="2617" y="3634"/>
                  <a:pt x="2872" y="3487"/>
                </a:cubicBezTo>
                <a:cubicBezTo>
                  <a:pt x="3237" y="3276"/>
                  <a:pt x="3521" y="2927"/>
                  <a:pt x="3638" y="2489"/>
                </a:cubicBezTo>
                <a:cubicBezTo>
                  <a:pt x="3659" y="2412"/>
                  <a:pt x="3674" y="2336"/>
                  <a:pt x="3683" y="226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164288" y="6307542"/>
            <a:ext cx="197971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课后跟踪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240538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最小作业量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04504" y="1988840"/>
            <a:ext cx="7171952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300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根据小组评价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300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课后对自己的练笔进行修改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300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明天早读课交作业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学有所获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87624" y="1718954"/>
            <a:ext cx="6912768" cy="21390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300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通过本次当堂作文训练</a:t>
            </a:r>
            <a:endParaRPr lang="en-US" altLang="zh-CN" sz="48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3000"/>
              </a:spcBef>
              <a:spcAft>
                <a:spcPts val="0"/>
              </a:spcAft>
              <a:defRPr/>
            </a:pP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你有什么收获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9592" y="4797152"/>
            <a:ext cx="8424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可以从</a:t>
            </a: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24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批改</a:t>
            </a:r>
            <a:r>
              <a:rPr lang="zh-CN" altLang="en-US" sz="2400" b="1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 dirty="0">
                <a:solidFill>
                  <a:schemeClr val="accent4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r>
              <a:rPr lang="zh-CN" altLang="en-US" sz="2400" b="1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等方面，说简短的一两句话</a:t>
            </a:r>
            <a:endParaRPr lang="zh-CN" altLang="en-US" sz="240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1"/>
          <p:cNvSpPr txBox="1">
            <a:spLocks noChangeArrowheads="1"/>
          </p:cNvSpPr>
          <p:nvPr/>
        </p:nvSpPr>
        <p:spPr bwMode="auto">
          <a:xfrm>
            <a:off x="179388" y="115888"/>
            <a:ext cx="7318375" cy="51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初中语文作文零批改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27150" y="3170238"/>
            <a:ext cx="5992813" cy="576262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2000" spc="-150" dirty="0">
                <a:solidFill>
                  <a:schemeClr val="tx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新疆昌吉州吉木萨尔县第三中学   马红霞</a:t>
            </a:r>
            <a:endParaRPr lang="zh-CN" altLang="en-US" sz="2000" spc="-150" dirty="0">
              <a:solidFill>
                <a:schemeClr val="tx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spcAft>
                <a:spcPts val="0"/>
              </a:spcAft>
              <a:defRPr/>
            </a:pPr>
            <a:endParaRPr lang="zh-CN" altLang="en-US" sz="2000" spc="-150" dirty="0"/>
          </a:p>
        </p:txBody>
      </p:sp>
      <p:sp>
        <p:nvSpPr>
          <p:cNvPr id="4" name="矩形 3"/>
          <p:cNvSpPr/>
          <p:nvPr/>
        </p:nvSpPr>
        <p:spPr>
          <a:xfrm>
            <a:off x="1672952" y="1700808"/>
            <a:ext cx="530145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300" dirty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glow rad="254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让人物闪亮登场</a:t>
            </a:r>
            <a:endParaRPr lang="zh-CN" altLang="en-US" sz="5400" b="1" spc="300" dirty="0">
              <a:ln w="12700">
                <a:solidFill>
                  <a:schemeClr val="bg1"/>
                </a:solidFill>
              </a:ln>
              <a:solidFill>
                <a:srgbClr val="FF0000"/>
              </a:solidFill>
              <a:effectLst>
                <a:glow rad="25400">
                  <a:schemeClr val="accent1">
                    <a:satMod val="175000"/>
                    <a:alpha val="4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41415" y="147009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拓展阅读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691680" y="1628800"/>
            <a:ext cx="6624736" cy="3062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Aft>
                <a:spcPts val="180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附：本节课中学生习作百度查找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ts val="2400"/>
              </a:spcBef>
              <a:spcAft>
                <a:spcPts val="1800"/>
              </a:spcAft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98525" indent="-352425" eaLnBrk="1" hangingPunct="1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昌吉日报  马红霞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898525" indent="-352425" eaLnBrk="1" hangingPunct="1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绝世女侠外传  马红霞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41415" y="147009"/>
            <a:ext cx="1980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教师赠言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03648" y="1706032"/>
            <a:ext cx="64807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4800" b="1" spc="3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12700" dist="12700" dir="2700000" algn="tl" rotWithShape="0">
                    <a:schemeClr val="bg1">
                      <a:lumMod val="9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人物哪得这般妙</a:t>
            </a:r>
            <a:endParaRPr lang="en-US" altLang="zh-CN" sz="4800" b="1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12700" dist="12700" dir="2700000" algn="tl" rotWithShape="0">
                  <a:schemeClr val="bg1">
                    <a:lumMod val="9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800" b="1" spc="3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12700" dist="12700" dir="2700000" algn="tl" rotWithShape="0">
                    <a:schemeClr val="bg1">
                      <a:lumMod val="9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闪亮登场显高招</a:t>
            </a:r>
            <a:endParaRPr lang="zh-CN" altLang="en-US" sz="4800" b="1" spc="300" dirty="0">
              <a:ln w="9525">
                <a:solidFill>
                  <a:schemeClr val="bg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12700" dist="12700" dir="2700000" algn="tl" rotWithShape="0">
                  <a:schemeClr val="bg1">
                    <a:lumMod val="9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00076" y="1706032"/>
            <a:ext cx="648072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4800" b="1" spc="3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12700" dir="2700000" algn="tl" rotWithShape="0">
                    <a:srgbClr val="FF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人物哪得这般妙</a:t>
            </a:r>
            <a:endParaRPr lang="en-US" altLang="zh-CN" sz="4800" b="1" spc="30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12700" dir="2700000" algn="tl" rotWithShape="0">
                  <a:srgbClr val="FF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4800" b="1" spc="3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12700" dir="2700000" algn="tl" rotWithShape="0">
                    <a:srgbClr val="FF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闪亮登场显高招</a:t>
            </a:r>
            <a:endParaRPr lang="zh-CN" altLang="en-US" sz="4800" b="1" spc="30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12700" dir="2700000" algn="tl" rotWithShape="0">
                  <a:srgbClr val="FF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738" b="92676" l="9961" r="89844">
                        <a14:foregroundMark x1="67773" y1="30371" x2="70605" y2="29590"/>
                        <a14:foregroundMark x1="55566" y1="15723" x2="57617" y2="16992"/>
                        <a14:foregroundMark x1="33984" y1="13672" x2="37305" y2="16504"/>
                        <a14:foregroundMark x1="15332" y1="23438" x2="19336" y2="23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54" y="3573016"/>
            <a:ext cx="3058550" cy="3043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4788024" y="2129172"/>
            <a:ext cx="2383085" cy="1081088"/>
          </a:xfrm>
        </p:spPr>
        <p:txBody>
          <a:bodyPr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54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  谢</a:t>
            </a:r>
            <a:endParaRPr lang="zh-CN" altLang="en-US" sz="54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6738" b="92676" l="9961" r="89844">
                        <a14:foregroundMark x1="67773" y1="30371" x2="70605" y2="29590"/>
                        <a14:foregroundMark x1="55566" y1="15723" x2="57617" y2="16992"/>
                        <a14:foregroundMark x1="33984" y1="13672" x2="37305" y2="16504"/>
                        <a14:foregroundMark x1="15332" y1="23438" x2="19336" y2="238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4192188" cy="4171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1362075" y="2276872"/>
            <a:ext cx="6481763" cy="719138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1.</a:t>
            </a:r>
            <a:r>
              <a:rPr lang="zh-CN" sz="2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《红楼梦》选段：王熙凤出场</a:t>
            </a:r>
            <a:endParaRPr lang="zh-CN" sz="2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1116013" y="3265885"/>
            <a:ext cx="7159625" cy="2754312"/>
          </a:xfrm>
          <a:custGeom>
            <a:avLst/>
            <a:gdLst>
              <a:gd name="connsiteX0" fmla="*/ 0 w 8223250"/>
              <a:gd name="connsiteY0" fmla="*/ 0 h 2101050"/>
              <a:gd name="connsiteX1" fmla="*/ 8223250 w 8223250"/>
              <a:gd name="connsiteY1" fmla="*/ 0 h 2101050"/>
              <a:gd name="connsiteX2" fmla="*/ 8223250 w 8223250"/>
              <a:gd name="connsiteY2" fmla="*/ 2101050 h 2101050"/>
              <a:gd name="connsiteX3" fmla="*/ 0 w 8223250"/>
              <a:gd name="connsiteY3" fmla="*/ 2101050 h 2101050"/>
              <a:gd name="connsiteX4" fmla="*/ 0 w 8223250"/>
              <a:gd name="connsiteY4" fmla="*/ 0 h 21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250" h="2101050">
                <a:moveTo>
                  <a:pt x="0" y="0"/>
                </a:moveTo>
                <a:lnTo>
                  <a:pt x="8223250" y="0"/>
                </a:lnTo>
                <a:lnTo>
                  <a:pt x="8223250" y="2101050"/>
                </a:lnTo>
                <a:lnTo>
                  <a:pt x="0" y="2101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1088" tIns="36830" rIns="206248" bIns="36830" spcCol="1270"/>
          <a:lstStyle/>
          <a:p>
            <a:pPr marL="0" lvl="1" indent="622300" defTabSz="1022350" eaLnBrk="1" fontAlgn="auto" hangingPunct="1">
              <a:lnSpc>
                <a:spcPct val="130000"/>
              </a:lnSpc>
              <a:spcAft>
                <a:spcPct val="20000"/>
              </a:spcAft>
              <a:defRPr/>
            </a:pPr>
            <a:r>
              <a:rPr 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一语未完，只听后院中有笑语声，说：“我来迟了，不曾迎接远客！”林黛玉思忖道：“这些人个个皆屏气如此，这来者是谁，这样放诞无礼？”心下想着，只见一群媳妇丫鬟拥着一个丽人，从后房进来。</a:t>
            </a:r>
            <a:endParaRPr lang="zh-CN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第一招：先声夺人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721"/>
          <a:stretch>
            <a:fillRect/>
          </a:stretch>
        </p:blipFill>
        <p:spPr>
          <a:xfrm>
            <a:off x="4499992" y="1073150"/>
            <a:ext cx="2304849" cy="7508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907">
            <a:off x="4743048" y="917990"/>
            <a:ext cx="1082877" cy="1147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611505" y="2133600"/>
            <a:ext cx="7992745" cy="2411730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从人物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标志性的口头禅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最有特色的声音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写起。也就是：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未见其人，先闻其声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43408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第一招：先声夺人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647754" y="1789628"/>
            <a:ext cx="7992889" cy="719138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2.</a:t>
            </a:r>
            <a:r>
              <a:rPr lang="zh-CN" altLang="en-US" sz="2800" b="1" noProof="1">
                <a:solidFill>
                  <a:srgbClr val="0070C0"/>
                </a:solidFill>
                <a:ea typeface="微软雅黑" panose="020B0503020204020204" pitchFamily="34" charset="-122"/>
                <a:cs typeface="幼圆" panose="020105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《绝世女侠外传</a:t>
            </a:r>
            <a:r>
              <a:rPr lang="en-US" altLang="zh-CN" sz="2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—</a:t>
            </a:r>
            <a:r>
              <a:rPr lang="zh-CN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记我的新语文老师</a:t>
            </a:r>
            <a:r>
              <a:rPr lang="en-US" altLang="zh-CN" sz="2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XXX</a:t>
            </a:r>
            <a:r>
              <a:rPr lang="en-US" altLang="en-US" sz="2800" b="1" noProof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endParaRPr lang="en-US" altLang="en-US" sz="2800" b="1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539552" y="2508637"/>
            <a:ext cx="8208913" cy="3238582"/>
          </a:xfrm>
          <a:custGeom>
            <a:avLst/>
            <a:gdLst>
              <a:gd name="connsiteX0" fmla="*/ 0 w 8223250"/>
              <a:gd name="connsiteY0" fmla="*/ 0 h 2101050"/>
              <a:gd name="connsiteX1" fmla="*/ 8223250 w 8223250"/>
              <a:gd name="connsiteY1" fmla="*/ 0 h 2101050"/>
              <a:gd name="connsiteX2" fmla="*/ 8223250 w 8223250"/>
              <a:gd name="connsiteY2" fmla="*/ 2101050 h 2101050"/>
              <a:gd name="connsiteX3" fmla="*/ 0 w 8223250"/>
              <a:gd name="connsiteY3" fmla="*/ 2101050 h 2101050"/>
              <a:gd name="connsiteX4" fmla="*/ 0 w 8223250"/>
              <a:gd name="connsiteY4" fmla="*/ 0 h 21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250" h="2101050">
                <a:moveTo>
                  <a:pt x="0" y="0"/>
                </a:moveTo>
                <a:lnTo>
                  <a:pt x="8223250" y="0"/>
                </a:lnTo>
                <a:lnTo>
                  <a:pt x="8223250" y="2101050"/>
                </a:lnTo>
                <a:lnTo>
                  <a:pt x="0" y="2101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1088" tIns="36830" rIns="206248" bIns="36830" spcCol="1270"/>
          <a:lstStyle/>
          <a:p>
            <a:pPr marL="0" lvl="1" indent="622300" defTabSz="1022350" eaLnBrk="1" fontAlgn="auto" hangingPunct="1">
              <a:lnSpc>
                <a:spcPct val="130000"/>
              </a:lnSpc>
              <a:spcAft>
                <a:spcPct val="20000"/>
              </a:spcAft>
              <a:defRPr/>
            </a:pPr>
            <a:r>
              <a:rPr lang="en-US" altLang="en-US" sz="24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叮铃铃……”上课铃响了，教室里却还是一片热闹、繁华的景象，“嗒…嗒…嗒…”的高跟鞋声从楼道里传来，顿时，教室里鸦雀无声，仅过了一秒钟，便传来了慷慨激昂、震人心魄的朗读“岱宗夫如何？齐鲁青未了。造化钟神秀，阴阳割昏晓。荡胸生层云，决眦入归鸟。会当凌绝顶，一览——众——山——小。”此人之厉害，请听小弟我慢慢向您道来。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 indent="622300" defTabSz="1022350" eaLnBrk="1" fontAlgn="auto" hangingPunct="1">
              <a:lnSpc>
                <a:spcPct val="130000"/>
              </a:lnSpc>
              <a:spcAft>
                <a:spcPct val="20000"/>
              </a:spcAft>
              <a:defRPr/>
            </a:pPr>
            <a:endParaRPr 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0299" y="83677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第一招：先声夺人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76256" y="1421552"/>
            <a:ext cx="1368152" cy="3674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学生习作</a:t>
            </a:r>
            <a:endParaRPr lang="zh-CN" altLang="en-US" sz="22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自由: 形状 10"/>
          <p:cNvSpPr/>
          <p:nvPr/>
        </p:nvSpPr>
        <p:spPr>
          <a:xfrm>
            <a:off x="533936" y="1988840"/>
            <a:ext cx="8358544" cy="4318702"/>
          </a:xfrm>
          <a:custGeom>
            <a:avLst/>
            <a:gdLst>
              <a:gd name="connsiteX0" fmla="*/ 0 w 8223250"/>
              <a:gd name="connsiteY0" fmla="*/ 0 h 2101050"/>
              <a:gd name="connsiteX1" fmla="*/ 8223250 w 8223250"/>
              <a:gd name="connsiteY1" fmla="*/ 0 h 2101050"/>
              <a:gd name="connsiteX2" fmla="*/ 8223250 w 8223250"/>
              <a:gd name="connsiteY2" fmla="*/ 2101050 h 2101050"/>
              <a:gd name="connsiteX3" fmla="*/ 0 w 8223250"/>
              <a:gd name="connsiteY3" fmla="*/ 2101050 h 2101050"/>
              <a:gd name="connsiteX4" fmla="*/ 0 w 8223250"/>
              <a:gd name="connsiteY4" fmla="*/ 0 h 21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250" h="2101050">
                <a:moveTo>
                  <a:pt x="0" y="0"/>
                </a:moveTo>
                <a:lnTo>
                  <a:pt x="8223250" y="0"/>
                </a:lnTo>
                <a:lnTo>
                  <a:pt x="8223250" y="2101050"/>
                </a:lnTo>
                <a:lnTo>
                  <a:pt x="0" y="2101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1088" tIns="36830" rIns="206248" bIns="36830" spcCol="1270"/>
          <a:lstStyle/>
          <a:p>
            <a:pPr indent="635000" eaLnBrk="1" hangingPunct="1">
              <a:lnSpc>
                <a:spcPct val="120000"/>
              </a:lnSpc>
            </a:pPr>
            <a:r>
              <a:rPr lang="zh-CN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出门向东，不上半里，走过一道石桥，便是我先生的家了。从一扇黑油的竹门进去，第三间是书房。中间挂着一块匾道：三味书屋；匾下面是一幅画，画着一只很肥大的梅花鹿伏在古树下。没有孔子牌位，我们便对着那匾和鹿行礼。第一次算是拜孔子，第二次算是拜</a:t>
            </a:r>
            <a:r>
              <a:rPr lang="zh-CN" altLang="zh-CN" sz="2800" b="1" noProof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先生</a:t>
            </a:r>
            <a:r>
              <a:rPr lang="zh-CN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35000" eaLnBrk="1" hangingPunct="1">
              <a:lnSpc>
                <a:spcPct val="120000"/>
              </a:lnSpc>
            </a:pPr>
            <a:r>
              <a:rPr lang="zh-CN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第二次行礼时，</a:t>
            </a:r>
            <a:r>
              <a:rPr lang="zh-CN" altLang="zh-CN" sz="2800" b="1" noProof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先生</a:t>
            </a:r>
            <a:r>
              <a:rPr lang="zh-CN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便和蔼地在一旁答礼。</a:t>
            </a:r>
            <a:r>
              <a:rPr lang="zh-CN" altLang="zh-CN" sz="2800" b="1" noProof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他是一个高而瘦的老人</a:t>
            </a:r>
            <a:r>
              <a:rPr lang="zh-CN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b="1" noProof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须发都花白了</a:t>
            </a:r>
            <a:r>
              <a:rPr lang="zh-CN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b="1" noProof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还戴着大眼镜</a:t>
            </a:r>
            <a:r>
              <a:rPr lang="zh-CN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。我对他很恭敬，因为我早听到，他是本城中极方正，质朴，博学的人。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1" indent="622300" defTabSz="1022350" eaLnBrk="1" fontAlgn="auto" hangingPunct="1">
              <a:lnSpc>
                <a:spcPct val="130000"/>
              </a:lnSpc>
              <a:spcAft>
                <a:spcPct val="20000"/>
              </a:spcAft>
              <a:defRPr/>
            </a:pPr>
            <a:endParaRPr 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第二招：以景衬人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568" y="1900956"/>
            <a:ext cx="8198896" cy="4406586"/>
          </a:xfrm>
          <a:prstGeom prst="rect">
            <a:avLst/>
          </a:prstGeom>
          <a:noFill/>
          <a:ln w="19050">
            <a:solidFill>
              <a:srgbClr val="E1831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8030" y="1669812"/>
            <a:ext cx="504056" cy="504056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Arial Black" panose="020B0A04020102020204" pitchFamily="34" charset="0"/>
              </a:rPr>
              <a:t>1</a:t>
            </a:r>
            <a:endParaRPr lang="en-US" altLang="zh-CN" sz="2400" dirty="0">
              <a:latin typeface="Arial Black" panose="020B0A040201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4721"/>
          <a:stretch>
            <a:fillRect/>
          </a:stretch>
        </p:blipFill>
        <p:spPr>
          <a:xfrm>
            <a:off x="4499992" y="1073150"/>
            <a:ext cx="2304849" cy="7508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907">
            <a:off x="4716819" y="812465"/>
            <a:ext cx="1082877" cy="1147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611505" y="2133600"/>
            <a:ext cx="7992745" cy="1944370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用一段景物描写，或衬托人物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心情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，或暗示人物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命运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，或揭示人物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43408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第二招：以景衬人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自由: 形状 10"/>
          <p:cNvSpPr/>
          <p:nvPr/>
        </p:nvSpPr>
        <p:spPr>
          <a:xfrm>
            <a:off x="533936" y="3573016"/>
            <a:ext cx="8358544" cy="1728230"/>
          </a:xfrm>
          <a:custGeom>
            <a:avLst/>
            <a:gdLst>
              <a:gd name="connsiteX0" fmla="*/ 0 w 8223250"/>
              <a:gd name="connsiteY0" fmla="*/ 0 h 2101050"/>
              <a:gd name="connsiteX1" fmla="*/ 8223250 w 8223250"/>
              <a:gd name="connsiteY1" fmla="*/ 0 h 2101050"/>
              <a:gd name="connsiteX2" fmla="*/ 8223250 w 8223250"/>
              <a:gd name="connsiteY2" fmla="*/ 2101050 h 2101050"/>
              <a:gd name="connsiteX3" fmla="*/ 0 w 8223250"/>
              <a:gd name="connsiteY3" fmla="*/ 2101050 h 2101050"/>
              <a:gd name="connsiteX4" fmla="*/ 0 w 8223250"/>
              <a:gd name="connsiteY4" fmla="*/ 0 h 21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250" h="2101050">
                <a:moveTo>
                  <a:pt x="0" y="0"/>
                </a:moveTo>
                <a:lnTo>
                  <a:pt x="8223250" y="0"/>
                </a:lnTo>
                <a:lnTo>
                  <a:pt x="8223250" y="2101050"/>
                </a:lnTo>
                <a:lnTo>
                  <a:pt x="0" y="2101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1088" tIns="36830" rIns="206248" bIns="36830" spcCol="1270"/>
          <a:lstStyle/>
          <a:p>
            <a:pPr indent="635000" eaLnBrk="1" hangingPunct="1">
              <a:lnSpc>
                <a:spcPct val="130000"/>
              </a:lnSpc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三月的校园，春意盎然。五星红旗在春风的吹拂下高高飘扬在校园正中的旗杆上，在这庄严的国旗下，一件神圣的事情要发生了：小女生我今天要入团了！</a:t>
            </a:r>
            <a:endParaRPr 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第二招：以景衬人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9568" y="2116980"/>
            <a:ext cx="8198896" cy="3544268"/>
          </a:xfrm>
          <a:prstGeom prst="rect">
            <a:avLst/>
          </a:prstGeom>
          <a:noFill/>
          <a:ln w="19050">
            <a:solidFill>
              <a:srgbClr val="E1831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8030" y="1885836"/>
            <a:ext cx="504056" cy="504056"/>
          </a:xfrm>
          <a:prstGeom prst="ellipse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Arial Black" panose="020B0A04020102020204" pitchFamily="34" charset="0"/>
              </a:rPr>
              <a:t>2</a:t>
            </a:r>
            <a:endParaRPr lang="en-US" altLang="zh-CN" sz="2400" dirty="0">
              <a:latin typeface="Arial Black" panose="020B0A040201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5066" y="2508394"/>
            <a:ext cx="8172000" cy="648072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这个春天，小女生入团了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64814" y="2137864"/>
            <a:ext cx="1368152" cy="3674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学生习作</a:t>
            </a:r>
            <a:endParaRPr lang="zh-CN" altLang="en-US" sz="22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自由: 形状 9"/>
          <p:cNvSpPr/>
          <p:nvPr/>
        </p:nvSpPr>
        <p:spPr>
          <a:xfrm>
            <a:off x="1362075" y="2428289"/>
            <a:ext cx="6594301" cy="719138"/>
          </a:xfrm>
          <a:custGeom>
            <a:avLst/>
            <a:gdLst>
              <a:gd name="connsiteX0" fmla="*/ 0 w 8223250"/>
              <a:gd name="connsiteY0" fmla="*/ 153142 h 918836"/>
              <a:gd name="connsiteX1" fmla="*/ 153142 w 8223250"/>
              <a:gd name="connsiteY1" fmla="*/ 0 h 918836"/>
              <a:gd name="connsiteX2" fmla="*/ 8070108 w 8223250"/>
              <a:gd name="connsiteY2" fmla="*/ 0 h 918836"/>
              <a:gd name="connsiteX3" fmla="*/ 8223250 w 8223250"/>
              <a:gd name="connsiteY3" fmla="*/ 153142 h 918836"/>
              <a:gd name="connsiteX4" fmla="*/ 8223250 w 8223250"/>
              <a:gd name="connsiteY4" fmla="*/ 765694 h 918836"/>
              <a:gd name="connsiteX5" fmla="*/ 8070108 w 8223250"/>
              <a:gd name="connsiteY5" fmla="*/ 918836 h 918836"/>
              <a:gd name="connsiteX6" fmla="*/ 153142 w 8223250"/>
              <a:gd name="connsiteY6" fmla="*/ 918836 h 918836"/>
              <a:gd name="connsiteX7" fmla="*/ 0 w 8223250"/>
              <a:gd name="connsiteY7" fmla="*/ 765694 h 918836"/>
              <a:gd name="connsiteX8" fmla="*/ 0 w 8223250"/>
              <a:gd name="connsiteY8" fmla="*/ 153142 h 918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23250" h="918836">
                <a:moveTo>
                  <a:pt x="0" y="153142"/>
                </a:moveTo>
                <a:cubicBezTo>
                  <a:pt x="0" y="68564"/>
                  <a:pt x="68564" y="0"/>
                  <a:pt x="153142" y="0"/>
                </a:cubicBezTo>
                <a:lnTo>
                  <a:pt x="8070108" y="0"/>
                </a:lnTo>
                <a:cubicBezTo>
                  <a:pt x="8154686" y="0"/>
                  <a:pt x="8223250" y="68564"/>
                  <a:pt x="8223250" y="153142"/>
                </a:cubicBezTo>
                <a:lnTo>
                  <a:pt x="8223250" y="765694"/>
                </a:lnTo>
                <a:cubicBezTo>
                  <a:pt x="8223250" y="850272"/>
                  <a:pt x="8154686" y="918836"/>
                  <a:pt x="8070108" y="918836"/>
                </a:cubicBezTo>
                <a:lnTo>
                  <a:pt x="153142" y="918836"/>
                </a:lnTo>
                <a:cubicBezTo>
                  <a:pt x="68564" y="918836"/>
                  <a:pt x="0" y="850272"/>
                  <a:pt x="0" y="765694"/>
                </a:cubicBezTo>
                <a:lnTo>
                  <a:pt x="0" y="15314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6">
              <a:shade val="80000"/>
              <a:hueOff val="0"/>
              <a:satOff val="0"/>
              <a:lumOff val="0"/>
              <a:alphaOff val="0"/>
            </a:schemeClr>
          </a:fillRef>
          <a:effectRef idx="0">
            <a:schemeClr val="accent6">
              <a:shade val="8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55344" tIns="155344" rIns="155344" bIns="155344" spcCol="1270" anchor="ctr"/>
          <a:lstStyle/>
          <a:p>
            <a:pPr defTabSz="12890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2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1.</a:t>
            </a:r>
            <a:r>
              <a:rPr lang="zh-CN" altLang="en-US" sz="3200" b="1" noProof="1">
                <a:solidFill>
                  <a:srgbClr val="0070C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 </a:t>
            </a:r>
            <a:r>
              <a:rPr lang="zh-CN" altLang="en-US" sz="29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《我杀了丈夫》</a:t>
            </a:r>
            <a:endParaRPr lang="zh-CN" sz="29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自由: 形状 10"/>
          <p:cNvSpPr/>
          <p:nvPr/>
        </p:nvSpPr>
        <p:spPr>
          <a:xfrm>
            <a:off x="962472" y="3282697"/>
            <a:ext cx="7416427" cy="2755403"/>
          </a:xfrm>
          <a:custGeom>
            <a:avLst/>
            <a:gdLst>
              <a:gd name="connsiteX0" fmla="*/ 0 w 8223250"/>
              <a:gd name="connsiteY0" fmla="*/ 0 h 2101050"/>
              <a:gd name="connsiteX1" fmla="*/ 8223250 w 8223250"/>
              <a:gd name="connsiteY1" fmla="*/ 0 h 2101050"/>
              <a:gd name="connsiteX2" fmla="*/ 8223250 w 8223250"/>
              <a:gd name="connsiteY2" fmla="*/ 2101050 h 2101050"/>
              <a:gd name="connsiteX3" fmla="*/ 0 w 8223250"/>
              <a:gd name="connsiteY3" fmla="*/ 2101050 h 2101050"/>
              <a:gd name="connsiteX4" fmla="*/ 0 w 8223250"/>
              <a:gd name="connsiteY4" fmla="*/ 0 h 210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3250" h="2101050">
                <a:moveTo>
                  <a:pt x="0" y="0"/>
                </a:moveTo>
                <a:lnTo>
                  <a:pt x="8223250" y="0"/>
                </a:lnTo>
                <a:lnTo>
                  <a:pt x="8223250" y="2101050"/>
                </a:lnTo>
                <a:lnTo>
                  <a:pt x="0" y="210105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0196"/>
            </a:srgbClr>
          </a:solidFill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61088" tIns="36830" rIns="206248" bIns="36830" spcCol="1270"/>
          <a:lstStyle/>
          <a:p>
            <a:pPr marL="0" lvl="1" indent="622300" defTabSz="1022350" eaLnBrk="1" fontAlgn="auto" hangingPunct="1">
              <a:lnSpc>
                <a:spcPct val="130000"/>
              </a:lnSpc>
              <a:spcAft>
                <a:spcPct val="20000"/>
              </a:spcAft>
              <a:defRPr/>
            </a:pP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2013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年的一个夏天，北方城市的一个派出所里，突然想起了急促的报警电话声，值班小王立刻接听电话，传来一阵女人的哭泣声，小王焦急的询问说：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出什么事了，您请讲，我是值班民警。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只听见那个女人抽泣地说到：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我，我，我把我丈夫杀了！</a:t>
            </a:r>
            <a:r>
              <a:rPr lang="en-US" altLang="zh-CN" sz="2400" b="1" noProof="1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7415808" y="6307542"/>
            <a:ext cx="1728192" cy="5149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3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方法指导</a:t>
            </a:r>
            <a:endParaRPr lang="zh-CN" altLang="en-US" sz="2400" b="1" spc="30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050" y="1085850"/>
            <a:ext cx="4681538" cy="776288"/>
          </a:xfrm>
          <a:prstGeom prst="rect">
            <a:avLst/>
          </a:prstGeom>
          <a:gradFill>
            <a:gsLst>
              <a:gs pos="0">
                <a:schemeClr val="bg1"/>
              </a:gs>
              <a:gs pos="50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584" y="1181582"/>
            <a:ext cx="35317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3300"/>
                </a:solidFill>
                <a:ea typeface="微软雅黑" panose="020B0503020204020204" pitchFamily="34" charset="-122"/>
                <a:cs typeface="幼圆" panose="02010509060101010101" pitchFamily="49" charset="-122"/>
                <a:sym typeface="+mn-ea"/>
              </a:rPr>
              <a:t>第三招：悬念逼人</a:t>
            </a:r>
            <a:r>
              <a:rPr lang="zh-CN" altLang="en-US" b="1" noProof="1">
                <a:solidFill>
                  <a:srgbClr val="0070C0"/>
                </a:solidFill>
                <a:ea typeface="微软雅黑" panose="020B0503020204020204" pitchFamily="34" charset="-122"/>
                <a:cs typeface="幼圆" panose="02010509060101010101" pitchFamily="49" charset="-122"/>
              </a:rPr>
              <a:t> </a:t>
            </a:r>
            <a:endParaRPr lang="zh-CN" altLang="en-US" sz="3200" b="1" noProof="1">
              <a:solidFill>
                <a:srgbClr val="FF3300"/>
              </a:solidFill>
              <a:ea typeface="微软雅黑" panose="020B0503020204020204" pitchFamily="34" charset="-122"/>
              <a:cs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415" y="147009"/>
            <a:ext cx="45448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人物</a:t>
            </a:r>
            <a:r>
              <a:rPr lang="zh-CN" altLang="en-US" sz="3200" b="1" spc="300" dirty="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闪亮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登场</a:t>
            </a:r>
            <a:r>
              <a:rPr lang="zh-CN" altLang="en-US" sz="32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四 </a:t>
            </a:r>
            <a:r>
              <a:rPr lang="zh-CN" altLang="en-US" sz="3200" b="1" spc="300" dirty="0">
                <a:solidFill>
                  <a:srgbClr val="775D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妙招</a:t>
            </a:r>
            <a:endParaRPr lang="zh-CN" altLang="en-US" sz="3200" b="1" spc="300" dirty="0">
              <a:solidFill>
                <a:srgbClr val="775D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19872" y="836712"/>
            <a:ext cx="360040" cy="72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73040" y="2060575"/>
            <a:ext cx="2683510" cy="367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法律讲堂</a:t>
            </a:r>
            <a:endParaRPr lang="zh-CN" altLang="en-US" sz="2200" b="1" dirty="0">
              <a:solidFill>
                <a:schemeClr val="accent6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038" l="508" r="98985">
                        <a14:foregroundMark x1="45178" y1="31731" x2="24365" y2="60897"/>
                        <a14:foregroundMark x1="54822" y1="21154" x2="36041" y2="32692"/>
                        <a14:foregroundMark x1="69036" y1="13782" x2="62437" y2="34615"/>
                        <a14:foregroundMark x1="83756" y1="24679" x2="72081" y2="40064"/>
                        <a14:foregroundMark x1="89848" y1="41667" x2="64975" y2="70192"/>
                        <a14:foregroundMark x1="43147" y1="84936" x2="35025" y2="93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76380" y="139994"/>
            <a:ext cx="408028" cy="64621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4721"/>
          <a:stretch>
            <a:fillRect/>
          </a:stretch>
        </p:blipFill>
        <p:spPr>
          <a:xfrm>
            <a:off x="4499992" y="1073150"/>
            <a:ext cx="2304849" cy="75088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4907">
            <a:off x="4743048" y="917990"/>
            <a:ext cx="1082877" cy="11471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1">
      <a:dk1>
        <a:srgbClr val="5F5F5F"/>
      </a:dk1>
      <a:lt1>
        <a:sysClr val="window" lastClr="FFFFFF"/>
      </a:lt1>
      <a:dk2>
        <a:srgbClr val="4D4D4D"/>
      </a:dk2>
      <a:lt2>
        <a:srgbClr val="FFFFFF"/>
      </a:lt2>
      <a:accent1>
        <a:srgbClr val="EEBB00"/>
      </a:accent1>
      <a:accent2>
        <a:srgbClr val="F89114"/>
      </a:accent2>
      <a:accent3>
        <a:srgbClr val="CC8734"/>
      </a:accent3>
      <a:accent4>
        <a:srgbClr val="EA574C"/>
      </a:accent4>
      <a:accent5>
        <a:srgbClr val="2998E3"/>
      </a:accent5>
      <a:accent6>
        <a:srgbClr val="92D050"/>
      </a:accent6>
      <a:hlink>
        <a:srgbClr val="9C6A6A"/>
      </a:hlink>
      <a:folHlink>
        <a:srgbClr val="7F723D"/>
      </a:folHlink>
    </a:clrScheme>
    <a:fontScheme name="自定义 11">
      <a:majorFont>
        <a:latin typeface="Arial"/>
        <a:ea typeface="幼圆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A000520150120A10PPBG</Template>
  <TotalTime>0</TotalTime>
  <Words>2344</Words>
  <Application>WPS 演示</Application>
  <PresentationFormat>全屏显示(4:3)</PresentationFormat>
  <Paragraphs>247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幼圆</vt:lpstr>
      <vt:lpstr>Wingdings 2</vt:lpstr>
      <vt:lpstr>Calibri</vt:lpstr>
      <vt:lpstr>微软雅黑</vt:lpstr>
      <vt:lpstr>黑体</vt:lpstr>
      <vt:lpstr>楷体</vt:lpstr>
      <vt:lpstr>华文新魏</vt:lpstr>
      <vt:lpstr>Arial Black</vt:lpstr>
      <vt:lpstr>华康俪金黑W8(P)</vt:lpstr>
      <vt:lpstr>Wingdings</vt:lpstr>
      <vt:lpstr>幼圆</vt:lpstr>
      <vt:lpstr>A000120141119A01PPBG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  谢</vt:lpstr>
    </vt:vector>
  </TitlesOfParts>
  <Company>微软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jujumao</dc:creator>
  <cp:lastModifiedBy>Administrator</cp:lastModifiedBy>
  <cp:revision>139</cp:revision>
  <dcterms:created xsi:type="dcterms:W3CDTF">2009-04-13T01:28:00Z</dcterms:created>
  <dcterms:modified xsi:type="dcterms:W3CDTF">2016-11-07T01:24:05Z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