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8" r:id="rId3"/>
    <p:sldId id="349" r:id="rId4"/>
    <p:sldId id="258" r:id="rId5"/>
    <p:sldId id="259" r:id="rId6"/>
    <p:sldId id="289" r:id="rId7"/>
    <p:sldId id="256" r:id="rId8"/>
    <p:sldId id="257" r:id="rId9"/>
    <p:sldId id="263" r:id="rId10"/>
    <p:sldId id="270" r:id="rId11"/>
    <p:sldId id="271" r:id="rId12"/>
    <p:sldId id="272" r:id="rId13"/>
    <p:sldId id="265" r:id="rId14"/>
    <p:sldId id="266" r:id="rId15"/>
    <p:sldId id="267" r:id="rId16"/>
    <p:sldId id="268" r:id="rId17"/>
    <p:sldId id="273" r:id="rId18"/>
    <p:sldId id="274" r:id="rId19"/>
    <p:sldId id="275" r:id="rId20"/>
    <p:sldId id="276" r:id="rId21"/>
    <p:sldId id="279" r:id="rId22"/>
    <p:sldId id="287" r:id="rId23"/>
    <p:sldId id="292" r:id="rId24"/>
    <p:sldId id="277" r:id="rId25"/>
    <p:sldId id="278" r:id="rId26"/>
    <p:sldId id="280" r:id="rId27"/>
    <p:sldId id="291" r:id="rId28"/>
    <p:sldId id="296" r:id="rId29"/>
    <p:sldId id="281" r:id="rId30"/>
    <p:sldId id="282" r:id="rId31"/>
    <p:sldId id="283" r:id="rId32"/>
    <p:sldId id="299" r:id="rId33"/>
    <p:sldId id="293" r:id="rId34"/>
    <p:sldId id="294" r:id="rId35"/>
    <p:sldId id="295" r:id="rId36"/>
    <p:sldId id="285" r:id="rId37"/>
    <p:sldId id="300" r:id="rId38"/>
    <p:sldId id="303" r:id="rId39"/>
    <p:sldId id="302" r:id="rId40"/>
    <p:sldId id="298" r:id="rId41"/>
    <p:sldId id="301" r:id="rId42"/>
    <p:sldId id="327" r:id="rId43"/>
    <p:sldId id="328" r:id="rId44"/>
    <p:sldId id="329" r:id="rId45"/>
    <p:sldId id="330" r:id="rId46"/>
    <p:sldId id="331" r:id="rId47"/>
    <p:sldId id="332" r:id="rId48"/>
    <p:sldId id="333" r:id="rId49"/>
    <p:sldId id="334" r:id="rId50"/>
    <p:sldId id="335" r:id="rId51"/>
    <p:sldId id="336" r:id="rId52"/>
    <p:sldId id="337" r:id="rId53"/>
    <p:sldId id="338" r:id="rId54"/>
    <p:sldId id="339" r:id="rId55"/>
    <p:sldId id="340" r:id="rId56"/>
    <p:sldId id="341" r:id="rId57"/>
    <p:sldId id="342" r:id="rId58"/>
    <p:sldId id="343" r:id="rId59"/>
    <p:sldId id="344" r:id="rId60"/>
    <p:sldId id="347" r:id="rId61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1000">
              <a:schemeClr val="accent1">
                <a:lumMod val="45000"/>
                <a:lumOff val="55000"/>
              </a:schemeClr>
            </a:gs>
            <a:gs pos="96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框 12"/>
          <p:cNvSpPr txBox="1"/>
          <p:nvPr userDrawn="1"/>
        </p:nvSpPr>
        <p:spPr>
          <a:xfrm>
            <a:off x="4763" y="6216015"/>
            <a:ext cx="9134475" cy="5067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en-US" altLang="zh-CN" sz="1350"/>
              <a:t>                                                                                                                 </a:t>
            </a:r>
            <a:endParaRPr lang="en-US" altLang="zh-CN" sz="1350"/>
          </a:p>
          <a:p>
            <a:r>
              <a:rPr lang="en-US" altLang="zh-CN" sz="1350"/>
              <a:t>                                                       </a:t>
            </a:r>
            <a:endParaRPr lang="en-US" altLang="zh-CN" sz="135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1000">
              <a:schemeClr val="accent1">
                <a:lumMod val="45000"/>
                <a:lumOff val="55000"/>
              </a:schemeClr>
            </a:gs>
            <a:gs pos="96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框 12"/>
          <p:cNvSpPr txBox="1"/>
          <p:nvPr userDrawn="1"/>
        </p:nvSpPr>
        <p:spPr>
          <a:xfrm>
            <a:off x="4763" y="6216015"/>
            <a:ext cx="9134475" cy="5067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en-US" altLang="zh-CN" sz="1350"/>
              <a:t>                                                                                                                 </a:t>
            </a:r>
            <a:endParaRPr lang="en-US" altLang="zh-CN" sz="1350"/>
          </a:p>
          <a:p>
            <a:r>
              <a:rPr lang="en-US" altLang="zh-CN" sz="1350"/>
              <a:t>                                                       </a:t>
            </a:r>
            <a:endParaRPr lang="en-US" altLang="zh-CN" sz="135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audio" Target="../media/audio1.wav"/><Relationship Id="rId4" Type="http://schemas.openxmlformats.org/officeDocument/2006/relationships/image" Target="../media/image4.GIF"/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3.wav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3.wav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20.png"/><Relationship Id="rId4" Type="http://schemas.microsoft.com/office/2007/relationships/media" Target="file:///G:\&#20255;&#22823;&#30340;&#24754;&#21095;\MIXINT21.WAV" TargetMode="External"/><Relationship Id="rId3" Type="http://schemas.openxmlformats.org/officeDocument/2006/relationships/audio" Target="file:///G:\&#20255;&#22823;&#30340;&#24754;&#21095;\MIXINT21.WAV" TargetMode="External"/><Relationship Id="rId2" Type="http://schemas.openxmlformats.org/officeDocument/2006/relationships/image" Target="../media/image19.GIF"/><Relationship Id="rId1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.wav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audio" Target="../media/audio2.wav"/><Relationship Id="rId7" Type="http://schemas.openxmlformats.org/officeDocument/2006/relationships/image" Target="../media/image11.GIF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GIF"/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slide" Target="slide7.xml"/><Relationship Id="rId1" Type="http://schemas.openxmlformats.org/officeDocument/2006/relationships/slide" Target="slide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27.GIF"/><Relationship Id="rId5" Type="http://schemas.openxmlformats.org/officeDocument/2006/relationships/image" Target="../media/image26.GIF"/><Relationship Id="rId4" Type="http://schemas.openxmlformats.org/officeDocument/2006/relationships/image" Target="../media/image25.GIF"/><Relationship Id="rId3" Type="http://schemas.openxmlformats.org/officeDocument/2006/relationships/image" Target="../media/image24.png"/><Relationship Id="rId2" Type="http://schemas.openxmlformats.org/officeDocument/2006/relationships/image" Target="../media/image23.GIF"/><Relationship Id="rId1" Type="http://schemas.openxmlformats.org/officeDocument/2006/relationships/image" Target="../media/image2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GIF"/><Relationship Id="rId1" Type="http://schemas.openxmlformats.org/officeDocument/2006/relationships/image" Target="../media/image2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GIF"/><Relationship Id="rId1" Type="http://schemas.openxmlformats.org/officeDocument/2006/relationships/image" Target="../media/image11.GI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1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audio5.wav"/><Relationship Id="rId1" Type="http://schemas.openxmlformats.org/officeDocument/2006/relationships/image" Target="../media/image33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4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GIF"/><Relationship Id="rId1" Type="http://schemas.openxmlformats.org/officeDocument/2006/relationships/image" Target="../media/image35.jpe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6.wav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7.wav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8.wav"/><Relationship Id="rId1" Type="http://schemas.openxmlformats.org/officeDocument/2006/relationships/image" Target="../media/image43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audio" Target="../media/audio9.wav"/><Relationship Id="rId6" Type="http://schemas.openxmlformats.org/officeDocument/2006/relationships/image" Target="../media/image49.GIF"/><Relationship Id="rId5" Type="http://schemas.openxmlformats.org/officeDocument/2006/relationships/image" Target="../media/image48.GIF"/><Relationship Id="rId4" Type="http://schemas.openxmlformats.org/officeDocument/2006/relationships/image" Target="../media/image47.GIF"/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0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audio" Target="../media/audio9.wav"/><Relationship Id="rId4" Type="http://schemas.openxmlformats.org/officeDocument/2006/relationships/image" Target="../media/image52.png"/><Relationship Id="rId3" Type="http://schemas.microsoft.com/office/2007/relationships/media" Target="file:///D:\kugoo\&#25105;&#30340;&#38899;&#20048;\&#38899;&#20048;\&#30495;&#24515;&#33521;&#38596;.mp3" TargetMode="External"/><Relationship Id="rId2" Type="http://schemas.openxmlformats.org/officeDocument/2006/relationships/audio" Target="file:///D:\kugoo\&#25105;&#30340;&#38899;&#20048;\&#38899;&#20048;\&#30495;&#24515;&#33521;&#38596;.mp3" TargetMode="External"/><Relationship Id="rId1" Type="http://schemas.openxmlformats.org/officeDocument/2006/relationships/image" Target="../media/image51.jpe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audio" Target="../media/audio2.wav"/><Relationship Id="rId2" Type="http://schemas.openxmlformats.org/officeDocument/2006/relationships/image" Target="../media/image54.jpeg"/><Relationship Id="rId1" Type="http://schemas.openxmlformats.org/officeDocument/2006/relationships/image" Target="../media/image5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2" name="标题 128001"/>
          <p:cNvSpPr>
            <a:spLocks noGrp="1"/>
          </p:cNvSpPr>
          <p:nvPr>
            <p:ph type="title"/>
          </p:nvPr>
        </p:nvSpPr>
        <p:spPr/>
        <p:txBody>
          <a:bodyPr anchor="b"/>
          <a:p>
            <a:endParaRPr dirty="0"/>
          </a:p>
        </p:txBody>
      </p:sp>
      <p:pic>
        <p:nvPicPr>
          <p:cNvPr id="128003" name="内容占位符 128002" descr="c16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7100888"/>
          </a:xfrm>
        </p:spPr>
      </p:pic>
      <p:sp>
        <p:nvSpPr>
          <p:cNvPr id="128004" name="矩形 128003"/>
          <p:cNvSpPr/>
          <p:nvPr/>
        </p:nvSpPr>
        <p:spPr>
          <a:xfrm>
            <a:off x="395288" y="1633538"/>
            <a:ext cx="8528050" cy="50561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en-US" altLang="zh-CN" dirty="0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自己打败自己是最可悲的失败， </a:t>
            </a:r>
            <a:b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自己战胜自己是最可贵的胜利。 </a:t>
            </a:r>
            <a:b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4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4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人可以失败，但不可以被打倒。 </a:t>
            </a:r>
            <a:b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</a:br>
            <a:b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4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28005" name="图片 128004" descr="YU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5734050"/>
            <a:ext cx="8713788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8006" name="图片 128005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00" y="5013325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8007" name="图片 128006" descr="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0" y="2636838"/>
            <a:ext cx="7704138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lus/>
    <p:sndAc>
      <p:stSnd>
        <p:snd r:embed="rId5" name="cashreg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0" y="404813"/>
            <a:ext cx="9144000" cy="6070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、在他们身后刮来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lǐn liè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） 的寒风。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、但是漫天大雪封住了他们的眼睛，使他们每走一步都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yōu xīn chōng chōng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 ） 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、每走一步都要粘住鞋，刺骨的寒冷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tūn shì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）     着他们已经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pí bèi bù kān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） 的躯体。他们往往一连几天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wèi suō bù qián 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）。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、然而，人的勇气终于渐渐地被大自然的巨大威力所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xiāo shí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） 。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、从他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yǔ wú lún cì 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 ）的话里，他们终于明白， 这样下去，他会给朋友们带来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è yùn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、于是病人只好用冻伤了的双腿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li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à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ng li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à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ng qi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à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ng qi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à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ng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   ） 地又走了若干公里 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11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、现在只有三个疲惫、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léi ruò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）的人吃力地拖着自己的脚步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67" name="矩形 36866"/>
          <p:cNvSpPr/>
          <p:nvPr/>
        </p:nvSpPr>
        <p:spPr>
          <a:xfrm>
            <a:off x="4859338" y="476250"/>
            <a:ext cx="121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凛冽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6868" name="矩形 36867"/>
          <p:cNvSpPr/>
          <p:nvPr/>
        </p:nvSpPr>
        <p:spPr>
          <a:xfrm>
            <a:off x="3924300" y="1268413"/>
            <a:ext cx="21891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忧心忡忡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69" name="矩形 36868"/>
          <p:cNvSpPr/>
          <p:nvPr/>
        </p:nvSpPr>
        <p:spPr>
          <a:xfrm>
            <a:off x="7667625" y="1700213"/>
            <a:ext cx="1219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吞噬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0" name="矩形 36869"/>
          <p:cNvSpPr/>
          <p:nvPr/>
        </p:nvSpPr>
        <p:spPr>
          <a:xfrm>
            <a:off x="4500563" y="2060575"/>
            <a:ext cx="2189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疲惫不堪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1" name="矩形 36870"/>
          <p:cNvSpPr/>
          <p:nvPr/>
        </p:nvSpPr>
        <p:spPr>
          <a:xfrm>
            <a:off x="5508625" y="2565400"/>
            <a:ext cx="21891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畏缩不前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2" name="矩形 36871"/>
          <p:cNvSpPr/>
          <p:nvPr/>
        </p:nvSpPr>
        <p:spPr>
          <a:xfrm>
            <a:off x="2124075" y="3429000"/>
            <a:ext cx="121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销蚀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3" name="矩形 36872"/>
          <p:cNvSpPr/>
          <p:nvPr/>
        </p:nvSpPr>
        <p:spPr>
          <a:xfrm>
            <a:off x="3995738" y="3789363"/>
            <a:ext cx="21891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语无伦次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4" name="矩形 36873"/>
          <p:cNvSpPr/>
          <p:nvPr/>
        </p:nvSpPr>
        <p:spPr>
          <a:xfrm>
            <a:off x="7600950" y="4221163"/>
            <a:ext cx="1219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厄运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5" name="矩形 36874"/>
          <p:cNvSpPr/>
          <p:nvPr/>
        </p:nvSpPr>
        <p:spPr>
          <a:xfrm>
            <a:off x="1446213" y="5051425"/>
            <a:ext cx="2189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踉踉跄跄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6" name="矩形 36875"/>
          <p:cNvSpPr/>
          <p:nvPr/>
        </p:nvSpPr>
        <p:spPr>
          <a:xfrm>
            <a:off x="5873750" y="5516563"/>
            <a:ext cx="1219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羸弱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/>
      <p:bldP spid="36869" grpId="0"/>
      <p:bldP spid="36870" grpId="0"/>
      <p:bldP spid="36871" grpId="0"/>
      <p:bldP spid="36872" grpId="0"/>
      <p:bldP spid="36873" grpId="0"/>
      <p:bldP spid="36874" grpId="0"/>
      <p:bldP spid="36875" grpId="0"/>
      <p:bldP spid="368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3" name="文本占位符 107522"/>
          <p:cNvSpPr>
            <a:spLocks noGrp="1"/>
          </p:cNvSpPr>
          <p:nvPr>
            <p:ph type="body" idx="1"/>
          </p:nvPr>
        </p:nvSpPr>
        <p:spPr>
          <a:xfrm>
            <a:off x="628650" y="784225"/>
            <a:ext cx="7886700" cy="4351338"/>
          </a:xfrm>
        </p:spPr>
        <p:txBody>
          <a:bodyPr>
            <a:noAutofit/>
          </a:bodyPr>
          <a:p>
            <a:pPr>
              <a:lnSpc>
                <a:spcPct val="80000"/>
              </a:lnSpc>
              <a:buNone/>
            </a:pPr>
            <a:r>
              <a:rPr lang="en-US" altLang="zh-CN" sz="4400" b="1" dirty="0">
                <a:solidFill>
                  <a:srgbClr val="000000"/>
                </a:solidFill>
              </a:rPr>
              <a:t>         1</a:t>
            </a:r>
            <a:r>
              <a:rPr lang="zh-CN" altLang="en-US" sz="4400" b="1" dirty="0">
                <a:solidFill>
                  <a:srgbClr val="000000"/>
                </a:solidFill>
              </a:rPr>
              <a:t>、快速阅读课文</a:t>
            </a:r>
            <a:r>
              <a:rPr lang="en-US" altLang="zh-CN" sz="4400" b="1" dirty="0">
                <a:solidFill>
                  <a:srgbClr val="000000"/>
                </a:solidFill>
              </a:rPr>
              <a:t>,</a:t>
            </a:r>
            <a:r>
              <a:rPr lang="zh-CN" altLang="en-US" sz="4400" b="1" dirty="0">
                <a:solidFill>
                  <a:srgbClr val="000000"/>
                </a:solidFill>
              </a:rPr>
              <a:t>用简洁的语言介绍这个故事。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速读要求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00FF"/>
                </a:solidFill>
              </a:rPr>
              <a:t>   </a:t>
            </a:r>
            <a:r>
              <a:rPr lang="en-US" altLang="zh-CN" sz="4000" b="1" dirty="0">
                <a:solidFill>
                  <a:srgbClr val="FF00FF"/>
                </a:solidFill>
              </a:rPr>
              <a:t>(1)</a:t>
            </a:r>
            <a:r>
              <a:rPr lang="zh-CN" altLang="en-US" sz="4000" b="1" dirty="0">
                <a:solidFill>
                  <a:srgbClr val="FF00FF"/>
                </a:solidFill>
              </a:rPr>
              <a:t>、不动唇，不指读，忌回视。</a:t>
            </a:r>
            <a:endParaRPr lang="zh-CN" altLang="en-US" sz="4000" b="1" dirty="0">
              <a:solidFill>
                <a:srgbClr val="FF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00FF"/>
                </a:solidFill>
              </a:rPr>
              <a:t>   </a:t>
            </a:r>
            <a:r>
              <a:rPr lang="en-US" altLang="zh-CN" sz="4000" b="1" dirty="0">
                <a:solidFill>
                  <a:srgbClr val="FF00FF"/>
                </a:solidFill>
              </a:rPr>
              <a:t>(2)</a:t>
            </a:r>
            <a:r>
              <a:rPr lang="zh-CN" altLang="en-US" sz="4000" b="1" dirty="0">
                <a:solidFill>
                  <a:srgbClr val="FF00FF"/>
                </a:solidFill>
              </a:rPr>
              <a:t>、眼扫视，心专一，脑直映。</a:t>
            </a:r>
            <a:endParaRPr lang="zh-CN" altLang="en-US" sz="4000" b="1" dirty="0">
              <a:solidFill>
                <a:srgbClr val="FF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00FF"/>
                </a:solidFill>
              </a:rPr>
              <a:t>   </a:t>
            </a:r>
            <a:r>
              <a:rPr lang="en-US" altLang="zh-CN" sz="4000" b="1" dirty="0">
                <a:solidFill>
                  <a:srgbClr val="FF00FF"/>
                </a:solidFill>
              </a:rPr>
              <a:t>(3)</a:t>
            </a:r>
            <a:r>
              <a:rPr lang="zh-CN" altLang="en-US" sz="4000" b="1" dirty="0">
                <a:solidFill>
                  <a:srgbClr val="FF00FF"/>
                </a:solidFill>
              </a:rPr>
              <a:t>、抓重点，记大意，明中心。</a:t>
            </a:r>
            <a:endParaRPr lang="zh-CN" altLang="en-US" sz="4000" b="1" dirty="0">
              <a:solidFill>
                <a:srgbClr val="FF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00FF"/>
                </a:solidFill>
              </a:rPr>
              <a:t>   </a:t>
            </a:r>
            <a:r>
              <a:rPr lang="en-US" altLang="zh-CN" sz="4000" b="1" dirty="0">
                <a:solidFill>
                  <a:srgbClr val="FF00FF"/>
                </a:solidFill>
              </a:rPr>
              <a:t>(4)</a:t>
            </a:r>
            <a:r>
              <a:rPr lang="zh-CN" altLang="en-US" sz="4000" b="1" dirty="0">
                <a:solidFill>
                  <a:srgbClr val="FF00FF"/>
                </a:solidFill>
              </a:rPr>
              <a:t>、每分钟不少于</a:t>
            </a:r>
            <a:r>
              <a:rPr lang="en-US" altLang="zh-CN" sz="4000" b="1" dirty="0">
                <a:solidFill>
                  <a:srgbClr val="FF00FF"/>
                </a:solidFill>
              </a:rPr>
              <a:t>500</a:t>
            </a:r>
            <a:r>
              <a:rPr lang="zh-CN" altLang="en-US" sz="4400" b="1" dirty="0">
                <a:solidFill>
                  <a:srgbClr val="FF00FF"/>
                </a:solidFill>
              </a:rPr>
              <a:t>字。</a:t>
            </a:r>
            <a:endParaRPr lang="zh-CN" altLang="en-US" sz="4400" b="1" dirty="0">
              <a:solidFill>
                <a:srgbClr val="FF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4400" b="1" dirty="0">
                <a:solidFill>
                  <a:srgbClr val="000000"/>
                </a:solidFill>
                <a:sym typeface="+mn-ea"/>
              </a:rPr>
              <a:t>        2</a:t>
            </a:r>
            <a:r>
              <a:rPr lang="zh-CN" altLang="en-US" sz="4400" b="1" dirty="0">
                <a:solidFill>
                  <a:srgbClr val="000000"/>
                </a:solidFill>
                <a:sym typeface="+mn-ea"/>
              </a:rPr>
              <a:t>、请你用一个词来形容读完文章后的感受或心情。</a:t>
            </a:r>
            <a:endParaRPr lang="zh-CN" altLang="en-US" sz="4400" b="1" dirty="0">
              <a:solidFill>
                <a:srgbClr val="FF00FF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4400" b="1" dirty="0"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9506" name="标题 149505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7886700" cy="1325880"/>
          </a:xfrm>
        </p:spPr>
        <p:txBody>
          <a:bodyPr anchor="ctr"/>
          <a:p>
            <a:r>
              <a:rPr lang="en-US" altLang="zh-CN" sz="4800" b="1" dirty="0">
                <a:solidFill>
                  <a:schemeClr val="tx1"/>
                </a:solidFill>
              </a:rPr>
              <a:t>   </a:t>
            </a:r>
            <a:r>
              <a:rPr lang="zh-CN" altLang="en-US" sz="4800" b="1" dirty="0">
                <a:solidFill>
                  <a:schemeClr val="tx1"/>
                </a:solidFill>
              </a:rPr>
              <a:t>抢答：</a:t>
            </a:r>
            <a:endParaRPr lang="zh-CN" altLang="en-US" sz="4800" b="1" dirty="0">
              <a:solidFill>
                <a:schemeClr val="tx1"/>
              </a:solidFill>
            </a:endParaRPr>
          </a:p>
        </p:txBody>
      </p:sp>
      <p:sp>
        <p:nvSpPr>
          <p:cNvPr id="149507" name="文本占位符 149506"/>
          <p:cNvSpPr>
            <a:spLocks noGrp="1"/>
          </p:cNvSpPr>
          <p:nvPr>
            <p:ph type="body" idx="4294967295"/>
          </p:nvPr>
        </p:nvSpPr>
        <p:spPr>
          <a:xfrm>
            <a:off x="914400" y="1628775"/>
            <a:ext cx="8229600" cy="4530725"/>
          </a:xfrm>
        </p:spPr>
        <p:txBody>
          <a:bodyPr>
            <a:normAutofit lnSpcReduction="10000"/>
          </a:bodyPr>
          <a:p>
            <a:r>
              <a:rPr lang="en-US" altLang="zh-CN" sz="4000" b="1" dirty="0"/>
              <a:t>1 </a:t>
            </a:r>
            <a:r>
              <a:rPr lang="zh-CN" altLang="en-US" sz="4000" b="1" dirty="0"/>
              <a:t>这个故事发生在哪一年？</a:t>
            </a:r>
            <a:endParaRPr lang="zh-CN" altLang="en-US" sz="4000" b="1" dirty="0"/>
          </a:p>
          <a:p>
            <a:r>
              <a:rPr lang="en-US" altLang="zh-CN" sz="40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1912</a:t>
            </a:r>
            <a:endParaRPr lang="en-US" altLang="zh-CN" sz="4000" b="1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000" b="1" dirty="0"/>
              <a:t>2 </a:t>
            </a:r>
            <a:r>
              <a:rPr lang="zh-CN" altLang="en-US" sz="4000" b="1" dirty="0"/>
              <a:t>斯科特探险队是哪个国家的探险队？</a:t>
            </a:r>
            <a:endParaRPr lang="zh-CN" altLang="en-US" sz="4000" b="1" dirty="0"/>
          </a:p>
          <a:p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英国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altLang="zh-CN" sz="4000" b="1" dirty="0"/>
              <a:t>3 </a:t>
            </a:r>
            <a:r>
              <a:rPr lang="zh-CN" altLang="en-US" sz="4000" b="1" dirty="0"/>
              <a:t>这个探险队共有几个人？</a:t>
            </a:r>
            <a:endParaRPr lang="zh-CN" altLang="en-US" sz="4000" b="1" dirty="0"/>
          </a:p>
          <a:p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5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个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sz="4000" b="1" dirty="0"/>
          </a:p>
          <a:p>
            <a:endParaRPr lang="zh-CN" altLang="en-US" sz="4000" b="1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50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14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9507">
                                            <p:txEl>
                                              <p:charRg st="14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9507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3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9507">
                                            <p:txEl>
                                              <p:charRg st="38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9507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5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9507">
                                            <p:txEl>
                                              <p:charRg st="55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531" name="文本占位符 150530"/>
          <p:cNvSpPr>
            <a:spLocks noGrp="1"/>
          </p:cNvSpPr>
          <p:nvPr>
            <p:ph type="body" idx="4294967295"/>
          </p:nvPr>
        </p:nvSpPr>
        <p:spPr>
          <a:xfrm>
            <a:off x="558800" y="333375"/>
            <a:ext cx="8229600" cy="6858000"/>
          </a:xfrm>
        </p:spPr>
        <p:txBody>
          <a:bodyPr/>
          <a:p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4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先到达的探险队是哪个国家的？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挪威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5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斯科特到达南极点后，在南极点看见了什么？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一面黑旗在滑雪杆上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6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斯科特探险队返回基地的途中他们遇到的主要危险是什么？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恶劣的风雪天气。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53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1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0531">
                                            <p:txEl>
                                              <p:charRg st="18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2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0531">
                                            <p:txEl>
                                              <p:charRg st="21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4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0531">
                                            <p:txEl>
                                              <p:charRg st="44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54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0531">
                                            <p:txEl>
                                              <p:charRg st="54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83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0531">
                                            <p:txEl>
                                              <p:charRg st="83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4" name="标题 151553"/>
          <p:cNvSpPr>
            <a:spLocks noGrp="1"/>
          </p:cNvSpPr>
          <p:nvPr>
            <p:ph type="title"/>
          </p:nvPr>
        </p:nvSpPr>
        <p:spPr>
          <a:xfrm>
            <a:off x="304800" y="533400"/>
            <a:ext cx="8540750" cy="838200"/>
          </a:xfrm>
        </p:spPr>
        <p:txBody>
          <a:bodyPr anchor="ctr">
            <a:noAutofit/>
          </a:bodyPr>
          <a:p>
            <a:r>
              <a:rPr lang="en-US" altLang="zh-CN" sz="4000" b="1" dirty="0">
                <a:solidFill>
                  <a:schemeClr val="tx1"/>
                </a:solidFill>
              </a:rPr>
              <a:t>5</a:t>
            </a:r>
            <a:r>
              <a:rPr lang="zh-CN" altLang="en-US" sz="4000" b="1" dirty="0">
                <a:solidFill>
                  <a:schemeClr val="tx1"/>
                </a:solidFill>
              </a:rPr>
              <a:t>、本文共写了五个人物，</a:t>
            </a:r>
            <a:br>
              <a:rPr lang="zh-CN" altLang="en-US" sz="4000" b="1" dirty="0">
                <a:solidFill>
                  <a:schemeClr val="tx1"/>
                </a:solidFill>
              </a:rPr>
            </a:br>
            <a:r>
              <a:rPr lang="zh-CN" altLang="en-US" sz="4000" b="1" dirty="0">
                <a:solidFill>
                  <a:schemeClr val="tx1"/>
                </a:solidFill>
              </a:rPr>
              <a:t>他们的姓名和身份分别是：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151555" name="文本占位符 151554"/>
          <p:cNvSpPr>
            <a:spLocks noGrp="1"/>
          </p:cNvSpPr>
          <p:nvPr>
            <p:ph type="body" idx="1"/>
          </p:nvPr>
        </p:nvSpPr>
        <p:spPr>
          <a:xfrm>
            <a:off x="127635" y="1983105"/>
            <a:ext cx="6300470" cy="4036695"/>
          </a:xfrm>
        </p:spPr>
        <p:txBody>
          <a:bodyPr>
            <a:noAutofit/>
          </a:bodyPr>
          <a:p>
            <a:pPr marL="533400" indent="-533400">
              <a:lnSpc>
                <a:spcPct val="90000"/>
              </a:lnSpc>
              <a:buAutoNum type="arabicPeriod"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罗伯特</a:t>
            </a:r>
            <a:r>
              <a:rPr lang="en-US" altLang="zh-CN"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福尔肯</a:t>
            </a:r>
            <a:r>
              <a:rPr lang="en-US" altLang="zh-CN"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斯科特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——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英国海军上校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buAutoNum type="arabicPeriod"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鲍尔斯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—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？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buAutoNum type="arabicPeriod"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威尔逊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—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博士，负责科学研究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buAutoNum type="arabicPeriod"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埃文斯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—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英国海军军士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buAutoNum type="arabicPeriod"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劳伦斯</a:t>
            </a:r>
            <a:r>
              <a:rPr lang="en-US" altLang="zh-CN"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奥茨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—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英国皇家禁卫军的骑兵上尉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buAutoNum type="arabicPeriod"/>
            </a:pP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</p:txBody>
      </p:sp>
      <p:pic>
        <p:nvPicPr>
          <p:cNvPr id="151557" name="图片 151556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1773238"/>
            <a:ext cx="2700338" cy="434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155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1555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charRg st="26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1555">
                                            <p:txEl>
                                              <p:charRg st="26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charRg st="4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51555">
                                            <p:txEl>
                                              <p:charRg st="4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charRg st="51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51555">
                                            <p:txEl>
                                              <p:charRg st="51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2578" name="标题 152577"/>
          <p:cNvSpPr>
            <a:spLocks noGrp="1"/>
          </p:cNvSpPr>
          <p:nvPr>
            <p:ph type="title"/>
          </p:nvPr>
        </p:nvSpPr>
        <p:spPr>
          <a:xfrm>
            <a:off x="127000" y="228600"/>
            <a:ext cx="9017000" cy="2438400"/>
          </a:xfrm>
        </p:spPr>
        <p:txBody>
          <a:bodyPr anchor="ctr"/>
          <a:p>
            <a:r>
              <a:rPr lang="zh-CN" altLang="en-US" sz="3600" dirty="0">
                <a:solidFill>
                  <a:srgbClr val="6600CC"/>
                </a:solidFill>
              </a:rPr>
              <a:t>　　</a:t>
            </a:r>
            <a:r>
              <a:rPr lang="en-US" altLang="zh-CN" sz="3600">
                <a:solidFill>
                  <a:schemeClr val="tx1"/>
                </a:solidFill>
              </a:rPr>
              <a:t>6,“</a:t>
            </a:r>
            <a:r>
              <a:rPr lang="zh-CN" altLang="en-US" sz="3600" b="1" dirty="0">
                <a:solidFill>
                  <a:srgbClr val="000000"/>
                </a:solidFill>
              </a:rPr>
              <a:t>现在只有三个疲惫、羸弱的人吃力地拖着自己的脚步，穿过那茫茫无际、像铁一般坚硬的冰雪荒原。”</a:t>
            </a:r>
            <a:br>
              <a:rPr lang="zh-CN" altLang="en-US" sz="3600" b="1" dirty="0">
                <a:solidFill>
                  <a:srgbClr val="000000"/>
                </a:solidFill>
              </a:rPr>
            </a:br>
            <a:r>
              <a:rPr lang="zh-CN" altLang="en-US" sz="3600" b="1" dirty="0">
                <a:solidFill>
                  <a:srgbClr val="6600CC"/>
                </a:solidFill>
              </a:rPr>
              <a:t>　　</a:t>
            </a:r>
            <a:r>
              <a:rPr lang="zh-CN" altLang="en-US" sz="3600" b="1" dirty="0">
                <a:solidFill>
                  <a:srgbClr val="000000"/>
                </a:solidFill>
              </a:rPr>
              <a:t>这三个人是：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152579" name="文本占位符 152578"/>
          <p:cNvSpPr>
            <a:spLocks noGrp="1"/>
          </p:cNvSpPr>
          <p:nvPr>
            <p:ph type="body" idx="1"/>
          </p:nvPr>
        </p:nvSpPr>
        <p:spPr>
          <a:xfrm>
            <a:off x="1077913" y="2885440"/>
            <a:ext cx="3227387" cy="2286000"/>
          </a:xfrm>
        </p:spPr>
        <p:txBody>
          <a:bodyPr/>
          <a:p>
            <a:pPr marL="609600" indent="-609600">
              <a:buAutoNum type="arabicPeriod"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斯科特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609600" indent="-609600">
              <a:buAutoNum type="arabicPeriod"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鲍尔斯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609600" indent="-609600">
              <a:buAutoNum type="arabicPeriod"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威尔逊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</p:txBody>
      </p:sp>
      <p:pic>
        <p:nvPicPr>
          <p:cNvPr id="152584" name="图片 15258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5900" y="1700213"/>
            <a:ext cx="3740150" cy="4656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25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2579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2579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409575" y="1763713"/>
            <a:ext cx="5915025" cy="4422775"/>
          </a:xfrm>
        </p:spPr>
        <p:txBody>
          <a:bodyPr/>
          <a:p>
            <a:pPr>
              <a:buNone/>
            </a:pPr>
            <a:r>
              <a:rPr lang="zh-CN" altLang="en-US" sz="3600" b="1" dirty="0">
                <a:solidFill>
                  <a:srgbClr val="000000"/>
                </a:solidFill>
              </a:rPr>
              <a:t>  全文按（       ）顺序记叙了斯科特一行五人精疲力尽又满怀希望奔向南极点，却悲哀地发现有人捷足先登，只好垂头丧气地踏上归途最后一个个（                     ）。</a:t>
            </a:r>
            <a:endParaRPr lang="zh-CN" altLang="en-US" sz="36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37891" name="文本框 37890"/>
          <p:cNvSpPr txBox="1"/>
          <p:nvPr/>
        </p:nvSpPr>
        <p:spPr>
          <a:xfrm>
            <a:off x="2519363" y="1763713"/>
            <a:ext cx="99536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时间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1179513" y="4664075"/>
            <a:ext cx="2735262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悲壮地死去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矩形 37892"/>
          <p:cNvSpPr/>
          <p:nvPr/>
        </p:nvSpPr>
        <p:spPr>
          <a:xfrm>
            <a:off x="407988" y="84138"/>
            <a:ext cx="3646487" cy="1287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理清情节</a:t>
            </a:r>
            <a:endParaRPr lang="zh-CN" altLang="en-US" sz="3600">
              <a:gradFill rotWithShape="0">
                <a:gsLst>
                  <a:gs pos="0">
                    <a:srgbClr val="FFFF00">
                      <a:alpha val="100000"/>
                    </a:srgbClr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7894" name="图片 37893" descr="pic_17061"/>
          <p:cNvPicPr>
            <a:picLocks noChangeAspect="1"/>
          </p:cNvPicPr>
          <p:nvPr/>
        </p:nvPicPr>
        <p:blipFill>
          <a:blip r:embed="rId1"/>
          <a:srcRect l="11676" t="2942" r="6886" b="5182"/>
          <a:stretch>
            <a:fillRect/>
          </a:stretch>
        </p:blipFill>
        <p:spPr>
          <a:xfrm>
            <a:off x="6324600" y="1557338"/>
            <a:ext cx="2701925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ldLvl="0"/>
      <p:bldP spid="37892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占位符 38913"/>
          <p:cNvSpPr>
            <a:spLocks noGrp="1"/>
          </p:cNvSpPr>
          <p:nvPr>
            <p:ph type="body" idx="1"/>
          </p:nvPr>
        </p:nvSpPr>
        <p:spPr>
          <a:xfrm>
            <a:off x="107950" y="190500"/>
            <a:ext cx="9145588" cy="6551613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1912</a:t>
            </a:r>
            <a:r>
              <a:rPr lang="zh-CN" altLang="en-US" sz="2800" b="1" dirty="0">
                <a:solidFill>
                  <a:srgbClr val="FF0000"/>
                </a:solidFill>
              </a:rPr>
              <a:t>年</a:t>
            </a:r>
            <a:r>
              <a:rPr lang="en-US" altLang="x-none" sz="2800" b="1" dirty="0">
                <a:solidFill>
                  <a:srgbClr val="FF0000"/>
                </a:solidFill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16</a:t>
            </a:r>
            <a:r>
              <a:rPr lang="zh-CN" altLang="en-US" sz="2800" b="1" dirty="0">
                <a:solidFill>
                  <a:srgbClr val="000000"/>
                </a:solidFill>
              </a:rPr>
              <a:t>日斯科特一行五人向南极点进军；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 到达（             ），在他们到达之前，挪威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人已捷足先登，然后怏怏不乐地返回，回来时危险却增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加了十倍；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，（              ）不幸牺牲，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他们到达下一个（              ），那里的（        ）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非常少，（           ）第二个不幸牺牲，三个疲惫、羸弱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的人吃力地往前走，他们的燃料已经告罄；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21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三个人在小小的帐篷里同死亡进行了（       ）天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的斗争；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29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，他们爬进各自的（       ）等待死神的到来，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29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一支探险队去寻找（                        ），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，发现（                                                     ）。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38915" name="文本框 38914"/>
          <p:cNvSpPr txBox="1"/>
          <p:nvPr/>
        </p:nvSpPr>
        <p:spPr>
          <a:xfrm>
            <a:off x="2767013" y="622300"/>
            <a:ext cx="89376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极点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2259013" y="2166938"/>
            <a:ext cx="1249362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埃文斯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4360863" y="2670175"/>
            <a:ext cx="124936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贮藏点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7507288" y="2670175"/>
            <a:ext cx="89376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燃料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1997075" y="3213100"/>
            <a:ext cx="893763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奥茨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0" name="文本框 38919"/>
          <p:cNvSpPr txBox="1"/>
          <p:nvPr/>
        </p:nvSpPr>
        <p:spPr>
          <a:xfrm>
            <a:off x="7664450" y="4238625"/>
            <a:ext cx="538163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八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1" name="文本框 38920"/>
          <p:cNvSpPr txBox="1"/>
          <p:nvPr/>
        </p:nvSpPr>
        <p:spPr>
          <a:xfrm>
            <a:off x="4619625" y="5265738"/>
            <a:ext cx="893763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睡袋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2" name="文本框 38921"/>
          <p:cNvSpPr txBox="1"/>
          <p:nvPr/>
        </p:nvSpPr>
        <p:spPr>
          <a:xfrm>
            <a:off x="4964113" y="5746750"/>
            <a:ext cx="208915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英雄的尸体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3" name="文本框 38922"/>
          <p:cNvSpPr txBox="1"/>
          <p:nvPr/>
        </p:nvSpPr>
        <p:spPr>
          <a:xfrm>
            <a:off x="3006725" y="6251575"/>
            <a:ext cx="52578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英雄们的尸体已冻僵在睡袋里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ldLvl="0"/>
      <p:bldP spid="38916" grpId="0" bldLvl="0"/>
      <p:bldP spid="38917" grpId="0" bldLvl="0"/>
      <p:bldP spid="38918" grpId="0" bldLvl="0"/>
      <p:bldP spid="38919" grpId="0" bldLvl="0"/>
      <p:bldP spid="38920" grpId="0" bldLvl="0"/>
      <p:bldP spid="38921" grpId="0" bldLvl="0"/>
      <p:bldP spid="38922" grpId="0" bldLvl="0"/>
      <p:bldP spid="38923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流程图: 资料带 39937"/>
          <p:cNvSpPr/>
          <p:nvPr/>
        </p:nvSpPr>
        <p:spPr>
          <a:xfrm>
            <a:off x="533400" y="0"/>
            <a:ext cx="457200" cy="457200"/>
          </a:xfrm>
          <a:prstGeom prst="flowChartPunchedTape">
            <a:avLst/>
          </a:prstGeom>
          <a:solidFill>
            <a:srgbClr val="FF0000"/>
          </a:solidFill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939" name="直接连接符 39938"/>
          <p:cNvSpPr/>
          <p:nvPr/>
        </p:nvSpPr>
        <p:spPr>
          <a:xfrm>
            <a:off x="533400" y="0"/>
            <a:ext cx="0" cy="914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9940" name="任意多边形 39939"/>
          <p:cNvSpPr/>
          <p:nvPr/>
        </p:nvSpPr>
        <p:spPr>
          <a:xfrm>
            <a:off x="609600" y="215900"/>
            <a:ext cx="381000" cy="88900"/>
          </a:xfrm>
          <a:custGeom>
            <a:avLst/>
            <a:gdLst/>
            <a:ahLst/>
            <a:cxnLst/>
            <a:pathLst>
              <a:path w="240" h="56">
                <a:moveTo>
                  <a:pt x="0" y="56"/>
                </a:moveTo>
                <a:cubicBezTo>
                  <a:pt x="52" y="36"/>
                  <a:pt x="104" y="16"/>
                  <a:pt x="144" y="8"/>
                </a:cubicBezTo>
                <a:cubicBezTo>
                  <a:pt x="184" y="0"/>
                  <a:pt x="224" y="8"/>
                  <a:pt x="240" y="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941" name="直接连接符 39940"/>
          <p:cNvSpPr/>
          <p:nvPr/>
        </p:nvSpPr>
        <p:spPr>
          <a:xfrm>
            <a:off x="762000" y="0"/>
            <a:ext cx="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cxnSp>
        <p:nvCxnSpPr>
          <p:cNvPr id="39942" name="直接箭头连接符 39941"/>
          <p:cNvCxnSpPr/>
          <p:nvPr/>
        </p:nvCxnSpPr>
        <p:spPr>
          <a:xfrm flipH="1" flipV="1">
            <a:off x="533400" y="838200"/>
            <a:ext cx="76200" cy="381000"/>
          </a:xfrm>
          <a:prstGeom prst="straightConnector1">
            <a:avLst/>
          </a:prstGeom>
          <a:ln w="349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cxnSp>
      <p:pic>
        <p:nvPicPr>
          <p:cNvPr id="39943" name="图片 39942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400" y="62484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4" name="图片 39943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51054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5" name="图片 39944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38100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6" name="图片 39945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8194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7" name="图片 39946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430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8" name="图片 39947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6858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9" name="直接连接符 39948"/>
          <p:cNvSpPr/>
          <p:nvPr/>
        </p:nvSpPr>
        <p:spPr>
          <a:xfrm>
            <a:off x="609600" y="838200"/>
            <a:ext cx="1600200" cy="205740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9950" name="直接连接符 39949"/>
          <p:cNvSpPr/>
          <p:nvPr/>
        </p:nvSpPr>
        <p:spPr>
          <a:xfrm>
            <a:off x="2286000" y="2971800"/>
            <a:ext cx="1493838" cy="962025"/>
          </a:xfrm>
          <a:prstGeom prst="line">
            <a:avLst/>
          </a:prstGeom>
          <a:ln w="349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9951" name="直接连接符 39950"/>
          <p:cNvSpPr/>
          <p:nvPr/>
        </p:nvSpPr>
        <p:spPr>
          <a:xfrm>
            <a:off x="3886200" y="3962400"/>
            <a:ext cx="1406525" cy="7620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39952" name="图片 39951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4648200"/>
            <a:ext cx="152400" cy="15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53" name="直接连接符 39952"/>
          <p:cNvSpPr/>
          <p:nvPr/>
        </p:nvSpPr>
        <p:spPr>
          <a:xfrm>
            <a:off x="5334000" y="4724400"/>
            <a:ext cx="304800" cy="1524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9954" name="正五边形 39953">
            <a:hlinkClick r:id="rId1" action="ppaction://hlinksldjump"/>
          </p:cNvPr>
          <p:cNvSpPr/>
          <p:nvPr/>
        </p:nvSpPr>
        <p:spPr>
          <a:xfrm>
            <a:off x="5562600" y="4724400"/>
            <a:ext cx="228600" cy="304800"/>
          </a:xfrm>
          <a:prstGeom prst="pentagon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955" name="文本框 39954"/>
          <p:cNvSpPr txBox="1"/>
          <p:nvPr/>
        </p:nvSpPr>
        <p:spPr>
          <a:xfrm>
            <a:off x="815975" y="228600"/>
            <a:ext cx="281940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南极点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1912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月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18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日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56" name="文本框 39955"/>
          <p:cNvSpPr txBox="1"/>
          <p:nvPr/>
        </p:nvSpPr>
        <p:spPr>
          <a:xfrm>
            <a:off x="0" y="1484313"/>
            <a:ext cx="1527175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12.1.16</a:t>
            </a:r>
            <a:endParaRPr lang="en-US" altLang="x-none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57" name="文本框 39956"/>
          <p:cNvSpPr txBox="1"/>
          <p:nvPr/>
        </p:nvSpPr>
        <p:spPr>
          <a:xfrm>
            <a:off x="2362200" y="2017713"/>
            <a:ext cx="220980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屠宰场地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12.2.17</a:t>
            </a:r>
            <a:endParaRPr lang="en-US" altLang="x-none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58" name="文本框 39957"/>
          <p:cNvSpPr txBox="1"/>
          <p:nvPr/>
        </p:nvSpPr>
        <p:spPr>
          <a:xfrm>
            <a:off x="6300788" y="5715000"/>
            <a:ext cx="2362200" cy="946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搜救队从营地出发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12.10.29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59" name="文本框 39958"/>
          <p:cNvSpPr txBox="1"/>
          <p:nvPr/>
        </p:nvSpPr>
        <p:spPr>
          <a:xfrm>
            <a:off x="3886200" y="3084513"/>
            <a:ext cx="2422525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贮藏点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12.3.2</a:t>
            </a:r>
            <a:endParaRPr lang="en-US" altLang="x-none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0" name="文本框 39959"/>
          <p:cNvSpPr txBox="1"/>
          <p:nvPr/>
        </p:nvSpPr>
        <p:spPr>
          <a:xfrm>
            <a:off x="5562600" y="3856038"/>
            <a:ext cx="2806700" cy="9445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离贮藏点还差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17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公里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12.3.29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1" name="文本框 39960"/>
          <p:cNvSpPr txBox="1"/>
          <p:nvPr/>
        </p:nvSpPr>
        <p:spPr>
          <a:xfrm>
            <a:off x="1974850" y="4652963"/>
            <a:ext cx="3270250" cy="9445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离下一个贮藏点还有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20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公里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12.3.21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2" name="文本框 39961"/>
          <p:cNvSpPr txBox="1"/>
          <p:nvPr/>
        </p:nvSpPr>
        <p:spPr>
          <a:xfrm>
            <a:off x="6248400" y="4770438"/>
            <a:ext cx="16986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贮藏点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3" name="直接连接符 39962"/>
          <p:cNvSpPr/>
          <p:nvPr/>
        </p:nvSpPr>
        <p:spPr>
          <a:xfrm flipH="1" flipV="1">
            <a:off x="5795963" y="5013325"/>
            <a:ext cx="2743200" cy="129540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9964" name="文本框 39963"/>
          <p:cNvSpPr txBox="1"/>
          <p:nvPr/>
        </p:nvSpPr>
        <p:spPr>
          <a:xfrm>
            <a:off x="2971800" y="57150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5" name="上箭头标注 39964"/>
          <p:cNvSpPr/>
          <p:nvPr/>
        </p:nvSpPr>
        <p:spPr>
          <a:xfrm>
            <a:off x="4241800" y="4953000"/>
            <a:ext cx="2008188" cy="1600200"/>
          </a:xfrm>
          <a:prstGeom prst="upArrowCallout">
            <a:avLst>
              <a:gd name="adj1" fmla="val 31374"/>
              <a:gd name="adj2" fmla="val 31374"/>
              <a:gd name="adj3" fmla="val 16666"/>
              <a:gd name="adj4" fmla="val 6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966" name="文本框 39965"/>
          <p:cNvSpPr txBox="1"/>
          <p:nvPr/>
        </p:nvSpPr>
        <p:spPr>
          <a:xfrm>
            <a:off x="4279900" y="5486400"/>
            <a:ext cx="210820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12.11.12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发现帐篷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7" name="文本框 39966"/>
          <p:cNvSpPr txBox="1"/>
          <p:nvPr/>
        </p:nvSpPr>
        <p:spPr>
          <a:xfrm>
            <a:off x="1219200" y="1295400"/>
            <a:ext cx="1066800" cy="1192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x-none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x-none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x-none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个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人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8" name="文本框 39967"/>
          <p:cNvSpPr txBox="1"/>
          <p:nvPr/>
        </p:nvSpPr>
        <p:spPr>
          <a:xfrm>
            <a:off x="2411413" y="2997200"/>
            <a:ext cx="16764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x-none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x-none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x-none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个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      人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9" name="文本框 39968"/>
          <p:cNvSpPr txBox="1"/>
          <p:nvPr/>
        </p:nvSpPr>
        <p:spPr>
          <a:xfrm>
            <a:off x="5076825" y="4581525"/>
            <a:ext cx="1066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x-none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个人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39970" name="MIXINT21.WAV">
            <a:hlinkClick r:id="" action="ppaction://ole?verb="/>
            <a:hlinkHover r:id="" action="ppaction://ole?verb=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9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9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9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5" grpId="0"/>
      <p:bldP spid="39956" grpId="0"/>
      <p:bldP spid="39957" grpId="0"/>
      <p:bldP spid="39958" grpId="0"/>
      <p:bldP spid="39959" grpId="0"/>
      <p:bldP spid="39960" grpId="0"/>
      <p:bldP spid="39961" grpId="0"/>
      <p:bldP spid="39962" grpId="0"/>
      <p:bldP spid="39966" grpId="0"/>
      <p:bldP spid="39967" grpId="0"/>
      <p:bldP spid="39968" grpId="0"/>
      <p:bldP spid="399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40961"/>
          <p:cNvSpPr txBox="1"/>
          <p:nvPr/>
        </p:nvSpPr>
        <p:spPr>
          <a:xfrm>
            <a:off x="2051050" y="765175"/>
            <a:ext cx="19446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971550" y="1989138"/>
            <a:ext cx="35290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2555875" y="4868863"/>
            <a:ext cx="431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395288" y="1989138"/>
            <a:ext cx="15128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时间：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0966" name="文本框 40965"/>
          <p:cNvSpPr txBox="1"/>
          <p:nvPr/>
        </p:nvSpPr>
        <p:spPr>
          <a:xfrm>
            <a:off x="1908175" y="1928813"/>
            <a:ext cx="1981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40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1912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325438" y="2906713"/>
            <a:ext cx="172561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人物：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0968" name="文本框 40967"/>
          <p:cNvSpPr txBox="1"/>
          <p:nvPr/>
        </p:nvSpPr>
        <p:spPr>
          <a:xfrm>
            <a:off x="1838325" y="2906713"/>
            <a:ext cx="7010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斯科特一行</a:t>
            </a:r>
            <a:r>
              <a:rPr lang="en-US" altLang="x-none" sz="40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人（或斯科特等）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9" name="文本框 40968"/>
          <p:cNvSpPr txBox="1"/>
          <p:nvPr/>
        </p:nvSpPr>
        <p:spPr>
          <a:xfrm>
            <a:off x="325438" y="3749675"/>
            <a:ext cx="15128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地点：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0970" name="文本框 40969"/>
          <p:cNvSpPr txBox="1"/>
          <p:nvPr/>
        </p:nvSpPr>
        <p:spPr>
          <a:xfrm>
            <a:off x="1908175" y="3749675"/>
            <a:ext cx="5638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从南极点返回的途中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71" name="文本框 40970"/>
          <p:cNvSpPr txBox="1"/>
          <p:nvPr/>
        </p:nvSpPr>
        <p:spPr>
          <a:xfrm>
            <a:off x="323850" y="4548188"/>
            <a:ext cx="15144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事件：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0972" name="文本框 40971"/>
          <p:cNvSpPr txBox="1"/>
          <p:nvPr/>
        </p:nvSpPr>
        <p:spPr>
          <a:xfrm>
            <a:off x="1908175" y="4548188"/>
            <a:ext cx="1295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不幸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73" name="文本框 40972"/>
          <p:cNvSpPr txBox="1"/>
          <p:nvPr/>
        </p:nvSpPr>
        <p:spPr>
          <a:xfrm>
            <a:off x="3203575" y="4548188"/>
            <a:ext cx="5867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遇难（覆没、牺牲</a:t>
            </a:r>
            <a:r>
              <a:rPr lang="en-US" altLang="x-none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74" name="矩形 40973"/>
          <p:cNvSpPr/>
          <p:nvPr/>
        </p:nvSpPr>
        <p:spPr>
          <a:xfrm>
            <a:off x="398463" y="282575"/>
            <a:ext cx="44577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9933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请 用 一 句 话 概 括 全 文</a:t>
            </a:r>
            <a:endParaRPr lang="zh-CN" altLang="en-US" sz="3600">
              <a:gradFill rotWithShape="0">
                <a:gsLst>
                  <a:gs pos="0">
                    <a:srgbClr val="FFFF00">
                      <a:alpha val="100000"/>
                    </a:srgbClr>
                  </a:gs>
                  <a:gs pos="100000">
                    <a:srgbClr val="FF9933">
                      <a:alpha val="100000"/>
                    </a:srgbClr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6" grpId="0"/>
      <p:bldP spid="40967" grpId="0"/>
      <p:bldP spid="40968" grpId="0"/>
      <p:bldP spid="40969" grpId="0"/>
      <p:bldP spid="40970" grpId="0"/>
      <p:bldP spid="40971" grpId="0"/>
      <p:bldP spid="40972" grpId="0"/>
      <p:bldP spid="409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4930" name="图片 124929" descr="c0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4931" name="矩形 124930"/>
          <p:cNvSpPr/>
          <p:nvPr/>
        </p:nvSpPr>
        <p:spPr>
          <a:xfrm>
            <a:off x="1524000" y="1844675"/>
            <a:ext cx="6934200" cy="1930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真正的英雄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4932" name="图片 124931" descr="01-03-001-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0" y="0"/>
            <a:ext cx="571500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3" name="图片 124932" descr="01-03-001-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71500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4" name="图片 124933" descr="01-03-001-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3" y="4437063"/>
            <a:ext cx="6096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5" name="图片 124934" descr="01-03-001-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0" y="3933825"/>
            <a:ext cx="695325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6" name="图片 124935" descr="实标志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750" y="4292600"/>
            <a:ext cx="266700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7" name="图片 124936" descr="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650" y="4508500"/>
            <a:ext cx="266700" cy="219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8" name="图片 124937" descr="01-03-001-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81750"/>
            <a:ext cx="571500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9" name="图片 124938" descr="01-03-001-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0" y="6381750"/>
            <a:ext cx="571500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40" name="图片 124939" descr="top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157788"/>
            <a:ext cx="9144000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lus/>
    <p:sndAc>
      <p:stSnd>
        <p:snd r:embed="rId8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410210" y="350838"/>
            <a:ext cx="8323263" cy="19380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“对于人类来说，第一个到达者拥有一切，第二个到达者什么也不是。”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1" name="矩形 7170"/>
          <p:cNvSpPr/>
          <p:nvPr/>
        </p:nvSpPr>
        <p:spPr>
          <a:xfrm>
            <a:off x="2696845" y="4852988"/>
            <a:ext cx="2809875" cy="96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CCCCFF">
                        <a:alpha val="100000"/>
                      </a:srgbClr>
                    </a:gs>
                    <a:gs pos="9000">
                      <a:srgbClr val="99CCFF">
                        <a:alpha val="100000"/>
                      </a:srgbClr>
                    </a:gs>
                    <a:gs pos="19500">
                      <a:srgbClr val="CC99FF">
                        <a:alpha val="100000"/>
                      </a:srgbClr>
                    </a:gs>
                    <a:gs pos="32000">
                      <a:srgbClr val="9966FF">
                        <a:alpha val="100000"/>
                      </a:srgbClr>
                    </a:gs>
                    <a:gs pos="41000">
                      <a:srgbClr val="99CCFF">
                        <a:alpha val="100000"/>
                      </a:srgbClr>
                    </a:gs>
                    <a:gs pos="50000">
                      <a:srgbClr val="CCCCFF">
                        <a:alpha val="100000"/>
                      </a:srgbClr>
                    </a:gs>
                    <a:gs pos="59000">
                      <a:srgbClr val="99CCFF">
                        <a:alpha val="100000"/>
                      </a:srgbClr>
                    </a:gs>
                    <a:gs pos="68000">
                      <a:srgbClr val="9966FF">
                        <a:alpha val="100000"/>
                      </a:srgbClr>
                    </a:gs>
                    <a:gs pos="80500">
                      <a:srgbClr val="CC99FF">
                        <a:alpha val="100000"/>
                      </a:srgbClr>
                    </a:gs>
                    <a:gs pos="91000">
                      <a:srgbClr val="99CCFF">
                        <a:alpha val="100000"/>
                      </a:srgbClr>
                    </a:gs>
                    <a:gs pos="100000">
                      <a:srgbClr val="CCCCFF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失败之悲</a:t>
            </a:r>
            <a:endParaRPr lang="zh-CN" altLang="en-US" sz="3600">
              <a:gradFill rotWithShape="0">
                <a:gsLst>
                  <a:gs pos="0">
                    <a:srgbClr val="CCCCFF">
                      <a:alpha val="100000"/>
                    </a:srgbClr>
                  </a:gs>
                  <a:gs pos="9000">
                    <a:srgbClr val="99CCFF">
                      <a:alpha val="100000"/>
                    </a:srgbClr>
                  </a:gs>
                  <a:gs pos="19500">
                    <a:srgbClr val="CC99FF">
                      <a:alpha val="100000"/>
                    </a:srgbClr>
                  </a:gs>
                  <a:gs pos="32000">
                    <a:srgbClr val="9966FF">
                      <a:alpha val="100000"/>
                    </a:srgbClr>
                  </a:gs>
                  <a:gs pos="41000">
                    <a:srgbClr val="99CCFF">
                      <a:alpha val="100000"/>
                    </a:srgbClr>
                  </a:gs>
                  <a:gs pos="50000">
                    <a:srgbClr val="CCCCFF">
                      <a:alpha val="100000"/>
                    </a:srgbClr>
                  </a:gs>
                  <a:gs pos="59000">
                    <a:srgbClr val="99CCFF">
                      <a:alpha val="100000"/>
                    </a:srgbClr>
                  </a:gs>
                  <a:gs pos="68000">
                    <a:srgbClr val="9966FF">
                      <a:alpha val="100000"/>
                    </a:srgbClr>
                  </a:gs>
                  <a:gs pos="80500">
                    <a:srgbClr val="CC99FF">
                      <a:alpha val="100000"/>
                    </a:srgbClr>
                  </a:gs>
                  <a:gs pos="91000">
                    <a:srgbClr val="99CCFF">
                      <a:alpha val="100000"/>
                    </a:srgbClr>
                  </a:gs>
                  <a:gs pos="100000">
                    <a:srgbClr val="CCCCFF">
                      <a:alpha val="100000"/>
                    </a:srgbClr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3667" name="文本占位符 113666"/>
          <p:cNvSpPr>
            <a:spLocks noGrp="1"/>
          </p:cNvSpPr>
          <p:nvPr>
            <p:ph type="body" idx="1"/>
          </p:nvPr>
        </p:nvSpPr>
        <p:spPr>
          <a:xfrm>
            <a:off x="685800" y="2392363"/>
            <a:ext cx="7772400" cy="2352675"/>
          </a:xfrm>
        </p:spPr>
        <p:txBody>
          <a:bodyPr/>
          <a:p>
            <a:r>
              <a:rPr lang="zh-CN" altLang="en-US" sz="3600" b="1" dirty="0">
                <a:ea typeface="楷体_GB2312" pitchFamily="49" charset="-122"/>
              </a:rPr>
              <a:t>表达了斯科特角逐失败后极度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沮丧、悲哀</a:t>
            </a:r>
            <a:r>
              <a:rPr lang="zh-CN" altLang="en-US" sz="3600" b="1" dirty="0">
                <a:ea typeface="楷体_GB2312" pitchFamily="49" charset="-122"/>
              </a:rPr>
              <a:t>的心情。</a:t>
            </a:r>
            <a:endParaRPr lang="zh-CN" altLang="en-US" sz="3600" b="1" dirty="0">
              <a:ea typeface="楷体_GB2312" pitchFamily="49" charset="-122"/>
            </a:endParaRPr>
          </a:p>
          <a:p>
            <a:r>
              <a:rPr lang="zh-CN" altLang="en-US" sz="3600" b="1" dirty="0">
                <a:ea typeface="楷体_GB2312" pitchFamily="49" charset="-122"/>
              </a:rPr>
              <a:t>作者为斯科特这个失败者作传，本身就说明作者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不同意</a:t>
            </a:r>
            <a:r>
              <a:rPr lang="zh-CN" altLang="en-US" sz="3600" b="1" dirty="0">
                <a:ea typeface="楷体_GB2312" pitchFamily="49" charset="-122"/>
              </a:rPr>
              <a:t>这个观点。</a:t>
            </a:r>
            <a:endParaRPr lang="zh-CN" altLang="en-US" sz="3600" b="1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1366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charRg st="23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13667">
                                            <p:txEl>
                                              <p:charRg st="23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113667" grpId="0" build="p"/>
      <p:bldP spid="717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7" name="文本占位符 113666"/>
          <p:cNvSpPr>
            <a:spLocks noGrp="1"/>
          </p:cNvSpPr>
          <p:nvPr>
            <p:ph type="body" idx="1"/>
          </p:nvPr>
        </p:nvSpPr>
        <p:spPr>
          <a:xfrm>
            <a:off x="736600" y="1005205"/>
            <a:ext cx="7772400" cy="1171575"/>
          </a:xfrm>
        </p:spPr>
        <p:txBody>
          <a:bodyPr/>
          <a:p>
            <a:r>
              <a:rPr lang="zh-CN" altLang="en-US" sz="3600" b="1" dirty="0">
                <a:ea typeface="楷体_GB2312" pitchFamily="49" charset="-122"/>
              </a:rPr>
              <a:t>文章还有哪些句子可以表现出斯科特</a:t>
            </a:r>
            <a:r>
              <a:rPr lang="zh-CN" altLang="en-US" sz="3600" b="1" dirty="0">
                <a:ea typeface="楷体_GB2312" pitchFamily="49" charset="-122"/>
                <a:sym typeface="+mn-ea"/>
              </a:rPr>
              <a:t>角逐失败后极度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沮丧、悲哀</a:t>
            </a:r>
            <a:r>
              <a:rPr lang="zh-CN" altLang="en-US" sz="3600" b="1" dirty="0">
                <a:ea typeface="楷体_GB2312" pitchFamily="49" charset="-122"/>
                <a:sym typeface="+mn-ea"/>
              </a:rPr>
              <a:t>的心情</a:t>
            </a:r>
            <a:endParaRPr lang="zh-CN" altLang="en-US" sz="3600" b="1" dirty="0">
              <a:ea typeface="楷体_GB2312" pitchFamily="49" charset="-122"/>
            </a:endParaRPr>
          </a:p>
          <a:p>
            <a:endParaRPr lang="zh-CN" altLang="en-US" sz="3600" b="1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9" name="文本占位符 86018"/>
          <p:cNvSpPr>
            <a:spLocks noGrp="1"/>
          </p:cNvSpPr>
          <p:nvPr>
            <p:ph type="body" idx="1"/>
          </p:nvPr>
        </p:nvSpPr>
        <p:spPr>
          <a:xfrm>
            <a:off x="469900" y="379413"/>
            <a:ext cx="7772400" cy="2706687"/>
          </a:xfrm>
        </p:spPr>
        <p:txBody>
          <a:bodyPr/>
          <a:p>
            <a:pPr>
              <a:buNone/>
            </a:pPr>
            <a:r>
              <a:rPr lang="en-US" altLang="zh-CN" sz="3600" b="1"/>
              <a:t>  </a:t>
            </a:r>
            <a:r>
              <a:rPr lang="zh-CN" altLang="en-US" sz="3600" b="1" dirty="0"/>
              <a:t>挪威国旗“耀武扬威”“洋洋得意”地在这被人类冲破的堡垒上猎猎作响。（国旗怎么会“耀武扬威”“洋洋得意”？这里表现出斯科特内心什么样的复杂感受情？</a:t>
            </a:r>
            <a:endParaRPr lang="zh-CN" altLang="en-US" sz="3600" b="1" dirty="0"/>
          </a:p>
        </p:txBody>
      </p:sp>
      <p:sp>
        <p:nvSpPr>
          <p:cNvPr id="86020" name="矩形 86019"/>
          <p:cNvSpPr/>
          <p:nvPr/>
        </p:nvSpPr>
        <p:spPr>
          <a:xfrm>
            <a:off x="611188" y="3621088"/>
            <a:ext cx="74898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7030A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用了拟人的修辞手法，表达了斯科特和伙伴们痛苦万分的心情。</a:t>
            </a:r>
            <a:endParaRPr lang="zh-CN" altLang="en-US" sz="4000" b="1" dirty="0">
              <a:solidFill>
                <a:srgbClr val="7030A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41985"/>
          <p:cNvSpPr txBox="1"/>
          <p:nvPr/>
        </p:nvSpPr>
        <p:spPr>
          <a:xfrm>
            <a:off x="227013" y="2170113"/>
            <a:ext cx="8893175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鲁迅说过，悲剧就是把有价值的东西毁灭给人看。角逐失败的沮丧仅仅是这场悲剧的开始，在这个悲剧中还有什么样的痛苦等着他们？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7" name="矩形 41986" descr="water"/>
          <p:cNvSpPr/>
          <p:nvPr/>
        </p:nvSpPr>
        <p:spPr>
          <a:xfrm>
            <a:off x="522288" y="482600"/>
            <a:ext cx="2306637" cy="1001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66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107763" dir="13499999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研读探究</a:t>
            </a:r>
            <a:endParaRPr lang="zh-CN" altLang="en-US" sz="3600">
              <a:ln w="9525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43009"/>
          <p:cNvSpPr txBox="1"/>
          <p:nvPr/>
        </p:nvSpPr>
        <p:spPr>
          <a:xfrm>
            <a:off x="0" y="1484313"/>
            <a:ext cx="9144000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1、请找一下第一位死去的人？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2、斯科特如何记录第二位伙伴的离开的？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3、作者如何描写斯科特一行最后的悲壮覆没的？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1" name="矩形 43010"/>
          <p:cNvSpPr/>
          <p:nvPr/>
        </p:nvSpPr>
        <p:spPr>
          <a:xfrm>
            <a:off x="438150" y="341313"/>
            <a:ext cx="2809875" cy="96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CBCBCB">
                        <a:alpha val="100000"/>
                      </a:srgbClr>
                    </a:gs>
                    <a:gs pos="13000">
                      <a:srgbClr val="5F5F5F">
                        <a:alpha val="100000"/>
                      </a:srgbClr>
                    </a:gs>
                    <a:gs pos="21001">
                      <a:srgbClr val="5F5F5F">
                        <a:alpha val="100000"/>
                      </a:srgbClr>
                    </a:gs>
                    <a:gs pos="63000">
                      <a:srgbClr val="FFFFFF">
                        <a:alpha val="100000"/>
                      </a:srgbClr>
                    </a:gs>
                    <a:gs pos="67000">
                      <a:srgbClr val="B2B2B2">
                        <a:alpha val="100000"/>
                      </a:srgbClr>
                    </a:gs>
                    <a:gs pos="69000">
                      <a:srgbClr val="292929">
                        <a:alpha val="100000"/>
                      </a:srgbClr>
                    </a:gs>
                    <a:gs pos="82001">
                      <a:srgbClr val="777777">
                        <a:alpha val="100000"/>
                      </a:srgbClr>
                    </a:gs>
                    <a:gs pos="100000">
                      <a:srgbClr val="EAEAEA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死亡之悲</a:t>
            </a:r>
            <a:endParaRPr lang="zh-CN" altLang="en-US" sz="3600">
              <a:gradFill rotWithShape="0">
                <a:gsLst>
                  <a:gs pos="0">
                    <a:srgbClr val="CBCBCB">
                      <a:alpha val="100000"/>
                    </a:srgbClr>
                  </a:gs>
                  <a:gs pos="13000">
                    <a:srgbClr val="5F5F5F">
                      <a:alpha val="100000"/>
                    </a:srgbClr>
                  </a:gs>
                  <a:gs pos="21001">
                    <a:srgbClr val="5F5F5F">
                      <a:alpha val="100000"/>
                    </a:srgbClr>
                  </a:gs>
                  <a:gs pos="63000">
                    <a:srgbClr val="FFFFFF">
                      <a:alpha val="100000"/>
                    </a:srgbClr>
                  </a:gs>
                  <a:gs pos="67000">
                    <a:srgbClr val="B2B2B2">
                      <a:alpha val="100000"/>
                    </a:srgbClr>
                  </a:gs>
                  <a:gs pos="69000">
                    <a:srgbClr val="292929">
                      <a:alpha val="100000"/>
                    </a:srgbClr>
                  </a:gs>
                  <a:gs pos="82001">
                    <a:srgbClr val="777777">
                      <a:alpha val="100000"/>
                    </a:srgbClr>
                  </a:gs>
                  <a:gs pos="100000">
                    <a:srgbClr val="EAEAEA">
                      <a:alpha val="100000"/>
                    </a:srgbClr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8193"/>
          <p:cNvSpPr/>
          <p:nvPr/>
        </p:nvSpPr>
        <p:spPr>
          <a:xfrm>
            <a:off x="454025" y="228600"/>
            <a:ext cx="2809875" cy="96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000000">
                        <a:alpha val="100000"/>
                      </a:srgbClr>
                    </a:gs>
                    <a:gs pos="20000">
                      <a:srgbClr val="000040">
                        <a:alpha val="100000"/>
                      </a:srgbClr>
                    </a:gs>
                    <a:gs pos="50000">
                      <a:srgbClr val="400040">
                        <a:alpha val="100000"/>
                      </a:srgbClr>
                    </a:gs>
                    <a:gs pos="75000">
                      <a:srgbClr val="8F0040">
                        <a:alpha val="100000"/>
                      </a:srgbClr>
                    </a:gs>
                    <a:gs pos="89999">
                      <a:srgbClr val="F27300">
                        <a:alpha val="100000"/>
                      </a:srgbClr>
                    </a:gs>
                    <a:gs pos="100000">
                      <a:srgbClr val="FFBF00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作证之悲</a:t>
            </a:r>
            <a:endParaRPr lang="zh-CN" altLang="en-US" sz="3600">
              <a:gradFill rotWithShape="0">
                <a:gsLst>
                  <a:gs pos="0">
                    <a:srgbClr val="000000">
                      <a:alpha val="100000"/>
                    </a:srgbClr>
                  </a:gs>
                  <a:gs pos="20000">
                    <a:srgbClr val="000040">
                      <a:alpha val="100000"/>
                    </a:srgbClr>
                  </a:gs>
                  <a:gs pos="50000">
                    <a:srgbClr val="400040">
                      <a:alpha val="100000"/>
                    </a:srgbClr>
                  </a:gs>
                  <a:gs pos="75000">
                    <a:srgbClr val="8F0040">
                      <a:alpha val="100000"/>
                    </a:srgbClr>
                  </a:gs>
                  <a:gs pos="89999">
                    <a:srgbClr val="F27300">
                      <a:alpha val="100000"/>
                    </a:srgbClr>
                  </a:gs>
                  <a:gs pos="100000">
                    <a:srgbClr val="FFBF00">
                      <a:alpha val="100000"/>
                    </a:srgbClr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438150" y="1811338"/>
            <a:ext cx="8382000" cy="53232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6000" b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“他要忠实地去履行这一最冷酷无情的职责：在世界面前为另一个人完成的业绩作证，而这一事业正是他自己所热烈追求的。”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（斯科特为什么要接受这项为他人业绩作证的任务？他不接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受不行吗？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3" name="文本占位符 87042"/>
          <p:cNvSpPr>
            <a:spLocks noGrp="1"/>
          </p:cNvSpPr>
          <p:nvPr>
            <p:ph type="body" idx="1"/>
          </p:nvPr>
        </p:nvSpPr>
        <p:spPr>
          <a:xfrm>
            <a:off x="179388" y="2276475"/>
            <a:ext cx="8486775" cy="3384550"/>
          </a:xfrm>
        </p:spPr>
        <p:txBody>
          <a:bodyPr/>
          <a:p>
            <a:pPr>
              <a:spcBef>
                <a:spcPct val="0"/>
              </a:spcBef>
              <a:buClrTx/>
              <a:buNone/>
            </a:pPr>
            <a:r>
              <a:rPr lang="zh-CN" altLang="en-US" sz="3600" b="1" dirty="0"/>
              <a:t>   斯科特受英国传统文化的影响，讲求绅士风度，</a:t>
            </a:r>
            <a:r>
              <a:rPr lang="zh-CN" altLang="en-US" sz="3600" b="1" dirty="0">
                <a:solidFill>
                  <a:srgbClr val="C00000"/>
                </a:solidFill>
              </a:rPr>
              <a:t>主张诚实守信</a:t>
            </a:r>
            <a:r>
              <a:rPr lang="zh-CN" altLang="en-US" sz="3600" b="1" dirty="0">
                <a:solidFill>
                  <a:srgbClr val="C00000"/>
                </a:solidFill>
                <a:sym typeface="+mn-ea"/>
              </a:rPr>
              <a:t>、</a:t>
            </a:r>
            <a:r>
              <a:rPr lang="zh-CN" altLang="en-US" sz="3600" b="1" dirty="0">
                <a:solidFill>
                  <a:srgbClr val="C00000"/>
                </a:solidFill>
              </a:rPr>
              <a:t>坦然面对成功和失败</a:t>
            </a:r>
            <a:r>
              <a:rPr lang="zh-CN" altLang="en-US" sz="3600" b="1" dirty="0"/>
              <a:t>，不能不接受这项为他人作证的任务。正因为他的这一行动，其人格才显得无比高尚，赢得人们的尊敬。</a:t>
            </a:r>
            <a:endParaRPr lang="zh-CN" altLang="en-US" sz="3600" b="1" dirty="0"/>
          </a:p>
          <a:p>
            <a:endParaRPr lang="zh-CN" altLang="en-US" sz="36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矩形 92161"/>
          <p:cNvSpPr/>
          <p:nvPr/>
        </p:nvSpPr>
        <p:spPr>
          <a:xfrm>
            <a:off x="3505200" y="5157788"/>
            <a:ext cx="56388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——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世人之悲</a:t>
            </a:r>
            <a:endParaRPr lang="zh-CN" altLang="en-US" sz="48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92163" name="组合 92162"/>
          <p:cNvGrpSpPr/>
          <p:nvPr/>
        </p:nvGrpSpPr>
        <p:grpSpPr>
          <a:xfrm>
            <a:off x="0" y="1484313"/>
            <a:ext cx="9144000" cy="3292475"/>
            <a:chOff x="240" y="864"/>
            <a:chExt cx="5760" cy="2074"/>
          </a:xfrm>
        </p:grpSpPr>
        <p:sp>
          <p:nvSpPr>
            <p:cNvPr id="92164" name="矩形 92163"/>
            <p:cNvSpPr/>
            <p:nvPr/>
          </p:nvSpPr>
          <p:spPr>
            <a:xfrm>
              <a:off x="240" y="864"/>
              <a:ext cx="5760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2" charset="0"/>
                  <a:ea typeface="隶书" pitchFamily="49" charset="-122"/>
                </a:rPr>
                <a:t>在英国国家主教堂里，国王跪下来悼念这几位英雄。</a:t>
              </a:r>
              <a:endPara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隶书" pitchFamily="49" charset="-122"/>
              </a:endParaRPr>
            </a:p>
          </p:txBody>
        </p:sp>
        <p:sp>
          <p:nvSpPr>
            <p:cNvPr id="92165" name="矩形 92164"/>
            <p:cNvSpPr/>
            <p:nvPr/>
          </p:nvSpPr>
          <p:spPr>
            <a:xfrm>
              <a:off x="288" y="2112"/>
              <a:ext cx="5616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000" b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2002</a:t>
              </a:r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年，安妮公主登上南极，悼念斯科特他们南极探险</a:t>
              </a:r>
              <a:r>
                <a:rPr lang="en-US" altLang="zh-CN" sz="4000" b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90</a:t>
              </a:r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周年。</a:t>
              </a:r>
              <a:endPara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227013" y="2170113"/>
            <a:ext cx="88931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斯科特一行的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“伟大”</a:t>
            </a:r>
            <a:r>
              <a:rPr lang="zh-CN" altLang="en-US" sz="4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体现在哪里？</a:t>
            </a:r>
            <a:endParaRPr lang="zh-CN" altLang="en-US" sz="40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9" name="矩形 9218" descr="water"/>
          <p:cNvSpPr/>
          <p:nvPr/>
        </p:nvSpPr>
        <p:spPr>
          <a:xfrm>
            <a:off x="522288" y="482600"/>
            <a:ext cx="2306637" cy="1001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66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107763" dir="13499999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研读探究</a:t>
            </a:r>
            <a:endParaRPr lang="zh-CN" altLang="en-US" sz="3600">
              <a:ln w="9525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323850" y="114300"/>
            <a:ext cx="8639175" cy="440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x-none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坚毅，勇敢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，执著，坦然面对死亡，有为事业献身的英雄气概。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他们自己所进行的探险是人类的不朽事业时，没有对探险的执著、超人的力量和勇气，是不可能从事这项事业的。而他们在归途中与死亡抗争，一个个牺牲时，都是响当当的汉子，活得明白，死得悲壮。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323850" y="4514850"/>
            <a:ext cx="8507413" cy="234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２、诚实守信，有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绅士风度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斯科特一行在与阿蒙森的竞争中失败了，但他们勇于承认失败，并愿意为阿蒙森的成功作证，而这正是他所热烈追求的事业。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2133600" y="3810000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830263" y="338138"/>
            <a:ext cx="169862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31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charRg st="31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charRg st="31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charRg st="1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charRg st="1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文本框 3073"/>
          <p:cNvSpPr txBox="1"/>
          <p:nvPr/>
        </p:nvSpPr>
        <p:spPr>
          <a:xfrm>
            <a:off x="6629400" y="4457700"/>
            <a:ext cx="10287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3075" name="图片 3074" descr="0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占位符 11265"/>
          <p:cNvSpPr txBox="1"/>
          <p:nvPr>
            <p:ph type="body" idx="1"/>
          </p:nvPr>
        </p:nvSpPr>
        <p:spPr>
          <a:xfrm>
            <a:off x="241300" y="179388"/>
            <a:ext cx="8890000" cy="6264275"/>
          </a:xfrm>
        </p:spPr>
        <p:txBody>
          <a:bodyPr/>
          <a:p>
            <a:pPr>
              <a:lnSpc>
                <a:spcPct val="90000"/>
              </a:lnSpc>
              <a:spcBef>
                <a:spcPct val="50000"/>
              </a:spcBef>
              <a:buFont typeface="Times New Roman" panose="02020603050405020304" pitchFamily="2" charset="0"/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３、有强烈的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团队精神</a:t>
            </a:r>
            <a:r>
              <a:rPr lang="zh-CN" altLang="en-US" sz="3600" b="1" dirty="0">
                <a:latin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 typeface="Times New Roman" panose="02020603050405020304" pitchFamily="2" charset="0"/>
              <a:buNone/>
            </a:pPr>
            <a:r>
              <a:rPr lang="zh-CN" altLang="en-US" b="1" i="1" dirty="0">
                <a:solidFill>
                  <a:srgbClr val="00005C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b="1" dirty="0">
                <a:solidFill>
                  <a:srgbClr val="0033CC"/>
                </a:solidFill>
                <a:latin typeface="宋体" panose="02010600030101010101" pitchFamily="2" charset="-122"/>
              </a:rPr>
              <a:t>探险需要团结协作精神，在关键的时刻为了保护同伴，有时要勇于献出自己的生命。这一点斯科特和他的队员们都做到了。</a:t>
            </a:r>
            <a:endParaRPr lang="zh-CN" altLang="en-US" b="1" dirty="0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 typeface="Times New Roman" panose="02020603050405020304" pitchFamily="2" charset="0"/>
              <a:buNone/>
            </a:pPr>
            <a:endParaRPr lang="zh-CN" altLang="en-US" b="1" dirty="0">
              <a:solidFill>
                <a:srgbClr val="00005C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 typeface="Times New Roman" panose="02020603050405020304" pitchFamily="2" charset="0"/>
              <a:buNone/>
            </a:pP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241300" y="2574925"/>
            <a:ext cx="8732838" cy="4054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x-none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、对国家、对人民、对亲人爱的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真情流露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i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斯科特在生命的最后一息，考虑的不是一己之利，心中惦记的始终是别人：朋友、同伴、妻小，还有他的祖国和人民。他最后的遗书不是为死后的沽名钓誉，而完全是爱的真情流露；信写得如此镇静，丝毫不像一个行将离世的人！斯科特是怀着一种热烈的爱而没有丝毫的恨离开了那个冰冷的世界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2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charRg st="12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2" name="文本框 17411"/>
          <p:cNvSpPr txBox="1"/>
          <p:nvPr/>
        </p:nvSpPr>
        <p:spPr>
          <a:xfrm>
            <a:off x="539750" y="1971675"/>
            <a:ext cx="7056438" cy="470789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p>
            <a:r>
              <a:rPr lang="en-US" altLang="zh-CN" sz="4000" b="1">
                <a:solidFill>
                  <a:srgbClr val="66FF66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1" action="ppaction://hlinksldjump"/>
              </a:rPr>
              <a:t>1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1" action="ppaction://hlinksldjump"/>
              </a:rPr>
              <a:t>、茨威格为何不给胜利者阿蒙森作传，却充满激情地为失败者斯科特写这悲壮的一幕？</a:t>
            </a:r>
            <a:endParaRPr lang="zh-CN" altLang="en-US" sz="4000" b="1" dirty="0">
              <a:solidFill>
                <a:srgbClr val="66FF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en-US" altLang="zh-CN" sz="40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2" action="ppaction://hlinksldjump"/>
              </a:rPr>
              <a:t>2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2" action="ppaction://hlinksldjump"/>
              </a:rPr>
              <a:t>、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2" action="ppaction://hlinksldjump"/>
              </a:rPr>
              <a:t>斯科特一行探险的意义何在？</a:t>
            </a:r>
            <a:endParaRPr lang="zh-CN" altLang="en-US" sz="4000" b="1">
              <a:solidFill>
                <a:srgbClr val="66FF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19" name="矩形 9218" descr="water"/>
          <p:cNvSpPr/>
          <p:nvPr/>
        </p:nvSpPr>
        <p:spPr>
          <a:xfrm>
            <a:off x="522288" y="482600"/>
            <a:ext cx="2306637" cy="1001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66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effectLst>
                  <a:outerShdw dist="107763" dir="13499999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深入探究</a:t>
            </a:r>
            <a:endParaRPr lang="zh-CN" altLang="en-US" sz="3600">
              <a:ln w="9525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3"/>
              </a:blipFill>
              <a:effectLst>
                <a:outerShdw dist="107763" dir="13499999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5" name="文本占位符 95234"/>
          <p:cNvSpPr>
            <a:spLocks noGrp="1"/>
          </p:cNvSpPr>
          <p:nvPr>
            <p:ph type="body" idx="1"/>
          </p:nvPr>
        </p:nvSpPr>
        <p:spPr>
          <a:xfrm>
            <a:off x="127000" y="353060"/>
            <a:ext cx="8647430" cy="6152515"/>
          </a:xfrm>
        </p:spPr>
        <p:txBody>
          <a:bodyPr>
            <a:noAutofit/>
          </a:bodyPr>
          <a:p>
            <a:pPr>
              <a:lnSpc>
                <a:spcPct val="9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同样是南极探险，阿蒙森成功了，斯科特失败了。可是茨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威格</a:t>
            </a:r>
            <a:r>
              <a:rPr lang="zh-CN" altLang="en-US" sz="3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这位著名的传记作家，为何不给胜利者阿蒙森作传，却充满激情地为失败的斯科特写这悲壮的一幕？在文中，你能找出体现作者对这一事件的态度的句子吗？试着品读分析。</a:t>
            </a:r>
            <a:endParaRPr lang="zh-CN" altLang="en-US" sz="3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2160" y="3397250"/>
            <a:ext cx="795147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chemeClr val="accent4">
                    <a:lumMod val="75000"/>
                  </a:schemeClr>
                </a:solidFill>
                <a:ea typeface="隶书" pitchFamily="49" charset="-122"/>
                <a:sym typeface="+mn-ea"/>
              </a:rPr>
              <a:t>一个人虽然在同不可战胜的厄运的搏斗中毁灭了自己，但他的心灵却因此变得无比高尚。所有这些在一切时代都是最伟大的悲剧。</a:t>
            </a:r>
            <a:endParaRPr lang="zh-CN" altLang="en-US" sz="4000" b="1" dirty="0">
              <a:solidFill>
                <a:schemeClr val="accent4">
                  <a:lumMod val="75000"/>
                </a:schemeClr>
              </a:solidFill>
              <a:ea typeface="隶书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文本占位符 96257"/>
          <p:cNvSpPr>
            <a:spLocks noGrp="1"/>
          </p:cNvSpPr>
          <p:nvPr>
            <p:ph type="body" idx="1"/>
          </p:nvPr>
        </p:nvSpPr>
        <p:spPr>
          <a:xfrm>
            <a:off x="685800" y="914400"/>
            <a:ext cx="7848600" cy="579120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ea typeface="华文楷体" pitchFamily="2" charset="-122"/>
              </a:rPr>
              <a:t>           </a:t>
            </a:r>
            <a:r>
              <a:rPr lang="zh-CN" altLang="en-US" sz="4000" b="1" dirty="0">
                <a:ea typeface="隶书" pitchFamily="49" charset="-122"/>
              </a:rPr>
              <a:t>作为一位伟大的作家，茨威格想到的绝不主要是事业的成功者，而是许多历史事件背后给人精神上的震撼和启迪。按照这个价值标准，茨威格当然认为给斯科特作传记会更有意义，会给人长久的思考。</a:t>
            </a:r>
            <a:endParaRPr lang="zh-CN" altLang="en-US" sz="4000" b="1" dirty="0"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3850" y="488950"/>
            <a:ext cx="840041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000" b="1" dirty="0">
                <a:sym typeface="+mn-ea"/>
              </a:rPr>
              <a:t>这两句话是什么意思？在全文中起什么作用？</a:t>
            </a:r>
            <a:endParaRPr lang="zh-CN" altLang="en-US" sz="4000" b="1" dirty="0">
              <a:sym typeface="+mn-ea"/>
            </a:endParaRPr>
          </a:p>
        </p:txBody>
      </p:sp>
      <p:sp>
        <p:nvSpPr>
          <p:cNvPr id="22534" name="矩形 22533"/>
          <p:cNvSpPr/>
          <p:nvPr/>
        </p:nvSpPr>
        <p:spPr>
          <a:xfrm>
            <a:off x="323850" y="2133600"/>
            <a:ext cx="8497888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C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表达了作者对斯科特崇高的赞誉，意思是虽然他的肉体倒下了但是他的心灵经受了考验，变得无比的崇高。有价值的、美的毁灭当然是伟大的悲剧。这句话在全文中可作主旨句，起点题的作用。</a:t>
            </a:r>
            <a:endParaRPr lang="zh-CN" altLang="en-US" sz="4000" b="1" dirty="0">
              <a:solidFill>
                <a:srgbClr val="C0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381000" y="528638"/>
            <a:ext cx="8510588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斯科特一行人探险的真正意义是什么？</a:t>
            </a:r>
            <a:r>
              <a:rPr lang="zh-CN" altLang="en-US" sz="2800">
                <a:solidFill>
                  <a:srgbClr val="D90BF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>
              <a:solidFill>
                <a:srgbClr val="D90BF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382588" y="1657350"/>
            <a:ext cx="8509000" cy="21837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迷你简启体" pitchFamily="1" charset="-122"/>
                <a:ea typeface="迷你简启体" pitchFamily="1" charset="-122"/>
              </a:rPr>
              <a:t>     </a:t>
            </a:r>
            <a:r>
              <a:rPr lang="zh-CN" altLang="en-US" sz="4400" b="1">
                <a:solidFill>
                  <a:srgbClr val="FF0000"/>
                </a:solidFill>
                <a:latin typeface="迷你简启体" pitchFamily="1" charset="-122"/>
                <a:ea typeface="宋体" panose="02010600030101010101" pitchFamily="2" charset="-122"/>
              </a:rPr>
              <a:t>认识自然，挑战人类自我，实现生命的价值，给后人以精神的鼓舞。</a:t>
            </a:r>
            <a:r>
              <a:rPr lang="zh-CN" altLang="en-US" sz="48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迷你简启体" pitchFamily="1" charset="-122"/>
                <a:ea typeface="迷你简启体" pitchFamily="1" charset="-122"/>
              </a:rPr>
              <a:t> </a:t>
            </a:r>
            <a:endParaRPr lang="zh-CN" altLang="en-US" sz="48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迷你简启体" pitchFamily="1" charset="-122"/>
              <a:ea typeface="迷你简启体" pitchFamily="1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矩形 76801"/>
          <p:cNvSpPr/>
          <p:nvPr/>
        </p:nvSpPr>
        <p:spPr>
          <a:xfrm>
            <a:off x="250825" y="176213"/>
            <a:ext cx="8610600" cy="65544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	</a:t>
            </a:r>
            <a:r>
              <a:rPr lang="zh-CN" altLang="en-US" sz="4000" b="1" dirty="0">
                <a:latin typeface="Times New Roman" panose="02020603050405020304" pitchFamily="2" charset="0"/>
                <a:ea typeface="黑体" panose="02010609060101010101" pitchFamily="2" charset="-122"/>
              </a:rPr>
              <a:t>作者描绘的五位探险者，没有因为第一个抵达南极而摘取殊荣，却因为保持了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探险者的勇气，保持了科学求实的精神</a:t>
            </a:r>
            <a:r>
              <a:rPr lang="zh-CN" altLang="en-US" sz="4000" b="1" dirty="0">
                <a:latin typeface="Times New Roman" panose="02020603050405020304" pitchFamily="2" charset="0"/>
                <a:ea typeface="黑体" panose="02010609060101010101" pitchFamily="2" charset="-122"/>
              </a:rPr>
              <a:t>而赢得了世人的尊重。面对死亡，他们可以舍弃生命，却无法舍弃对信念的执著，对同伴、对亲人的爱恋，对民族荣誉的珍重。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他们是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勇于实现生命价值的勇士，是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英国的英雄，也是全人类的英雄，值得所有人敬重。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文本框 74753"/>
          <p:cNvSpPr txBox="1"/>
          <p:nvPr/>
        </p:nvSpPr>
        <p:spPr>
          <a:xfrm>
            <a:off x="0" y="304800"/>
            <a:ext cx="9144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4755" name="文本框 74754"/>
          <p:cNvSpPr txBox="1"/>
          <p:nvPr/>
        </p:nvSpPr>
        <p:spPr>
          <a:xfrm>
            <a:off x="304800" y="914400"/>
            <a:ext cx="9144000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8000" b="1" dirty="0">
                <a:solidFill>
                  <a:srgbClr val="66FF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zh-CN" altLang="en-US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根据以上认识，谈谈你如何理解课文题目</a:t>
            </a:r>
            <a:r>
              <a:rPr lang="en-US" altLang="zh-CN" sz="6000" b="1">
                <a:latin typeface="Times New Roman" panose="02020603050405020304" pitchFamily="2" charset="0"/>
                <a:ea typeface="宋体" panose="02010600030101010101" pitchFamily="2" charset="-122"/>
              </a:rPr>
              <a:t>《</a:t>
            </a:r>
            <a:r>
              <a:rPr lang="zh-CN" altLang="en-US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伟大的悲剧</a:t>
            </a:r>
            <a:r>
              <a:rPr lang="en-US" altLang="zh-CN" sz="6000" b="1">
                <a:latin typeface="Times New Roman" panose="02020603050405020304" pitchFamily="2" charset="0"/>
                <a:ea typeface="宋体" panose="02010600030101010101" pitchFamily="2" charset="-122"/>
              </a:rPr>
              <a:t>》</a:t>
            </a:r>
            <a:r>
              <a:rPr lang="zh-CN" altLang="en-US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？</a:t>
            </a:r>
            <a:endParaRPr lang="zh-CN" altLang="en-US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文本框 75777"/>
          <p:cNvSpPr txBox="1"/>
          <p:nvPr/>
        </p:nvSpPr>
        <p:spPr>
          <a:xfrm>
            <a:off x="0" y="609600"/>
            <a:ext cx="85344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8800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en-US" altLang="zh-CN" sz="8000"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失败之悲</a:t>
            </a: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—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冒险精神</a:t>
            </a:r>
            <a:endParaRPr lang="zh-CN" altLang="en-US" sz="5400" b="1">
              <a:solidFill>
                <a:srgbClr val="66FF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5779" name="文本框 75778"/>
          <p:cNvSpPr txBox="1"/>
          <p:nvPr/>
        </p:nvSpPr>
        <p:spPr>
          <a:xfrm>
            <a:off x="7315200" y="4800600"/>
            <a:ext cx="1371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5780" name="文本框 75779"/>
          <p:cNvSpPr txBox="1"/>
          <p:nvPr/>
        </p:nvSpPr>
        <p:spPr>
          <a:xfrm>
            <a:off x="755650" y="0"/>
            <a:ext cx="76327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悲剧                    伟大</a:t>
            </a:r>
            <a:endParaRPr lang="zh-CN" altLang="en-US" sz="40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5781" name="文本框 75780"/>
          <p:cNvSpPr txBox="1"/>
          <p:nvPr/>
        </p:nvSpPr>
        <p:spPr>
          <a:xfrm>
            <a:off x="304800" y="2133600"/>
            <a:ext cx="86106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2.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作证之悲</a:t>
            </a: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—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诚信</a:t>
            </a:r>
            <a:endParaRPr lang="zh-CN" altLang="en-US" sz="5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5782" name="文本框 75781"/>
          <p:cNvSpPr txBox="1"/>
          <p:nvPr/>
        </p:nvSpPr>
        <p:spPr>
          <a:xfrm>
            <a:off x="304800" y="3200400"/>
            <a:ext cx="81534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3.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死亡之悲</a:t>
            </a: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—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团结   无私</a:t>
            </a:r>
            <a:endParaRPr lang="zh-CN" altLang="en-US" sz="5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5783" name="文本框 75782"/>
          <p:cNvSpPr txBox="1"/>
          <p:nvPr/>
        </p:nvSpPr>
        <p:spPr>
          <a:xfrm>
            <a:off x="250825" y="4162425"/>
            <a:ext cx="9144000" cy="3276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4.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世人之悲</a:t>
            </a: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—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敬仰永远悼念，</a:t>
            </a:r>
            <a:endParaRPr lang="zh-CN" altLang="en-US" sz="5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                      </a:t>
            </a:r>
            <a:r>
              <a:rPr lang="zh-CN" altLang="en-US" sz="4800" dirty="0">
                <a:latin typeface="Times New Roman" panose="02020603050405020304" pitchFamily="2" charset="0"/>
                <a:ea typeface="宋体" panose="02010600030101010101" pitchFamily="2" charset="-122"/>
              </a:rPr>
              <a:t>从中获得精神鼓舞</a:t>
            </a:r>
            <a:endParaRPr lang="zh-CN" altLang="en-US" sz="4800" b="1" dirty="0">
              <a:solidFill>
                <a:srgbClr val="66FF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4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75779" grpId="0"/>
      <p:bldP spid="75781" grpId="0"/>
      <p:bldP spid="75782" grpId="0"/>
      <p:bldP spid="7578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文本框 94209"/>
          <p:cNvSpPr txBox="1"/>
          <p:nvPr/>
        </p:nvSpPr>
        <p:spPr>
          <a:xfrm>
            <a:off x="0" y="-114300"/>
            <a:ext cx="85344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8800" dirty="0">
                <a:latin typeface="Times New Roman" panose="02020603050405020304" pitchFamily="2" charset="0"/>
                <a:ea typeface="华文新魏" pitchFamily="2" charset="-122"/>
              </a:rPr>
              <a:t> </a:t>
            </a:r>
            <a:r>
              <a:rPr lang="zh-CN" altLang="en-US" sz="4000" b="1" dirty="0">
                <a:solidFill>
                  <a:srgbClr val="990033"/>
                </a:solidFill>
                <a:latin typeface="华文新魏" pitchFamily="2" charset="-122"/>
                <a:ea typeface="华文新魏" pitchFamily="2" charset="-122"/>
              </a:rPr>
              <a:t>悲在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失败</a:t>
            </a:r>
            <a:r>
              <a:rPr lang="en-US" altLang="zh-CN" sz="4000" b="1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,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而冒险精神</a:t>
            </a:r>
            <a:r>
              <a:rPr lang="zh-CN" altLang="en-US" sz="4000" b="1" dirty="0">
                <a:solidFill>
                  <a:srgbClr val="990033"/>
                </a:solidFill>
                <a:latin typeface="华文新魏" pitchFamily="2" charset="-122"/>
                <a:ea typeface="华文新魏" pitchFamily="2" charset="-122"/>
              </a:rPr>
              <a:t>伟大</a:t>
            </a:r>
            <a:endParaRPr lang="zh-CN" altLang="en-US" sz="4000" b="1">
              <a:solidFill>
                <a:srgbClr val="990033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4211" name="矩形 94210"/>
          <p:cNvSpPr/>
          <p:nvPr/>
        </p:nvSpPr>
        <p:spPr>
          <a:xfrm>
            <a:off x="228600" y="1801813"/>
            <a:ext cx="89154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990033"/>
                </a:solidFill>
                <a:latin typeface="华文新魏" pitchFamily="2" charset="-122"/>
                <a:ea typeface="华文新魏" pitchFamily="2" charset="-122"/>
              </a:rPr>
              <a:t>悲在为胜利者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作证</a:t>
            </a:r>
            <a:r>
              <a:rPr lang="en-US" altLang="zh-CN" sz="4000" b="1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,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而诚信的绅士风度             伟大</a:t>
            </a:r>
            <a:endParaRPr lang="zh-CN" altLang="en-US" sz="4000" b="1" dirty="0">
              <a:solidFill>
                <a:srgbClr val="990033"/>
              </a:solidFill>
              <a:latin typeface="Times New Roman" panose="02020603050405020304" pitchFamily="2" charset="0"/>
              <a:ea typeface="华文新魏" pitchFamily="2" charset="-122"/>
            </a:endParaRPr>
          </a:p>
        </p:txBody>
      </p:sp>
      <p:sp>
        <p:nvSpPr>
          <p:cNvPr id="94212" name="矩形 94211"/>
          <p:cNvSpPr/>
          <p:nvPr/>
        </p:nvSpPr>
        <p:spPr>
          <a:xfrm>
            <a:off x="304800" y="3314700"/>
            <a:ext cx="88392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悲在生命的毁灭</a:t>
            </a:r>
            <a:r>
              <a:rPr lang="en-US" altLang="zh-CN" sz="4000" b="1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,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而团结无私、献身科学的精神伟大</a:t>
            </a:r>
            <a:endParaRPr lang="zh-CN" altLang="en-US" sz="4000" b="1" dirty="0">
              <a:solidFill>
                <a:srgbClr val="990033"/>
              </a:solidFill>
              <a:latin typeface="Times New Roman" panose="02020603050405020304" pitchFamily="2" charset="0"/>
              <a:ea typeface="华文新魏" pitchFamily="2" charset="-122"/>
            </a:endParaRPr>
          </a:p>
        </p:txBody>
      </p:sp>
      <p:sp>
        <p:nvSpPr>
          <p:cNvPr id="94213" name="矩形 94212"/>
          <p:cNvSpPr/>
          <p:nvPr/>
        </p:nvSpPr>
        <p:spPr>
          <a:xfrm>
            <a:off x="304800" y="4991100"/>
            <a:ext cx="86106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990033"/>
                </a:solidFill>
                <a:latin typeface="华文新魏" pitchFamily="2" charset="-122"/>
                <a:ea typeface="华文新魏" pitchFamily="2" charset="-122"/>
              </a:rPr>
              <a:t>悲在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世人悼念，而人们从中获得精神鼓舞伟大</a:t>
            </a:r>
            <a:endParaRPr lang="zh-CN" altLang="en-US" sz="4000" b="1" dirty="0">
              <a:solidFill>
                <a:srgbClr val="990033"/>
              </a:solidFill>
              <a:latin typeface="Times New Roman" panose="02020603050405020304" pitchFamily="2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>
                <a:solidFill>
                  <a:srgbClr val="FF0000"/>
                </a:solidFill>
              </a:rPr>
              <a:t>南极洲的气候特征和成因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099" name="文本框 4098"/>
          <p:cNvSpPr txBox="1"/>
          <p:nvPr/>
        </p:nvSpPr>
        <p:spPr>
          <a:xfrm>
            <a:off x="2087166" y="1970485"/>
            <a:ext cx="1566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酷寒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5004197" y="2078831"/>
            <a:ext cx="188952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高纬度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文本框 4100"/>
          <p:cNvSpPr txBox="1"/>
          <p:nvPr/>
        </p:nvSpPr>
        <p:spPr>
          <a:xfrm>
            <a:off x="2087166" y="2996803"/>
            <a:ext cx="124182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狂风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5004197" y="3050381"/>
            <a:ext cx="156567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高海拔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3" name="文本框 4102"/>
          <p:cNvSpPr txBox="1"/>
          <p:nvPr/>
        </p:nvSpPr>
        <p:spPr>
          <a:xfrm>
            <a:off x="2087166" y="4185047"/>
            <a:ext cx="145851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干燥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4" name="文本框 4103"/>
          <p:cNvSpPr txBox="1"/>
          <p:nvPr/>
        </p:nvSpPr>
        <p:spPr>
          <a:xfrm>
            <a:off x="5004197" y="4076700"/>
            <a:ext cx="194429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强反射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4101" grpId="0"/>
      <p:bldP spid="4102" grpId="0"/>
      <p:bldP spid="4103" grpId="0"/>
      <p:bldP spid="410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29697" descr="13"/>
          <p:cNvPicPr>
            <a:picLocks noChangeAspect="1"/>
          </p:cNvPicPr>
          <p:nvPr/>
        </p:nvPicPr>
        <p:blipFill>
          <a:blip r:embed="rId1">
            <a:lum bright="12000" contrast="42000"/>
          </a:blip>
          <a:srcRect r="5833" b="40396"/>
          <a:stretch>
            <a:fillRect/>
          </a:stretch>
        </p:blipFill>
        <p:spPr>
          <a:xfrm>
            <a:off x="0" y="685800"/>
            <a:ext cx="9144000" cy="548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29698"/>
          <p:cNvSpPr txBox="1"/>
          <p:nvPr/>
        </p:nvSpPr>
        <p:spPr>
          <a:xfrm>
            <a:off x="3124200" y="3671888"/>
            <a:ext cx="3429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悲          剧     </a:t>
            </a:r>
            <a:endParaRPr lang="zh-CN" altLang="en-US" sz="5400" b="1">
              <a:solidFill>
                <a:srgbClr val="0000CC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2514600" y="2438400"/>
            <a:ext cx="44196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精            神    </a:t>
            </a:r>
            <a:endParaRPr lang="zh-CN" altLang="en-US" sz="6600" b="1">
              <a:solidFill>
                <a:srgbClr val="FF33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5638800" y="4876800"/>
            <a:ext cx="1447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2" charset="0"/>
                <a:ea typeface="华文行楷" pitchFamily="2" charset="-122"/>
              </a:rPr>
              <a:t>失败</a:t>
            </a:r>
            <a:endParaRPr lang="zh-CN" altLang="en-US" sz="4800" b="1">
              <a:latin typeface="Times New Roman" panose="02020603050405020304" pitchFamily="2" charset="0"/>
              <a:ea typeface="华文行楷" pitchFamily="2" charset="-122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2286000" y="4876800"/>
            <a:ext cx="1828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2" charset="0"/>
                <a:ea typeface="华文行楷" pitchFamily="2" charset="-122"/>
              </a:rPr>
              <a:t>牺牲</a:t>
            </a:r>
            <a:endParaRPr lang="zh-CN" altLang="en-US" sz="4800" b="1">
              <a:latin typeface="Times New Roman" panose="02020603050405020304" pitchFamily="2" charset="0"/>
              <a:ea typeface="华文行楷" pitchFamily="2" charset="-122"/>
            </a:endParaRPr>
          </a:p>
        </p:txBody>
      </p:sp>
      <p:pic>
        <p:nvPicPr>
          <p:cNvPr id="29703" name="图片 29702" descr="cnimg_net_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438" y="3048000"/>
            <a:ext cx="614362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4" name="文本框 29703"/>
          <p:cNvSpPr txBox="1"/>
          <p:nvPr/>
        </p:nvSpPr>
        <p:spPr>
          <a:xfrm>
            <a:off x="1676400" y="4572000"/>
            <a:ext cx="609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!</a:t>
            </a:r>
            <a:endParaRPr lang="en-US" altLang="zh-CN" sz="8000" b="1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29705" name="组合 29704"/>
          <p:cNvGrpSpPr/>
          <p:nvPr/>
        </p:nvGrpSpPr>
        <p:grpSpPr>
          <a:xfrm>
            <a:off x="3733800" y="1193800"/>
            <a:ext cx="1905000" cy="4978400"/>
            <a:chOff x="2352" y="752"/>
            <a:chExt cx="1200" cy="3136"/>
          </a:xfrm>
        </p:grpSpPr>
        <p:pic>
          <p:nvPicPr>
            <p:cNvPr id="29706" name="图片 29705" descr="12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52" y="1075"/>
              <a:ext cx="1200" cy="28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7" name="图片 29706" descr="su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44" y="752"/>
              <a:ext cx="720" cy="6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8" name="图片 29707" descr="xing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36" y="895"/>
              <a:ext cx="336" cy="3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9709" name="组合 29708"/>
          <p:cNvGrpSpPr/>
          <p:nvPr/>
        </p:nvGrpSpPr>
        <p:grpSpPr>
          <a:xfrm>
            <a:off x="838200" y="981075"/>
            <a:ext cx="8305800" cy="1981200"/>
            <a:chOff x="432" y="0"/>
            <a:chExt cx="5232" cy="1536"/>
          </a:xfrm>
        </p:grpSpPr>
        <p:grpSp>
          <p:nvGrpSpPr>
            <p:cNvPr id="29710" name="组合 29709"/>
            <p:cNvGrpSpPr/>
            <p:nvPr/>
          </p:nvGrpSpPr>
          <p:grpSpPr>
            <a:xfrm>
              <a:off x="1008" y="0"/>
              <a:ext cx="4656" cy="678"/>
              <a:chOff x="1008" y="0"/>
              <a:chExt cx="4656" cy="678"/>
            </a:xfrm>
          </p:grpSpPr>
          <p:pic>
            <p:nvPicPr>
              <p:cNvPr id="29711" name="图片 29710" descr="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08" y="48"/>
                <a:ext cx="2016" cy="6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9712" name="图片 29711" descr="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48" y="0"/>
                <a:ext cx="2016" cy="63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9713" name="组合 29712"/>
            <p:cNvGrpSpPr/>
            <p:nvPr/>
          </p:nvGrpSpPr>
          <p:grpSpPr>
            <a:xfrm>
              <a:off x="432" y="858"/>
              <a:ext cx="4656" cy="678"/>
              <a:chOff x="1008" y="0"/>
              <a:chExt cx="4656" cy="678"/>
            </a:xfrm>
          </p:grpSpPr>
          <p:pic>
            <p:nvPicPr>
              <p:cNvPr id="29714" name="图片 29713" descr="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08" y="48"/>
                <a:ext cx="2016" cy="6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9715" name="图片 29714" descr="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48" y="0"/>
                <a:ext cx="2016" cy="63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9716" name="矩形 29715"/>
          <p:cNvSpPr/>
          <p:nvPr/>
        </p:nvSpPr>
        <p:spPr>
          <a:xfrm>
            <a:off x="1403350" y="908050"/>
            <a:ext cx="6697663" cy="6237288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4000" b="1" normalizeH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隶书" charset="0"/>
                <a:ea typeface="隶书" charset="0"/>
              </a:rPr>
              <a:t>勇于探索   勇于牺牲   团结友爱   挑战自我</a:t>
            </a:r>
            <a:endParaRPr lang="zh-CN" altLang="en-US" sz="4000" b="1" normalizeH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隶书" charset="0"/>
              <a:ea typeface="隶书" charset="0"/>
            </a:endParaRPr>
          </a:p>
        </p:txBody>
      </p:sp>
      <p:sp>
        <p:nvSpPr>
          <p:cNvPr id="29718" name="矩形 29717"/>
          <p:cNvSpPr/>
          <p:nvPr/>
        </p:nvSpPr>
        <p:spPr>
          <a:xfrm>
            <a:off x="4038600" y="2590800"/>
            <a:ext cx="8382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solidFill>
                  <a:srgbClr val="FFFF66"/>
                </a:solidFill>
                <a:latin typeface="Times New Roman" panose="02020603050405020304" pitchFamily="2" charset="0"/>
                <a:ea typeface="华文行楷" pitchFamily="2" charset="-122"/>
              </a:rPr>
              <a:t>伟大</a:t>
            </a:r>
            <a:endParaRPr lang="zh-CN" altLang="en-US" sz="6000" dirty="0">
              <a:solidFill>
                <a:srgbClr val="FFFF66"/>
              </a:solidFill>
              <a:latin typeface="Times New Roman" panose="02020603050405020304" pitchFamily="2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  <p:bldP spid="2971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标题 106497"/>
          <p:cNvSpPr>
            <a:spLocks noGrp="1"/>
          </p:cNvSpPr>
          <p:nvPr>
            <p:ph type="title"/>
          </p:nvPr>
        </p:nvSpPr>
        <p:spPr/>
        <p:txBody>
          <a:bodyPr anchor="b"/>
          <a:p>
            <a:endParaRPr dirty="0"/>
          </a:p>
        </p:txBody>
      </p:sp>
      <p:pic>
        <p:nvPicPr>
          <p:cNvPr id="106499" name="内容占位符 106498" descr="c06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6500" name="矩形 106499"/>
          <p:cNvSpPr/>
          <p:nvPr/>
        </p:nvSpPr>
        <p:spPr>
          <a:xfrm>
            <a:off x="1524000" y="2454275"/>
            <a:ext cx="6096000" cy="1955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9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行楷" charset="0"/>
                <a:ea typeface="华文行楷" charset="0"/>
              </a:rPr>
              <a:t>成功的英雄</a:t>
            </a:r>
            <a:endParaRPr lang="zh-CN" altLang="en-US" sz="9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华文行楷" charset="0"/>
              <a:ea typeface="华文行楷" charset="0"/>
            </a:endParaRPr>
          </a:p>
        </p:txBody>
      </p:sp>
      <p:pic>
        <p:nvPicPr>
          <p:cNvPr id="106501" name="图片 106500" descr="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4941888"/>
            <a:ext cx="6408737" cy="47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标题 107521"/>
          <p:cNvSpPr>
            <a:spLocks noGrp="1"/>
          </p:cNvSpPr>
          <p:nvPr>
            <p:ph type="title"/>
          </p:nvPr>
        </p:nvSpPr>
        <p:spPr>
          <a:xfrm>
            <a:off x="539750" y="-1101725"/>
            <a:ext cx="8459788" cy="3351213"/>
          </a:xfrm>
        </p:spPr>
        <p:txBody>
          <a:bodyPr anchor="b"/>
          <a:p>
            <a:br>
              <a:rPr lang="en-US" altLang="zh-CN" sz="2800" b="1" dirty="0">
                <a:solidFill>
                  <a:srgbClr val="FF3300"/>
                </a:solidFill>
              </a:rPr>
            </a:br>
            <a:r>
              <a:rPr lang="zh-CN" altLang="en-US" sz="4800" b="1" i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张骞</a:t>
            </a:r>
            <a:r>
              <a:rPr lang="zh-CN" altLang="en-US" sz="4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是第一位横穿阿富汗旅行的中国人</a:t>
            </a:r>
            <a:r>
              <a:rPr lang="zh-CN" altLang="en-US" sz="3200" b="1" dirty="0">
                <a:solidFill>
                  <a:srgbClr val="33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，后来是中国商人带着丝绸和玉石，沿张骞所经过的路线，翻山越岭来到中国西北并穿过了戈壁沙漠。这条路线后来被称为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“丝绸之路”</a:t>
            </a:r>
            <a:endParaRPr lang="zh-CN" altLang="en-US" sz="32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7523" name="文本占位符 107522"/>
          <p:cNvSpPr>
            <a:spLocks noGrp="1"/>
          </p:cNvSpPr>
          <p:nvPr>
            <p:ph type="body" idx="1"/>
          </p:nvPr>
        </p:nvSpPr>
        <p:spPr>
          <a:xfrm flipV="1">
            <a:off x="8639175" y="-66675"/>
            <a:ext cx="1008063" cy="138113"/>
          </a:xfrm>
        </p:spPr>
        <p:txBody>
          <a:bodyPr/>
          <a:p>
            <a:pPr>
              <a:lnSpc>
                <a:spcPct val="80000"/>
              </a:lnSpc>
            </a:pPr>
            <a:endParaRPr sz="800" dirty="0"/>
          </a:p>
        </p:txBody>
      </p:sp>
      <p:sp>
        <p:nvSpPr>
          <p:cNvPr id="107524" name="矩形 107523"/>
          <p:cNvSpPr/>
          <p:nvPr/>
        </p:nvSpPr>
        <p:spPr>
          <a:xfrm>
            <a:off x="468313" y="3573463"/>
            <a:ext cx="8675687" cy="2409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i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玄奘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是一位前往佛教发源地印度取经的和尚。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他从中国出发，旅途历时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年，行程达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·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万千米，途经阿富汗、克什米尔和印度北方等地。他的旅行是秘密进行的，因为当时的皇帝尚不允许中国人跨出国门到外界去旅行。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7525" name="图片 107524" descr="to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237288"/>
            <a:ext cx="9144000" cy="35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6" name="图片 107525" descr="to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636838"/>
            <a:ext cx="9144000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7" name="图片 107526" descr="图片1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238" y="3424238"/>
            <a:ext cx="9525" cy="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8" name="图片 107527" descr="图片1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55650" cy="227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8546" name="图片 108545" descr="马可波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267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47" name="文本框 108546"/>
          <p:cNvSpPr txBox="1"/>
          <p:nvPr/>
        </p:nvSpPr>
        <p:spPr>
          <a:xfrm>
            <a:off x="4067175" y="0"/>
            <a:ext cx="5076825" cy="880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马可</a:t>
            </a:r>
            <a:r>
              <a:rPr lang="en-US" altLang="zh-CN" sz="44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·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波罗</a:t>
            </a:r>
            <a:r>
              <a:rPr lang="zh-CN" altLang="en-US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出身于旅行世家。他的父亲尼科洛和叔叔马泰奥都是威尼斯商人。他俩于</a:t>
            </a:r>
            <a:r>
              <a:rPr lang="en-US" altLang="zh-CN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13</a:t>
            </a:r>
            <a:r>
              <a:rPr lang="zh-CN" altLang="en-US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世纪</a:t>
            </a:r>
            <a:r>
              <a:rPr lang="en-US" altLang="zh-CN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60</a:t>
            </a:r>
            <a:r>
              <a:rPr lang="zh-CN" altLang="en-US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年代因经商到了中国。</a:t>
            </a:r>
            <a:r>
              <a:rPr lang="en-US" altLang="zh-CN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1271</a:t>
            </a:r>
            <a:r>
              <a:rPr lang="zh-CN" altLang="en-US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年，两再度出访，并带年轻的马可一起前往。</a:t>
            </a:r>
            <a:endParaRPr lang="zh-CN" altLang="en-US" sz="4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　　</a:t>
            </a: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600" dirty="0">
                <a:latin typeface="Times New Roman" panose="02020603050405020304" pitchFamily="2" charset="0"/>
                <a:ea typeface="宋体" panose="02010600030101010101" pitchFamily="2" charset="-122"/>
              </a:rPr>
              <a:t>　　</a:t>
            </a:r>
            <a:endParaRPr lang="zh-CN" altLang="en-US" sz="16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16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edg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9570" name="图片 109569" descr="哥伦布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15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1" name="文本框 109570"/>
          <p:cNvSpPr txBox="1"/>
          <p:nvPr/>
        </p:nvSpPr>
        <p:spPr>
          <a:xfrm>
            <a:off x="5791200" y="0"/>
            <a:ext cx="3352800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克里斯托 弗</a:t>
            </a:r>
            <a:r>
              <a:rPr lang="en-US" altLang="zh-CN" sz="3600" b="1">
                <a:latin typeface="Times New Roman" panose="02020603050405020304" pitchFamily="2" charset="0"/>
                <a:ea typeface="宋体" panose="02010600030101010101" pitchFamily="2" charset="-122"/>
              </a:rPr>
              <a:t>·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哥伦布于</a:t>
            </a:r>
            <a:r>
              <a:rPr lang="en-US" altLang="zh-CN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1451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年出生在意大利的热那亚港，</a:t>
            </a:r>
            <a:r>
              <a:rPr lang="en-US" altLang="zh-CN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14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岁时就到海上生活。他通过对地图和书本的学习和研究后确信，向西横越大西洋航行能到达亚洲。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文本框 110593"/>
          <p:cNvSpPr txBox="1"/>
          <p:nvPr/>
        </p:nvSpPr>
        <p:spPr>
          <a:xfrm>
            <a:off x="5791200" y="304800"/>
            <a:ext cx="3352800" cy="7494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chemeClr val="bg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5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哥伦布的</a:t>
            </a:r>
            <a:r>
              <a:rPr lang="en-US" altLang="zh-CN" sz="54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5400" b="1" dirty="0">
                <a:latin typeface="Times New Roman" panose="02020603050405020304" pitchFamily="2" charset="0"/>
                <a:ea typeface="宋体" panose="02010600030101010101" pitchFamily="2" charset="-122"/>
              </a:rPr>
              <a:t>艘船</a:t>
            </a:r>
            <a:r>
              <a:rPr lang="en-US" altLang="zh-CN" sz="5400" b="1" dirty="0">
                <a:latin typeface="Times New Roman" panose="02020603050405020304" pitchFamily="2" charset="0"/>
                <a:ea typeface="宋体" panose="02010600030101010101" pitchFamily="2" charset="-122"/>
              </a:rPr>
              <a:t>----“</a:t>
            </a:r>
            <a:r>
              <a:rPr lang="zh-CN" altLang="en-US" sz="5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尼纳号”、“平塔号”和“圣马利亚号”正</a:t>
            </a: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横越大西洋。</a:t>
            </a:r>
            <a:endParaRPr lang="zh-CN" altLang="en-US" sz="54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　　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110595" name="图片 110594" descr="哥伦布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15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06.wav"/>
      </p:stSnd>
    </p:sndAc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1618" name="图片 111617" descr="阿蒙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19" name="文本框 111618"/>
          <p:cNvSpPr txBox="1"/>
          <p:nvPr/>
        </p:nvSpPr>
        <p:spPr>
          <a:xfrm>
            <a:off x="6521450" y="304800"/>
            <a:ext cx="2622550" cy="6553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阿蒙森</a:t>
            </a:r>
            <a:r>
              <a:rPr lang="zh-CN" altLang="en-US" sz="4000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和他所率领的人员在南极洲的掩蔽所内过冬。他们就在这里修理设备、休息调整，准备向南极冲击。</a:t>
            </a:r>
            <a:endParaRPr lang="zh-CN" altLang="en-US" sz="4000" b="1" dirty="0">
              <a:solidFill>
                <a:srgbClr val="FF66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文本框 112641"/>
          <p:cNvSpPr txBox="1"/>
          <p:nvPr/>
        </p:nvSpPr>
        <p:spPr>
          <a:xfrm>
            <a:off x="0" y="333375"/>
            <a:ext cx="9144000" cy="6154738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                 </a:t>
            </a:r>
            <a:r>
              <a:rPr lang="zh-CN" altLang="en-US" sz="44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阿蒙森在探险史上获得了两个“第一”：第一个航行于西北航道；第一个到达南极。</a:t>
            </a:r>
            <a:endParaRPr lang="zh-CN" altLang="en-US" sz="44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1910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11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月，阿蒙森乘坐另一位探险家弗里乔夫</a:t>
            </a:r>
            <a:r>
              <a:rPr lang="en-US" altLang="zh-CN" sz="4000" b="1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·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南森的“弗拉姆号”船离开挪威，前往南极。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1911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 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日，他赶在他的英国竞争对手斯科特船长前，从罗斯冰架东端的基地出发，于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1911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抵达南极。</a:t>
            </a:r>
            <a:endParaRPr lang="zh-CN" altLang="en-US" sz="4000" b="1" dirty="0">
              <a:solidFill>
                <a:schemeClr val="bg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newsflash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6" name="标题 113665"/>
          <p:cNvSpPr>
            <a:spLocks noGrp="1"/>
          </p:cNvSpPr>
          <p:nvPr>
            <p:ph type="title"/>
          </p:nvPr>
        </p:nvSpPr>
        <p:spPr/>
        <p:txBody>
          <a:bodyPr anchor="b"/>
          <a:p>
            <a:endParaRPr dirty="0"/>
          </a:p>
        </p:txBody>
      </p:sp>
      <p:pic>
        <p:nvPicPr>
          <p:cNvPr id="113667" name="内容占位符 113666" descr="c07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7173913"/>
          </a:xfrm>
        </p:spPr>
      </p:pic>
      <p:sp>
        <p:nvSpPr>
          <p:cNvPr id="113668" name="矩形 113667"/>
          <p:cNvSpPr/>
          <p:nvPr/>
        </p:nvSpPr>
        <p:spPr>
          <a:xfrm>
            <a:off x="1258888" y="2924175"/>
            <a:ext cx="6096000" cy="18684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9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楷体_GB2312" charset="0"/>
                <a:ea typeface="楷体_GB2312" charset="0"/>
              </a:rPr>
              <a:t>失败的英雄</a:t>
            </a:r>
            <a:endParaRPr lang="zh-CN" altLang="en-US" sz="9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楷体_GB2312" charset="0"/>
              <a:ea typeface="楷体_GB2312" charset="0"/>
            </a:endParaRPr>
          </a:p>
        </p:txBody>
      </p:sp>
      <p:pic>
        <p:nvPicPr>
          <p:cNvPr id="113669" name="图片 113668" descr="13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4521200"/>
            <a:ext cx="865187" cy="865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4690" name="图片 114689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691" name="图片 114690" descr="xin_19050118153473415829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1412875"/>
            <a:ext cx="2525712" cy="381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2" name="文本框 114691"/>
          <p:cNvSpPr txBox="1"/>
          <p:nvPr/>
        </p:nvSpPr>
        <p:spPr>
          <a:xfrm>
            <a:off x="5148263" y="620713"/>
            <a:ext cx="50323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4693" name="文本框 114692"/>
          <p:cNvSpPr txBox="1"/>
          <p:nvPr/>
        </p:nvSpPr>
        <p:spPr>
          <a:xfrm>
            <a:off x="4427538" y="620713"/>
            <a:ext cx="3841750" cy="6524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60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风萧萧兮易水寒，壮士一去兮不复返刺杀秦皇失败</a:t>
            </a:r>
            <a:r>
              <a:rPr lang="zh-CN" altLang="en-US" sz="60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endParaRPr lang="zh-CN" altLang="en-US" sz="60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6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荆轲</a:t>
            </a:r>
            <a:endParaRPr lang="zh-CN" altLang="en-US" sz="6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  <p:sndAc>
      <p:stSnd>
        <p:snd r:embed="rId3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64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64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标题 10444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04451" name="文本占位符 10445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04452" name="图片 104451" descr="200656163592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40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5714" name="图片 115713" descr="ie0403091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33600"/>
            <a:ext cx="3333750" cy="446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15" name="文本框 115714"/>
          <p:cNvSpPr txBox="1"/>
          <p:nvPr/>
        </p:nvSpPr>
        <p:spPr>
          <a:xfrm>
            <a:off x="395288" y="2708275"/>
            <a:ext cx="27352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长江漂流</a:t>
            </a:r>
            <a:endParaRPr lang="zh-CN" altLang="en-US" sz="24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5716" name="文本框 115715"/>
          <p:cNvSpPr txBox="1"/>
          <p:nvPr/>
        </p:nvSpPr>
        <p:spPr>
          <a:xfrm>
            <a:off x="0" y="188913"/>
            <a:ext cx="93964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一腔热情乘氢气球横渡海峡葬身大海的罗泽尔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5717" name="文本框 115716"/>
          <p:cNvSpPr txBox="1"/>
          <p:nvPr/>
        </p:nvSpPr>
        <p:spPr>
          <a:xfrm>
            <a:off x="-177800" y="1341438"/>
            <a:ext cx="9645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一叶轻舟，漂流长江而翻船身亡的尧茂书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15718" name="图片 115717" descr="图片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700" y="2420938"/>
            <a:ext cx="2970213" cy="3830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8" name="标题 116737"/>
          <p:cNvSpPr>
            <a:spLocks noGrp="1"/>
          </p:cNvSpPr>
          <p:nvPr>
            <p:ph type="title"/>
          </p:nvPr>
        </p:nvSpPr>
        <p:spPr/>
        <p:txBody>
          <a:bodyPr anchor="b"/>
          <a:p>
            <a:endParaRPr dirty="0"/>
          </a:p>
        </p:txBody>
      </p:sp>
      <p:pic>
        <p:nvPicPr>
          <p:cNvPr id="116739" name="内容占位符 116738" descr="1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16740" name="图片 116739" descr="md_bkbk4071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628775"/>
            <a:ext cx="2305050" cy="439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741" name="文本框 116740"/>
          <p:cNvSpPr txBox="1"/>
          <p:nvPr/>
        </p:nvSpPr>
        <p:spPr>
          <a:xfrm>
            <a:off x="3276600" y="1484313"/>
            <a:ext cx="5616575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美国作家海明威</a:t>
            </a:r>
            <a:r>
              <a:rPr lang="en-US" altLang="zh-CN" sz="6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老人与海</a:t>
            </a:r>
            <a:r>
              <a:rPr lang="en-US" altLang="zh-CN" sz="6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中与鲨鱼搏斗的老人</a:t>
            </a:r>
            <a:endParaRPr lang="zh-CN" altLang="en-US" sz="6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  <p:sndAc>
      <p:stSnd>
        <p:snd r:embed="rId3" name="hammer.wav"/>
      </p:stSnd>
    </p:sndAc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7762" name="图片 117761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763" name="矩形 117762"/>
          <p:cNvSpPr/>
          <p:nvPr/>
        </p:nvSpPr>
        <p:spPr>
          <a:xfrm>
            <a:off x="2195513" y="2636838"/>
            <a:ext cx="5040312" cy="2087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p>
            <a:pPr algn="ctr"/>
            <a:r>
              <a:rPr lang="zh-CN" altLang="en-US" sz="8000">
                <a:gradFill rotWithShape="0">
                  <a:gsLst>
                    <a:gs pos="0">
                      <a:srgbClr val="DCEBF5">
                        <a:alpha val="100000"/>
                      </a:srgbClr>
                    </a:gs>
                    <a:gs pos="8000">
                      <a:srgbClr val="83A7C3">
                        <a:alpha val="100000"/>
                      </a:srgbClr>
                    </a:gs>
                    <a:gs pos="13000">
                      <a:srgbClr val="768FB9">
                        <a:alpha val="100000"/>
                      </a:srgbClr>
                    </a:gs>
                    <a:gs pos="21001">
                      <a:srgbClr val="83A7C3">
                        <a:alpha val="100000"/>
                      </a:srgbClr>
                    </a:gs>
                    <a:gs pos="52000">
                      <a:srgbClr val="FFFFFF">
                        <a:alpha val="100000"/>
                      </a:srgbClr>
                    </a:gs>
                    <a:gs pos="56000">
                      <a:srgbClr val="9C6563">
                        <a:alpha val="100000"/>
                      </a:srgbClr>
                    </a:gs>
                    <a:gs pos="58000">
                      <a:srgbClr val="80302D">
                        <a:alpha val="100000"/>
                      </a:srgbClr>
                    </a:gs>
                    <a:gs pos="71001">
                      <a:srgbClr val="C0524E">
                        <a:alpha val="100000"/>
                      </a:srgbClr>
                    </a:gs>
                    <a:gs pos="94000">
                      <a:srgbClr val="EBDAD4">
                        <a:alpha val="100000"/>
                      </a:srgbClr>
                    </a:gs>
                    <a:gs pos="100000">
                      <a:srgbClr val="55261C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楷体_GB2312" charset="0"/>
                <a:ea typeface="楷体_GB2312" charset="0"/>
              </a:rPr>
              <a:t>伟大的悲剧</a:t>
            </a:r>
            <a:endParaRPr lang="zh-CN" altLang="en-US" sz="8000">
              <a:gradFill rotWithShape="0">
                <a:gsLst>
                  <a:gs pos="0">
                    <a:srgbClr val="DCEBF5">
                      <a:alpha val="100000"/>
                    </a:srgbClr>
                  </a:gs>
                  <a:gs pos="8000">
                    <a:srgbClr val="83A7C3">
                      <a:alpha val="100000"/>
                    </a:srgbClr>
                  </a:gs>
                  <a:gs pos="13000">
                    <a:srgbClr val="768FB9">
                      <a:alpha val="100000"/>
                    </a:srgbClr>
                  </a:gs>
                  <a:gs pos="21001">
                    <a:srgbClr val="83A7C3">
                      <a:alpha val="100000"/>
                    </a:srgbClr>
                  </a:gs>
                  <a:gs pos="52000">
                    <a:srgbClr val="FFFFFF">
                      <a:alpha val="100000"/>
                    </a:srgbClr>
                  </a:gs>
                  <a:gs pos="56000">
                    <a:srgbClr val="9C6563">
                      <a:alpha val="100000"/>
                    </a:srgbClr>
                  </a:gs>
                  <a:gs pos="58000">
                    <a:srgbClr val="80302D">
                      <a:alpha val="100000"/>
                    </a:srgbClr>
                  </a:gs>
                  <a:gs pos="71001">
                    <a:srgbClr val="C0524E">
                      <a:alpha val="100000"/>
                    </a:srgbClr>
                  </a:gs>
                  <a:gs pos="94000">
                    <a:srgbClr val="EBDAD4">
                      <a:alpha val="100000"/>
                    </a:srgbClr>
                  </a:gs>
                  <a:gs pos="100000">
                    <a:srgbClr val="55261C">
                      <a:alpha val="100000"/>
                    </a:srgbClr>
                  </a:gs>
                </a:gsLst>
                <a:lin ang="5400000" scaled="1"/>
                <a:tileRect/>
              </a:gradFill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>
    <p:circle/>
    <p:sndAc>
      <p:stSnd>
        <p:snd r:embed="rId2" name="chimes.wav"/>
      </p:stSnd>
    </p:sndAc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标题 118785"/>
          <p:cNvSpPr>
            <a:spLocks noGrp="1"/>
          </p:cNvSpPr>
          <p:nvPr>
            <p:ph type="title"/>
          </p:nvPr>
        </p:nvSpPr>
        <p:spPr>
          <a:xfrm flipV="1">
            <a:off x="442913" y="0"/>
            <a:ext cx="96837" cy="103188"/>
          </a:xfrm>
        </p:spPr>
        <p:txBody>
          <a:bodyPr anchor="b"/>
          <a:p>
            <a:endParaRPr sz="4000" dirty="0"/>
          </a:p>
        </p:txBody>
      </p:sp>
      <p:pic>
        <p:nvPicPr>
          <p:cNvPr id="118787" name="内容占位符 118786" descr="68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9388" y="0"/>
            <a:ext cx="2786062" cy="3068638"/>
          </a:xfrm>
        </p:spPr>
      </p:pic>
      <p:sp>
        <p:nvSpPr>
          <p:cNvPr id="118788" name="文本框 118787"/>
          <p:cNvSpPr txBox="1"/>
          <p:nvPr/>
        </p:nvSpPr>
        <p:spPr>
          <a:xfrm>
            <a:off x="3132138" y="620713"/>
            <a:ext cx="6011862" cy="2287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Verdana" panose="020B0604030504040204" pitchFamily="34" charset="0"/>
                <a:ea typeface="华文隶书" pitchFamily="2" charset="-122"/>
              </a:rPr>
              <a:t>伽利略被受教会打击，科学沉冤三百年。</a:t>
            </a:r>
            <a:endParaRPr lang="zh-CN" altLang="en-US" sz="4800" b="1" dirty="0">
              <a:solidFill>
                <a:srgbClr val="0000FF"/>
              </a:solidFill>
              <a:latin typeface="Verdana" panose="020B0604030504040204" pitchFamily="34" charset="0"/>
              <a:ea typeface="华文隶书" pitchFamily="2" charset="-122"/>
            </a:endParaRPr>
          </a:p>
        </p:txBody>
      </p:sp>
      <p:sp>
        <p:nvSpPr>
          <p:cNvPr id="118789" name="文本框 118788"/>
          <p:cNvSpPr txBox="1"/>
          <p:nvPr/>
        </p:nvSpPr>
        <p:spPr>
          <a:xfrm>
            <a:off x="2735263" y="3933825"/>
            <a:ext cx="6408737" cy="1766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维萨里</a:t>
            </a:r>
            <a:r>
              <a:rPr lang="en-US" altLang="zh-CN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《</a:t>
            </a:r>
            <a:r>
              <a:rPr lang="zh-CN" altLang="en-US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人体构造</a:t>
            </a:r>
            <a:r>
              <a:rPr lang="en-US" altLang="zh-CN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》</a:t>
            </a:r>
            <a:r>
              <a:rPr lang="zh-CN" altLang="en-US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引来</a:t>
            </a:r>
            <a:endParaRPr lang="zh-CN" altLang="en-US" sz="4400" b="1" dirty="0">
              <a:solidFill>
                <a:srgbClr val="0000FF"/>
              </a:solidFill>
              <a:latin typeface="Verdana" panose="020B0604030504040204" pitchFamily="34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横祸，赎罪惨死海岛。</a:t>
            </a:r>
            <a:endParaRPr lang="zh-CN" altLang="en-US" sz="4400" b="1" dirty="0">
              <a:solidFill>
                <a:srgbClr val="0000FF"/>
              </a:solidFill>
              <a:latin typeface="Verdana" panose="020B0604030504040204" pitchFamily="34" charset="0"/>
              <a:ea typeface="隶书" pitchFamily="49" charset="-122"/>
            </a:endParaRPr>
          </a:p>
        </p:txBody>
      </p:sp>
      <p:pic>
        <p:nvPicPr>
          <p:cNvPr id="118790" name="图片 118789" descr="ws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588" y="3500438"/>
            <a:ext cx="2317750" cy="273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91" name="图片 118790" descr="Q_0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3888" y="0"/>
            <a:ext cx="685800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92" name="图片 118791" descr="Q_0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5113" y="5876925"/>
            <a:ext cx="1258887" cy="98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93" name="图片 118792" descr="lp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366838" cy="131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94" name="图片 118793" descr="11z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572125"/>
            <a:ext cx="1008063" cy="1285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  <p:sndAc>
      <p:stSnd>
        <p:snd r:embed="rId7" name="explode.wav"/>
      </p:stSnd>
    </p:sndAc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9810" name="图片 119809" descr="麦哲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553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9811" name="文本框 119810"/>
          <p:cNvSpPr txBox="1"/>
          <p:nvPr/>
        </p:nvSpPr>
        <p:spPr>
          <a:xfrm>
            <a:off x="7283450" y="304800"/>
            <a:ext cx="1403350" cy="6248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8000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华文行楷" pitchFamily="2" charset="-122"/>
              </a:rPr>
              <a:t>麦哲伦</a:t>
            </a:r>
            <a:endParaRPr lang="zh-CN" altLang="en-US" sz="8000" b="1" dirty="0">
              <a:solidFill>
                <a:srgbClr val="FF66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slow">
    <p:checker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文本框 120833"/>
          <p:cNvSpPr txBox="1"/>
          <p:nvPr/>
        </p:nvSpPr>
        <p:spPr>
          <a:xfrm>
            <a:off x="0" y="0"/>
            <a:ext cx="9467850" cy="8867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麦哲伦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死亡剥夺了麦哲伦成为世界上第一位完成环球航行探险家的荣誉。</a:t>
            </a:r>
            <a:r>
              <a:rPr lang="en-US" altLang="zh-CN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1519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年奉西班牙国王之命，率领探险队寻找到通往东印度群岛的香料群岛这一西行路线，　　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西行横渡大西洋至巴西的一路上风平浪静，但后来情形开始恶化。船队中有一艘船遇风暴失事。接着几名船长密谋 反对他。有一艘船调头返航。麦哲伦将谋 反者中的一名处死，将两名弃留在荒凉的海滩上后，又扬帆启航。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当船队抵达马里亚纳群岛时，当地居民向他们发起了攻击。在一次与菲律宾麦克坦岛上部落的交战中，麦哲伦阵亡。 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1858" name="图片 121857" descr="1_1-1-21-150_200302021149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162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1859" name="文本框 121858"/>
          <p:cNvSpPr txBox="1"/>
          <p:nvPr/>
        </p:nvSpPr>
        <p:spPr>
          <a:xfrm>
            <a:off x="7391400" y="914400"/>
            <a:ext cx="1524000" cy="5273675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79999"/>
              </a:schemeClr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1986.1.28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美“挑战者”号升空后爆炸</a:t>
            </a:r>
            <a:r>
              <a:rPr lang="en-US" altLang="zh-CN" sz="4000" b="1"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endParaRPr lang="en-US" altLang="zh-CN" sz="40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40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121860" name="真心英雄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324600"/>
            <a:ext cx="533400" cy="53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15000">
    <p:comb/>
    <p:sndAc>
      <p:stSnd>
        <p:snd r:embed="rId5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18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1860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82" name="图片 122881" descr="Img1648083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334000" cy="459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883" name="图片 122882" descr="Img1648083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0"/>
            <a:ext cx="3733800" cy="464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84" name="文本框 122883"/>
          <p:cNvSpPr txBox="1"/>
          <p:nvPr/>
        </p:nvSpPr>
        <p:spPr>
          <a:xfrm>
            <a:off x="304800" y="4800600"/>
            <a:ext cx="8153400" cy="1311275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79999"/>
              </a:schemeClr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2002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年北大“山鹰”登山 队在希夏邦马峰遭到雪崩</a:t>
            </a: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,5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名队员遇难</a:t>
            </a:r>
            <a:endParaRPr lang="zh-CN" altLang="en-US" sz="4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10000">
    <p:strips dir="ru"/>
    <p:sndAc>
      <p:stSnd>
        <p:snd r:embed="rId3" name="coin.wav"/>
      </p:stSnd>
    </p:sndAc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3906" name="图片 123905" descr="1_1-74-1646-21_2003020385215_sma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8006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907" name="图片 123906" descr="1_1-74-1636-21_2003020385214_smal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0"/>
            <a:ext cx="43434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08" name="文本框 123907"/>
          <p:cNvSpPr txBox="1"/>
          <p:nvPr/>
        </p:nvSpPr>
        <p:spPr>
          <a:xfrm>
            <a:off x="533400" y="4419600"/>
            <a:ext cx="7239000" cy="1920875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79999"/>
              </a:schemeClr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2003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</a:t>
            </a: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月</a:t>
            </a: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日</a:t>
            </a: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美“哥伦比亚”在返回地面时失事</a:t>
            </a: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,7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名宇航员全部遇难</a:t>
            </a:r>
            <a:endParaRPr lang="zh-CN" altLang="en-US" sz="4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4" name="文本框 136193"/>
          <p:cNvSpPr txBox="1"/>
          <p:nvPr/>
        </p:nvSpPr>
        <p:spPr>
          <a:xfrm>
            <a:off x="0" y="0"/>
            <a:ext cx="5060950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给同学们的寄语：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6195" name="文本框 136194"/>
          <p:cNvSpPr txBox="1"/>
          <p:nvPr/>
        </p:nvSpPr>
        <p:spPr>
          <a:xfrm>
            <a:off x="541338" y="1412875"/>
            <a:ext cx="7920037" cy="3932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亲爱的同学们，人类历史上有许多这样虽在未成功的事业中悲壮地毁灭了生命，但他们在奋斗中对事业的追求，对自我的挑战的精神去激励着后人。同样，未来的道路并不平坦，整个人类前进的历史是与一切艰难险阻斗争的历史。我们也应肩负时代的使命，秉承英雄们的优秀品质和伟大精神，去探索人类的未知领域，去打开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宇宙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的一扇扇神秘之门，去实现我们生命的意义！人生的价值！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矩形 6145"/>
          <p:cNvSpPr/>
          <p:nvPr/>
        </p:nvSpPr>
        <p:spPr>
          <a:xfrm>
            <a:off x="1357313" y="2244329"/>
            <a:ext cx="5562600" cy="14037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6384"/>
              </a:avLst>
            </a:prstTxWarp>
            <a:normAutofit/>
          </a:bodyPr>
          <a:p>
            <a:pPr algn="ctr"/>
            <a:r>
              <a:rPr lang="zh-CN" altLang="en-US" sz="45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伟大的悲剧</a:t>
            </a:r>
            <a:endParaRPr lang="zh-CN" altLang="en-US" sz="45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5300663" y="3971925"/>
            <a:ext cx="2457450" cy="78359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>
                <a:alpha val="80000"/>
              </a:srgbClr>
            </a:outerShdw>
          </a:effectLst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500" b="1" dirty="0">
                <a:solidFill>
                  <a:srgbClr val="0000FF"/>
                </a:solidFill>
                <a:latin typeface="Arial" panose="020B0604020202020204" pitchFamily="34" charset="0"/>
                <a:ea typeface="方正舒体" pitchFamily="2" charset="-122"/>
              </a:rPr>
              <a:t>茨威格</a:t>
            </a:r>
            <a:endParaRPr lang="zh-CN" altLang="en-US" sz="4500" b="1">
              <a:solidFill>
                <a:srgbClr val="0000FF"/>
              </a:solidFill>
              <a:latin typeface="Arial" panose="020B0604020202020204" pitchFamily="34" charset="0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0290" name="图片 140289" descr="WWCIWE"/>
          <p:cNvPicPr>
            <a:picLocks noChangeAspect="1"/>
          </p:cNvPicPr>
          <p:nvPr/>
        </p:nvPicPr>
        <p:blipFill>
          <a:blip r:embed="rId1"/>
          <a:srcRect l="-3989" t="-1978" b="9322"/>
          <a:stretch>
            <a:fillRect/>
          </a:stretch>
        </p:blipFill>
        <p:spPr>
          <a:xfrm>
            <a:off x="122873" y="350996"/>
            <a:ext cx="2057400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0291" name="文本框 140290"/>
          <p:cNvSpPr txBox="1"/>
          <p:nvPr/>
        </p:nvSpPr>
        <p:spPr>
          <a:xfrm>
            <a:off x="2180590" y="337820"/>
            <a:ext cx="69710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斯蒂芬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·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茨威格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1881—1942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年）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奥地利作家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。一战前从事外国文学的翻译工作，战争爆发后，发表了反战剧本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耶雷米亚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，成为著名的和平主义者。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190" y="3272155"/>
            <a:ext cx="896239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他的文学活动从诗歌创作开始，但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主要成就在传记文学和小说创作方面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，他的传记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不拘泥于史实，着重表现人物性格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。代表作有中短篇小说集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最初的经历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、等，传记作品有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人类命运攸关的时刻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人类的群星闪耀时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三位大师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等，还有戏剧作品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耶雷米亚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7938" name="标题 167937"/>
          <p:cNvSpPr>
            <a:spLocks noGrp="1"/>
          </p:cNvSpPr>
          <p:nvPr/>
        </p:nvSpPr>
        <p:spPr>
          <a:xfrm>
            <a:off x="457200" y="-220662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8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/>
              <a:t>背景介绍：</a:t>
            </a:r>
            <a:endParaRPr lang="zh-CN" altLang="en-US" b="1" dirty="0"/>
          </a:p>
        </p:txBody>
      </p:sp>
      <p:pic>
        <p:nvPicPr>
          <p:cNvPr id="167940" name="图片 167939" descr="200905270457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39025" y="-127000"/>
            <a:ext cx="1984375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-25400" y="770255"/>
            <a:ext cx="9067800" cy="5904865"/>
          </a:xfrm>
        </p:spPr>
        <p:txBody>
          <a:bodyPr>
            <a:noAutofit/>
          </a:bodyPr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dirty="0"/>
              <a:t>    </a:t>
            </a:r>
            <a:r>
              <a:rPr lang="zh-CN" altLang="en-US" sz="3200" b="1" dirty="0"/>
              <a:t>斯科特被英国人称为</a:t>
            </a:r>
            <a:r>
              <a:rPr lang="en-US" altLang="zh-CN" sz="3200" b="1" dirty="0"/>
              <a:t>20</a:t>
            </a:r>
            <a:r>
              <a:rPr lang="zh-CN" altLang="en-US" sz="3200" b="1" dirty="0"/>
              <a:t>世纪初探险时代</a:t>
            </a:r>
            <a:endParaRPr lang="zh-CN" altLang="en-US" sz="3200" b="1" dirty="0"/>
          </a:p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/>
              <a:t>的伟大英雄。</a:t>
            </a:r>
            <a:r>
              <a:rPr lang="en-US" altLang="zh-CN" sz="3200" b="1" dirty="0"/>
              <a:t>1910</a:t>
            </a:r>
            <a:r>
              <a:rPr lang="zh-CN" altLang="en-US" sz="3200" b="1" dirty="0"/>
              <a:t>年</a:t>
            </a:r>
            <a:r>
              <a:rPr lang="en-US" altLang="zh-CN" sz="3200" b="1" dirty="0"/>
              <a:t>6</a:t>
            </a:r>
            <a:r>
              <a:rPr lang="zh-CN" altLang="en-US" sz="3200" b="1" dirty="0"/>
              <a:t>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日，他带领探险</a:t>
            </a:r>
            <a:endParaRPr lang="zh-CN" altLang="en-US" sz="3200" b="1" dirty="0"/>
          </a:p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/>
              <a:t>队离开英国，向南极点发起冲刺。当时，</a:t>
            </a:r>
            <a:endParaRPr lang="zh-CN" altLang="en-US" sz="3200" b="1" dirty="0"/>
          </a:p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/>
              <a:t>挪威人阿蒙森也率领着另外一支探险队向</a:t>
            </a:r>
            <a:endParaRPr lang="zh-CN" altLang="en-US" sz="3200" b="1" dirty="0"/>
          </a:p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/>
              <a:t>南极点进发。两支队伍展开了激烈角逐，</a:t>
            </a:r>
            <a:endParaRPr lang="zh-CN" altLang="en-US" sz="3200" b="1" dirty="0"/>
          </a:p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/>
              <a:t>都想争取“国家荣誉”，第一个在南极点插上自己国家的国旗。结果阿蒙森队于</a:t>
            </a:r>
            <a:r>
              <a:rPr lang="en-US" altLang="zh-CN" sz="3200" b="1" dirty="0"/>
              <a:t>1911</a:t>
            </a:r>
            <a:r>
              <a:rPr lang="zh-CN" altLang="en-US" sz="3200" b="1" dirty="0"/>
              <a:t>年</a:t>
            </a:r>
            <a:r>
              <a:rPr lang="en-US" altLang="zh-CN" sz="3200" b="1" dirty="0"/>
              <a:t>12</a:t>
            </a:r>
            <a:r>
              <a:rPr lang="zh-CN" altLang="en-US" sz="3200" b="1" dirty="0"/>
              <a:t>月</a:t>
            </a:r>
            <a:r>
              <a:rPr lang="en-US" altLang="zh-CN" sz="3200" b="1" dirty="0"/>
              <a:t>14</a:t>
            </a:r>
            <a:r>
              <a:rPr lang="zh-CN" altLang="en-US" sz="3200" b="1" dirty="0"/>
              <a:t>日捷足先登，而斯科特队则于</a:t>
            </a:r>
            <a:r>
              <a:rPr lang="en-US" altLang="zh-CN" sz="3200" b="1" dirty="0"/>
              <a:t>1912</a:t>
            </a:r>
            <a:r>
              <a:rPr lang="zh-CN" altLang="en-US" sz="3200" b="1" dirty="0"/>
              <a:t>年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月</a:t>
            </a:r>
            <a:r>
              <a:rPr lang="en-US" altLang="zh-CN" sz="3200" b="1" dirty="0"/>
              <a:t>16</a:t>
            </a:r>
            <a:r>
              <a:rPr lang="zh-CN" altLang="en-US" sz="3200" b="1" dirty="0"/>
              <a:t>日才抵达，比阿蒙森队晚了一个多月。不幸的是，在返程途中，南极寒冷天气提前到来，斯科特队供给不足，饥寒交迫。他们在严寒中苦苦拼搏了两个多月，终因体力不支而长眠于皑皑冰雪中。</a:t>
            </a:r>
            <a:r>
              <a:rPr lang="zh-CN" altLang="en-US" sz="3200" b="1" dirty="0">
                <a:solidFill>
                  <a:srgbClr val="6600CC"/>
                </a:solidFill>
                <a:latin typeface="宋体" panose="02010600030101010101" pitchFamily="2" charset="-122"/>
                <a:sym typeface="+mn-ea"/>
              </a:rPr>
              <a:t>虽然斯科特到达南极点的时间比阿蒙森晚，但却是世界公认的最伟大的南极探险家。</a:t>
            </a:r>
            <a:br>
              <a:rPr lang="zh-CN" altLang="en-US" sz="3200" b="1" dirty="0"/>
            </a:br>
            <a:endParaRPr lang="zh-CN" altLang="en-US" sz="32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0" y="0"/>
            <a:ext cx="9144000" cy="6735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36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看拼音写汉字</a:t>
            </a:r>
            <a:endParaRPr lang="zh-CN" altLang="en-US" sz="36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、到中午，这五个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jiān chí bù xiè 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 ） 的人已走了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公里。他们热情高涨地行走在荒无人迹的白色雪原上， 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------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他的眼睛紧紧盯着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wú yín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）         雪地上的一个小小的黑点。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、几星期、几个月、几年的希望简直可以说是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diān kuáng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）   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、尽管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jīng pí lì jié 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 ），这天晚上他们还是夜不成眠。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、这里看不到任何东西，和前几天令人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máo gǔ sǒng rán                                                                                     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）的单调没有任何区别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、他们怏怏不乐地在阿蒙森的胜利旗帜旁边插上英国国旗一面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shān shān lái chí 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） 来迟的“联合王国的国旗”。</a:t>
            </a:r>
            <a:endParaRPr lang="zh-CN" altLang="en-US" sz="4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43" name="矩形 35842"/>
          <p:cNvSpPr/>
          <p:nvPr/>
        </p:nvSpPr>
        <p:spPr>
          <a:xfrm>
            <a:off x="6372225" y="1052513"/>
            <a:ext cx="1981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坚持不懈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4" name="矩形 35843"/>
          <p:cNvSpPr/>
          <p:nvPr/>
        </p:nvSpPr>
        <p:spPr>
          <a:xfrm>
            <a:off x="7596188" y="1989138"/>
            <a:ext cx="11033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无垠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5" name="矩形 35844"/>
          <p:cNvSpPr/>
          <p:nvPr/>
        </p:nvSpPr>
        <p:spPr>
          <a:xfrm>
            <a:off x="1763713" y="3284538"/>
            <a:ext cx="11033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癫狂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6" name="矩形 35845"/>
          <p:cNvSpPr/>
          <p:nvPr/>
        </p:nvSpPr>
        <p:spPr>
          <a:xfrm>
            <a:off x="4462463" y="3573463"/>
            <a:ext cx="1981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精疲力竭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7" name="矩形 35846"/>
          <p:cNvSpPr/>
          <p:nvPr/>
        </p:nvSpPr>
        <p:spPr>
          <a:xfrm>
            <a:off x="611188" y="4941888"/>
            <a:ext cx="1981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毛骨悚然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8" name="矩形 35847"/>
          <p:cNvSpPr/>
          <p:nvPr/>
        </p:nvSpPr>
        <p:spPr>
          <a:xfrm>
            <a:off x="5076825" y="5876925"/>
            <a:ext cx="11033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姗姗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35845" grpId="0"/>
      <p:bldP spid="35846" grpId="0"/>
      <p:bldP spid="35847" grpId="0"/>
      <p:bldP spid="3584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5875</Words>
  <Application>WPS 演示</Application>
  <PresentationFormat>宽屏</PresentationFormat>
  <Paragraphs>396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83" baseType="lpstr">
      <vt:lpstr>Arial</vt:lpstr>
      <vt:lpstr>宋体</vt:lpstr>
      <vt:lpstr>Wingdings</vt:lpstr>
      <vt:lpstr>Times New Roman</vt:lpstr>
      <vt:lpstr>方正姚体</vt:lpstr>
      <vt:lpstr>方正舒体</vt:lpstr>
      <vt:lpstr>黑体</vt:lpstr>
      <vt:lpstr>微软雅黑</vt:lpstr>
      <vt:lpstr>Calibri Light</vt:lpstr>
      <vt:lpstr>Calibri</vt:lpstr>
      <vt:lpstr>楷体_GB2312</vt:lpstr>
      <vt:lpstr>Tahoma</vt:lpstr>
      <vt:lpstr>隶书</vt:lpstr>
      <vt:lpstr>华文楷体</vt:lpstr>
      <vt:lpstr>迷你简启体</vt:lpstr>
      <vt:lpstr>华文新魏</vt:lpstr>
      <vt:lpstr>华文行楷</vt:lpstr>
      <vt:lpstr>隶书</vt:lpstr>
      <vt:lpstr>华文行楷</vt:lpstr>
      <vt:lpstr>楷体_GB2312</vt:lpstr>
      <vt:lpstr>Verdana</vt:lpstr>
      <vt:lpstr>华文隶书</vt:lpstr>
      <vt:lpstr>新宋体</vt:lpstr>
      <vt:lpstr>Office 主题</vt:lpstr>
      <vt:lpstr>PowerPoint 演示文稿</vt:lpstr>
      <vt:lpstr>PowerPoint 演示文稿</vt:lpstr>
      <vt:lpstr>PowerPoint 演示文稿</vt:lpstr>
      <vt:lpstr>南极洲的气候特征和成因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抢答：</vt:lpstr>
      <vt:lpstr>PowerPoint 演示文稿</vt:lpstr>
      <vt:lpstr>5、本文共写了五个人物， 他们的姓名和身份分别是：</vt:lpstr>
      <vt:lpstr>　　6,“现在只有三个疲惫、羸弱的人吃力地拖着自己的脚步，穿过那茫茫无际、像铁一般坚硬的冰雪荒原。” 　　这三个人是：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张骞 是第一位横穿阿富汗旅行的中国人，后来是中国商人带着丝绸和玉石，沿张骞所经过的路线，翻山越岭来到中国西北并穿过了戈壁沙漠。这条路线后来被称为“丝绸之路”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3</cp:revision>
  <dcterms:created xsi:type="dcterms:W3CDTF">2017-05-25T23:40:00Z</dcterms:created>
  <dcterms:modified xsi:type="dcterms:W3CDTF">2017-06-20T04:46:45Z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