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60" r:id="rId6"/>
    <p:sldId id="259" r:id="rId7"/>
    <p:sldId id="261" r:id="rId8"/>
    <p:sldId id="263" r:id="rId9"/>
    <p:sldId id="264" r:id="rId10"/>
    <p:sldId id="262" r:id="rId11"/>
    <p:sldId id="265" r:id="rId12"/>
    <p:sldId id="271" r:id="rId13"/>
    <p:sldId id="269" r:id="rId14"/>
    <p:sldId id="270" r:id="rId15"/>
    <p:sldId id="273" r:id="rId16"/>
    <p:sldId id="267" r:id="rId17"/>
    <p:sldId id="272" r:id="rId18"/>
    <p:sldId id="275" r:id="rId19"/>
    <p:sldId id="276" r:id="rId20"/>
    <p:sldId id="277" r:id="rId21"/>
    <p:sldId id="268" r:id="rId22"/>
    <p:sldId id="274" r:id="rId23"/>
    <p:sldId id="279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3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2D13D-E48B-40CA-9A46-031F6806015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ACD4C-0364-4466-A034-16F609A29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70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522988" y="493686"/>
            <a:ext cx="890513" cy="3413378"/>
          </a:xfrm>
        </p:spPr>
        <p:txBody>
          <a:bodyPr vert="eaVert" anchor="b">
            <a:noAutofit/>
          </a:bodyPr>
          <a:lstStyle>
            <a:lvl1pPr algn="ctr">
              <a:defRPr sz="55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160065" y="731711"/>
            <a:ext cx="540723" cy="2810328"/>
          </a:xfrm>
        </p:spPr>
        <p:txBody>
          <a:bodyPr vert="eaVert"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单击此处添加副标题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结束页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3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0C792-77A2-461A-A855-AF813CABA7A8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32C66-8393-4E73-8FF0-08AE860E6D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F5D4F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F5D4F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F5D4F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F5D4F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F5D4F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F5D4F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34308" y="694190"/>
            <a:ext cx="890513" cy="3413378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en-US" altLang="zh-CN" sz="6000"/>
              <a:t>《</a:t>
            </a:r>
            <a:r>
              <a:rPr lang="zh-CN" altLang="en-US" sz="6000"/>
              <a:t>陋室铭</a:t>
            </a:r>
            <a:r>
              <a:rPr lang="en-US" altLang="zh-CN" sz="6000"/>
              <a:t>》       </a:t>
            </a:r>
            <a:r>
              <a:rPr lang="zh-CN" altLang="en-US" sz="4800"/>
              <a:t>刘禹锡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86620" y="851539"/>
            <a:ext cx="540723" cy="4621513"/>
          </a:xfrm>
        </p:spPr>
        <p:txBody>
          <a:bodyPr>
            <a:noAutofit/>
          </a:bodyPr>
          <a:lstStyle/>
          <a:p>
            <a:r>
              <a:rPr lang="zh-CN" altLang="en-US" sz="3600"/>
              <a:t>学习托物言志的写法</a:t>
            </a:r>
          </a:p>
        </p:txBody>
      </p:sp>
      <p:pic>
        <p:nvPicPr>
          <p:cNvPr id="5" name="图片 4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  <p:pic>
        <p:nvPicPr>
          <p:cNvPr id="7" name="图片 6" hidden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"/>
          <p:cNvGrpSpPr/>
          <p:nvPr/>
        </p:nvGrpSpPr>
        <p:grpSpPr>
          <a:xfrm>
            <a:off x="821649" y="457385"/>
            <a:ext cx="3189051" cy="1173772"/>
            <a:chOff x="0" y="-25785"/>
            <a:chExt cx="3038475" cy="1037023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785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细品课文</a:t>
              </a:r>
            </a:p>
          </p:txBody>
        </p:sp>
      </p:grp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242056" y="1681061"/>
            <a:ext cx="846809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+mn-ea"/>
                <a:ea typeface="+mn-ea"/>
              </a:rPr>
              <a:t>2.</a:t>
            </a:r>
            <a:r>
              <a:rPr lang="zh-CN" altLang="en-US" sz="3200" b="1">
                <a:latin typeface="+mn-ea"/>
                <a:ea typeface="+mn-ea"/>
              </a:rPr>
              <a:t>作者是怎样引出陋室的？用了什么修辞手法？</a:t>
            </a:r>
          </a:p>
          <a:p>
            <a:endParaRPr lang="en-US" altLang="zh-CN" sz="3200" b="1">
              <a:latin typeface="+mn-ea"/>
              <a:ea typeface="+mn-ea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917667" y="5228431"/>
            <a:ext cx="9463695" cy="60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运用比喻、对偶起兴，以虚衬实，以山水引出陋室。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511425" y="2406462"/>
            <a:ext cx="26431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山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水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961313" y="2406462"/>
            <a:ext cx="1358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室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511425" y="3157350"/>
            <a:ext cx="37290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不在高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不在深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961313" y="3157350"/>
            <a:ext cx="1358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陋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511425" y="3789175"/>
            <a:ext cx="27638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仙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龙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961313" y="3801973"/>
            <a:ext cx="1358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德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511425" y="4465450"/>
            <a:ext cx="27638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名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灵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961313" y="4446596"/>
            <a:ext cx="1358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馨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449888" y="2682687"/>
            <a:ext cx="2055812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6467475" y="3433575"/>
            <a:ext cx="120015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448300" y="4065400"/>
            <a:ext cx="20574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5438775" y="4741675"/>
            <a:ext cx="20574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"/>
          <p:cNvGrpSpPr/>
          <p:nvPr/>
        </p:nvGrpSpPr>
        <p:grpSpPr>
          <a:xfrm>
            <a:off x="821649" y="457385"/>
            <a:ext cx="3189051" cy="1173772"/>
            <a:chOff x="0" y="-25785"/>
            <a:chExt cx="3038475" cy="1037023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785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细品课文</a:t>
              </a:r>
            </a:p>
          </p:txBody>
        </p:sp>
      </p:grp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242056" y="1681061"/>
            <a:ext cx="84680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+mn-ea"/>
                <a:ea typeface="+mn-ea"/>
              </a:rPr>
              <a:t>3.</a:t>
            </a:r>
            <a:r>
              <a:rPr lang="zh-CN" altLang="en-US" sz="3200" b="1">
                <a:latin typeface="+mn-ea"/>
                <a:ea typeface="+mn-ea"/>
              </a:rPr>
              <a:t>陋室真的陋吗？分析具体表现在哪些方面。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663263" y="2344925"/>
            <a:ext cx="5816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苔痕上阶绿，草色入帘青。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620438" y="2344925"/>
            <a:ext cx="20970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对偶、拟人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991242" y="3103326"/>
            <a:ext cx="10209516" cy="57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上：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“苔藓”也想从台阶爬到陋室，听听主人在说些什么；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91242" y="3882064"/>
            <a:ext cx="7848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入：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“草”也想从窗户窥视主人在干些什么。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732858" y="4751203"/>
            <a:ext cx="8726284" cy="12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景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陋室环境的清幽、雅致，反映出室主人淡泊名利的志趣。</a:t>
            </a:r>
          </a:p>
        </p:txBody>
      </p:sp>
      <p:sp>
        <p:nvSpPr>
          <p:cNvPr id="2" name="星形: 四角 1"/>
          <p:cNvSpPr/>
          <p:nvPr/>
        </p:nvSpPr>
        <p:spPr>
          <a:xfrm>
            <a:off x="1251815" y="2391736"/>
            <a:ext cx="554476" cy="50563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"/>
          <p:cNvGrpSpPr/>
          <p:nvPr/>
        </p:nvGrpSpPr>
        <p:grpSpPr>
          <a:xfrm>
            <a:off x="821649" y="457385"/>
            <a:ext cx="3189051" cy="1173772"/>
            <a:chOff x="0" y="-25785"/>
            <a:chExt cx="3038475" cy="1037023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785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细品课文</a:t>
              </a:r>
            </a:p>
          </p:txBody>
        </p:sp>
      </p:grp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1924050" y="1793537"/>
            <a:ext cx="5803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谈笑有鸿儒，往来无白丁。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21649" y="2508367"/>
            <a:ext cx="10725083" cy="60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写朋友的贤良儒雅，反映出陋室主人高洁傲岸的情怀。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939088" y="1793537"/>
            <a:ext cx="20970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对偶、衬托</a:t>
            </a: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821649" y="3223197"/>
            <a:ext cx="11026640" cy="67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可以调素琴，阅金经。无丝竹之乱耳，无案牍之劳形。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1924050" y="4023140"/>
            <a:ext cx="813440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实写：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可以调素琴，阅金经。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1924050" y="4606202"/>
            <a:ext cx="10075474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虚写：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无丝竹之乱耳，无案牍之劳形。</a:t>
            </a: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1168213" y="5261209"/>
            <a:ext cx="8683888" cy="12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正反对照，虚实相生，表明了作者恬淡闲适、安贫乐道的情趣。</a:t>
            </a:r>
          </a:p>
        </p:txBody>
      </p:sp>
      <p:sp>
        <p:nvSpPr>
          <p:cNvPr id="37" name="星形: 四角 36"/>
          <p:cNvSpPr/>
          <p:nvPr/>
        </p:nvSpPr>
        <p:spPr>
          <a:xfrm>
            <a:off x="1369574" y="1802022"/>
            <a:ext cx="554476" cy="50563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星形: 四角 37"/>
          <p:cNvSpPr/>
          <p:nvPr/>
        </p:nvSpPr>
        <p:spPr>
          <a:xfrm>
            <a:off x="1149569" y="3394219"/>
            <a:ext cx="554476" cy="50563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"/>
          <p:cNvGrpSpPr/>
          <p:nvPr/>
        </p:nvGrpSpPr>
        <p:grpSpPr>
          <a:xfrm>
            <a:off x="821649" y="457385"/>
            <a:ext cx="3189051" cy="1173772"/>
            <a:chOff x="0" y="-25785"/>
            <a:chExt cx="3038475" cy="1037023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785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细品课文</a:t>
              </a:r>
            </a:p>
          </p:txBody>
        </p:sp>
      </p:grp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088929" y="1728570"/>
            <a:ext cx="84680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+mn-ea"/>
                <a:ea typeface="+mn-ea"/>
              </a:rPr>
              <a:t>3.</a:t>
            </a:r>
            <a:r>
              <a:rPr lang="zh-CN" altLang="en-US" sz="3200" b="1">
                <a:latin typeface="+mn-ea"/>
                <a:ea typeface="+mn-ea"/>
              </a:rPr>
              <a:t>陋室真的陋吗？分析具体表现在哪些方面。</a:t>
            </a:r>
            <a:endParaRPr lang="en-US" altLang="zh-CN" sz="3200" b="1">
              <a:latin typeface="+mn-ea"/>
              <a:ea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47356" y="2275681"/>
            <a:ext cx="2725737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陋室之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景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宜人</a:t>
            </a:r>
          </a:p>
          <a:p>
            <a:pPr>
              <a:lnSpc>
                <a:spcPct val="150000"/>
              </a:lnSpc>
            </a:pP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陋室之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人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高雅</a:t>
            </a:r>
          </a:p>
          <a:p>
            <a:pPr>
              <a:lnSpc>
                <a:spcPct val="150000"/>
              </a:lnSpc>
            </a:pP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陋室之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事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有趣</a:t>
            </a:r>
          </a:p>
        </p:txBody>
      </p:sp>
      <p:sp>
        <p:nvSpPr>
          <p:cNvPr id="9" name="右大括号 8"/>
          <p:cNvSpPr/>
          <p:nvPr/>
        </p:nvSpPr>
        <p:spPr>
          <a:xfrm>
            <a:off x="5592156" y="2666206"/>
            <a:ext cx="436562" cy="174307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225568" y="3245644"/>
            <a:ext cx="219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陋室不陋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920768" y="4880769"/>
            <a:ext cx="2381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惟吾德馨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12" name="下箭头 4"/>
          <p:cNvSpPr/>
          <p:nvPr/>
        </p:nvSpPr>
        <p:spPr>
          <a:xfrm>
            <a:off x="7073293" y="3866356"/>
            <a:ext cx="217488" cy="94297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606693" y="4045744"/>
            <a:ext cx="1854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呼应开头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5021" y="5638006"/>
            <a:ext cx="1157591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正因为主人道德高尚，名声远扬，陋室才见其不陋。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"/>
          <p:cNvGrpSpPr/>
          <p:nvPr/>
        </p:nvGrpSpPr>
        <p:grpSpPr>
          <a:xfrm>
            <a:off x="821649" y="457385"/>
            <a:ext cx="3189051" cy="1173772"/>
            <a:chOff x="0" y="-25785"/>
            <a:chExt cx="3038475" cy="1037023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785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写法探究</a:t>
              </a: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571862" y="1821904"/>
            <a:ext cx="923556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此文仅仅是在写陋室吗？这是一种什么写法？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2123264" y="2776050"/>
            <a:ext cx="8132763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身居陋室却不以为陋，是因为陋室主人有着高尚的品德，作者想借陋室表达他高洁傲岸的节操和安贫乐道的志趣。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276040" y="5016026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托物言志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5710" y="561840"/>
            <a:ext cx="9980579" cy="958410"/>
          </a:xfrm>
        </p:spPr>
        <p:txBody>
          <a:bodyPr>
            <a:normAutofit/>
          </a:bodyPr>
          <a:lstStyle/>
          <a:p>
            <a:r>
              <a:rPr lang="zh-CN" altLang="en-US" sz="3600" b="1"/>
              <a:t>托物言志的写法</a:t>
            </a: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1802927" y="1354306"/>
            <a:ext cx="8878044" cy="467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托物言志：</a:t>
            </a:r>
            <a:r>
              <a:rPr lang="zh-CN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指通过描写客观事物，寄托、传达作者的某种感情、抱负和志趣。</a:t>
            </a:r>
            <a:endParaRPr lang="en-US" altLang="zh-CN" sz="30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“物”指某种具有象征意味的物，作者一般借助此物的象征意味来言其“志”。</a:t>
            </a:r>
            <a:endParaRPr lang="en-US" altLang="zh-CN" sz="30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“志”可以指感情、志向、情操、爱好愿望、要求等。</a:t>
            </a:r>
            <a:endParaRPr lang="zh-CN" altLang="zh-CN" sz="30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81910" y="1270717"/>
            <a:ext cx="9828179" cy="4316566"/>
          </a:xfrm>
          <a:prstGeom prst="rect">
            <a:avLst/>
          </a:prstGeom>
          <a:solidFill>
            <a:srgbClr val="B2E28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表达内容</a:t>
            </a: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b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kumimoji="0" lang="en-US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托物言志，是间接表现主题思想的方式之</a:t>
            </a: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。通过对客观事物的描写或刻画，间接表现出作者的志向、意愿。</a:t>
            </a: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采用托物言志，关键是志与物要有某种相同点或相似点，使物达意而志为物核。</a:t>
            </a: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托物言志常借用比拟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象征等手法</a:t>
            </a:r>
            <a:r>
              <a:rPr kumimoji="0" lang="zh-CN" altLang="zh-CN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943583" y="724869"/>
            <a:ext cx="10116766" cy="117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陋室铭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物：陋室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志：作者高洁傲岸的节操和安贫乐道的志趣。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61198" y="2089534"/>
            <a:ext cx="6094378" cy="2325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3200" b="1" i="0">
                <a:solidFill>
                  <a:schemeClr val="accent6">
                    <a:lumMod val="75000"/>
                  </a:schemeClr>
                </a:solidFill>
                <a:effectLst/>
                <a:latin typeface="+mn-ea"/>
              </a:rPr>
              <a:t>梅</a:t>
            </a:r>
          </a:p>
          <a:p>
            <a:pPr algn="ctr">
              <a:lnSpc>
                <a:spcPts val="4500"/>
              </a:lnSpc>
            </a:pPr>
            <a:r>
              <a:rPr lang="zh-CN" altLang="en-US" sz="3200" b="1" i="0">
                <a:solidFill>
                  <a:schemeClr val="accent6">
                    <a:lumMod val="75000"/>
                  </a:schemeClr>
                </a:solidFill>
                <a:effectLst/>
                <a:latin typeface="+mn-ea"/>
              </a:rPr>
              <a:t>王安石（宋）</a:t>
            </a:r>
            <a:endParaRPr lang="en-US" altLang="zh-CN" sz="3200" b="1" i="0">
              <a:solidFill>
                <a:schemeClr val="accent6">
                  <a:lumMod val="75000"/>
                </a:schemeClr>
              </a:solidFill>
              <a:effectLst/>
              <a:latin typeface="+mn-ea"/>
            </a:endParaRPr>
          </a:p>
          <a:p>
            <a:pPr algn="ctr">
              <a:lnSpc>
                <a:spcPts val="4500"/>
              </a:lnSpc>
            </a:pPr>
            <a:r>
              <a:rPr lang="zh-CN" altLang="en-US" sz="3200" b="1" i="0">
                <a:solidFill>
                  <a:schemeClr val="accent6">
                    <a:lumMod val="75000"/>
                  </a:schemeClr>
                </a:solidFill>
                <a:effectLst/>
                <a:latin typeface="+mn-ea"/>
              </a:rPr>
              <a:t> 墙角数枝梅，凌寒独自开。 </a:t>
            </a:r>
            <a:endParaRPr lang="en-US" altLang="zh-CN" sz="3200" b="1" i="0">
              <a:solidFill>
                <a:schemeClr val="accent6">
                  <a:lumMod val="75000"/>
                </a:schemeClr>
              </a:solidFill>
              <a:effectLst/>
              <a:latin typeface="+mn-ea"/>
            </a:endParaRPr>
          </a:p>
          <a:p>
            <a:pPr algn="ctr">
              <a:lnSpc>
                <a:spcPts val="4500"/>
              </a:lnSpc>
            </a:pPr>
            <a:r>
              <a:rPr lang="zh-CN" altLang="en-US" sz="3200" b="1" i="0">
                <a:solidFill>
                  <a:schemeClr val="accent6">
                    <a:lumMod val="75000"/>
                  </a:schemeClr>
                </a:solidFill>
                <a:effectLst/>
                <a:latin typeface="+mn-ea"/>
              </a:rPr>
              <a:t>遥知不是雪，为有暗香来。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67319" y="4608361"/>
            <a:ext cx="10116766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“梅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特点：百花开罢它独放，不畏风雪不争春。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49421" y="539594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所言何志？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85930" y="5395944"/>
            <a:ext cx="7734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言自己坚韧不拔，在逆境中洁身自好的志。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3836" y="376203"/>
            <a:ext cx="10144328" cy="376778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ts val="4500"/>
              </a:lnSpc>
              <a:buNone/>
            </a:pPr>
            <a: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无题</a:t>
            </a:r>
            <a:endParaRPr lang="en-US" altLang="zh-CN" sz="11200" b="0" i="0"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ts val="4500"/>
              </a:lnSpc>
              <a:buNone/>
            </a:pPr>
            <a:r>
              <a:rPr lang="zh-CN" altLang="en-US" sz="11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李商隐（唐）</a:t>
            </a:r>
            <a:endParaRPr lang="en-US" altLang="zh-CN" sz="11200" b="0" i="0"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ts val="4500"/>
              </a:lnSpc>
              <a:buNone/>
            </a:pPr>
            <a: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相见时难别亦难，东风无力百花残。 </a:t>
            </a:r>
            <a:b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11200" b="0" i="0">
                <a:solidFill>
                  <a:srgbClr val="CC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春蚕到死丝方尽，蜡炬成灰泪始干</a:t>
            </a:r>
            <a: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 </a:t>
            </a:r>
            <a:b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晓镜但愁云鬓改，夜吟应觉月光寒。 </a:t>
            </a:r>
            <a:b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112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蓬山此去无多路，青鸟殷勤为探看。</a:t>
            </a: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80553" y="4540268"/>
            <a:ext cx="10116766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“蜡烛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特点：燃烧自己，照亮世界。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62655" y="532785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所言何志？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99164" y="5327851"/>
            <a:ext cx="7734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弘扬无私奉献的精神。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9998414" cy="792466"/>
          </a:xfrm>
        </p:spPr>
        <p:txBody>
          <a:bodyPr>
            <a:normAutofit/>
          </a:bodyPr>
          <a:lstStyle/>
          <a:p>
            <a:r>
              <a:rPr lang="zh-CN" altLang="en-US" sz="4000"/>
              <a:t>古代诗文常用的“物</a:t>
            </a:r>
            <a:r>
              <a:rPr lang="en-US" altLang="zh-CN" sz="4000"/>
              <a:t>”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964662" y="1234265"/>
            <a:ext cx="1262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/>
              <a:t>松柏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6177" y="5771176"/>
            <a:ext cx="38991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/>
              <a:t>松柏特点：傲霜斗雪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89480" y="1290055"/>
            <a:ext cx="1262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/>
              <a:t>竹子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70799" y="5242249"/>
            <a:ext cx="4450401" cy="1077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竹子特点：虚心、有节</a:t>
            </a:r>
            <a:r>
              <a:rPr lang="en-US" altLang="zh-CN" sz="2800" b="1">
                <a:solidFill>
                  <a:srgbClr val="0070C0"/>
                </a:solidFill>
                <a:latin typeface="+mn-ea"/>
              </a:rPr>
              <a:t>,</a:t>
            </a: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 坚贞 、高雅、气节。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23359" y="1290055"/>
            <a:ext cx="1262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/>
              <a:t>菊花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27686" y="5262424"/>
            <a:ext cx="3668137" cy="1077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/>
              <a:t>菊花特点：清丽淡雅，恬然自处、傲然不屈。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5" y="1895713"/>
            <a:ext cx="2507828" cy="374669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769" y="2007292"/>
            <a:ext cx="3801555" cy="262307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58" y="2020787"/>
            <a:ext cx="4349296" cy="26095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637" y="856265"/>
            <a:ext cx="9144793" cy="51454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5392" y="856265"/>
            <a:ext cx="1107996" cy="47923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solidFill>
                  <a:schemeClr val="accent6">
                    <a:lumMod val="75000"/>
                  </a:schemeClr>
                </a:solidFill>
              </a:rPr>
              <a:t>陋室铭    </a:t>
            </a:r>
            <a:r>
              <a:rPr lang="zh-CN" altLang="en-US" sz="4400">
                <a:solidFill>
                  <a:schemeClr val="accent6">
                    <a:lumMod val="75000"/>
                  </a:schemeClr>
                </a:solidFill>
              </a:rPr>
              <a:t>刘禹锡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2012156" y="1357171"/>
            <a:ext cx="81676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试着运用托物言志的写法描写身边的物，表达自己的志向。</a:t>
            </a:r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35" y="3217451"/>
            <a:ext cx="3116059" cy="2706694"/>
          </a:xfrm>
          <a:prstGeom prst="roundRect">
            <a:avLst>
              <a:gd name="adj" fmla="val 25895"/>
            </a:avLst>
          </a:prstGeom>
          <a:noFill/>
          <a:ln w="9525">
            <a:noFill/>
          </a:ln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199" y="414798"/>
            <a:ext cx="2446977" cy="101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 2"/>
          <p:cNvSpPr>
            <a:spLocks noChangeArrowheads="1"/>
          </p:cNvSpPr>
          <p:nvPr/>
        </p:nvSpPr>
        <p:spPr bwMode="auto">
          <a:xfrm>
            <a:off x="1104329" y="659935"/>
            <a:ext cx="1914715" cy="754908"/>
          </a:xfrm>
          <a:prstGeom prst="roundRect">
            <a:avLst>
              <a:gd name="adj" fmla="val 63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dashDot"/>
                <a:round/>
              </a14:hiddenLine>
            </a:ext>
          </a:extLst>
        </p:spPr>
        <p:txBody>
          <a:bodyPr lIns="91438" tIns="45719" rIns="91438" bIns="4571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练一练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47580" y="2965980"/>
            <a:ext cx="7653237" cy="116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例句：我爱</a:t>
            </a:r>
            <a:r>
              <a:rPr lang="zh-CN" altLang="en-US" sz="2800" b="1" u="sng">
                <a:solidFill>
                  <a:srgbClr val="0070C0"/>
                </a:solidFill>
                <a:latin typeface="+mn-ea"/>
              </a:rPr>
              <a:t>莲花</a:t>
            </a: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，因为它</a:t>
            </a:r>
            <a:r>
              <a:rPr lang="zh-CN" altLang="en-US" sz="2800" b="1" u="sng">
                <a:solidFill>
                  <a:srgbClr val="0070C0"/>
                </a:solidFill>
                <a:latin typeface="+mn-ea"/>
              </a:rPr>
              <a:t>出淤泥而不染</a:t>
            </a: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，恰如清高正直，人格高尚的君子。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47580" y="4341248"/>
            <a:ext cx="7993705" cy="116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>
                <a:latin typeface="+mn-ea"/>
              </a:rPr>
              <a:t>造句：我爱</a:t>
            </a:r>
            <a:r>
              <a:rPr lang="zh-CN" altLang="en-US" sz="2800" b="1" u="sng">
                <a:latin typeface="+mn-ea"/>
              </a:rPr>
              <a:t>          </a:t>
            </a:r>
            <a:r>
              <a:rPr lang="zh-CN" altLang="en-US" sz="2800" b="1">
                <a:latin typeface="+mn-ea"/>
              </a:rPr>
              <a:t>，因为它</a:t>
            </a:r>
            <a:r>
              <a:rPr lang="zh-CN" altLang="en-US" sz="2800" b="1" u="sng">
                <a:latin typeface="+mn-ea"/>
              </a:rPr>
              <a:t>            </a:t>
            </a:r>
            <a:r>
              <a:rPr lang="zh-CN" altLang="en-US" sz="2800" b="1">
                <a:latin typeface="+mn-ea"/>
              </a:rPr>
              <a:t>。</a:t>
            </a:r>
          </a:p>
          <a:p>
            <a:pPr>
              <a:lnSpc>
                <a:spcPts val="4500"/>
              </a:lnSpc>
            </a:pPr>
            <a:r>
              <a:rPr lang="zh-CN" altLang="en-US" sz="2800" b="1">
                <a:latin typeface="+mn-ea"/>
              </a:rPr>
              <a:t>      我爱</a:t>
            </a:r>
            <a:r>
              <a:rPr lang="zh-CN" altLang="en-US" sz="2800" b="1" u="sng">
                <a:latin typeface="+mn-ea"/>
              </a:rPr>
              <a:t>          </a:t>
            </a:r>
            <a:r>
              <a:rPr lang="zh-CN" altLang="en-US" sz="2800" b="1">
                <a:latin typeface="+mn-ea"/>
              </a:rPr>
              <a:t>，因为它</a:t>
            </a:r>
            <a:r>
              <a:rPr lang="zh-CN" altLang="en-US" sz="2800" b="1" u="sng">
                <a:latin typeface="+mn-ea"/>
              </a:rPr>
              <a:t>            </a:t>
            </a:r>
            <a:r>
              <a:rPr lang="zh-CN" altLang="en-US" sz="2800" b="1">
                <a:latin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2105694" y="2329272"/>
            <a:ext cx="738664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陋室铭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3054990" y="1961843"/>
            <a:ext cx="277812" cy="3160712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grpSp>
        <p:nvGrpSpPr>
          <p:cNvPr id="6" name="组合 2"/>
          <p:cNvGrpSpPr/>
          <p:nvPr/>
        </p:nvGrpSpPr>
        <p:grpSpPr>
          <a:xfrm>
            <a:off x="838199" y="414798"/>
            <a:ext cx="2446977" cy="1011759"/>
            <a:chOff x="-1059802" y="-427016"/>
            <a:chExt cx="3038475" cy="1011238"/>
          </a:xfrm>
        </p:grpSpPr>
        <p:pic>
          <p:nvPicPr>
            <p:cNvPr id="7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59802" y="-427016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2"/>
            <p:cNvSpPr>
              <a:spLocks noChangeArrowheads="1"/>
            </p:cNvSpPr>
            <p:nvPr/>
          </p:nvSpPr>
          <p:spPr bwMode="auto">
            <a:xfrm>
              <a:off x="-729341" y="-182005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结构梳理</a:t>
              </a:r>
            </a:p>
          </p:txBody>
        </p:sp>
      </p:grpSp>
      <p:sp>
        <p:nvSpPr>
          <p:cNvPr id="9" name="左大括号 8"/>
          <p:cNvSpPr/>
          <p:nvPr/>
        </p:nvSpPr>
        <p:spPr>
          <a:xfrm flipH="1">
            <a:off x="8504283" y="2120265"/>
            <a:ext cx="204787" cy="2987675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8828926" y="3087258"/>
            <a:ext cx="1754188" cy="99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安贫乐道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高洁傲岸</a:t>
            </a: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3285177" y="1858655"/>
            <a:ext cx="1857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点明题旨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4829815" y="1766580"/>
            <a:ext cx="149225" cy="785813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920302" y="1615768"/>
            <a:ext cx="197752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山水喻室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仙龙喻德</a:t>
            </a: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6707563" y="1865005"/>
            <a:ext cx="1893888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陋室不陋</a:t>
            </a:r>
          </a:p>
        </p:txBody>
      </p:sp>
      <p:sp>
        <p:nvSpPr>
          <p:cNvPr id="15" name="左大括号 14"/>
          <p:cNvSpPr/>
          <p:nvPr/>
        </p:nvSpPr>
        <p:spPr>
          <a:xfrm flipH="1">
            <a:off x="6534790" y="1757826"/>
            <a:ext cx="152400" cy="787400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218502" y="3196918"/>
            <a:ext cx="1857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具体描述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4802322" y="2972362"/>
            <a:ext cx="193675" cy="120808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920301" y="2720668"/>
            <a:ext cx="2104015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清幽的环境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博学的有人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高雅的生活</a:t>
            </a: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7082766" y="3251709"/>
            <a:ext cx="189388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乐在其中</a:t>
            </a:r>
          </a:p>
        </p:txBody>
      </p:sp>
      <p:sp>
        <p:nvSpPr>
          <p:cNvPr id="20" name="左大括号 19"/>
          <p:cNvSpPr/>
          <p:nvPr/>
        </p:nvSpPr>
        <p:spPr>
          <a:xfrm flipH="1">
            <a:off x="6832734" y="2950855"/>
            <a:ext cx="250032" cy="1212850"/>
          </a:xfrm>
          <a:prstGeom prst="leftBrace">
            <a:avLst>
              <a:gd name="adj1" fmla="val 8333"/>
              <a:gd name="adj2" fmla="val 4971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3218501" y="4600362"/>
            <a:ext cx="1857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总结全文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4827308" y="4521035"/>
            <a:ext cx="149225" cy="7874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4946332" y="4317174"/>
            <a:ext cx="1587499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诸葛庐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子云亭</a:t>
            </a:r>
          </a:p>
        </p:txBody>
      </p:sp>
      <p:sp>
        <p:nvSpPr>
          <p:cNvPr id="24" name="TextBox 16"/>
          <p:cNvSpPr txBox="1">
            <a:spLocks noChangeArrowheads="1"/>
          </p:cNvSpPr>
          <p:nvPr/>
        </p:nvSpPr>
        <p:spPr bwMode="auto">
          <a:xfrm>
            <a:off x="6528936" y="4549513"/>
            <a:ext cx="189388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何陋之有</a:t>
            </a:r>
          </a:p>
        </p:txBody>
      </p:sp>
      <p:sp>
        <p:nvSpPr>
          <p:cNvPr id="25" name="左大括号 24"/>
          <p:cNvSpPr/>
          <p:nvPr/>
        </p:nvSpPr>
        <p:spPr>
          <a:xfrm flipH="1">
            <a:off x="6276027" y="4514543"/>
            <a:ext cx="152400" cy="787400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37361" y="2052933"/>
            <a:ext cx="40700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    谢！</a:t>
            </a:r>
            <a:endParaRPr lang="zh-CN" altLang="en-US" sz="88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29900" y="118110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1400" y="472134"/>
            <a:ext cx="5980889" cy="811922"/>
          </a:xfrm>
        </p:spPr>
        <p:txBody>
          <a:bodyPr>
            <a:normAutofit/>
          </a:bodyPr>
          <a:lstStyle/>
          <a:p>
            <a:r>
              <a:rPr lang="zh-CN" altLang="en-US" sz="4800"/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1400" y="1486799"/>
            <a:ext cx="10718260" cy="1674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/>
              <a:t>1.</a:t>
            </a:r>
            <a:r>
              <a:rPr lang="zh-CN" altLang="en-US" sz="3200"/>
              <a:t>了解“铭</a:t>
            </a:r>
            <a:r>
              <a:rPr lang="en-US" altLang="zh-CN" sz="3200"/>
              <a:t>”</a:t>
            </a:r>
            <a:r>
              <a:rPr lang="zh-CN" altLang="en-US" sz="3200"/>
              <a:t>的题材特点，掌握相关的文言字词；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2.</a:t>
            </a:r>
            <a:r>
              <a:rPr lang="zh-CN" altLang="en-US" sz="3200"/>
              <a:t>品味语言，领悟作者在文中所寄寓的思想感情；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3.</a:t>
            </a:r>
            <a:r>
              <a:rPr lang="zh-CN" altLang="en-US" sz="3200"/>
              <a:t>学习托物言志的写法。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81399" y="3635161"/>
            <a:ext cx="5980889" cy="811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</a:lstStyle>
          <a:p>
            <a:r>
              <a:rPr lang="zh-CN" altLang="en-US" sz="4800"/>
              <a:t>学习重点难点</a:t>
            </a:r>
          </a:p>
        </p:txBody>
      </p:sp>
      <p:sp>
        <p:nvSpPr>
          <p:cNvPr id="5" name="内容占位符 2"/>
          <p:cNvSpPr txBox="1"/>
          <p:nvPr/>
        </p:nvSpPr>
        <p:spPr>
          <a:xfrm>
            <a:off x="1081400" y="4688736"/>
            <a:ext cx="8072336" cy="12159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/>
              <a:t>1.</a:t>
            </a:r>
            <a:r>
              <a:rPr lang="zh-CN" altLang="en-US" sz="3200"/>
              <a:t>学习托物言志的写法；</a:t>
            </a:r>
            <a:endParaRPr lang="en-US" altLang="zh-CN" sz="320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/>
              <a:t>2.</a:t>
            </a:r>
            <a:r>
              <a:rPr lang="zh-CN" altLang="en-US" sz="3200"/>
              <a:t>领悟作者在文中所寄寓的思想感情。</a:t>
            </a:r>
            <a:endParaRPr lang="en-US" altLang="zh-CN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9022" y="1768001"/>
            <a:ext cx="7929664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刘禹锡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772—842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），字梦得，洛阳（今属河南）人，唐代文学家。和柳宗元交谊甚厚，世称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“刘柳”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；晚年与白居易唱和，世称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“刘白”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。白居易称之为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“诗豪”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/>
          </a:p>
        </p:txBody>
      </p:sp>
      <p:grpSp>
        <p:nvGrpSpPr>
          <p:cNvPr id="4" name="组合 2"/>
          <p:cNvGrpSpPr/>
          <p:nvPr/>
        </p:nvGrpSpPr>
        <p:grpSpPr>
          <a:xfrm>
            <a:off x="838200" y="447573"/>
            <a:ext cx="3189051" cy="1144588"/>
            <a:chExt cx="3038475" cy="1011238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作者简介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15" y="2360853"/>
            <a:ext cx="2527318" cy="34368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4764" y="1592161"/>
            <a:ext cx="9657600" cy="4351338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“铭”的文体特点</a:t>
            </a:r>
            <a:r>
              <a:rPr lang="en-US" altLang="zh-CN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 eaLnBrk="1" hangingPunct="1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铭，本是刻在金属器物或碑石上记述生平、事迹、功德或警戒的文字，后来发展成一种文体。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sz="3200" b="1"/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这种文体，一般短小、精悍、押韵，内容上有颂扬或警戒之意。</a:t>
            </a:r>
          </a:p>
        </p:txBody>
      </p:sp>
      <p:grpSp>
        <p:nvGrpSpPr>
          <p:cNvPr id="4" name="组合 2"/>
          <p:cNvGrpSpPr/>
          <p:nvPr/>
        </p:nvGrpSpPr>
        <p:grpSpPr>
          <a:xfrm>
            <a:off x="838200" y="447573"/>
            <a:ext cx="3189051" cy="1144588"/>
            <a:chExt cx="3038475" cy="1011238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文体知识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5995" y="2124008"/>
            <a:ext cx="5690681" cy="3294299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    自由朗读课文，疏通生字词，把不理解的字、词、句标注出来。</a:t>
            </a:r>
          </a:p>
        </p:txBody>
      </p:sp>
      <p:grpSp>
        <p:nvGrpSpPr>
          <p:cNvPr id="4" name="组合 2"/>
          <p:cNvGrpSpPr/>
          <p:nvPr/>
        </p:nvGrpSpPr>
        <p:grpSpPr>
          <a:xfrm>
            <a:off x="838200" y="447573"/>
            <a:ext cx="3189051" cy="1144588"/>
            <a:chExt cx="3038475" cy="1011238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整体感知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192" y="1767259"/>
            <a:ext cx="5219475" cy="31667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29153" cy="802194"/>
          </a:xfrm>
        </p:spPr>
        <p:txBody>
          <a:bodyPr>
            <a:normAutofit/>
          </a:bodyPr>
          <a:lstStyle/>
          <a:p>
            <a:r>
              <a:rPr lang="zh-CN" altLang="en-US" sz="4000"/>
              <a:t>梳理读音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4386" y="1099227"/>
            <a:ext cx="10056779" cy="2182171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ct val="50000"/>
              </a:spcBef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   德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苔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痕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案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牍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鸿儒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200000"/>
              </a:lnSpc>
              <a:spcBef>
                <a:spcPct val="50000"/>
              </a:spcBef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   西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素琴</a:t>
            </a:r>
          </a:p>
          <a:p>
            <a:endParaRPr lang="zh-CN" altLang="en-US" sz="36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94284" y="965604"/>
            <a:ext cx="9223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xīn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491882" y="978680"/>
            <a:ext cx="10017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tái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129243" y="965603"/>
            <a:ext cx="7254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dú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458910" y="965602"/>
            <a:ext cx="18510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hóng rú 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894284" y="2344230"/>
            <a:ext cx="9048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12502" y="2357306"/>
            <a:ext cx="9048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lòu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38693" y="2357306"/>
            <a:ext cx="11811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tiáo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931423" y="3576603"/>
            <a:ext cx="10329153" cy="802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F5D4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</a:lstStyle>
          <a:p>
            <a:r>
              <a:rPr lang="zh-CN" altLang="en-US" sz="4000"/>
              <a:t>梳理字义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425921" y="4254074"/>
            <a:ext cx="9616922" cy="222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</a:rPr>
              <a:t>谈笑有</a:t>
            </a:r>
            <a:r>
              <a:rPr lang="zh-CN" altLang="en-US" sz="3200" b="1">
                <a:solidFill>
                  <a:srgbClr val="C00000"/>
                </a:solidFill>
              </a:rPr>
              <a:t>鸿儒</a:t>
            </a: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</a:rPr>
              <a:t>（古义：大 、渊博        今义：鸿雁）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</a:rPr>
              <a:t>惟吾德</a:t>
            </a:r>
            <a:r>
              <a:rPr lang="zh-CN" altLang="en-US" sz="3200" b="1">
                <a:solidFill>
                  <a:srgbClr val="C00000"/>
                </a:solidFill>
              </a:rPr>
              <a:t>馨</a:t>
            </a: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</a:rPr>
              <a:t>（古义：品德高尚        今义：芳香）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</a:rPr>
              <a:t>无案牍之劳</a:t>
            </a:r>
            <a:r>
              <a:rPr lang="zh-CN" altLang="en-US" sz="3200" b="1">
                <a:solidFill>
                  <a:srgbClr val="C00000"/>
                </a:solidFill>
              </a:rPr>
              <a:t>形</a:t>
            </a: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</a:rPr>
              <a:t>（古义：形体、身体        今义：形状）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61060" cy="88974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4000" b="1"/>
              <a:t>重点词句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36518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丝竹之乱</a:t>
            </a: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耳    丝竹：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古：琴瑟笛萧等管弦乐器                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  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今：丝绸和竹子</a:t>
            </a: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之：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助词，取消句子独立性，不译。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  </a:t>
            </a: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乱：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使动用法，使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受到扰乱。</a:t>
            </a: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苔痕上阶绿，草色入帘青。</a:t>
            </a:r>
            <a:endParaRPr lang="en-US" altLang="zh-CN" sz="3200" b="1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苔痕碧绿，长到阶上；草色青葱，映入帘里。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zh-CN" altLang="zh-CN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谈笑有鸿儒，往来无白丁。</a:t>
            </a:r>
            <a:endParaRPr lang="zh-CN" altLang="en-US" sz="3200" b="1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说说笑笑的是博学的人，来来往往的没有平民。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"/>
          <p:cNvGrpSpPr/>
          <p:nvPr/>
        </p:nvGrpSpPr>
        <p:grpSpPr>
          <a:xfrm>
            <a:off x="838200" y="447573"/>
            <a:ext cx="3189051" cy="1144588"/>
            <a:chExt cx="3038475" cy="1011238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prstDash val="dashDot"/>
                  <a:round/>
                </a14:hiddenLine>
              </a:ext>
            </a:extLst>
          </p:spPr>
          <p:txBody>
            <a:bodyPr lIns="91438" tIns="45719" rIns="91438" bIns="4571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细品课文</a:t>
              </a:r>
            </a:p>
          </p:txBody>
        </p:sp>
      </p:grp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242056" y="1681061"/>
            <a:ext cx="84680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+mn-ea"/>
                <a:ea typeface="+mn-ea"/>
              </a:rPr>
              <a:t>1.</a:t>
            </a:r>
            <a:r>
              <a:rPr lang="zh-CN" altLang="en-US" sz="3200" b="1">
                <a:latin typeface="+mn-ea"/>
                <a:ea typeface="+mn-ea"/>
              </a:rPr>
              <a:t>全文的主旨是哪句？说说它的含义和作用。</a:t>
            </a:r>
            <a:endParaRPr lang="en-US" altLang="zh-CN" sz="3200" b="1">
              <a:latin typeface="+mn-ea"/>
              <a:ea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027251" y="2585219"/>
            <a:ext cx="45618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+mn-ea"/>
                <a:ea typeface="+mn-ea"/>
              </a:rPr>
              <a:t>斯是陋室，惟吾德馨。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242056" y="2585220"/>
            <a:ext cx="14509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主旨句：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242056" y="3514870"/>
            <a:ext cx="1144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含义：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234118" y="5005186"/>
            <a:ext cx="11445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作用：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78706" y="5005186"/>
            <a:ext cx="7730281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>
                <a:latin typeface="+mn-ea"/>
                <a:ea typeface="+mn-ea"/>
                <a:sym typeface="宋体" panose="02010600030101010101" pitchFamily="2" charset="-122"/>
              </a:rPr>
              <a:t>“陋室”二字扣题，“德馨”统领全篇，  </a:t>
            </a:r>
            <a:endParaRPr lang="en-US" altLang="zh-CN" sz="3200" b="1">
              <a:latin typeface="+mn-ea"/>
              <a:ea typeface="+mn-ea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+mn-ea"/>
                <a:ea typeface="+mn-ea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latin typeface="+mn-ea"/>
                <a:ea typeface="+mn-ea"/>
                <a:sym typeface="宋体" panose="02010600030101010101" pitchFamily="2" charset="-122"/>
              </a:rPr>
              <a:t>是全文的核心，“惟”字加强语气。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443793" y="3495685"/>
            <a:ext cx="67818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>
                <a:latin typeface="+mn-ea"/>
                <a:ea typeface="+mn-ea"/>
                <a:sym typeface="宋体" panose="02010600030101010101" pitchFamily="2" charset="-122"/>
              </a:rPr>
              <a:t>由于人的品德高尚，就忘却了室陋；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+mn-ea"/>
                <a:ea typeface="+mn-ea"/>
                <a:sym typeface="宋体" panose="02010600030101010101" pitchFamily="2" charset="-122"/>
              </a:rPr>
              <a:t>由于人的品德高尚为陋室增光添采。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140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2">
      <vt:lpstr>Arial</vt:lpstr>
      <vt:lpstr>Calibri Light</vt:lpstr>
      <vt:lpstr>Calibri</vt:lpstr>
      <vt:lpstr>楷体</vt:lpstr>
      <vt:lpstr>等线 Light</vt:lpstr>
      <vt:lpstr>等线</vt:lpstr>
      <vt:lpstr>黑体</vt:lpstr>
      <vt:lpstr>宋体</vt:lpstr>
      <vt:lpstr>Franklin Gothic Medium</vt:lpstr>
      <vt:lpstr>1</vt:lpstr>
      <vt:lpstr>《陋室铭》       刘禹锡</vt:lpstr>
      <vt:lpstr>PowerPoint Presentation</vt:lpstr>
      <vt:lpstr>学习目标</vt:lpstr>
      <vt:lpstr>PowerPoint Presentation</vt:lpstr>
      <vt:lpstr>PowerPoint Presentation</vt:lpstr>
      <vt:lpstr>PowerPoint Presentation</vt:lpstr>
      <vt:lpstr>梳理读音</vt:lpstr>
      <vt:lpstr>重点词句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托物言志的写法</vt:lpstr>
      <vt:lpstr>PowerPoint Presentation</vt:lpstr>
      <vt:lpstr>PowerPoint Presentation</vt:lpstr>
      <vt:lpstr>PowerPoint Presentation</vt:lpstr>
      <vt:lpstr>古代诗文常用的“物”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2021-04-15T20:07:48.113</cp:lastPrinted>
  <dcterms:created xsi:type="dcterms:W3CDTF">2021-04-15T20:07:48Z</dcterms:created>
  <dcterms:modified xsi:type="dcterms:W3CDTF">2021-04-15T12:07:50Z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