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58" r:id="rId3"/>
    <p:sldId id="263" r:id="rId4"/>
    <p:sldId id="259" r:id="rId5"/>
    <p:sldId id="260" r:id="rId6"/>
    <p:sldId id="261" r:id="rId7"/>
    <p:sldId id="262" r:id="rId8"/>
    <p:sldId id="264" r:id="rId9"/>
    <p:sldId id="27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6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A7287C-B727-4F6A-80C9-3949A90FA875}" type="datetimeFigureOut">
              <a:rPr lang="zh-CN" altLang="en-US" smtClean="0"/>
              <a:pPr/>
              <a:t>2011/11/13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8FAF60-1E46-4B75-BBC5-BCBFF7BBAA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FAF60-1E46-4B75-BBC5-BCBFF7BBAA9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FAF60-1E46-4B75-BBC5-BCBFF7BBAA9D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2011/11/13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5.wav"/><Relationship Id="rId1" Type="http://schemas.openxmlformats.org/officeDocument/2006/relationships/tags" Target="../tags/tag9.xml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6.wav"/><Relationship Id="rId1" Type="http://schemas.openxmlformats.org/officeDocument/2006/relationships/tags" Target="../tags/tag16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4.wav"/><Relationship Id="rId1" Type="http://schemas.openxmlformats.org/officeDocument/2006/relationships/audio" Target="../media/audio3.wav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  <p:sp>
        <p:nvSpPr>
          <p:cNvPr id="2051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  <p:pic>
        <p:nvPicPr>
          <p:cNvPr id="6" name="图片 5" descr="海市蜃楼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2742" cy="6858000"/>
          </a:xfrm>
          <a:prstGeom prst="round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reflection blurRad="6350" stA="52000" endA="300" endPos="35000" dir="5400000" sy="-100000" algn="bl" rotWithShape="0"/>
          </a:effectLst>
        </p:spPr>
      </p:pic>
      <p:sp>
        <p:nvSpPr>
          <p:cNvPr id="7" name="矩形 6"/>
          <p:cNvSpPr/>
          <p:nvPr/>
        </p:nvSpPr>
        <p:spPr>
          <a:xfrm>
            <a:off x="1905000" y="2133600"/>
            <a:ext cx="5282216" cy="24006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US" altLang="zh-CN" sz="9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ea typeface="+mn-ea"/>
              </a:rPr>
              <a:t>《</a:t>
            </a:r>
            <a:r>
              <a:rPr lang="zh-CN" altLang="en-US" sz="9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ea typeface="+mn-ea"/>
              </a:rPr>
              <a:t>山市</a:t>
            </a:r>
            <a:r>
              <a:rPr lang="en-US" altLang="zh-CN" sz="9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ea typeface="+mn-ea"/>
              </a:rPr>
              <a:t>》</a:t>
            </a:r>
          </a:p>
          <a:p>
            <a:pPr algn="ctr" eaLnBrk="0" hangingPunct="0">
              <a:defRPr/>
            </a:pPr>
            <a:r>
              <a:rPr lang="zh-CN" altLang="en-US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ea typeface="+mn-ea"/>
              </a:rPr>
              <a:t>蒲松龄</a:t>
            </a:r>
          </a:p>
        </p:txBody>
      </p:sp>
      <p:sp>
        <p:nvSpPr>
          <p:cNvPr id="8" name="矩形 7"/>
          <p:cNvSpPr/>
          <p:nvPr/>
        </p:nvSpPr>
        <p:spPr>
          <a:xfrm>
            <a:off x="2644463" y="6273225"/>
            <a:ext cx="406553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zh-CN" altLang="en-US" sz="32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制作：高洲中学邹伟</a:t>
            </a:r>
            <a:endParaRPr lang="zh-CN" altLang="en-US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>
    <p:dissolv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128337" y="0"/>
            <a:ext cx="1015663" cy="2843086"/>
          </a:xfrm>
          <a:prstGeom prst="rect">
            <a:avLst/>
          </a:prstGeom>
          <a:noFill/>
        </p:spPr>
        <p:txBody>
          <a:bodyPr vert="eaVert"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朗读小结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864847" y="0"/>
            <a:ext cx="7078861" cy="7068602"/>
          </a:xfrm>
          <a:prstGeom prst="rect">
            <a:avLst/>
          </a:prstGeom>
          <a:noFill/>
        </p:spPr>
        <p:txBody>
          <a:bodyPr vert="eaVert" wrap="square" lIns="91440" tIns="45720" rIns="91440" bIns="45720">
            <a:spAutoFit/>
          </a:bodyPr>
          <a:lstStyle/>
          <a:p>
            <a:r>
              <a:rPr lang="zh-CN" altLang="zh-CN" sz="3200" dirty="0" smtClean="0"/>
              <a:t>朗读会伴</a:t>
            </a:r>
            <a:r>
              <a:rPr lang="zh-CN" altLang="zh-CN" sz="3200" dirty="0" smtClean="0"/>
              <a:t>随</a:t>
            </a:r>
            <a:r>
              <a:rPr lang="zh-CN" altLang="en-US" sz="3200" dirty="0" smtClean="0"/>
              <a:t>我们</a:t>
            </a:r>
            <a:r>
              <a:rPr lang="zh-CN" altLang="zh-CN" sz="3200" dirty="0" smtClean="0"/>
              <a:t>语</a:t>
            </a:r>
            <a:r>
              <a:rPr lang="zh-CN" altLang="zh-CN" sz="3200" dirty="0" smtClean="0"/>
              <a:t>文学习的始终</a:t>
            </a:r>
            <a:r>
              <a:rPr lang="zh-CN" altLang="zh-CN" sz="3200" dirty="0" smtClean="0"/>
              <a:t>，</a:t>
            </a:r>
            <a:endParaRPr lang="en-US" altLang="zh-CN" sz="3200" dirty="0" smtClean="0"/>
          </a:p>
          <a:p>
            <a:r>
              <a:rPr lang="zh-CN" altLang="zh-CN" sz="3200" dirty="0" smtClean="0"/>
              <a:t>学会朗</a:t>
            </a:r>
            <a:r>
              <a:rPr lang="zh-CN" altLang="zh-CN" sz="3200" dirty="0" smtClean="0"/>
              <a:t>读、做好朗读可增强对文章</a:t>
            </a:r>
            <a:r>
              <a:rPr lang="zh-CN" altLang="zh-CN" sz="3200" dirty="0" smtClean="0"/>
              <a:t>的</a:t>
            </a:r>
            <a:endParaRPr lang="en-US" altLang="zh-CN" sz="3200" dirty="0" smtClean="0"/>
          </a:p>
          <a:p>
            <a:r>
              <a:rPr lang="zh-CN" altLang="zh-CN" sz="3200" dirty="0" smtClean="0"/>
              <a:t>理</a:t>
            </a:r>
            <a:r>
              <a:rPr lang="zh-CN" altLang="zh-CN" sz="3200" dirty="0" smtClean="0"/>
              <a:t>解</a:t>
            </a:r>
            <a:r>
              <a:rPr lang="zh-CN" altLang="zh-CN" sz="3200" dirty="0" smtClean="0"/>
              <a:t>，朗</a:t>
            </a:r>
            <a:r>
              <a:rPr lang="zh-CN" altLang="zh-CN" sz="3200" dirty="0" smtClean="0"/>
              <a:t>读对文言文学习</a:t>
            </a:r>
            <a:r>
              <a:rPr lang="zh-CN" altLang="zh-CN" sz="3200" dirty="0" smtClean="0"/>
              <a:t>尤</a:t>
            </a:r>
            <a:r>
              <a:rPr lang="zh-CN" altLang="en-US" sz="3200" dirty="0" smtClean="0"/>
              <a:t>为</a:t>
            </a:r>
            <a:r>
              <a:rPr lang="zh-CN" altLang="zh-CN" sz="3200" dirty="0" smtClean="0"/>
              <a:t>重</a:t>
            </a:r>
            <a:r>
              <a:rPr lang="zh-CN" altLang="zh-CN" sz="3200" dirty="0" smtClean="0"/>
              <a:t>要</a:t>
            </a:r>
            <a:r>
              <a:rPr lang="zh-CN" altLang="zh-CN" sz="3200" dirty="0" smtClean="0"/>
              <a:t>，</a:t>
            </a:r>
            <a:endParaRPr lang="en-US" altLang="zh-CN" sz="3200" dirty="0" smtClean="0"/>
          </a:p>
          <a:p>
            <a:r>
              <a:rPr lang="zh-CN" altLang="zh-CN" sz="3200" dirty="0" smtClean="0"/>
              <a:t>俗</a:t>
            </a:r>
            <a:r>
              <a:rPr lang="zh-CN" altLang="zh-CN" sz="3200" dirty="0" smtClean="0"/>
              <a:t>话</a:t>
            </a:r>
            <a:r>
              <a:rPr lang="zh-CN" altLang="zh-CN" sz="3200" dirty="0" smtClean="0"/>
              <a:t>说“</a:t>
            </a:r>
            <a:r>
              <a:rPr lang="zh-CN" altLang="zh-CN" sz="3200" dirty="0" smtClean="0"/>
              <a:t>读书百遍，其义自见</a:t>
            </a:r>
            <a:r>
              <a:rPr lang="zh-CN" altLang="zh-CN" sz="3200" dirty="0" smtClean="0"/>
              <a:t>”，</a:t>
            </a:r>
            <a:endParaRPr lang="en-US" altLang="zh-CN" sz="3200" dirty="0" smtClean="0"/>
          </a:p>
          <a:p>
            <a:r>
              <a:rPr lang="zh-CN" altLang="zh-CN" sz="3200" dirty="0" smtClean="0"/>
              <a:t>这</a:t>
            </a:r>
            <a:r>
              <a:rPr lang="zh-CN" altLang="zh-CN" sz="3200" dirty="0" smtClean="0"/>
              <a:t>里的</a:t>
            </a:r>
            <a:r>
              <a:rPr lang="zh-CN" altLang="zh-CN" sz="3200" dirty="0" smtClean="0"/>
              <a:t>读可</a:t>
            </a:r>
            <a:r>
              <a:rPr lang="zh-CN" altLang="zh-CN" sz="3200" dirty="0" smtClean="0"/>
              <a:t>以算上“朗读”一份功劳</a:t>
            </a:r>
            <a:r>
              <a:rPr lang="zh-CN" altLang="zh-CN" sz="3200" dirty="0" smtClean="0"/>
              <a:t>。</a:t>
            </a:r>
            <a:r>
              <a:rPr lang="zh-CN" altLang="en-US" sz="3200" dirty="0" smtClean="0"/>
              <a:t>我们</a:t>
            </a:r>
            <a:r>
              <a:rPr lang="zh-CN" altLang="zh-CN" sz="3200" dirty="0" smtClean="0"/>
              <a:t>拿到一篇</a:t>
            </a:r>
            <a:r>
              <a:rPr lang="zh-CN" altLang="zh-CN" sz="3200" dirty="0" smtClean="0"/>
              <a:t>文章不妨多读几遍</a:t>
            </a:r>
            <a:r>
              <a:rPr lang="zh-CN" altLang="zh-CN" sz="3200" dirty="0" smtClean="0"/>
              <a:t>，</a:t>
            </a:r>
            <a:endParaRPr lang="en-US" altLang="zh-CN" sz="3200" dirty="0" smtClean="0"/>
          </a:p>
          <a:p>
            <a:r>
              <a:rPr lang="zh-CN" altLang="zh-CN" sz="3200" dirty="0" smtClean="0"/>
              <a:t>读</a:t>
            </a:r>
            <a:r>
              <a:rPr lang="zh-CN" altLang="zh-CN" sz="3200" dirty="0" smtClean="0"/>
              <a:t>时，</a:t>
            </a:r>
            <a:r>
              <a:rPr lang="zh-CN" altLang="zh-CN" sz="3200" dirty="0" smtClean="0"/>
              <a:t>做到读</a:t>
            </a:r>
            <a:r>
              <a:rPr lang="zh-CN" altLang="zh-CN" sz="3200" dirty="0" smtClean="0"/>
              <a:t>音准咬字、读节奏停顿、读语</a:t>
            </a:r>
            <a:r>
              <a:rPr lang="zh-CN" altLang="zh-CN" sz="3200" dirty="0" smtClean="0"/>
              <a:t>气</a:t>
            </a:r>
            <a:r>
              <a:rPr lang="zh-CN" altLang="en-US" sz="3200" dirty="0" smtClean="0"/>
              <a:t>情感</a:t>
            </a:r>
            <a:r>
              <a:rPr lang="zh-CN" altLang="zh-CN" sz="3200" dirty="0" smtClean="0"/>
              <a:t>，</a:t>
            </a:r>
            <a:r>
              <a:rPr lang="zh-CN" altLang="zh-CN" sz="3200" dirty="0" smtClean="0"/>
              <a:t>当你从这几个方</a:t>
            </a:r>
            <a:r>
              <a:rPr lang="zh-CN" altLang="zh-CN" sz="3200" dirty="0" smtClean="0"/>
              <a:t>面</a:t>
            </a:r>
            <a:endParaRPr lang="en-US" altLang="zh-CN" sz="3200" dirty="0" smtClean="0"/>
          </a:p>
          <a:p>
            <a:r>
              <a:rPr lang="zh-CN" altLang="zh-CN" sz="3200" dirty="0" smtClean="0"/>
              <a:t>读</a:t>
            </a:r>
            <a:r>
              <a:rPr lang="zh-CN" altLang="zh-CN" sz="3200" dirty="0" smtClean="0"/>
              <a:t>完后</a:t>
            </a:r>
            <a:r>
              <a:rPr lang="zh-CN" altLang="zh-CN" sz="3200" dirty="0" smtClean="0"/>
              <a:t>，即</a:t>
            </a:r>
            <a:r>
              <a:rPr lang="zh-CN" altLang="zh-CN" sz="3200" dirty="0" smtClean="0"/>
              <a:t>使</a:t>
            </a:r>
            <a:r>
              <a:rPr lang="zh-CN" altLang="zh-CN" sz="3200" dirty="0" smtClean="0"/>
              <a:t>你</a:t>
            </a:r>
            <a:r>
              <a:rPr lang="zh-CN" altLang="en-US" sz="3200" dirty="0" smtClean="0"/>
              <a:t>刚</a:t>
            </a:r>
            <a:r>
              <a:rPr lang="zh-CN" altLang="zh-CN" sz="3200" dirty="0" smtClean="0"/>
              <a:t>开</a:t>
            </a:r>
            <a:r>
              <a:rPr lang="zh-CN" altLang="zh-CN" sz="3200" dirty="0" smtClean="0"/>
              <a:t>始</a:t>
            </a:r>
            <a:r>
              <a:rPr lang="zh-CN" altLang="zh-CN" sz="3200" dirty="0" smtClean="0"/>
              <a:t>读</a:t>
            </a:r>
            <a:r>
              <a:rPr lang="zh-CN" altLang="en-US" sz="3200" dirty="0" smtClean="0"/>
              <a:t>的时候</a:t>
            </a:r>
            <a:endParaRPr lang="en-US" altLang="zh-CN" sz="3200" dirty="0" smtClean="0"/>
          </a:p>
          <a:p>
            <a:r>
              <a:rPr lang="zh-CN" altLang="zh-CN" sz="3200" dirty="0" smtClean="0"/>
              <a:t>不</a:t>
            </a:r>
            <a:r>
              <a:rPr lang="zh-CN" altLang="zh-CN" sz="3200" dirty="0" smtClean="0"/>
              <a:t>是为了理解文</a:t>
            </a:r>
            <a:r>
              <a:rPr lang="zh-CN" altLang="zh-CN" sz="3200" dirty="0" smtClean="0"/>
              <a:t>章</a:t>
            </a:r>
            <a:r>
              <a:rPr lang="zh-CN" altLang="en-US" sz="3200" dirty="0" smtClean="0"/>
              <a:t>的</a:t>
            </a:r>
            <a:r>
              <a:rPr lang="zh-CN" altLang="zh-CN" sz="3200" dirty="0" smtClean="0"/>
              <a:t>意</a:t>
            </a:r>
            <a:r>
              <a:rPr lang="zh-CN" altLang="zh-CN" sz="3200" dirty="0" smtClean="0"/>
              <a:t>思，这时</a:t>
            </a:r>
            <a:r>
              <a:rPr lang="zh-CN" altLang="zh-CN" sz="3200" dirty="0" smtClean="0"/>
              <a:t>，</a:t>
            </a:r>
            <a:endParaRPr lang="en-US" altLang="zh-CN" sz="3200" dirty="0" smtClean="0"/>
          </a:p>
          <a:p>
            <a:r>
              <a:rPr lang="zh-CN" altLang="zh-CN" sz="3200" dirty="0" smtClean="0"/>
              <a:t>文</a:t>
            </a:r>
            <a:r>
              <a:rPr lang="zh-CN" altLang="zh-CN" sz="3200" dirty="0" smtClean="0"/>
              <a:t>章的意思都会来找</a:t>
            </a:r>
            <a:r>
              <a:rPr lang="zh-CN" altLang="zh-CN" sz="3200" dirty="0" smtClean="0"/>
              <a:t>你了。</a:t>
            </a:r>
            <a:endParaRPr lang="en-US" altLang="zh-CN" sz="3200" dirty="0" smtClean="0"/>
          </a:p>
          <a:p>
            <a:r>
              <a:rPr lang="zh-CN" altLang="zh-CN" sz="3200" dirty="0" smtClean="0"/>
              <a:t>朗</a:t>
            </a:r>
            <a:r>
              <a:rPr lang="zh-CN" altLang="zh-CN" sz="3200" dirty="0" smtClean="0"/>
              <a:t>读同时可以让你欣赏</a:t>
            </a:r>
            <a:r>
              <a:rPr lang="zh-CN" altLang="zh-CN" sz="3200" dirty="0" smtClean="0"/>
              <a:t>到</a:t>
            </a:r>
            <a:r>
              <a:rPr lang="zh-CN" altLang="en-US" sz="3200" dirty="0" smtClean="0"/>
              <a:t>我国</a:t>
            </a:r>
            <a:endParaRPr lang="en-US" altLang="zh-CN" sz="3200" dirty="0" smtClean="0"/>
          </a:p>
          <a:p>
            <a:r>
              <a:rPr lang="zh-CN" altLang="zh-CN" sz="3200" dirty="0" smtClean="0"/>
              <a:t>语言文字的韵律美</a:t>
            </a:r>
            <a:r>
              <a:rPr lang="zh-CN" altLang="zh-CN" sz="3200" dirty="0" smtClean="0"/>
              <a:t>，通</a:t>
            </a:r>
            <a:r>
              <a:rPr lang="zh-CN" altLang="zh-CN" sz="3200" dirty="0" smtClean="0"/>
              <a:t>过朗读可</a:t>
            </a:r>
            <a:r>
              <a:rPr lang="zh-CN" altLang="zh-CN" sz="3200" dirty="0" smtClean="0"/>
              <a:t>以</a:t>
            </a:r>
            <a:endParaRPr lang="en-US" altLang="zh-CN" sz="3200" dirty="0" smtClean="0"/>
          </a:p>
          <a:p>
            <a:r>
              <a:rPr lang="zh-CN" altLang="en-US" sz="3200" dirty="0" smtClean="0"/>
              <a:t>提高我们</a:t>
            </a:r>
            <a:r>
              <a:rPr lang="zh-CN" altLang="zh-CN" sz="3200" dirty="0" smtClean="0"/>
              <a:t>对</a:t>
            </a:r>
            <a:r>
              <a:rPr lang="zh-CN" altLang="zh-CN" sz="3200" dirty="0" smtClean="0"/>
              <a:t>语文学习</a:t>
            </a:r>
            <a:r>
              <a:rPr lang="zh-CN" altLang="en-US" sz="3200" dirty="0" smtClean="0"/>
              <a:t>的</a:t>
            </a:r>
            <a:r>
              <a:rPr lang="zh-CN" altLang="zh-CN" sz="3200" dirty="0" smtClean="0"/>
              <a:t>兴趣。</a:t>
            </a:r>
            <a:endParaRPr lang="zh-CN" altLang="zh-CN" sz="3200" dirty="0"/>
          </a:p>
        </p:txBody>
      </p:sp>
      <p:pic>
        <p:nvPicPr>
          <p:cNvPr id="5" name="朗读小结">
            <a:hlinkClick r:id="" action="ppaction://media"/>
          </p:cNvPr>
          <p:cNvPicPr>
            <a:picLocks noRot="1" noChangeAspect="1"/>
          </p:cNvPicPr>
          <p:nvPr>
            <a:wavAudioFile r:embed="rId2" name="朗读小结"/>
          </p:nvPr>
        </p:nvPicPr>
        <p:blipFill>
          <a:blip r:embed="rId5" cstate="print"/>
          <a:stretch>
            <a:fillRect/>
          </a:stretch>
        </p:blipFill>
        <p:spPr>
          <a:xfrm>
            <a:off x="214282" y="214290"/>
            <a:ext cx="928694" cy="92869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5" dur="464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8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build="allAtOnce"/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5786" y="2786058"/>
            <a:ext cx="7571303" cy="1754326"/>
          </a:xfrm>
          <a:prstGeom prst="rect">
            <a:avLst/>
          </a:prstGeom>
          <a:solidFill>
            <a:schemeClr val="accent6"/>
          </a:solidFill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看下面海市蜃楼的图片，发挥自己的</a:t>
            </a:r>
            <a:endParaRPr lang="en-US" altLang="zh-CN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zh-CN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想象力，把山市中出现的事物用文字</a:t>
            </a:r>
            <a:endParaRPr lang="en-US" altLang="zh-CN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zh-CN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或图画的形式表现出来。</a:t>
            </a:r>
            <a:endParaRPr lang="zh-CN" alt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5786" y="1500174"/>
            <a:ext cx="29931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课后作业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 animBg="1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海市蜃楼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8418" y="0"/>
            <a:ext cx="9172418" cy="6858000"/>
          </a:xfrm>
          <a:prstGeom prst="round2DiagRect">
            <a:avLst/>
          </a:prstGeom>
        </p:spPr>
      </p:pic>
    </p:spTree>
    <p:custDataLst>
      <p:tags r:id="rId1"/>
    </p:custData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海市蜃楼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43042" y="0"/>
            <a:ext cx="5929354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custDataLst>
      <p:tags r:id="rId1"/>
    </p:custDataLst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海市蜃楼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00" y="0"/>
            <a:ext cx="9017000" cy="6858000"/>
          </a:xfrm>
          <a:prstGeom prst="foldedCorner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</p:pic>
    </p:spTree>
    <p:custDataLst>
      <p:tags r:id="rId1"/>
    </p:custData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海市蜃楼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7500" y="285728"/>
            <a:ext cx="8509000" cy="596267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  <a:reflection blurRad="6350" stA="50000" endA="300" endPos="55500" dist="50800" dir="5400000" sy="-100000" algn="bl" rotWithShape="0"/>
          </a:effectLst>
        </p:spPr>
      </p:pic>
    </p:spTree>
    <p:custDataLst>
      <p:tags r:id="rId1"/>
    </p:custData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海市蜃楼图片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snip2Diag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16200000" rotWithShape="0">
              <a:prstClr val="black">
                <a:alpha val="40000"/>
              </a:prstClr>
            </a:outerShdw>
            <a:reflection blurRad="6350" stA="50000" endA="300" endPos="55500" dist="50800" dir="5400000" sy="-100000" algn="bl" rotWithShape="0"/>
          </a:effectLst>
        </p:spPr>
      </p:pic>
    </p:spTree>
    <p:custDataLst>
      <p:tags r:id="rId1"/>
    </p:custData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蒲松龄_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3108" y="0"/>
            <a:ext cx="484882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8662" y="785794"/>
            <a:ext cx="1169551" cy="5427127"/>
          </a:xfrm>
          <a:prstGeom prst="rect">
            <a:avLst/>
          </a:prstGeom>
          <a:noFill/>
        </p:spPr>
        <p:txBody>
          <a:bodyPr vert="eaVert"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苦心人，天不负，卧薪尝胆，</a:t>
            </a:r>
            <a:endParaRPr lang="en-US" altLang="zh-CN" sz="32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zh-CN" altLang="en-US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三千越甲可灭吴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43768" y="857232"/>
            <a:ext cx="1169551" cy="5427127"/>
          </a:xfrm>
          <a:prstGeom prst="rect">
            <a:avLst/>
          </a:prstGeom>
          <a:noFill/>
        </p:spPr>
        <p:txBody>
          <a:bodyPr vert="eaVert"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有志者，事竟成，破釜沉舟，</a:t>
            </a:r>
            <a:endParaRPr lang="en-US" altLang="zh-CN" sz="32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zh-CN" altLang="en-US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百二秦关终属楚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00364" y="0"/>
            <a:ext cx="29931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天遂人愿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已录下的声音">
            <a:hlinkClick r:id="" action="ppaction://media"/>
          </p:cNvPr>
          <p:cNvPicPr>
            <a:picLocks noRot="1" noChangeAspect="1"/>
          </p:cNvPicPr>
          <p:nvPr>
            <a:wavAudioFile r:embed="rId2" name="已录下的声音"/>
          </p:nvPr>
        </p:nvPicPr>
        <p:blipFill>
          <a:blip r:embed="rId5" cstate="print"/>
          <a:stretch>
            <a:fillRect/>
          </a:stretch>
        </p:blipFill>
        <p:spPr>
          <a:xfrm>
            <a:off x="285720" y="214290"/>
            <a:ext cx="857256" cy="85725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230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 build="p"/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3" descr="蒲松龄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6172200" y="914400"/>
            <a:ext cx="1015663" cy="3498715"/>
          </a:xfrm>
          <a:prstGeom prst="rect">
            <a:avLst/>
          </a:prstGeom>
          <a:noFill/>
        </p:spPr>
        <p:txBody>
          <a:bodyPr vert="eaVert"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eaLnBrk="0" hangingPunct="0">
              <a:defRPr/>
            </a:pPr>
            <a:r>
              <a:rPr lang="zh-CN" altLang="en-US" sz="5400" b="1" dirty="0">
                <a:ln w="50800"/>
                <a:solidFill>
                  <a:srgbClr val="FF0000"/>
                </a:solidFill>
                <a:ea typeface="+mn-ea"/>
              </a:rPr>
              <a:t>蒲松龄其人</a:t>
            </a:r>
          </a:p>
        </p:txBody>
      </p:sp>
      <p:sp>
        <p:nvSpPr>
          <p:cNvPr id="6" name="矩形 5"/>
          <p:cNvSpPr/>
          <p:nvPr/>
        </p:nvSpPr>
        <p:spPr>
          <a:xfrm>
            <a:off x="357158" y="0"/>
            <a:ext cx="4124206" cy="650083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vert="eaVert" wrap="square">
            <a:spAutoFit/>
          </a:bodyPr>
          <a:lstStyle/>
          <a:p>
            <a:pPr eaLnBrk="0" hangingPunct="0">
              <a:defRPr/>
            </a:pPr>
            <a:r>
              <a:rPr lang="zh-CN" altLang="en-US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ea typeface="+mn-ea"/>
              </a:rPr>
              <a:t>清初文学家，字留仙，一字剑臣，</a:t>
            </a:r>
            <a:endParaRPr lang="en-US" altLang="zh-CN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  <a:ea typeface="+mn-ea"/>
            </a:endParaRPr>
          </a:p>
          <a:p>
            <a:pPr eaLnBrk="0" hangingPunct="0">
              <a:defRPr/>
            </a:pPr>
            <a:r>
              <a:rPr lang="zh-CN" altLang="en-US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ea typeface="+mn-ea"/>
              </a:rPr>
              <a:t>号柳泉居士，世称“聊斋先生</a:t>
            </a:r>
            <a:r>
              <a:rPr lang="zh-CN" alt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ea typeface="+mn-ea"/>
              </a:rPr>
              <a:t>”</a:t>
            </a:r>
            <a:endParaRPr lang="en-US" altLang="zh-CN" sz="32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  <a:ea typeface="+mn-ea"/>
            </a:endParaRPr>
          </a:p>
          <a:p>
            <a:pPr eaLnBrk="0" hangingPunct="0">
              <a:defRPr/>
            </a:pPr>
            <a:r>
              <a:rPr lang="zh-CN" alt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ea typeface="+mn-ea"/>
              </a:rPr>
              <a:t>  </a:t>
            </a:r>
            <a:r>
              <a:rPr lang="zh-CN" alt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自</a:t>
            </a:r>
            <a:r>
              <a:rPr lang="zh-CN" alt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ea typeface="+mn-ea"/>
              </a:rPr>
              <a:t>称</a:t>
            </a:r>
            <a:r>
              <a:rPr lang="zh-CN" altLang="en-US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ea typeface="+mn-ea"/>
              </a:rPr>
              <a:t>“异史氏”  著有文言小说集</a:t>
            </a:r>
            <a:endParaRPr lang="en-US" altLang="zh-CN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  <a:ea typeface="+mn-ea"/>
            </a:endParaRPr>
          </a:p>
          <a:p>
            <a:pPr eaLnBrk="0" hangingPunct="0">
              <a:defRPr/>
            </a:pPr>
            <a:r>
              <a:rPr lang="en-US" altLang="zh-CN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ea typeface="+mn-ea"/>
              </a:rPr>
              <a:t>《</a:t>
            </a:r>
            <a:r>
              <a:rPr lang="zh-CN" altLang="en-US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ea typeface="+mn-ea"/>
              </a:rPr>
              <a:t>聊斋志异</a:t>
            </a:r>
            <a:r>
              <a:rPr lang="en-US" altLang="zh-CN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ea typeface="+mn-ea"/>
              </a:rPr>
              <a:t>》</a:t>
            </a:r>
            <a:r>
              <a:rPr lang="zh-CN" altLang="en-US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ea typeface="+mn-ea"/>
              </a:rPr>
              <a:t>。十九岁</a:t>
            </a:r>
            <a:r>
              <a:rPr lang="zh-CN" alt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ea typeface="+mn-ea"/>
              </a:rPr>
              <a:t>以县府道三</a:t>
            </a:r>
            <a:r>
              <a:rPr lang="zh-CN" altLang="en-US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ea typeface="+mn-ea"/>
              </a:rPr>
              <a:t>试第</a:t>
            </a:r>
            <a:r>
              <a:rPr lang="zh-CN" alt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ea typeface="+mn-ea"/>
              </a:rPr>
              <a:t>一中</a:t>
            </a:r>
            <a:r>
              <a:rPr lang="zh-CN" altLang="en-US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ea typeface="+mn-ea"/>
              </a:rPr>
              <a:t>得秀才，此后数十年内一直在</a:t>
            </a:r>
            <a:endParaRPr lang="en-US" altLang="zh-CN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  <a:ea typeface="+mn-ea"/>
            </a:endParaRPr>
          </a:p>
          <a:p>
            <a:pPr eaLnBrk="0" hangingPunct="0">
              <a:defRPr/>
            </a:pPr>
            <a:r>
              <a:rPr lang="zh-CN" altLang="en-US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ea typeface="+mn-ea"/>
              </a:rPr>
              <a:t>科场奋战，</a:t>
            </a:r>
            <a:r>
              <a:rPr lang="zh-CN" alt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ea typeface="+mn-ea"/>
              </a:rPr>
              <a:t>却终无</a:t>
            </a:r>
            <a:r>
              <a:rPr lang="zh-CN" altLang="en-US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ea typeface="+mn-ea"/>
              </a:rPr>
              <a:t>收获</a:t>
            </a:r>
            <a:r>
              <a:rPr lang="zh-CN" alt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ea typeface="+mn-ea"/>
              </a:rPr>
              <a:t>。</a:t>
            </a:r>
            <a:endParaRPr lang="en-US" altLang="zh-CN" sz="32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  <a:ea typeface="+mn-ea"/>
            </a:endParaRPr>
          </a:p>
          <a:p>
            <a:pPr eaLnBrk="0" hangingPunct="0">
              <a:defRPr/>
            </a:pPr>
            <a:r>
              <a:rPr lang="zh-CN" alt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ea typeface="+mn-ea"/>
              </a:rPr>
              <a:t>蒲</a:t>
            </a:r>
            <a:r>
              <a:rPr lang="zh-CN" altLang="en-US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ea typeface="+mn-ea"/>
              </a:rPr>
              <a:t>松龄</a:t>
            </a:r>
            <a:r>
              <a:rPr lang="zh-CN" alt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ea typeface="+mn-ea"/>
              </a:rPr>
              <a:t>以教</a:t>
            </a:r>
            <a:r>
              <a:rPr lang="zh-CN" altLang="en-US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ea typeface="+mn-ea"/>
              </a:rPr>
              <a:t>书和做幕僚谋生</a:t>
            </a:r>
            <a:r>
              <a:rPr lang="zh-CN" alt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ea typeface="+mn-ea"/>
              </a:rPr>
              <a:t>，五十多年间，一</a:t>
            </a:r>
            <a:r>
              <a:rPr lang="zh-CN" altLang="en-US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ea typeface="+mn-ea"/>
              </a:rPr>
              <a:t>直</a:t>
            </a:r>
            <a:r>
              <a:rPr lang="zh-CN" alt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ea typeface="+mn-ea"/>
              </a:rPr>
              <a:t>过着清</a:t>
            </a:r>
            <a:r>
              <a:rPr lang="zh-CN" altLang="en-US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ea typeface="+mn-ea"/>
              </a:rPr>
              <a:t>贫苦</a:t>
            </a:r>
            <a:r>
              <a:rPr lang="zh-CN" alt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ea typeface="+mn-ea"/>
              </a:rPr>
              <a:t>闷的生活。</a:t>
            </a:r>
            <a:endParaRPr lang="zh-CN" altLang="en-US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  <a:ea typeface="+mn-ea"/>
            </a:endParaRPr>
          </a:p>
        </p:txBody>
      </p:sp>
      <p:pic>
        <p:nvPicPr>
          <p:cNvPr id="8" name="蒲松龄">
            <a:hlinkClick r:id="" action="ppaction://media"/>
          </p:cNvPr>
          <p:cNvPicPr>
            <a:picLocks noRot="1" noChangeAspect="1"/>
          </p:cNvPicPr>
          <p:nvPr>
            <a:wavAudioFile r:embed="rId2" name="蒲松龄"/>
          </p:nvPr>
        </p:nvPicPr>
        <p:blipFill>
          <a:blip r:embed="rId6" cstate="print"/>
          <a:stretch>
            <a:fillRect/>
          </a:stretch>
        </p:blipFill>
        <p:spPr>
          <a:xfrm>
            <a:off x="6286512" y="4500570"/>
            <a:ext cx="928694" cy="92869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3650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5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5" grpId="0" build="p"/>
      <p:bldP spid="6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14546" y="214290"/>
            <a:ext cx="3663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朗读三要素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43240" y="3143248"/>
            <a:ext cx="2967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节奏停顿</a:t>
            </a:r>
            <a:endParaRPr lang="zh-CN" alt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49309" y="4643446"/>
            <a:ext cx="2967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语气情感</a:t>
            </a:r>
            <a:endParaRPr lang="zh-CN" alt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43240" y="1714488"/>
            <a:ext cx="2967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音准咬字</a:t>
            </a:r>
            <a:r>
              <a:rPr lang="en-US" altLang="zh-CN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</a:t>
            </a:r>
            <a:endParaRPr lang="en-US" altLang="zh-CN" sz="5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已录下的声音">
            <a:hlinkClick r:id="" action="ppaction://media"/>
          </p:cNvPr>
          <p:cNvPicPr>
            <a:picLocks noRot="1" noChangeAspect="1"/>
          </p:cNvPicPr>
          <p:nvPr>
            <a:wavAudioFile r:embed="rId2" name="已录下的声音"/>
          </p:nvPr>
        </p:nvPicPr>
        <p:blipFill>
          <a:blip r:embed="rId4" cstate="print"/>
          <a:stretch>
            <a:fillRect/>
          </a:stretch>
        </p:blipFill>
        <p:spPr>
          <a:xfrm>
            <a:off x="6429388" y="4786322"/>
            <a:ext cx="714380" cy="71438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412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build="allAtOnce"/>
      <p:bldP spid="3" grpId="0" build="allAtOnce"/>
      <p:bldP spid="4" grpId="0" build="p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14414" y="1500174"/>
            <a:ext cx="59663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邑</a:t>
            </a:r>
            <a:endParaRPr lang="en-US" altLang="zh-CN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0034" y="357166"/>
            <a:ext cx="36631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读音准咬字</a:t>
            </a:r>
            <a:endParaRPr lang="zh-CN" altLang="en-US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00298" y="1428736"/>
            <a:ext cx="47961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</a:t>
            </a:r>
            <a:r>
              <a:rPr lang="en-US" altLang="zh-CN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ì</a:t>
            </a:r>
            <a:endParaRPr lang="zh-CN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71868" y="1500174"/>
            <a:ext cx="59663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县</a:t>
            </a:r>
            <a:endParaRPr lang="zh-CN" altLang="en-US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14414" y="2214554"/>
            <a:ext cx="59663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甍</a:t>
            </a:r>
            <a:endParaRPr lang="zh-CN" altLang="en-US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85984" y="2214554"/>
            <a:ext cx="113845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</a:t>
            </a:r>
            <a:r>
              <a:rPr lang="en-US" altLang="zh-CN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é</a:t>
            </a:r>
            <a:r>
              <a:rPr lang="en-US" altLang="zh-CN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ng</a:t>
            </a:r>
            <a:endParaRPr lang="zh-CN" altLang="en-US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14744" y="2285992"/>
            <a:ext cx="100860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屋檐</a:t>
            </a:r>
            <a:endParaRPr lang="zh-CN" altLang="en-US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5786" y="4929198"/>
            <a:ext cx="183255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高垣睥睨</a:t>
            </a:r>
            <a:endParaRPr lang="zh-CN" altLang="en-US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28926" y="4929198"/>
            <a:ext cx="184697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yu</a:t>
            </a:r>
            <a:r>
              <a:rPr lang="en-US" altLang="zh-CN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á</a:t>
            </a:r>
            <a:r>
              <a:rPr lang="en-US" altLang="zh-CN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</a:t>
            </a:r>
            <a:r>
              <a:rPr lang="en-US" altLang="zh-CN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altLang="zh-CN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</a:t>
            </a:r>
            <a:r>
              <a:rPr lang="en-US" altLang="zh-CN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ì</a:t>
            </a:r>
            <a:r>
              <a:rPr lang="en-US" altLang="zh-CN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altLang="zh-CN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</a:t>
            </a:r>
            <a:r>
              <a:rPr lang="en-US" altLang="zh-CN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ì</a:t>
            </a:r>
            <a:endParaRPr lang="zh-CN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00628" y="4857760"/>
            <a:ext cx="306846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高高低低的城墙</a:t>
            </a:r>
            <a:endParaRPr lang="zh-CN" altLang="en-US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00100" y="3500438"/>
            <a:ext cx="100860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连亘</a:t>
            </a:r>
            <a:endParaRPr lang="zh-CN" altLang="en-US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428860" y="3500438"/>
            <a:ext cx="80060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</a:t>
            </a:r>
            <a:r>
              <a:rPr lang="en-US" altLang="zh-CN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è</a:t>
            </a:r>
            <a:r>
              <a:rPr lang="en-US" altLang="zh-CN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</a:t>
            </a:r>
            <a:endParaRPr lang="zh-CN" altLang="en-US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428992" y="3500438"/>
            <a:ext cx="183255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连绵不断</a:t>
            </a:r>
            <a:endParaRPr lang="zh-CN" altLang="en-US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00100" y="4143380"/>
            <a:ext cx="100860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窗扉</a:t>
            </a:r>
            <a:endParaRPr lang="zh-CN" altLang="en-US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500298" y="4214818"/>
            <a:ext cx="61504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</a:t>
            </a:r>
            <a:r>
              <a:rPr lang="en-US" altLang="zh-CN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ē</a:t>
            </a:r>
            <a:r>
              <a:rPr lang="en-US" altLang="zh-CN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</a:t>
            </a:r>
            <a:endParaRPr lang="zh-CN" altLang="en-US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786182" y="4143380"/>
            <a:ext cx="100860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窗户</a:t>
            </a:r>
            <a:endParaRPr lang="zh-CN" altLang="en-US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43174" y="5500702"/>
            <a:ext cx="313797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à</a:t>
            </a:r>
            <a:r>
              <a:rPr lang="en-US" altLang="zh-CN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</a:t>
            </a:r>
            <a:r>
              <a:rPr lang="en-US" altLang="zh-CN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altLang="zh-CN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</a:t>
            </a:r>
            <a:r>
              <a:rPr lang="en-US" altLang="zh-CN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á</a:t>
            </a:r>
            <a:r>
              <a:rPr lang="en-US" altLang="zh-CN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</a:t>
            </a:r>
            <a:r>
              <a:rPr lang="en-US" altLang="zh-CN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altLang="zh-CN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pi</a:t>
            </a:r>
            <a:r>
              <a:rPr lang="en-US" altLang="zh-CN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ā</a:t>
            </a:r>
            <a:r>
              <a:rPr lang="en-US" altLang="zh-CN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</a:t>
            </a:r>
            <a:r>
              <a:rPr lang="en-US" altLang="zh-CN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altLang="zh-CN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mi</a:t>
            </a:r>
            <a:r>
              <a:rPr lang="en-US" altLang="zh-CN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ǎ</a:t>
            </a:r>
            <a:r>
              <a:rPr lang="en-US" altLang="zh-CN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</a:t>
            </a:r>
            <a:r>
              <a:rPr lang="en-US" altLang="zh-CN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zh-CN" altLang="en-US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786446" y="5500702"/>
            <a:ext cx="306846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昏暗得看不清楚</a:t>
            </a:r>
            <a:endParaRPr lang="zh-CN" altLang="en-US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85786" y="5572140"/>
            <a:ext cx="183255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黯然飘渺</a:t>
            </a:r>
            <a:endParaRPr lang="zh-CN" altLang="en-US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428860" y="2928934"/>
            <a:ext cx="78739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sh</a:t>
            </a:r>
            <a:r>
              <a:rPr lang="en-US" altLang="zh-CN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ū</a:t>
            </a:r>
            <a:endParaRPr lang="zh-CN" altLang="en-US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714744" y="2857496"/>
            <a:ext cx="100860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突然</a:t>
            </a:r>
            <a:endParaRPr lang="zh-CN" altLang="en-US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00100" y="2857496"/>
            <a:ext cx="100860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倏忽</a:t>
            </a:r>
            <a:endParaRPr lang="zh-CN" altLang="en-US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build="allAtOnce"/>
      <p:bldP spid="7" grpId="0" build="allAtOnce"/>
      <p:bldP spid="8" grpId="0" build="p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build="allAtOnce"/>
      <p:bldP spid="24" grpId="0" build="allAtOnce"/>
      <p:bldP spid="2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57422" y="642918"/>
            <a:ext cx="36631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读节奏停顿</a:t>
            </a:r>
            <a:endParaRPr lang="zh-CN" alt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2414607"/>
            <a:ext cx="9144000" cy="349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	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奂山山市，邑八景之一也。然数年恒不一见。孙公子禹年与同人饮楼上，忽见山头有孤塔耸起，高插青冥。相顾惊疑，念近中无此禅院。无何，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见宫殿数十所，碧瓦飞甍，始悟为山市。未几，高垣睥睨，连亘六七里，居然城郭矣。中有楼若者，堂若者，坊若者，历历在目，以亿万计。忽大风起，尘气莽莽然，城市依稀而已。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00496" y="2428868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71604" y="2428868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14678" y="2928934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72198" y="2428868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86050" y="3429000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4348" y="3429000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29124" y="3429000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43570" y="2928934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43306" y="3929066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7158" y="3929066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43570" y="3929066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357422" y="4429132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85720" y="4429132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214678" y="5429264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643834" y="4929198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14348" y="5357826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286644" y="4429132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857752" y="4429132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 build="allAtOnce"/>
      <p:bldP spid="4" grpId="0" build="allAtOnce"/>
      <p:bldP spid="5" grpId="0" build="allAtOnce"/>
      <p:bldP spid="6" grpId="0" build="allAtOnce"/>
      <p:bldP spid="7" grpId="0" build="p"/>
      <p:bldP spid="8" grpId="0" build="allAtOnce"/>
      <p:bldP spid="9" grpId="0" build="allAtOnce"/>
      <p:bldP spid="10" grpId="0" build="p"/>
      <p:bldP spid="11" grpId="0" build="allAtOnce"/>
      <p:bldP spid="12" grpId="0" build="allAtOnce"/>
      <p:bldP spid="13" grpId="0" build="allAtOnce"/>
      <p:bldP spid="14" grpId="0" build="p"/>
      <p:bldP spid="15" grpId="0" build="allAtOnce"/>
      <p:bldP spid="16" grpId="0" build="allAtOnce"/>
      <p:bldP spid="19" grpId="0" build="p"/>
      <p:bldP spid="20" grpId="0" build="allAtOnce"/>
      <p:bldP spid="21" grpId="0" build="allAtOnce"/>
      <p:bldP spid="22" grpId="0" build="allAtOnce"/>
      <p:bldP spid="2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158" y="1000108"/>
            <a:ext cx="82868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200" dirty="0" smtClean="0">
                <a:latin typeface="Arial" pitchFamily="34" charset="0"/>
                <a:ea typeface="宋体" pitchFamily="2" charset="-122"/>
                <a:cs typeface="宋体" pitchFamily="2" charset="-122"/>
              </a:rPr>
              <a:t>既而风定天清，一切乌有</a:t>
            </a:r>
            <a:r>
              <a:rPr lang="zh-CN" altLang="en-US" sz="3200" dirty="0" smtClean="0">
                <a:latin typeface="Arial" pitchFamily="34" charset="0"/>
                <a:ea typeface="宋体" pitchFamily="2" charset="-122"/>
                <a:cs typeface="宋体" pitchFamily="2" charset="-122"/>
              </a:rPr>
              <a:t>，</a:t>
            </a:r>
            <a:r>
              <a:rPr lang="zh-CN" altLang="zh-CN" sz="3200" dirty="0" smtClean="0">
                <a:latin typeface="Arial" pitchFamily="34" charset="0"/>
                <a:ea typeface="宋体" pitchFamily="2" charset="-122"/>
                <a:cs typeface="宋体" pitchFamily="2" charset="-122"/>
              </a:rPr>
              <a:t>惟危楼一座，直接霄汉。楼五架，窗扉皆洞开；一行有五点明处，楼外天也。层层指数，楼愈高，则明</a:t>
            </a:r>
            <a:r>
              <a:rPr lang="zh-CN" altLang="en-US" sz="3200" dirty="0" smtClean="0">
                <a:latin typeface="Arial" pitchFamily="34" charset="0"/>
                <a:ea typeface="宋体" pitchFamily="2" charset="-122"/>
                <a:cs typeface="宋体" pitchFamily="2" charset="-122"/>
              </a:rPr>
              <a:t>渐</a:t>
            </a:r>
            <a:r>
              <a:rPr lang="zh-CN" altLang="zh-CN" sz="3200" dirty="0" smtClean="0">
                <a:latin typeface="Arial" pitchFamily="34" charset="0"/>
                <a:ea typeface="宋体" pitchFamily="2" charset="-122"/>
                <a:cs typeface="宋体" pitchFamily="2" charset="-122"/>
              </a:rPr>
              <a:t>少</a:t>
            </a:r>
            <a:r>
              <a:rPr lang="zh-CN" altLang="en-US" sz="3200" dirty="0" smtClean="0">
                <a:latin typeface="Arial" pitchFamily="34" charset="0"/>
                <a:ea typeface="宋体" pitchFamily="2" charset="-122"/>
                <a:cs typeface="宋体" pitchFamily="2" charset="-122"/>
              </a:rPr>
              <a:t>。</a:t>
            </a:r>
            <a:r>
              <a:rPr lang="zh-CN" altLang="zh-CN" sz="3200" dirty="0" smtClean="0">
                <a:latin typeface="Arial" pitchFamily="34" charset="0"/>
                <a:ea typeface="宋体" pitchFamily="2" charset="-122"/>
                <a:cs typeface="宋体" pitchFamily="2" charset="-122"/>
              </a:rPr>
              <a:t>数至八层，裁如星点；又其上，则</a:t>
            </a:r>
            <a:r>
              <a:rPr lang="zh-CN" altLang="en-US" sz="3200" dirty="0" smtClean="0">
                <a:latin typeface="Arial" pitchFamily="34" charset="0"/>
                <a:ea typeface="宋体" pitchFamily="2" charset="-122"/>
                <a:cs typeface="宋体" pitchFamily="2" charset="-122"/>
              </a:rPr>
              <a:t>黯</a:t>
            </a:r>
            <a:r>
              <a:rPr lang="zh-CN" altLang="zh-CN" sz="3200" dirty="0" smtClean="0">
                <a:latin typeface="Arial" pitchFamily="34" charset="0"/>
                <a:ea typeface="宋体" pitchFamily="2" charset="-122"/>
                <a:cs typeface="宋体" pitchFamily="2" charset="-122"/>
              </a:rPr>
              <a:t>然缥缈，不可计其层次矣。而楼上人往来屑屑，或凭或立，不一状。逾时，楼渐低，可见其顶；又渐如常楼；又渐如高舍</a:t>
            </a:r>
            <a:r>
              <a:rPr lang="zh-CN" altLang="en-US" sz="3200" dirty="0" smtClean="0">
                <a:latin typeface="Arial" pitchFamily="34" charset="0"/>
                <a:ea typeface="宋体" pitchFamily="2" charset="-122"/>
                <a:cs typeface="宋体" pitchFamily="2" charset="-122"/>
              </a:rPr>
              <a:t>；</a:t>
            </a:r>
            <a:r>
              <a:rPr lang="zh-CN" altLang="zh-CN" sz="3200" dirty="0" smtClean="0">
                <a:latin typeface="Arial" pitchFamily="34" charset="0"/>
                <a:ea typeface="宋体" pitchFamily="2" charset="-122"/>
                <a:cs typeface="宋体" pitchFamily="2" charset="-122"/>
              </a:rPr>
              <a:t>倏忽如拳如豆，遂不可见。又闻有早行者，见山上人烟市肆，与世无别，故又名</a:t>
            </a:r>
            <a:r>
              <a:rPr lang="zh-CN" altLang="en-US" sz="3200" dirty="0" smtClean="0"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lang="zh-CN" altLang="en-US" sz="3200" dirty="0" smtClean="0">
                <a:latin typeface="Arial" pitchFamily="34" charset="0"/>
                <a:ea typeface="宋体" pitchFamily="2" charset="-122"/>
                <a:cs typeface="宋体" pitchFamily="2" charset="-122"/>
              </a:rPr>
              <a:t>鬼市</a:t>
            </a:r>
            <a:r>
              <a:rPr lang="zh-CN" altLang="en-US" sz="3200" dirty="0" smtClean="0"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lang="zh-CN" altLang="en-US" sz="3200" dirty="0" smtClean="0">
                <a:latin typeface="Arial" pitchFamily="34" charset="0"/>
                <a:ea typeface="宋体" pitchFamily="2" charset="-122"/>
                <a:cs typeface="宋体" pitchFamily="2" charset="-122"/>
              </a:rPr>
              <a:t>云。 </a:t>
            </a:r>
          </a:p>
        </p:txBody>
      </p:sp>
      <p:sp>
        <p:nvSpPr>
          <p:cNvPr id="3" name="矩形 2"/>
          <p:cNvSpPr/>
          <p:nvPr/>
        </p:nvSpPr>
        <p:spPr>
          <a:xfrm>
            <a:off x="4000496" y="1000108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71538" y="1000108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29124" y="2000240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4348" y="1500174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43570" y="1000108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43834" y="2000240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00760" y="2071678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57422" y="2500306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57422" y="1500174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29124" y="1500174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58016" y="1500174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57422" y="2000240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86314" y="4000504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71868" y="3429000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00496" y="2428868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000760" y="2500306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357422" y="4000504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4282" y="4000504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714612" y="3000372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643570" y="3000372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429388" y="3500438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786578" y="3000372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643834" y="2428868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928794" y="3500438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857752" y="4500570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42910" y="4429132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357422" y="4429132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643834" y="4000504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86314" y="4857760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85720" y="4929198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286644" y="4500570"/>
            <a:ext cx="36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\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p"/>
      <p:bldP spid="6" grpId="0" build="p"/>
      <p:bldP spid="7" grpId="0" build="p"/>
      <p:bldP spid="8" grpId="0" build="allAtOnce"/>
      <p:bldP spid="9" grpId="0" build="allAtOnce"/>
      <p:bldP spid="10" grpId="0" build="allAtOnce"/>
      <p:bldP spid="11" grpId="0" build="allAtOnce"/>
      <p:bldP spid="12" grpId="0" build="p"/>
      <p:bldP spid="13" grpId="0" build="p"/>
      <p:bldP spid="14" grpId="0" build="allAtOnce"/>
      <p:bldP spid="15" grpId="0" build="allAtOnce"/>
      <p:bldP spid="16" grpId="0" build="allAtOnce"/>
      <p:bldP spid="17" grpId="0" build="p"/>
      <p:bldP spid="18" grpId="0" build="allAtOnce"/>
      <p:bldP spid="19" grpId="0" build="allAtOnce"/>
      <p:bldP spid="20" grpId="0" build="allAtOnce"/>
      <p:bldP spid="21" grpId="0" build="p"/>
      <p:bldP spid="22" grpId="0" build="allAtOnce"/>
      <p:bldP spid="23" grpId="0" build="allAtOnce"/>
      <p:bldP spid="24" grpId="0" build="allAtOnce"/>
      <p:bldP spid="25" grpId="0" build="allAtOnce"/>
      <p:bldP spid="26" grpId="0" build="allAtOnce"/>
      <p:bldP spid="27" grpId="0" build="allAtOnce"/>
      <p:bldP spid="28" grpId="0" build="allAtOnce"/>
      <p:bldP spid="29" grpId="0" build="allAtOnce"/>
      <p:bldP spid="30" grpId="0" build="allAtOnce"/>
      <p:bldP spid="31" grpId="0" build="p"/>
      <p:bldP spid="32" grpId="0" build="allAtOnce"/>
      <p:bldP spid="3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36631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说课文内容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42976" y="5286388"/>
            <a:ext cx="6479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物</a:t>
            </a:r>
            <a:endParaRPr lang="zh-CN" altLang="en-US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42976" y="4286256"/>
            <a:ext cx="6479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时</a:t>
            </a:r>
            <a:endParaRPr lang="zh-CN" altLang="en-US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42976" y="3286124"/>
            <a:ext cx="6479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事</a:t>
            </a:r>
            <a:endParaRPr lang="zh-CN" altLang="en-US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1538" y="2214554"/>
            <a:ext cx="6479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地</a:t>
            </a:r>
            <a:endParaRPr lang="zh-CN" altLang="en-US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71538" y="1071546"/>
            <a:ext cx="6479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人</a:t>
            </a:r>
            <a:endParaRPr lang="zh-CN" altLang="en-US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28860" y="3214686"/>
            <a:ext cx="481734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饮酒之时见到“山市”</a:t>
            </a:r>
            <a:endParaRPr lang="zh-CN" altLang="en-US" sz="3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00298" y="5286388"/>
            <a:ext cx="528061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孤塔、宫殿、城郭、危楼</a:t>
            </a:r>
            <a:endParaRPr lang="zh-CN" altLang="en-US" sz="3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28860" y="4357694"/>
            <a:ext cx="111120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不详</a:t>
            </a:r>
            <a:endParaRPr lang="zh-CN" altLang="en-US" sz="3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28860" y="2071678"/>
            <a:ext cx="296427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奂山一座楼上</a:t>
            </a:r>
            <a:endParaRPr lang="zh-CN" altLang="en-US" sz="3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00298" y="1071546"/>
            <a:ext cx="250100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孙禹年等人</a:t>
            </a:r>
            <a:endParaRPr lang="zh-CN" altLang="en-US" sz="3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857224" y="1357298"/>
            <a:ext cx="214314" cy="450059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14282" y="2357430"/>
            <a:ext cx="800219" cy="2649122"/>
          </a:xfrm>
          <a:prstGeom prst="rect">
            <a:avLst/>
          </a:prstGeom>
          <a:noFill/>
        </p:spPr>
        <p:txBody>
          <a:bodyPr vert="eaVert"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写作五要素</a:t>
            </a:r>
            <a:endParaRPr lang="zh-CN" altLang="en-US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animBg="1"/>
      <p:bldP spid="1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1857364"/>
            <a:ext cx="1015663" cy="2136162"/>
          </a:xfrm>
          <a:prstGeom prst="rect">
            <a:avLst/>
          </a:prstGeom>
          <a:noFill/>
        </p:spPr>
        <p:txBody>
          <a:bodyPr vert="eaVert"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怎么写</a:t>
            </a:r>
            <a:endParaRPr lang="zh-CN" altLang="en-US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00166" y="785794"/>
            <a:ext cx="250100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按时间顺序</a:t>
            </a:r>
            <a:endParaRPr lang="zh-CN" altLang="en-US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28728" y="1714488"/>
            <a:ext cx="757130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zh-CN" sz="3200" dirty="0" smtClean="0"/>
              <a:t>忽、无何、未几、忽、既而、逾时、倏忽</a:t>
            </a:r>
            <a:endParaRPr lang="zh-CN" altLang="en-US" sz="3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00166" y="2643182"/>
            <a:ext cx="250100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插叙、补叙</a:t>
            </a:r>
            <a:endParaRPr lang="zh-CN" altLang="en-US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00166" y="3500438"/>
            <a:ext cx="250100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总写后分写</a:t>
            </a:r>
            <a:endParaRPr lang="zh-CN" altLang="en-US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1357290" y="1142984"/>
            <a:ext cx="142876" cy="285752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p"/>
      <p:bldP spid="5" grpId="0" build="allAtOnce"/>
      <p:bldP spid="6" grpId="0" build="allAtOnce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85984" y="0"/>
            <a:ext cx="36631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读语气情感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85918" y="1142984"/>
            <a:ext cx="488146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孙禹年等人的情感态度</a:t>
            </a:r>
            <a:endParaRPr lang="zh-CN" altLang="en-US" sz="3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43240" y="2000240"/>
            <a:ext cx="183255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12700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相顾</a:t>
            </a:r>
            <a:r>
              <a:rPr lang="zh-CN" altLang="en-US" sz="3200" b="1" dirty="0" smtClean="0">
                <a:ln w="12700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惊疑</a:t>
            </a:r>
            <a:endParaRPr lang="zh-CN" altLang="en-US" sz="3200" b="1" dirty="0">
              <a:ln w="12700">
                <a:solidFill>
                  <a:schemeClr val="accent5">
                    <a:lumMod val="7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 rot="16200000" flipH="1">
            <a:off x="4572000" y="2714620"/>
            <a:ext cx="857256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rot="5400000">
            <a:off x="3643306" y="2786058"/>
            <a:ext cx="857256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4857752" y="3500438"/>
            <a:ext cx="100860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32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疑惑</a:t>
            </a:r>
            <a:endParaRPr lang="zh-CN" altLang="en-US" sz="32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86116" y="3429000"/>
            <a:ext cx="100860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32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惊奇</a:t>
            </a:r>
            <a:endParaRPr lang="zh-CN" altLang="en-US" sz="32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285984" y="4572008"/>
            <a:ext cx="224452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2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惊叹、</a:t>
            </a:r>
            <a:r>
              <a:rPr lang="zh-CN" altLang="en-US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惊喜</a:t>
            </a:r>
            <a:endParaRPr lang="zh-CN" altLang="en-US" sz="32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786314" y="4572008"/>
            <a:ext cx="183255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2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不可思议</a:t>
            </a:r>
            <a:endParaRPr lang="zh-CN" altLang="en-US" sz="32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cxnSp>
        <p:nvCxnSpPr>
          <p:cNvPr id="20" name="直接箭头连接符 19"/>
          <p:cNvCxnSpPr/>
          <p:nvPr/>
        </p:nvCxnSpPr>
        <p:spPr>
          <a:xfrm rot="5400000">
            <a:off x="3607587" y="4250537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 rot="5400000">
            <a:off x="5251455" y="4321181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214282" y="5429264"/>
            <a:ext cx="535114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蒲松龄作为故事的讲述者</a:t>
            </a:r>
            <a:endParaRPr lang="zh-CN" altLang="en-US" sz="3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643174" y="6072206"/>
            <a:ext cx="389241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冷静讲述，共惊共疑</a:t>
            </a:r>
            <a:endParaRPr lang="zh-CN" altLang="en-US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9" name="山市">
            <a:hlinkClick r:id="" action="ppaction://media"/>
          </p:cNvPr>
          <p:cNvPicPr>
            <a:picLocks noRot="1" noChangeAspect="1"/>
          </p:cNvPicPr>
          <p:nvPr>
            <a:wavAudioFile r:embed="rId1" name="山市"/>
          </p:nvPr>
        </p:nvPicPr>
        <p:blipFill>
          <a:blip r:embed="rId4" cstate="print"/>
          <a:stretch>
            <a:fillRect/>
          </a:stretch>
        </p:blipFill>
        <p:spPr>
          <a:xfrm flipV="1">
            <a:off x="8982044" y="6696044"/>
            <a:ext cx="161956" cy="161956"/>
          </a:xfrm>
          <a:prstGeom prst="rect">
            <a:avLst/>
          </a:prstGeom>
        </p:spPr>
      </p:pic>
      <p:pic>
        <p:nvPicPr>
          <p:cNvPr id="21" name="已录下的声音">
            <a:hlinkClick r:id="" action="ppaction://media"/>
          </p:cNvPr>
          <p:cNvPicPr>
            <a:picLocks noRot="1" noChangeAspect="1"/>
          </p:cNvPicPr>
          <p:nvPr>
            <a:wavAudioFile r:embed="rId2" name="已录下的声音"/>
          </p:nvPr>
        </p:nvPicPr>
        <p:blipFill>
          <a:blip r:embed="rId5" cstate="print"/>
          <a:stretch>
            <a:fillRect/>
          </a:stretch>
        </p:blipFill>
        <p:spPr>
          <a:xfrm>
            <a:off x="6286512" y="214290"/>
            <a:ext cx="938218" cy="938218"/>
          </a:xfrm>
          <a:prstGeom prst="rect">
            <a:avLst/>
          </a:prstGeom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5" dur="12638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>
                <p:cTn id="7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12695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>
                <p:cTn id="8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2" grpId="0" build="allAtOnce"/>
      <p:bldP spid="3" grpId="0" build="allAtOnce"/>
      <p:bldP spid="4" grpId="0" build="allAtOnce"/>
      <p:bldP spid="15" grpId="0" build="allAtOnce"/>
      <p:bldP spid="16" grpId="0" build="p"/>
      <p:bldP spid="17" grpId="0" build="p"/>
      <p:bldP spid="18" grpId="0" build="allAtOnce"/>
      <p:bldP spid="23" grpId="0" build="p"/>
      <p:bldP spid="24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6|0.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0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1.9|1.2|1|0.8|1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.4|1.3|0.5|0.5|0.7|0.8|0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0.9|0.9|0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1|0|0.9|0.7|0.7|0.7|1.8|1|0.9|0.8|0.7|0.8|0.6|0.7|1.1|0.6|0.7|0.8|0.8|1|1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6|1.3|1.4|1.3|1.1|1.7|1.1|0.9|0.9|1.7|0.9|0.9|1.4|0.9|0.9|0.9|1.2|1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.2|1.2|1.4|1.1|1.8|1.3|1.5|1.1|1.4|0.8|0.8|0.7|0.8|0.9|4.5|1.1|0.9|0.9|2.3|1|0.9|0.9|1.2|1|0.8|1|0.8|0.9|2.4|3.1|1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.7|1.5|0.8|1.3|0.8|0.7|0.8|2|1.7|1|1|1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1.1|1.2|1.4|1.1|1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6|0.6|0.6|0|0.6|0.8|0.6|0.7|0.6|0.7|0.7|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256</TotalTime>
  <Words>879</Words>
  <Application>Microsoft Office PowerPoint</Application>
  <PresentationFormat>全屏显示(4:3)</PresentationFormat>
  <Paragraphs>139</Paragraphs>
  <Slides>17</Slides>
  <Notes>2</Notes>
  <HiddenSlides>0</HiddenSlides>
  <MMClips>6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微软用户</cp:lastModifiedBy>
  <cp:revision>117</cp:revision>
  <dcterms:created xsi:type="dcterms:W3CDTF">2011-11-12T14:38:01Z</dcterms:created>
  <dcterms:modified xsi:type="dcterms:W3CDTF">2011-11-13T01:05:32Z</dcterms:modified>
</cp:coreProperties>
</file>