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-678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AA7FF0-6B4A-4546-BBEE-EC76D62FD432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sz="6600">
                <a:ea typeface="方正黄草简体" pitchFamily="2" charset="-122"/>
              </a:rPr>
              <a:t>想象力从何而来？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10080" y="3214370"/>
            <a:ext cx="8506460" cy="1752600"/>
          </a:xfrm>
        </p:spPr>
        <p:txBody>
          <a:bodyPr/>
          <a:lstStyle/>
          <a:p>
            <a:r>
              <a:rPr lang="en-US" sz="4000" smtClean="0">
                <a:solidFill>
                  <a:srgbClr val="FF0000"/>
                </a:solidFill>
                <a:ea typeface="隶书" pitchFamily="49" charset="-122"/>
              </a:rPr>
              <a:t>——“</a:t>
            </a:r>
            <a:r>
              <a:rPr lang="zh-CN" altLang="en-US" sz="4000" smtClean="0">
                <a:solidFill>
                  <a:srgbClr val="FF0000"/>
                </a:solidFill>
                <a:ea typeface="隶书" pitchFamily="49" charset="-122"/>
              </a:rPr>
              <a:t>知识与想象力</a:t>
            </a:r>
            <a:r>
              <a:rPr lang="en-US" altLang="zh-CN" sz="4000" smtClean="0">
                <a:solidFill>
                  <a:srgbClr val="FF0000"/>
                </a:solidFill>
                <a:ea typeface="隶书" pitchFamily="49" charset="-122"/>
              </a:rPr>
              <a:t>”</a:t>
            </a:r>
            <a:r>
              <a:rPr sz="4000" smtClean="0">
                <a:solidFill>
                  <a:srgbClr val="FF0000"/>
                </a:solidFill>
                <a:ea typeface="隶书" pitchFamily="49" charset="-122"/>
              </a:rPr>
              <a:t>作文</a:t>
            </a:r>
            <a:r>
              <a:rPr lang="zh-CN" sz="4000" smtClean="0">
                <a:solidFill>
                  <a:srgbClr val="FF0000"/>
                </a:solidFill>
                <a:ea typeface="隶书" pitchFamily="49" charset="-122"/>
              </a:rPr>
              <a:t>导写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rgbClr val="FF0000"/>
                </a:solidFill>
              </a:rPr>
              <a:t>素材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9540" y="1308735"/>
            <a:ext cx="11673840" cy="4977765"/>
          </a:xfrm>
        </p:spPr>
        <p:txBody>
          <a:bodyPr>
            <a:normAutofit/>
          </a:bodyPr>
          <a:lstStyle/>
          <a:p>
            <a:r>
              <a:rPr lang="zh-CN" altLang="en-US" sz="3600"/>
              <a:t>3．“中国航天人的浪漫”极好地诠释了知识和想象力的相互关系。2300年前，屈原叩问苍天：“遂古之初，谁传道之？上下未形，何由考之？远古之初，宇宙万物如何形成？”千百年后，中国行星探测工程启动，名称为“天问系列”。该工程首次任务以火星为探测目标，探测器名称为“天问一号”，而中国首辆火星车则命名为“祝融号”。中国航天人以最浪漫的方式，传承文化，探索星空，将科学知识、文化知识和想象力相交融，指引人类对浩瀚宇宙的探索和超越。</a:t>
            </a: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62357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zh-CN" altLang="en-US">
                <a:solidFill>
                  <a:srgbClr val="FF0000"/>
                </a:solidFill>
                <a:sym typeface="+mn-ea"/>
              </a:rPr>
              <a:t>素材</a:t>
            </a:r>
            <a:r>
              <a:rPr lang="zh-CN" altLang="en-US">
                <a:solidFill>
                  <a:srgbClr val="FF0000"/>
                </a:solidFill>
              </a:rPr>
              <a:t/>
            </a:r>
            <a:br>
              <a:rPr lang="zh-CN" altLang="en-US">
                <a:solidFill>
                  <a:srgbClr val="FF0000"/>
                </a:solidFill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31775" y="1408430"/>
            <a:ext cx="11122025" cy="4768850"/>
          </a:xfrm>
        </p:spPr>
        <p:txBody>
          <a:bodyPr/>
          <a:lstStyle/>
          <a:p>
            <a:r>
              <a:rPr lang="en-US" altLang="zh-CN" sz="3600"/>
              <a:t>4</a:t>
            </a:r>
            <a:r>
              <a:rPr lang="zh-CN" altLang="en-US" sz="3600"/>
              <a:t>、科幻作家刘慈欣在谈到如何培养想象力时说：“想象力与生活经历、个人性格密切相关，我们能做的，在学好功课的同时，尽可能去涉猎各方面的知识领域，尤其是自己感兴趣的知识领域，随着知识面的扩大，想象力能够成长的土壤也会越来越广阔，越来越肥沃。”</a:t>
            </a: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81200" y="643255"/>
            <a:ext cx="8229600" cy="462915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b="1">
                <a:solidFill>
                  <a:srgbClr val="FF0000"/>
                </a:solidFill>
              </a:rPr>
              <a:t>范文</a:t>
            </a:r>
            <a:r>
              <a:rPr lang="en-US" altLang="zh-CN" b="1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6045" y="1334135"/>
            <a:ext cx="11812270" cy="5311140"/>
          </a:xfrm>
        </p:spPr>
        <p:txBody>
          <a:bodyPr>
            <a:normAutofit fontScale="25000"/>
          </a:bodyPr>
          <a:lstStyle/>
          <a:p>
            <a:pPr algn="ctr"/>
            <a:r>
              <a:rPr lang="zh-CN" altLang="en-US" sz="10000"/>
              <a:t>育于知，破于知，归于知（ 67分）</a:t>
            </a:r>
          </a:p>
          <a:p>
            <a:pPr algn="l"/>
            <a:r>
              <a:rPr lang="en-US" altLang="zh-CN" sz="8000"/>
              <a:t>    </a:t>
            </a:r>
            <a:r>
              <a:rPr lang="zh-CN" altLang="en-US" sz="8000"/>
              <a:t>再新颖前卫的科幻小说似乎也总不能避免立足于现代科技知识，从而对未来做出想象；再抽象的画作，似乎也能寻见现实认知的投射。于是有人说，知识是想象力的土壤，但也有人认为，不尽如此。</a:t>
            </a:r>
          </a:p>
          <a:p>
            <a:pPr algn="l"/>
            <a:r>
              <a:rPr lang="en-US" altLang="zh-CN" sz="8000"/>
              <a:t>    </a:t>
            </a:r>
            <a:r>
              <a:rPr lang="zh-CN" altLang="en-US" sz="8000"/>
              <a:t>知识是想象力的“土壤”，这意味着基于知识的获取，我们才能够萌生想象力，想象力是孕育于知识的温床之中。</a:t>
            </a:r>
          </a:p>
          <a:p>
            <a:pPr algn="l"/>
            <a:r>
              <a:rPr lang="en-US" altLang="zh-CN" sz="8000"/>
              <a:t>    </a:t>
            </a:r>
            <a:r>
              <a:rPr lang="zh-CN" altLang="en-US" sz="8000"/>
              <a:t>诚然，富有价值的想象力，往往都是源于现有的知识，而在现有知识的基础上做出大胆的构思、革新和改变，其后果往往是优化了现实知识的局限之处，或是揭露了现有认知的不足之处，正如科学家们基于鸭子依靠脚蹼游泳的知识，想象人是否也可像鸭子一般游于水中，从而发明了潜水用具；正如科幻小说家们基于对现有科技的认识，进一步想象人类未来的生存境况，而写出了众多如《三体》一般的优秀的科幻小说。那些以事实知识为养分生长的想象力，让人品味出其中的可行性与现实意义，能令人对其进一步思考，付于实践。而不以知识为据的，无理头的幻想，终如同那以现实为依据的空想社会主义蓝图化为泡影。</a:t>
            </a:r>
          </a:p>
          <a:p>
            <a:pPr algn="l"/>
            <a:endParaRPr lang="zh-CN" altLang="en-US" sz="8000"/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35" y="775335"/>
            <a:ext cx="12191365" cy="5918835"/>
          </a:xfrm>
        </p:spPr>
        <p:txBody>
          <a:bodyPr>
            <a:normAutofit fontScale="75000"/>
          </a:bodyPr>
          <a:lstStyle/>
          <a:p>
            <a:pPr algn="l"/>
            <a:r>
              <a:rPr lang="en-US" altLang="zh-CN"/>
              <a:t>     </a:t>
            </a:r>
            <a:r>
              <a:rPr lang="zh-CN" altLang="en-US">
                <a:sym typeface="+mn-ea"/>
              </a:rPr>
              <a:t>但“知识”与“想象力”的关系仅仅是单方面的供养如此单一纯粹吗？不然。知识一定能够孕育出想象力吗？这揭示了孕育出想象力的常常不是知识本身，而是其背后人对于知识的态度以及使用“知识”的方法。倘若你对知识从来都是盲目信服，说一不二的，你自然无法挣脱这看似已“既定”的知识的困缚，在这样的知识土壤上是开不出想象力的花朵的。恰如统治世界甚长的“地心说”，或是亚里士多德关于力学错误的理论，以及成千上万务实求真反映知识却不出众的写实画作或文学作品，我们确实是拥有了知识作为土壤，但却并未孕育出想象力之花。可见，想象力的萌发还需要一些人们敢于打破已有知识的局限，拥有超越知识的勇气，对更广阔的世界边界作进一步的探寻。正如这土壤一般，当土壤干涸了，我们总应耕耘出新的肥沃的土壤，而非“严阵以待”，恪守“知识”而被禁锢。</a:t>
            </a:r>
            <a:endParaRPr lang="zh-CN" altLang="en-US"/>
          </a:p>
          <a:p>
            <a:pPr algn="l"/>
            <a:r>
              <a:rPr lang="en-US" altLang="zh-CN">
                <a:sym typeface="+mn-ea"/>
              </a:rPr>
              <a:t>    </a:t>
            </a:r>
            <a:r>
              <a:rPr lang="zh-CN" altLang="en-US">
                <a:sym typeface="+mn-ea"/>
              </a:rPr>
              <a:t>所以，想象力的萌生确需要依靠现实知识的养分，但只依靠知识，也是无法孕育想象力的，最重要的是需要人们关键的创新力、革新之力，与打破知识的勇气。这些正是人类历史进程中孜孜不倦的使命，人们习得了知识，进而以原有的知识为基础对更广袤的未知世界规划出蓝图，萌生出想象力，好似人们用探索的无畏与热情化为甘露，在知识的土壤里结出绚烂的想象之花。随后久而久之，花朵也将成为土壤的一部分，所以不断的想象会拓宽知识的边界与内涵一般。知识与想象力在人的推动下相互造就转化，也指引人、嘉奖人不断打开新视域边界之门。</a:t>
            </a:r>
            <a:endParaRPr lang="zh-CN" altLang="en-US"/>
          </a:p>
          <a:p>
            <a:pPr algn="l"/>
            <a:r>
              <a:rPr lang="en-US" altLang="zh-CN">
                <a:sym typeface="+mn-ea"/>
              </a:rPr>
              <a:t>    </a:t>
            </a:r>
            <a:r>
              <a:rPr lang="zh-CN" altLang="en-US">
                <a:sym typeface="+mn-ea"/>
              </a:rPr>
              <a:t>正如花朵养于土壤，冲破土壤，尽于土壤而为养分。想象力也应在人的作为下，孕育于知识，破局于知识，终归于知识。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81200" y="624205"/>
            <a:ext cx="8229600" cy="671195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b="1">
                <a:solidFill>
                  <a:srgbClr val="FF0000"/>
                </a:solidFill>
              </a:rPr>
              <a:t>范文</a:t>
            </a:r>
            <a:r>
              <a:rPr lang="en-US" altLang="zh-CN" b="1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295400"/>
            <a:ext cx="12104370" cy="5481320"/>
          </a:xfrm>
        </p:spPr>
        <p:txBody>
          <a:bodyPr>
            <a:normAutofit fontScale="80000"/>
          </a:bodyPr>
          <a:lstStyle/>
          <a:p>
            <a:pPr algn="ctr"/>
            <a:r>
              <a:rPr lang="zh-CN" altLang="en-US"/>
              <a:t>为有源头活水来64分</a:t>
            </a:r>
          </a:p>
          <a:p>
            <a:pPr algn="l"/>
            <a:r>
              <a:rPr lang="en-US" altLang="zh-CN"/>
              <a:t>      </a:t>
            </a:r>
            <a:r>
              <a:rPr lang="zh-CN" altLang="en-US"/>
              <a:t>人的想象力是从何而来的？有人说，知识是想象力的土壤，换言之，知识是想象力的基础，可以孕育想象力。这样的例子比比皆是。当古人吟诵起“不知天上宫阙”，想象起天宫的繁华时，他的想象力基于朴素的天文知识；当凡尔纳提笔写就科幻名篇《海底两万里》时，他的想象力基于丰富的海洋、机械知识；当今天的人们遥想外星文明、宇宙边疆时，他的想象力又基于当下的宇宙学知识。由此看来，说想象力建立在知识的基础上，确有其道理。</a:t>
            </a:r>
          </a:p>
          <a:p>
            <a:pPr algn="l"/>
            <a:r>
              <a:rPr lang="en-US" altLang="zh-CN"/>
              <a:t>      </a:t>
            </a:r>
            <a:r>
              <a:rPr lang="zh-CN" altLang="en-US"/>
              <a:t>然而，是所有的知识都能作为想象力的土壤吗？或者说，它们孕育出的想象都是有意义的吗？答案恐怕是否定的。陈旧、过时乃至错误的知识只会孕育出不着边际的想象力。这样的幻想完全与现实脱轨，可以说，除了对幻想者本人而言，是毫无意义的。譬如，在蒙昧时期的人类对宇宙的起源有着诸多的幻想，东方有“盘古开天”、西方有“七日创世”，这些想象力都基于极其原始、简陋的知识，很难产生实际功用。如果说这样近乎神话的想象尚有文化上的价值，那么，基于错误知识的想象则有害无益，甚至引人误入歧途。例如有许多“民间科学家”，根据自己的错误认知幻想出一套理论，企图推翻经过科学家严密论证的理论成果，纵然辛苦也只是白费功夫。这种想象力缺乏正确知识的土壤，常常是闭门造车式的凭空臆想。</a:t>
            </a: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793115"/>
            <a:ext cx="12036425" cy="5914390"/>
          </a:xfrm>
        </p:spPr>
        <p:txBody>
          <a:bodyPr>
            <a:normAutofit fontScale="60000"/>
          </a:bodyPr>
          <a:lstStyle/>
          <a:p>
            <a:r>
              <a:rPr lang="en-US" altLang="zh-CN" sz="4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4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也许有人会反驳：“知识的正确和错误只是相对的，不存在绝对正确，它们孕育的想象力又如何区别呢？”的确，我们的知识的确会有谬误之处，这是不可避免的，但如何看待这种谬误，却决定了产生的想象力是否有益、有价值。一位真正拥有想象力的人，会尽最大努力地基于已有的知识做出合理的推断，尽可能地使想象力合于现实，如若发现不和谐之处，他便会重新审视自己的知识，找寻其中的谬误。这也正是勇敢的开拓者和“痴人说梦”者的区别：想象可以天马行空，但同时也指明了前行的道路；而新的探索，反过来又会修正已有的知识，拓宽认知的边界。这正如土壤中培育出的健壮花朵，反过来又会滋养土壤一般。想象力贫乏的人，即使拥有知识的土壤也是一片荒芜；欠缺有用知识的人，想象之花再怎么妖艳也只是空中浮萍。</a:t>
            </a:r>
          </a:p>
          <a:p>
            <a:r>
              <a:rPr lang="en-US" altLang="zh-CN" sz="4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4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知识是想象力的土壤，但仅有知识还不足以孕育想象之花，结出成功之实。我们更加需要坚定探索的决心、敢于质疑的精神、脚踏实地的稳重、以及“士不可以不弘毅”的信念和责任。中国古代的“浑盖之争”持续了一千二百年，西欧的科学萌芽贯穿了整个兴亡史。想象力发芽生长需要时间，但只要我们砥砺前行，就终有一日会结出丰满果实。</a:t>
            </a:r>
          </a:p>
          <a:p>
            <a:r>
              <a:rPr lang="en-US" altLang="zh-CN" sz="4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4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问渠那得清如许？为有源头活水来。愿知识的活水，永远浇灌着人类想象力的沃土！</a:t>
            </a: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81200" y="563245"/>
            <a:ext cx="8229600" cy="730885"/>
          </a:xfrm>
        </p:spPr>
        <p:txBody>
          <a:bodyPr>
            <a:normAutofit/>
          </a:bodyPr>
          <a:lstStyle/>
          <a:p>
            <a:pPr algn="ctr"/>
            <a:r>
              <a:rPr lang="zh-CN" altLang="en-US" b="1">
                <a:solidFill>
                  <a:srgbClr val="FF0000"/>
                </a:solidFill>
              </a:rPr>
              <a:t>范文</a:t>
            </a:r>
            <a:r>
              <a:rPr lang="en-US" altLang="zh-CN" b="1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5725" y="1294130"/>
            <a:ext cx="12036425" cy="5300345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/>
              <a:t>水肥土沃，方成想象花园 63分</a:t>
            </a:r>
          </a:p>
          <a:p>
            <a:pPr algn="l"/>
            <a:r>
              <a:rPr lang="en-US" altLang="zh-CN"/>
              <a:t>      </a:t>
            </a:r>
            <a:r>
              <a:rPr lang="zh-CN" altLang="en-US"/>
              <a:t>从小王子在“蛇还是帽子”的论辩中失意开始，我们似乎不再对有识之士的想象力抱以期待。许多人有了广博的知识，想象力却还比不上无知小儿或面朝黄土背朝天的农夫。知识还是想象力的土壤吗？大约不是了。</a:t>
            </a:r>
          </a:p>
          <a:p>
            <a:pPr algn="l"/>
            <a:r>
              <a:rPr lang="en-US" altLang="zh-CN"/>
              <a:t>      </a:t>
            </a:r>
            <a:r>
              <a:rPr lang="zh-CN" altLang="en-US"/>
              <a:t>知识首先是一种带有规约性质的“诅咒”。“一旦你知道了某件事实，你就失去了不知道它的权力。”于是，当我们本想让想象力的翅膀自由飞翔，“不能与已知相悖”的铁律宛如一座穹顶天堑横亘在前。这样，知识扼杀了一大部分非现实性的想象。人们会惊叫：“没有一条蛇能吞下大象！这只能是帽子！”知识于是成了想象力的沙漠。</a:t>
            </a:r>
          </a:p>
          <a:p>
            <a:pPr algn="l"/>
            <a:r>
              <a:rPr lang="zh-CN" altLang="en-US"/>
              <a:t>	另外，许多人的眼中，“知识”是成就自我的资源，是一件明码标价的商品。这样的人为知识而自满，为知识而焦虑，恨不得终日苦读，把知识填塞进脑子里，来谋取一张好看的人生证明。时代培养了许多“刷题家”和“鸡血父母”。既然不在意知识的熏陶作用和育人价值，那么想象的品质与能力也自然凋零。陷入这种思维模式之人，使得知识成了想象力的泥沼，落入万劫不复却神情麻木的可叹境地。</a:t>
            </a: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35" y="673735"/>
            <a:ext cx="12192000" cy="6043295"/>
          </a:xfrm>
        </p:spPr>
        <p:txBody>
          <a:bodyPr>
            <a:normAutofit fontScale="80000"/>
          </a:bodyPr>
          <a:lstStyle/>
          <a:p>
            <a:r>
              <a:rPr lang="en-US" altLang="zh-CN"/>
              <a:t>       当想象力之泉在知识的沙漠里干涸，当想象力之马在泥沼里失足，我们却能在知识鲜少光顾的大地上、田地间找到供想象力之花绽放的土壤。余华也好，莫言也好，许多名声大噪的小说家是从田地里长出来的。它们细腻真实的虚构文字，从来不依赖博学，而是基于对生命的热爱与生活的经验——他们的想象力，从“大地经验”中走来。</a:t>
            </a:r>
          </a:p>
          <a:p>
            <a:r>
              <a:rPr lang="zh-CN" altLang="en-US"/>
              <a:t>	然而，抛弃知识、挣开禁锢的想象力并不总是结出甘美的果实。现代人索回想象力的尝试多种多样，其中不乏“口罩里有天线”、“疫苗里有微芯片”的西方怀疑论者，同样不乏对宇宙起源讲得头头是道的中国民科爱好者。诚然，他们的想象力得到了解放，但又如一匹脱缰的野马，消失在理智的原野之外。不受基本科学知识制约的想象，不仅无用，而且有害——它们是入侵植物，像罂粟一样艳红如血。</a:t>
            </a:r>
          </a:p>
          <a:p>
            <a:r>
              <a:rPr lang="zh-CN" altLang="en-US"/>
              <a:t>	事实上，称“知识是想象力的土壤”本质上没错。知识使得人们免去了想象初期艰难探路的痛苦，为更高级的、有用的想象产品铺平了道路。当今学界的大多前沿理论和发明，显然是知识土壤上结出的想象果实。相比之下，发于生命经验的想象更为狂野、质朴，像是未开垦的荒地。然而，“知识”这片土壤是须维护的：如果不认可知识，如果不领悟知识，如果持续物化知识，机械地占有知识，就会让那肥沃的土壤“水土流失”成为荒漠与泥沼，使得想象力之花凋亡衰败。同时，我们也必须拥抱经验原野上的野花、斩除理智之外的荆棘。</a:t>
            </a:r>
          </a:p>
          <a:p>
            <a:r>
              <a:rPr lang="zh-CN" altLang="en-US"/>
              <a:t>	水肥土沃，方成想象花园。</a:t>
            </a: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81200" y="593725"/>
            <a:ext cx="8229600" cy="654685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>
                <a:solidFill>
                  <a:srgbClr val="FF0000"/>
                </a:solidFill>
              </a:rPr>
              <a:t>范文</a:t>
            </a:r>
            <a:r>
              <a:rPr lang="en-US" altLang="zh-CN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491615"/>
            <a:ext cx="12021820" cy="5142865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/>
              <a:t>相辅相成 63分</a:t>
            </a:r>
          </a:p>
          <a:p>
            <a:r>
              <a:rPr lang="en-US" altLang="zh-CN"/>
              <a:t>      </a:t>
            </a:r>
            <a:r>
              <a:rPr lang="zh-CN" altLang="en-US"/>
              <a:t>有人说，知识是想象力的土壤。诚然，知识作为人认识、把握世界运行规律的理性工具，构筑起人类在自然社会运作生息的基石，而想象力较知识而言，则偏向于一种对自然、对宇宙神秘力量的感性认知，让人触摸到世界和人内心柔软本真又有些虚无缥缈的律动。</a:t>
            </a:r>
          </a:p>
          <a:p>
            <a:r>
              <a:rPr lang="en-US" altLang="zh-CN"/>
              <a:t>     </a:t>
            </a:r>
            <a:r>
              <a:rPr lang="zh-CN" altLang="en-US"/>
              <a:t>正如改变人类出行方式的亨利·福特所说：“工业革命前，如果你问人们需要什么，他们的答案是一匹更快的马，而绝不会是一辆汽车”，知识的进步更新时代想象，打破现有认知对想象的限制，科学理性的知识构成了人们对现代化交通工具的想象力，提供“能想、敢想”的底气。沃森和克里克基于当时“DNA被确认为遗传物质”的理论知识和x射线衍射方法的成熟，提出关于DNA结构的不同想象，并通过不断的拼凑修改得到正确的模型，为生物体的遗传提供合理说明。可见知识为人漫无边际的想象提供了实际力量，是将想象具象化、实体化的一种技术支持，是“想象力”的土壤。</a:t>
            </a: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3500" y="706755"/>
            <a:ext cx="12128500" cy="5962015"/>
          </a:xfrm>
        </p:spPr>
        <p:txBody>
          <a:bodyPr>
            <a:normAutofit fontScale="80000"/>
          </a:bodyPr>
          <a:lstStyle/>
          <a:p>
            <a:r>
              <a:rPr lang="en-US" altLang="zh-CN"/>
              <a:t>       </a:t>
            </a:r>
            <a:r>
              <a:rPr lang="zh-CN" altLang="en-US"/>
              <a:t>然而，在人类文明上，知识并不总在为想象力提供养分，有时知识也会成为扼制想象之花的杀手。中世纪的人们迷信教会，用沉默和麻痹变相维护“地心说”，进而囚禁自我对世界运行的想象推断，科学和生活的长夜难明，路途漫漫。当人为、主观地被权威知识所束缚，犹如种子无法在过密的土壤中扎根，此时知识与想象无法并存甚至还互为排斥，由此，并非一切知识都必然孕育想象，无法正确地看待知识亦将危害想象力的生长。</a:t>
            </a:r>
          </a:p>
          <a:p>
            <a:r>
              <a:rPr lang="en-US" altLang="zh-CN"/>
              <a:t>      </a:t>
            </a:r>
            <a:r>
              <a:rPr lang="zh-CN" altLang="en-US"/>
              <a:t>那怎样才能达成知识和想象力的良性互动呢？纵观历史，庄子《逍遥游》一句“天之苍苍，其色正邪？其远而无所至极邪？”竟预料到两千年后的科学知识成果，可见想象力是人与生俱来所具备的能力，而这种能力的展现又常常为知识注入活力——超弦理论的创立者加来道雄忆起少年时代，曾强调对“鲤鱼的‘宇宙’”的想象对自己接触并探索高维世界的启迪意义，并付诸实践，创造出一个粒子加速器；科幻小说之父儒勒·凡尔纳身处海底勘测技术尚未成形的时代，自我构想出“鹦鹉螺”号潜水艇并勾绘出一个光怪陆离的海底世界，科学化的想象为二十五年后潜水艇的真正发明提供参考；扎克伯格在科幻小说《雪崩》的想象之上，整合多种新技术，推出“元宇宙”计划……正确地发挥人类个体和群体想象的力量，将这种“想象力”作为一股坚韧的绳索去牵动智慧的迸发，此刻，想象力也可反过来孕育知识，突破知识的局限，创造出种种可能，并推动其完善。由此二者相辅相成、循环往复，以知识为土壤，以想象力为泉源，使希望之种得以萌发。</a:t>
            </a:r>
          </a:p>
          <a:p>
            <a:r>
              <a:rPr lang="en-US" altLang="zh-CN"/>
              <a:t>    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b="1"/>
              <a:t>作文题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4000" smtClean="0"/>
              <a:t>      </a:t>
            </a:r>
            <a:r>
              <a:rPr sz="4000" smtClean="0"/>
              <a:t>有人说，知识是想象力的土壤；也有人觉得不尽如此。</a:t>
            </a:r>
          </a:p>
          <a:p>
            <a:pPr marL="0" indent="0">
              <a:buNone/>
            </a:pPr>
            <a:r>
              <a:rPr lang="en-US" sz="4000" smtClean="0"/>
              <a:t>      </a:t>
            </a:r>
            <a:r>
              <a:rPr sz="4000" smtClean="0"/>
              <a:t>对此，你怎么看？请写一篇文章，谈谈你的认识和思考。</a:t>
            </a:r>
          </a:p>
          <a:p>
            <a:pPr marL="0" indent="0">
              <a:buNone/>
            </a:pPr>
            <a:r>
              <a:rPr lang="en-US" sz="4000" smtClean="0"/>
              <a:t>     </a:t>
            </a:r>
            <a:r>
              <a:rPr sz="4000" smtClean="0"/>
              <a:t>要求：（1）自拟题目；（2）不少于800字。</a:t>
            </a: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5590" y="1005205"/>
            <a:ext cx="11577320" cy="5281295"/>
          </a:xfrm>
        </p:spPr>
        <p:txBody>
          <a:bodyPr>
            <a:normAutofit/>
          </a:bodyPr>
          <a:lstStyle/>
          <a:p>
            <a:r>
              <a:rPr lang="en-US" altLang="zh-CN">
                <a:sym typeface="+mn-ea"/>
              </a:rPr>
              <a:t>       </a:t>
            </a:r>
            <a:r>
              <a:rPr lang="zh-CN" altLang="en-US">
                <a:sym typeface="+mn-ea"/>
              </a:rPr>
              <a:t>反观今天，知识的过度理性化和工具化很大程度占据了人类的想象空间，人们勤于计算各类知识的输入给自己带来的价值，知识再次成为了对想象力的巨大束缚。然而须知，知识本身不是目的，它就像土壤，滋养的是创新和想象。过分将知识手段化而占据想象无疑是放弃对世界边际的探究与拓展。</a:t>
            </a:r>
            <a:endParaRPr lang="zh-CN" altLang="en-US"/>
          </a:p>
          <a:p>
            <a:r>
              <a:rPr lang="en-US" altLang="zh-CN">
                <a:sym typeface="+mn-ea"/>
              </a:rPr>
              <a:t>       </a:t>
            </a:r>
            <a:r>
              <a:rPr lang="zh-CN" altLang="en-US">
                <a:sym typeface="+mn-ea"/>
              </a:rPr>
              <a:t>英国生物学家、作家赫胥黎说：“已知的事物是有限的，未知的事物是无穷的；我站在茫茫无边神秘莫测的汪洋中的一个小岛上。继续开拓是我们每一代人的职责”。千年前的华夏先民仰望蔚蓝苍穹，用想象力编织出玉兔嫦娥，千年后的国人建立探索浩淼宇宙，铸就神舟天宫，赋理想以血肉。让我们延续这条文明的长河，用理性调动知识，激发创造力一同想象未来吧。</a:t>
            </a:r>
            <a:endParaRPr lang="zh-CN" altLang="en-US"/>
          </a:p>
          <a:p>
            <a:endParaRPr lang="zh-CN" altLang="en-US"/>
          </a:p>
        </p:txBody>
      </p:sp>
      <p:pic>
        <p:nvPicPr>
          <p:cNvPr id="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833100" y="11849100"/>
            <a:ext cx="342900" cy="2667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b="1">
                <a:solidFill>
                  <a:srgbClr val="FF0000"/>
                </a:solidFill>
              </a:rPr>
              <a:t>界定概念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67500" lnSpcReduction="10000"/>
          </a:bodyPr>
          <a:lstStyle/>
          <a:p>
            <a:r>
              <a:rPr lang="zh-CN" altLang="en-US" sz="3335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知识：</a:t>
            </a:r>
            <a:r>
              <a:rPr lang="zh-CN" altLang="en-US" sz="3335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人类对物质世界以及精神世界探索的结果总和。人类世界所已知的，我们孜孜不倦去学习、去掌握、去运用的各个领域的认识和经验。</a:t>
            </a:r>
          </a:p>
          <a:p>
            <a:pPr marL="0" indent="0">
              <a:buNone/>
            </a:pPr>
            <a:endParaRPr lang="zh-CN" altLang="en-US" sz="3335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335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想象力：</a:t>
            </a:r>
            <a:r>
              <a:rPr lang="zh-CN" altLang="en-US" sz="3335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大脑中描绘图像，去构成没有经历过的事物和形象的能力。所想象的内容可以包括画面、声音、味道、气息等感受，以及各种情绪体验。它们都能通过想象在大脑中“描绘”出来，从而达到身临其境的体验。可以说，文学、科学、哲学、艺术，都离不开想象力。</a:t>
            </a:r>
          </a:p>
          <a:p>
            <a:endParaRPr lang="zh-CN" altLang="en-US" sz="3335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335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土壤：</a:t>
            </a:r>
            <a:r>
              <a:rPr lang="zh-CN" altLang="en-US" sz="3335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比喻的说法。土壤是植物生长的必要条件，给植物提供养分、支持、保护等；同时，土壤并非充分条件，植物的生长不仅是依靠土壤，还需要阳光、水分、空气。由此分析本体间的逻辑关系，知识是想象力的必要非充分条件，只有在知识领域中不断探索，才能使想象力不断丰盈，并有所依托。</a:t>
            </a:r>
            <a:r>
              <a:rPr lang="zh-CN" altLang="en-US" smtClean="0"/>
              <a:t/>
            </a:r>
            <a:br>
              <a:rPr lang="zh-CN" altLang="en-US" smtClean="0"/>
            </a:br>
            <a:endParaRPr lang="zh-CN" altLang="en-US" smtClean="0"/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>
                <a:solidFill>
                  <a:srgbClr val="FF0000"/>
                </a:solidFill>
              </a:rPr>
              <a:t>立意参考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4000"/>
              <a:t>    </a:t>
            </a:r>
            <a:r>
              <a:rPr lang="zh-CN" altLang="en-US" sz="4000"/>
              <a:t>示例一：时代洪流滚滚问前，倘想跟进时代的步伐，继续开拓更多的未知，便不能将知识和想象力看作单向的作用关系，不如以想象力为先导，以知识为根基，使人类文明的探索精神代际相承、持久燃烧。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>
                <a:solidFill>
                  <a:srgbClr val="FF0000"/>
                </a:solidFill>
              </a:rPr>
              <a:t>立意参考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4000"/>
              <a:t>示例二：“知识”是培养“想象力”的必要条件，而非充分条件。正如植物生长除了需要土壤，还需要水、空气、阳光，想象力除了知识的涵养，还可能有赖于直觉、灵感、好奇心、提出问题的能力等。</a:t>
            </a:r>
          </a:p>
          <a:p>
            <a:endParaRPr lang="zh-CN" altLang="en-US" sz="4000"/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>
                <a:solidFill>
                  <a:srgbClr val="FF0000"/>
                </a:solidFill>
              </a:rPr>
              <a:t>立意参考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4000">
                <a:sym typeface="+mn-ea"/>
              </a:rPr>
              <a:t>示例三：知识也会束缚想象力。知识是人们在实践中对物质世界和精神世界认识的经验的总和，是被验证过的，因此是正确的、被人们相信的;而想象力是天马行空的，是自由、无限的。人们一旦相信自己掌握的知识，且掌握的知识越多，如果被知识束缚，懒于提出问题、思考问题，想象力就会受到束缚。</a:t>
            </a:r>
            <a:endParaRPr lang="zh-CN" altLang="en-US" sz="4000"/>
          </a:p>
          <a:p>
            <a:endParaRPr lang="zh-CN" altLang="en-US" sz="4000"/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>
                <a:solidFill>
                  <a:srgbClr val="FF0000"/>
                </a:solidFill>
              </a:rPr>
              <a:t>重点问题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</a:rPr>
              <a:t>1、没有知识的依托，天马行空的想象又会带来怎样的结果？</a:t>
            </a:r>
          </a:p>
          <a:p>
            <a:r>
              <a:rPr lang="en-US" altLang="zh-CN" b="1">
                <a:solidFill>
                  <a:schemeClr val="tx1"/>
                </a:solidFill>
              </a:rPr>
              <a:t>   </a:t>
            </a:r>
            <a:r>
              <a:rPr lang="zh-CN" altLang="en-US" b="1">
                <a:solidFill>
                  <a:schemeClr val="tx1"/>
                </a:solidFill>
              </a:rPr>
              <a:t>不确定性成了唯一的确定，而不顾客观规律的异想天开，最终指向的大多是失败。就像我们在阅读《伊卡洛斯的翅膀》中所学的那样，那双用羽毛和蜜蜡做成的翅膀，不可飞得太低，因为翅膀碰到海水会湿透；也不可飞得太高，因为太阳的热量会把蜡融化。脱离了现实的想象，就像飞向太阳的伊卡洛斯，终究从空中栽了下来。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60388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zh-CN" altLang="en-US">
                <a:solidFill>
                  <a:srgbClr val="FF0000"/>
                </a:solidFill>
                <a:sym typeface="+mn-ea"/>
              </a:rPr>
              <a:t>重点问题</a:t>
            </a:r>
            <a:r>
              <a:rPr lang="zh-CN" altLang="en-US">
                <a:solidFill>
                  <a:srgbClr val="FF0000"/>
                </a:solidFill>
              </a:rPr>
              <a:t/>
            </a:r>
            <a:br>
              <a:rPr lang="zh-CN" altLang="en-US">
                <a:solidFill>
                  <a:srgbClr val="FF0000"/>
                </a:solidFill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3500" y="1579245"/>
            <a:ext cx="11986260" cy="5109845"/>
          </a:xfrm>
        </p:spPr>
        <p:txBody>
          <a:bodyPr>
            <a:normAutofit fontScale="97500" lnSpcReduction="10000"/>
          </a:bodyPr>
          <a:lstStyle/>
          <a:p>
            <a:r>
              <a:rPr lang="zh-CN" altLang="en-US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sym typeface="+mn-ea"/>
              </a:rPr>
              <a:t>2、为什么“有人觉得不尽如此”呢？还有哪些可能呢？</a:t>
            </a:r>
          </a:p>
          <a:p>
            <a:r>
              <a:rPr lang="zh-CN" altLang="en-US">
                <a:solidFill>
                  <a:schemeClr val="tx1"/>
                </a:solidFill>
                <a:sym typeface="+mn-ea"/>
              </a:rPr>
              <a:t>（</a:t>
            </a:r>
            <a:r>
              <a:rPr lang="en-US" altLang="zh-CN">
                <a:solidFill>
                  <a:schemeClr val="tx1"/>
                </a:solidFill>
                <a:sym typeface="+mn-ea"/>
              </a:rPr>
              <a:t>1</a:t>
            </a:r>
            <a:r>
              <a:rPr lang="zh-CN" altLang="en-US">
                <a:solidFill>
                  <a:schemeClr val="tx1"/>
                </a:solidFill>
                <a:sym typeface="+mn-ea"/>
              </a:rPr>
              <a:t>）“学的知识越多，想象力就变得越匮乏”“知识是想象力的最大阻碍”“想象力比知识更重要”……</a:t>
            </a:r>
          </a:p>
          <a:p>
            <a:r>
              <a:rPr lang="zh-CN" altLang="en-US">
                <a:solidFill>
                  <a:schemeClr val="tx1"/>
                </a:solidFill>
                <a:sym typeface="+mn-ea"/>
              </a:rPr>
              <a:t>（</a:t>
            </a:r>
            <a:r>
              <a:rPr lang="en-US" altLang="zh-CN">
                <a:solidFill>
                  <a:schemeClr val="tx1"/>
                </a:solidFill>
                <a:sym typeface="+mn-ea"/>
              </a:rPr>
              <a:t>2</a:t>
            </a:r>
            <a:r>
              <a:rPr lang="zh-CN" altLang="en-US">
                <a:solidFill>
                  <a:schemeClr val="tx1"/>
                </a:solidFill>
                <a:sym typeface="+mn-ea"/>
              </a:rPr>
              <a:t>）有没有植物的生长不需要土壤呢？有，无土栽培。有没有想象力是不依托于现有知识呢？如果所有的人生经验都属于广义的知识，那似乎是没有。此时可反驳“土壤之喻”，因这喻体俨然已不该是土壤，而是养分（即使无土栽培，依然需要养分）。如果仅限于学科相关的狭义知识，那可以从必要条件去进行驳斥，异想天开与科学实践的辩证思考。</a:t>
            </a:r>
          </a:p>
          <a:p>
            <a:r>
              <a:rPr lang="zh-CN" altLang="en-US">
                <a:solidFill>
                  <a:schemeClr val="tx1"/>
                </a:solidFill>
                <a:sym typeface="+mn-ea"/>
              </a:rPr>
              <a:t>（</a:t>
            </a:r>
            <a:r>
              <a:rPr lang="en-US" altLang="zh-CN">
                <a:solidFill>
                  <a:schemeClr val="tx1"/>
                </a:solidFill>
                <a:sym typeface="+mn-ea"/>
              </a:rPr>
              <a:t>3</a:t>
            </a:r>
            <a:r>
              <a:rPr lang="zh-CN" altLang="en-US">
                <a:solidFill>
                  <a:schemeClr val="tx1"/>
                </a:solidFill>
                <a:sym typeface="+mn-ea"/>
              </a:rPr>
              <a:t>）想象力对知识的反作用。不仅仅知识是想象力的土壤，想象力也孕育和激励着更多新知识的发现。就像我们在阅读《科幻作品的价值》中所讲的，凡尔纳等科幻作者的创作之所以激动人心，正在于其所持奉的科学主义信念。“这种信念相信科学技术能解决所有问题，激发了科学家们探索人类共同经验之外的事物的热情。”</a:t>
            </a: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rgbClr val="FF0000"/>
                </a:solidFill>
              </a:rPr>
              <a:t>素材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96520" y="1421130"/>
            <a:ext cx="11671300" cy="5254625"/>
          </a:xfrm>
        </p:spPr>
        <p:txBody>
          <a:bodyPr>
            <a:normAutofit/>
          </a:bodyPr>
          <a:lstStyle/>
          <a:p>
            <a:r>
              <a:rPr lang="en-US" altLang="zh-CN"/>
              <a:t>1.</a:t>
            </a:r>
            <a:r>
              <a:rPr lang="zh-CN" altLang="en-US"/>
              <a:t>西班牙画家哥雅：“缺乏智慧的幻想会产生怪物，与智慧结合的幻想是艺术之母和奇迹之源。”</a:t>
            </a:r>
          </a:p>
          <a:p>
            <a:r>
              <a:rPr lang="zh-CN" altLang="en-US"/>
              <a:t>2．科幻能够创设虚拟语境，跳脱当下、跳脱“此在”的束缚，把当下放在更广阔的时空维度下去面对，在种种貌似“不可能”的戏剧情境中，引发不同寻常的新思考，为我们开启一场又一场蕴含着哲学意味的思想与伦理实验，激发人类想象、创造、预测、反思，以启发我们在真实世界中的思考与行动。（摘自社科文阅读《科幻作品的价值》）</a:t>
            </a:r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3457</Words>
  <Application>Microsoft Office PowerPoint</Application>
  <PresentationFormat>自定义</PresentationFormat>
  <Paragraphs>66</Paragraphs>
  <Slides>20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Office 主题​​</vt:lpstr>
      <vt:lpstr>想象力从何而来？</vt:lpstr>
      <vt:lpstr>作文题</vt:lpstr>
      <vt:lpstr>界定概念</vt:lpstr>
      <vt:lpstr>立意参考</vt:lpstr>
      <vt:lpstr>立意参考</vt:lpstr>
      <vt:lpstr>立意参考</vt:lpstr>
      <vt:lpstr>重点问题</vt:lpstr>
      <vt:lpstr>重点问题 </vt:lpstr>
      <vt:lpstr>素材</vt:lpstr>
      <vt:lpstr>素材</vt:lpstr>
      <vt:lpstr>素材 </vt:lpstr>
      <vt:lpstr>范文1</vt:lpstr>
      <vt:lpstr>PowerPoint 演示文稿</vt:lpstr>
      <vt:lpstr>范文2</vt:lpstr>
      <vt:lpstr>PowerPoint 演示文稿</vt:lpstr>
      <vt:lpstr>范文3</vt:lpstr>
      <vt:lpstr>PowerPoint 演示文稿</vt:lpstr>
      <vt:lpstr>范文4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想象力从何而来？</dc:title>
  <dc:creator>rbm.xkw.com</dc:creator>
  <cp:lastModifiedBy>User</cp:lastModifiedBy>
  <cp:revision>2</cp:revision>
  <cp:lastPrinted>2022-02-22T16:50:10Z</cp:lastPrinted>
  <dcterms:created xsi:type="dcterms:W3CDTF">2022-02-22T16:50:10Z</dcterms:created>
  <dcterms:modified xsi:type="dcterms:W3CDTF">2022-03-01T03:36:37Z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