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doc" ContentType="application/msword"/>
  <Default Extension="bin" ContentType="application/vnd.openxmlformats-officedocument.oleObject"/>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410" r:id="rId3"/>
    <p:sldId id="411" r:id="rId4"/>
    <p:sldId id="412" r:id="rId5"/>
    <p:sldId id="413" r:id="rId6"/>
    <p:sldId id="414" r:id="rId7"/>
    <p:sldId id="415" r:id="rId8"/>
    <p:sldId id="416" r:id="rId9"/>
    <p:sldId id="417" r:id="rId10"/>
    <p:sldId id="418" r:id="rId11"/>
    <p:sldId id="419" r:id="rId12"/>
    <p:sldId id="420" r:id="rId13"/>
    <p:sldId id="421" r:id="rId14"/>
    <p:sldId id="422" r:id="rId15"/>
    <p:sldId id="423" r:id="rId16"/>
    <p:sldId id="424" r:id="rId17"/>
    <p:sldId id="425" r:id="rId18"/>
    <p:sldId id="426" r:id="rId19"/>
    <p:sldId id="427" r:id="rId20"/>
    <p:sldId id="428" r:id="rId21"/>
    <p:sldId id="429" r:id="rId22"/>
    <p:sldId id="430" r:id="rId23"/>
    <p:sldId id="431" r:id="rId24"/>
    <p:sldId id="432" r:id="rId25"/>
    <p:sldId id="433" r:id="rId26"/>
    <p:sldId id="434" r:id="rId27"/>
    <p:sldId id="435" r:id="rId28"/>
    <p:sldId id="436" r:id="rId29"/>
    <p:sldId id="437" r:id="rId30"/>
    <p:sldId id="438" r:id="rId31"/>
    <p:sldId id="439" r:id="rId32"/>
    <p:sldId id="440" r:id="rId33"/>
    <p:sldId id="441" r:id="rId34"/>
    <p:sldId id="442" r:id="rId35"/>
    <p:sldId id="443" r:id="rId36"/>
    <p:sldId id="444" r:id="rId37"/>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60" y="54"/>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tags" Target="tags/tag63.xml" /><Relationship Id="rId39" Type="http://schemas.openxmlformats.org/officeDocument/2006/relationships/presProps" Target="presProps.xml" /><Relationship Id="rId4" Type="http://schemas.openxmlformats.org/officeDocument/2006/relationships/slide" Target="slides/slide2.xml" /><Relationship Id="rId40" Type="http://schemas.openxmlformats.org/officeDocument/2006/relationships/viewProps" Target="viewProps.xml" /><Relationship Id="rId41" Type="http://schemas.openxmlformats.org/officeDocument/2006/relationships/theme" Target="theme/theme1.xml" /><Relationship Id="rId42"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4.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2021/3/26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6280957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0242" name="幻灯片图像占位符 10241"/>
          <p:cNvSpPr>
            <a:spLocks noGrp="1" noRot="1" noChangeAspect="1" noTextEdit="1"/>
          </p:cNvSpPr>
          <p:nvPr>
            <p:ph type="sldImg"/>
          </p:nvPr>
        </p:nvSpPr>
        <p:spPr/>
      </p:sp>
      <p:sp>
        <p:nvSpPr>
          <p:cNvPr id="10243" name="文本占位符 10242"/>
          <p:cNvSpPr>
            <a:spLocks noGrp="1"/>
          </p:cNvSpPr>
          <p:nvPr>
            <p:ph type="body" idx="1"/>
          </p:nvPr>
        </p:nvSpPr>
        <p:spPr/>
        <p:txBody>
          <a:bodyPr/>
          <a:lstStyle/>
          <a:p>
            <a:pPr lvl="0"/>
            <a:endParaRPr lang="zh-CN" altLang="en-US"/>
          </a:p>
        </p:txBody>
      </p:sp>
    </p:spTree>
    <p:extLst>
      <p:ext uri="{BB962C8B-B14F-4D97-AF65-F5344CB8AC3E}">
        <p14:creationId xmlns:p14="http://schemas.microsoft.com/office/powerpoint/2010/main" val="3342044200"/>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2021/3/26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2021/3/26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2021/3/26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2021/3/26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2021/3/26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2021/3/26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2021/3/26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2021/3/26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2021/3/26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2021/3/26</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2021/3/26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ags" Target="../tags/tag62.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2021/3/26</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Microsoft_Word_97_-_2003___1.doc" TargetMode="Internal" /><Relationship Id="rId3" Type="http://schemas.openxmlformats.org/officeDocument/2006/relationships/oleObject" Target="../embeddings/oleObject1.bin" /><Relationship Id="rId4" Type="http://schemas.openxmlformats.org/officeDocument/2006/relationships/image" Target="../media/image4.emf" /><Relationship Id="rId5" Type="http://schemas.openxmlformats.org/officeDocument/2006/relationships/vmlDrawing" Target="../drawings/vmlDrawing1.v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NULL" TargetMode="External" /><Relationship Id="rId3" Type="http://schemas.openxmlformats.org/officeDocument/2006/relationships/image" Target="../media/image5.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NULL" TargetMode="External" /><Relationship Id="rId3" Type="http://schemas.openxmlformats.org/officeDocument/2006/relationships/image" Target="../media/image6.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NULL" TargetMode="External" /><Relationship Id="rId3" Type="http://schemas.openxmlformats.org/officeDocument/2006/relationships/image" Target="../media/image7.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NULL" TargetMode="External" /><Relationship Id="rId3" Type="http://schemas.openxmlformats.org/officeDocument/2006/relationships/image" Target="../media/image8.pn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NULL" TargetMode="External" /><Relationship Id="rId3" Type="http://schemas.openxmlformats.org/officeDocument/2006/relationships/image" Target="../media/image2.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NULL" TargetMode="External" /><Relationship Id="rId3" Type="http://schemas.openxmlformats.org/officeDocument/2006/relationships/image" Target="../media/image3.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202" name="文本框 3"/>
          <p:cNvSpPr txBox="1"/>
          <p:nvPr/>
        </p:nvSpPr>
        <p:spPr>
          <a:xfrm>
            <a:off x="2833308" y="2276690"/>
            <a:ext cx="8628571" cy="705485"/>
          </a:xfrm>
          <a:prstGeom prst="rect">
            <a:avLst/>
          </a:prstGeom>
          <a:noFill/>
          <a:ln w="9525">
            <a:noFill/>
          </a:ln>
        </p:spPr>
        <p:txBody>
          <a:bodyPr lIns="91418" tIns="45709" rIns="91418" bIns="45709">
            <a:spAutoFit/>
          </a:bodyPr>
          <a:lstStyle/>
          <a:p>
            <a:pPr algn="ctr" defTabSz="685800" eaLnBrk="0" hangingPunct="0">
              <a:buFontTx/>
            </a:pPr>
            <a:r>
              <a:rPr lang="en-US" altLang="zh-CN" sz="4000">
                <a:solidFill>
                  <a:srgbClr val="E9382F"/>
                </a:solidFill>
                <a:latin typeface="Times New Roman" panose="02020603050405020304" pitchFamily="18" charset="0"/>
                <a:ea typeface="微软雅黑" panose="020b0503020204020204" pitchFamily="34" charset="-122"/>
              </a:rPr>
              <a:t>　第一单元　激荡澎湃诗意　</a:t>
            </a:r>
            <a:endParaRPr lang="zh-CN" altLang="en-US" sz="4000">
              <a:solidFill>
                <a:srgbClr val="E9382F"/>
              </a:solidFill>
              <a:latin typeface="Times New Roman" panose="02020603050405020304" pitchFamily="18" charset="0"/>
              <a:ea typeface="微软雅黑" panose="020b0503020204020204" pitchFamily="34" charset="-122"/>
            </a:endParaRPr>
          </a:p>
        </p:txBody>
      </p:sp>
      <p:sp>
        <p:nvSpPr>
          <p:cNvPr id="8204" name="矩形 8203"/>
          <p:cNvSpPr/>
          <p:nvPr/>
        </p:nvSpPr>
        <p:spPr>
          <a:xfrm>
            <a:off x="529112" y="2852210"/>
            <a:ext cx="1400810" cy="582295"/>
          </a:xfrm>
          <a:prstGeom prst="rect">
            <a:avLst/>
          </a:prstGeom>
          <a:noFill/>
          <a:ln w="9525">
            <a:noFill/>
          </a:ln>
        </p:spPr>
        <p:txBody>
          <a:bodyPr wrap="none" lIns="91418" tIns="45709" rIns="91418" bIns="45709" anchor="t">
            <a:spAutoFit/>
          </a:bodyPr>
          <a:lstStyle/>
          <a:p>
            <a:pPr defTabSz="685800">
              <a:buFontTx/>
            </a:pPr>
            <a:r>
              <a:rPr lang="zh-CN" altLang="en-US" sz="3200" b="0">
                <a:solidFill>
                  <a:srgbClr val="CC0000"/>
                </a:solidFill>
                <a:latin typeface="Times New Roman" panose="02020603050405020304" pitchFamily="18" charset="0"/>
                <a:ea typeface="华文新魏" panose="02010800040101010101" pitchFamily="2" charset="-122"/>
              </a:rPr>
              <a:t>人教版</a:t>
            </a:r>
          </a:p>
        </p:txBody>
      </p:sp>
      <p:sp>
        <p:nvSpPr>
          <p:cNvPr id="8213" name="文本框 3"/>
          <p:cNvSpPr txBox="1"/>
          <p:nvPr/>
        </p:nvSpPr>
        <p:spPr>
          <a:xfrm>
            <a:off x="2928524" y="3525061"/>
            <a:ext cx="8628571" cy="582295"/>
          </a:xfrm>
          <a:prstGeom prst="rect">
            <a:avLst/>
          </a:prstGeom>
          <a:noFill/>
          <a:ln w="9525">
            <a:noFill/>
          </a:ln>
        </p:spPr>
        <p:txBody>
          <a:bodyPr lIns="91418" tIns="45709" rIns="91418" bIns="45709">
            <a:spAutoFit/>
          </a:bodyPr>
          <a:lstStyle/>
          <a:p>
            <a:pPr algn="ctr" defTabSz="685800" eaLnBrk="0" hangingPunct="0">
              <a:buFontTx/>
            </a:pPr>
            <a:r>
              <a:rPr lang="en-US" altLang="en-US" sz="3200">
                <a:solidFill>
                  <a:srgbClr val="E9382F"/>
                </a:solidFill>
                <a:latin typeface="Times New Roman" panose="02020603050405020304" pitchFamily="18" charset="0"/>
                <a:ea typeface="微软雅黑" panose="020b0503020204020204" pitchFamily="34" charset="-122"/>
              </a:rPr>
              <a:t>2.我爱这土地</a:t>
            </a:r>
            <a:endParaRPr lang="zh-CN" altLang="en-US" sz="3200">
              <a:solidFill>
                <a:srgbClr val="E9382F"/>
              </a:solidFill>
              <a:latin typeface="Times New Roman" panose="02020603050405020304" pitchFamily="18" charset="0"/>
              <a:ea typeface="微软雅黑" panose="020b0503020204020204" pitchFamily="34" charset="-122"/>
            </a:endParaRPr>
          </a:p>
        </p:txBody>
      </p:sp>
    </p:spTree>
  </p:cSld>
  <p:clrMapOvr>
    <a:masterClrMapping/>
  </p:clrMapOvr>
  <p:transition spd="med">
    <p:random/>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413699" name="对象 413698"/>
          <p:cNvGraphicFramePr>
            <a:graphicFrameLocks noChangeAspect="1"/>
          </p:cNvGraphicFramePr>
          <p:nvPr/>
        </p:nvGraphicFramePr>
        <p:xfrm>
          <a:off x="433897" y="550130"/>
          <a:ext cx="11305164" cy="5537266"/>
        </p:xfrm>
        <a:graphic>
          <a:graphicData uri="http://schemas.openxmlformats.org/presentationml/2006/ole">
            <mc:AlternateContent>
              <mc:Choice xmlns:v="urn:schemas-microsoft-com:vml" Requires="v">
                <p:oleObj spid="_x0000_s1038" r:id="rId2" imgW="8484235" imgH="4155440" progId="Word.Document.8">
                  <p:embed/>
                </p:oleObj>
              </mc:Choice>
              <mc:Fallback>
                <p:oleObj r:id="rId2" imgW="8484235" imgH="4155440" progId="Word.Document.8">
                  <p:embed/>
                  <p:pic>
                    <p:nvPicPr>
                      <p:cNvPr id="0" name="OLE substitute image"/>
                      <p:cNvPicPr/>
                      <p:nvPr/>
                    </p:nvPicPr>
                    <p:blipFill>
                      <a:blip r:embed="rId4"/>
                      <a:stretch>
                        <a:fillRect/>
                      </a:stretch>
                    </p:blipFill>
                    <p:spPr>
                      <a:xfrm>
                        <a:off x="433897" y="550130"/>
                        <a:ext cx="11305164" cy="5537266"/>
                      </a:xfrm>
                      <a:prstGeom prst="rect">
                        <a:avLst/>
                      </a:prstGeom>
                      <a:noFill/>
                      <a:ln w="38100">
                        <a:noFill/>
                        <a:miter/>
                      </a:ln>
                    </p:spPr>
                  </p:pic>
                </p:oleObj>
              </mc:Fallback>
            </mc:AlternateContent>
          </a:graphicData>
        </a:graphic>
      </p:graphicFrame>
      <p:sp>
        <p:nvSpPr>
          <p:cNvPr id="413700" name="矩形 413699"/>
          <p:cNvSpPr/>
          <p:nvPr/>
        </p:nvSpPr>
        <p:spPr>
          <a:xfrm>
            <a:off x="5078758" y="2023228"/>
            <a:ext cx="741680" cy="460375"/>
          </a:xfrm>
          <a:prstGeom prst="rect">
            <a:avLst/>
          </a:prstGeom>
          <a:noFill/>
          <a:ln w="9525">
            <a:noFill/>
          </a:ln>
        </p:spPr>
        <p:txBody>
          <a:bodyPr wrap="none" anchor="ctr">
            <a:spAutoFit/>
          </a:bodyPr>
          <a:lstStyle/>
          <a:p>
            <a:pPr algn="ctr"/>
            <a:r>
              <a:rPr lang="en-US" altLang="zh-CN" sz="2400" err="1">
                <a:solidFill>
                  <a:srgbClr val="FF0000"/>
                </a:solidFill>
                <a:latin typeface="Times New Roman" panose="02020603050405020304" pitchFamily="18" charset="0"/>
              </a:rPr>
              <a:t>róng </a:t>
            </a:r>
          </a:p>
        </p:txBody>
      </p:sp>
      <p:sp>
        <p:nvSpPr>
          <p:cNvPr id="413701" name="矩形 413700"/>
          <p:cNvSpPr/>
          <p:nvPr/>
        </p:nvSpPr>
        <p:spPr>
          <a:xfrm>
            <a:off x="1292433" y="4710399"/>
            <a:ext cx="487680" cy="460375"/>
          </a:xfrm>
          <a:prstGeom prst="rect">
            <a:avLst/>
          </a:prstGeom>
          <a:noFill/>
          <a:ln w="9525">
            <a:noFill/>
          </a:ln>
        </p:spPr>
        <p:txBody>
          <a:bodyPr wrap="none" anchor="ctr">
            <a:spAutoFit/>
          </a:bodyPr>
          <a:lstStyle/>
          <a:p>
            <a:pPr algn="ctr"/>
            <a:r>
              <a:rPr lang="zh-CN" altLang="en-US" sz="2400" b="0">
                <a:solidFill>
                  <a:srgbClr val="FF0000"/>
                </a:solidFill>
                <a:latin typeface="Times New Roman" panose="02020603050405020304" pitchFamily="18" charset="0"/>
              </a:rPr>
              <a:t>慨</a:t>
            </a:r>
            <a:r>
              <a:rPr lang="zh-CN" altLang="en-US" sz="2400">
                <a:solidFill>
                  <a:srgbClr val="FF0000"/>
                </a:solidFill>
                <a:latin typeface="Times New Roman" panose="02020603050405020304" pitchFamily="18" charset="0"/>
              </a:rPr>
              <a:t> </a:t>
            </a:r>
          </a:p>
        </p:txBody>
      </p:sp>
      <p:sp>
        <p:nvSpPr>
          <p:cNvPr id="413702" name="矩形 413701"/>
          <p:cNvSpPr/>
          <p:nvPr/>
        </p:nvSpPr>
        <p:spPr>
          <a:xfrm>
            <a:off x="3521219" y="4710399"/>
            <a:ext cx="7802880" cy="460375"/>
          </a:xfrm>
          <a:prstGeom prst="rect">
            <a:avLst/>
          </a:prstGeom>
          <a:noFill/>
          <a:ln w="9525">
            <a:noFill/>
          </a:ln>
        </p:spPr>
        <p:txBody>
          <a:bodyPr wrap="none" anchor="ctr">
            <a:spAutoFit/>
          </a:bodyPr>
          <a:lstStyle/>
          <a:p>
            <a:pPr algn="ctr"/>
            <a:r>
              <a:rPr lang="en-US" altLang="zh-CN" sz="2400" b="0">
                <a:solidFill>
                  <a:srgbClr val="FF0000"/>
                </a:solidFill>
                <a:latin typeface="Times New Roman" panose="02020603050405020304" pitchFamily="18" charset="0"/>
              </a:rPr>
              <a:t>《</a:t>
            </a:r>
            <a:r>
              <a:rPr lang="zh-CN" altLang="en-US" sz="2400" b="0">
                <a:solidFill>
                  <a:srgbClr val="FF0000"/>
                </a:solidFill>
                <a:latin typeface="Times New Roman" panose="02020603050405020304" pitchFamily="18" charset="0"/>
              </a:rPr>
              <a:t>我爱这土地</a:t>
            </a:r>
            <a:r>
              <a:rPr lang="en-US" altLang="zh-CN" sz="2400" b="0">
                <a:solidFill>
                  <a:srgbClr val="FF0000"/>
                </a:solidFill>
                <a:latin typeface="Times New Roman" panose="02020603050405020304" pitchFamily="18" charset="0"/>
              </a:rPr>
              <a:t>》</a:t>
            </a:r>
            <a:r>
              <a:rPr lang="zh-CN" altLang="en-US" sz="2400" b="0">
                <a:solidFill>
                  <a:srgbClr val="FF0000"/>
                </a:solidFill>
                <a:latin typeface="Times New Roman" panose="02020603050405020304" pitchFamily="18" charset="0"/>
              </a:rPr>
              <a:t>表达出作者愿为祖国献出一切的爱国情怀</a:t>
            </a:r>
            <a:r>
              <a:rPr lang="zh-CN" altLang="en-US" sz="2400">
                <a:solidFill>
                  <a:srgbClr val="FF0000"/>
                </a:solidFill>
                <a:latin typeface="Times New Roman" panose="02020603050405020304" pitchFamily="18" charset="0"/>
              </a:rPr>
              <a:t> </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13700"/>
                                        </p:tgtEl>
                                        <p:attrNameLst>
                                          <p:attrName>style.visibility</p:attrName>
                                        </p:attrNameLst>
                                      </p:cBhvr>
                                      <p:to>
                                        <p:strVal val="visible"/>
                                      </p:to>
                                    </p:set>
                                    <p:animEffect transition="in" filter="blinds(horizontal)">
                                      <p:cBhvr>
                                        <p:cTn id="7" dur="500"/>
                                        <p:tgtEl>
                                          <p:spTgt spid="4137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13701"/>
                                        </p:tgtEl>
                                        <p:attrNameLst>
                                          <p:attrName>style.visibility</p:attrName>
                                        </p:attrNameLst>
                                      </p:cBhvr>
                                      <p:to>
                                        <p:strVal val="visible"/>
                                      </p:to>
                                    </p:set>
                                    <p:animEffect transition="in" filter="blinds(horizontal)">
                                      <p:cBhvr>
                                        <p:cTn id="12" dur="500"/>
                                        <p:tgtEl>
                                          <p:spTgt spid="41370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13702"/>
                                        </p:tgtEl>
                                        <p:attrNameLst>
                                          <p:attrName>style.visibility</p:attrName>
                                        </p:attrNameLst>
                                      </p:cBhvr>
                                      <p:to>
                                        <p:strVal val="visible"/>
                                      </p:to>
                                    </p:set>
                                    <p:animEffect transition="in" filter="blinds(horizontal)">
                                      <p:cBhvr>
                                        <p:cTn id="17" dur="500"/>
                                        <p:tgtEl>
                                          <p:spTgt spid="4137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3700" grpId="0"/>
      <p:bldP spid="413701" grpId="0"/>
      <p:bldP spid="413702"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4722" name="矩形 414721"/>
          <p:cNvSpPr/>
          <p:nvPr/>
        </p:nvSpPr>
        <p:spPr>
          <a:xfrm>
            <a:off x="529112" y="1375007"/>
            <a:ext cx="10947579" cy="2861310"/>
          </a:xfrm>
          <a:prstGeom prst="rect">
            <a:avLst/>
          </a:prstGeom>
          <a:noFill/>
          <a:ln w="9525">
            <a:noFill/>
          </a:ln>
        </p:spPr>
        <p:txBody>
          <a:bodyPr anchor="ctr">
            <a:spAutoFit/>
          </a:bodyPr>
          <a:lstStyle/>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(1)</a:t>
            </a:r>
            <a:r>
              <a:rPr lang="zh-CN" altLang="en-US" sz="2400">
                <a:solidFill>
                  <a:srgbClr val="000000"/>
                </a:solidFill>
                <a:latin typeface="Times New Roman" panose="02020603050405020304" pitchFamily="18" charset="0"/>
                <a:cs typeface="Times New Roman" panose="02020603050405020304" pitchFamily="18" charset="0"/>
              </a:rPr>
              <a:t>给文段中加点的字注音</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根据拼音写汉字。</a:t>
            </a:r>
          </a:p>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(2)</a:t>
            </a:r>
            <a:r>
              <a:rPr lang="zh-CN" altLang="en-US" sz="2400">
                <a:solidFill>
                  <a:srgbClr val="000000"/>
                </a:solidFill>
                <a:latin typeface="Times New Roman" panose="02020603050405020304" pitchFamily="18" charset="0"/>
                <a:cs typeface="Times New Roman" panose="02020603050405020304" pitchFamily="18" charset="0"/>
              </a:rPr>
              <a:t>依次填入文中短横线上的词语最恰当的一项是</a:t>
            </a:r>
            <a:r>
              <a:rPr lang="en-US" altLang="zh-CN" sz="2400">
                <a:solidFill>
                  <a:srgbClr val="000000"/>
                </a:solidFill>
                <a:latin typeface="Times New Roman" panose="02020603050405020304" pitchFamily="18" charset="0"/>
                <a:cs typeface="Times New Roman" panose="02020603050405020304" pitchFamily="18" charset="0"/>
              </a:rPr>
              <a:t>(              )</a:t>
            </a:r>
          </a:p>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A</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传达　　留给　　到达　　　</a:t>
            </a:r>
            <a:r>
              <a:rPr lang="en-US" altLang="zh-CN" sz="2400">
                <a:solidFill>
                  <a:srgbClr val="000000"/>
                </a:solidFill>
                <a:latin typeface="Times New Roman" panose="02020603050405020304" pitchFamily="18" charset="0"/>
                <a:cs typeface="Times New Roman" panose="02020603050405020304" pitchFamily="18" charset="0"/>
              </a:rPr>
              <a:t>B</a:t>
            </a:r>
            <a:r>
              <a:rPr lang="zh-CN" altLang="en-US" sz="2400">
                <a:solidFill>
                  <a:srgbClr val="000000"/>
                </a:solidFill>
                <a:latin typeface="Times New Roman" panose="02020603050405020304" pitchFamily="18" charset="0"/>
                <a:cs typeface="Times New Roman" panose="02020603050405020304" pitchFamily="18" charset="0"/>
              </a:rPr>
              <a:t>．传达　　到达　　留给</a:t>
            </a:r>
          </a:p>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C</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到达  留给  传达                         </a:t>
            </a:r>
            <a:r>
              <a:rPr lang="en-US" altLang="zh-CN" sz="2400">
                <a:solidFill>
                  <a:srgbClr val="000000"/>
                </a:solidFill>
                <a:latin typeface="Times New Roman" panose="02020603050405020304" pitchFamily="18" charset="0"/>
                <a:cs typeface="Times New Roman" panose="02020603050405020304" pitchFamily="18" charset="0"/>
              </a:rPr>
              <a:t>D</a:t>
            </a:r>
            <a:r>
              <a:rPr lang="zh-CN" altLang="en-US" sz="2400">
                <a:solidFill>
                  <a:srgbClr val="000000"/>
                </a:solidFill>
                <a:latin typeface="Times New Roman" panose="02020603050405020304" pitchFamily="18" charset="0"/>
                <a:cs typeface="Times New Roman" panose="02020603050405020304" pitchFamily="18" charset="0"/>
              </a:rPr>
              <a:t>．留给  到达  传达</a:t>
            </a:r>
          </a:p>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(3)</a:t>
            </a:r>
            <a:r>
              <a:rPr lang="zh-CN" altLang="en-US" sz="2400">
                <a:solidFill>
                  <a:srgbClr val="000000"/>
                </a:solidFill>
                <a:latin typeface="Times New Roman" panose="02020603050405020304" pitchFamily="18" charset="0"/>
                <a:cs typeface="Times New Roman" panose="02020603050405020304" pitchFamily="18" charset="0"/>
              </a:rPr>
              <a:t>联系诗歌</a:t>
            </a:r>
            <a:r>
              <a:rPr lang="en-US" altLang="zh-CN"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我爱这土地</a:t>
            </a:r>
            <a:r>
              <a:rPr lang="en-US" altLang="zh-CN"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根据上下文语境在横线上续写一个句子。</a:t>
            </a:r>
            <a:endParaRPr lang="zh-CN" altLang="en-US" sz="2400">
              <a:solidFill>
                <a:srgbClr val="000000"/>
              </a:solidFill>
              <a:latin typeface="Times New Roman" panose="02020603050405020304" pitchFamily="18" charset="0"/>
              <a:ea typeface="Times New Roman" panose="02020603050405020304" pitchFamily="18" charset="0"/>
            </a:endParaRPr>
          </a:p>
        </p:txBody>
      </p:sp>
      <p:sp>
        <p:nvSpPr>
          <p:cNvPr id="414723" name="矩形 414722"/>
          <p:cNvSpPr/>
          <p:nvPr/>
        </p:nvSpPr>
        <p:spPr>
          <a:xfrm>
            <a:off x="8687957" y="1988930"/>
            <a:ext cx="386080" cy="460375"/>
          </a:xfrm>
          <a:prstGeom prst="rect">
            <a:avLst/>
          </a:prstGeom>
          <a:noFill/>
          <a:ln w="9525">
            <a:noFill/>
          </a:ln>
        </p:spPr>
        <p:txBody>
          <a:bodyPr wrap="none" anchor="t">
            <a:spAutoFit/>
          </a:bodyPr>
          <a:lstStyle/>
          <a:p>
            <a:r>
              <a:rPr lang="en-US" altLang="zh-CN" sz="2400">
                <a:solidFill>
                  <a:srgbClr val="FF0000"/>
                </a:solidFill>
                <a:latin typeface="Times New Roman" panose="02020603050405020304" pitchFamily="18" charset="0"/>
              </a:rPr>
              <a:t>B</a:t>
            </a:r>
            <a:endParaRPr lang="zh-CN" altLang="en-US" sz="2400">
              <a:solidFill>
                <a:srgbClr val="FF0000"/>
              </a:solidFill>
              <a:latin typeface="Times New Roman" panose="02020603050405020304" pitchFamily="18" charset="0"/>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14723"/>
                                        </p:tgtEl>
                                        <p:attrNameLst>
                                          <p:attrName>style.visibility</p:attrName>
                                        </p:attrNameLst>
                                      </p:cBhvr>
                                      <p:to>
                                        <p:strVal val="visible"/>
                                      </p:to>
                                    </p:set>
                                    <p:animEffect transition="in" filter="blinds(horizontal)">
                                      <p:cBhvr>
                                        <p:cTn id="7" dur="500"/>
                                        <p:tgtEl>
                                          <p:spTgt spid="4147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4723"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5746" name="矩形 415745"/>
          <p:cNvSpPr/>
          <p:nvPr/>
        </p:nvSpPr>
        <p:spPr>
          <a:xfrm>
            <a:off x="529112" y="924323"/>
            <a:ext cx="10947579" cy="2861310"/>
          </a:xfrm>
          <a:prstGeom prst="rect">
            <a:avLst/>
          </a:prstGeom>
          <a:noFill/>
          <a:ln w="9525">
            <a:noFill/>
          </a:ln>
        </p:spPr>
        <p:txBody>
          <a:bodyPr anchor="ctr">
            <a:spAutoFit/>
          </a:bodyPr>
          <a:lstStyle/>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2</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请用“</a:t>
            </a:r>
            <a:r>
              <a:rPr lang="en-US" altLang="zh-CN"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为下面的诗句划分朗读节奏。</a:t>
            </a:r>
          </a:p>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(1)</a:t>
            </a:r>
            <a:r>
              <a:rPr lang="en-US" altLang="zh-CN" sz="2400">
                <a:solidFill>
                  <a:srgbClr val="000000"/>
                </a:solidFill>
                <a:latin typeface="Courier New" panose="02070309020205020404" pitchFamily="49" charset="0"/>
                <a:ea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然后我死了</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连羽毛也腐烂在土地里面。</a:t>
            </a:r>
          </a:p>
          <a:p>
            <a:pPr algn="just">
              <a:lnSpc>
                <a:spcPct val="150000"/>
              </a:lnSpc>
            </a:pPr>
            <a:r>
              <a:rPr lang="en-US" altLang="zh-CN" sz="2400">
                <a:solidFill>
                  <a:srgbClr val="000000"/>
                </a:solidFill>
                <a:latin typeface="Times New Roman" panose="02020603050405020304" pitchFamily="18" charset="0"/>
                <a:ea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然后</a:t>
            </a:r>
            <a:r>
              <a:rPr lang="en-US" altLang="zh-CN"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我死了</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连羽毛  也腐烂在     土地里面。</a:t>
            </a:r>
          </a:p>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(2)</a:t>
            </a:r>
            <a:r>
              <a:rPr lang="zh-CN" altLang="en-US" sz="2400">
                <a:solidFill>
                  <a:srgbClr val="000000"/>
                </a:solidFill>
                <a:latin typeface="Times New Roman" panose="02020603050405020304" pitchFamily="18" charset="0"/>
                <a:cs typeface="Times New Roman" panose="02020603050405020304" pitchFamily="18" charset="0"/>
              </a:rPr>
              <a:t>因为我对这土地爱得深沉</a:t>
            </a:r>
            <a:r>
              <a:rPr lang="en-US" altLang="zh-CN" sz="2400">
                <a:solidFill>
                  <a:srgbClr val="000000"/>
                </a:solidFill>
                <a:latin typeface="宋体" panose="02010600030101010101" pitchFamily="2" charset="-122"/>
                <a:ea typeface="Times New Roman" panose="02020603050405020304" pitchFamily="18" charset="0"/>
              </a:rPr>
              <a:t>……</a:t>
            </a:r>
            <a:endParaRPr lang="en-US" altLang="zh-CN" sz="2400">
              <a:solidFill>
                <a:srgbClr val="000000"/>
              </a:solidFill>
              <a:latin typeface="Times New Roman" panose="02020603050405020304" pitchFamily="18" charset="0"/>
              <a:cs typeface="Times New Roman" panose="02020603050405020304" pitchFamily="18" charset="0"/>
            </a:endParaRPr>
          </a:p>
          <a:p>
            <a:pPr algn="just">
              <a:lnSpc>
                <a:spcPct val="150000"/>
              </a:lnSpc>
            </a:pPr>
            <a:r>
              <a:rPr lang="zh-CN" altLang="en-US" sz="2400">
                <a:solidFill>
                  <a:srgbClr val="000000"/>
                </a:solidFill>
                <a:latin typeface="Times New Roman" panose="02020603050405020304" pitchFamily="18" charset="0"/>
                <a:cs typeface="Times New Roman" panose="02020603050405020304" pitchFamily="18" charset="0"/>
              </a:rPr>
              <a:t>因为   我对这土地   爱得深沉</a:t>
            </a:r>
            <a:r>
              <a:rPr lang="en-US" altLang="zh-CN" sz="2400">
                <a:solidFill>
                  <a:srgbClr val="000000"/>
                </a:solidFill>
                <a:latin typeface="宋体" panose="02010600030101010101" pitchFamily="2" charset="-122"/>
                <a:ea typeface="Times New Roman" panose="02020603050405020304" pitchFamily="18" charset="0"/>
              </a:rPr>
              <a:t>……</a:t>
            </a:r>
            <a:endParaRPr lang="zh-CN" altLang="en-US" sz="2400">
              <a:solidFill>
                <a:srgbClr val="000000"/>
              </a:solidFill>
              <a:latin typeface="Times New Roman" panose="02020603050405020304" pitchFamily="18" charset="0"/>
              <a:ea typeface="Times New Roman" panose="02020603050405020304" pitchFamily="18" charset="0"/>
            </a:endParaRPr>
          </a:p>
        </p:txBody>
      </p:sp>
      <p:sp>
        <p:nvSpPr>
          <p:cNvPr id="415747" name="矩形 415746"/>
          <p:cNvSpPr/>
          <p:nvPr/>
        </p:nvSpPr>
        <p:spPr>
          <a:xfrm>
            <a:off x="4752415" y="2084145"/>
            <a:ext cx="267335" cy="460375"/>
          </a:xfrm>
          <a:prstGeom prst="rect">
            <a:avLst/>
          </a:prstGeom>
          <a:noFill/>
          <a:ln w="9525">
            <a:noFill/>
          </a:ln>
        </p:spPr>
        <p:txBody>
          <a:bodyPr wrap="none" anchor="t">
            <a:spAutoFit/>
          </a:bodyPr>
          <a:lstStyle/>
          <a:p>
            <a:r>
              <a:rPr lang="en-US" altLang="zh-CN" sz="2400">
                <a:solidFill>
                  <a:srgbClr val="FF0000"/>
                </a:solidFill>
                <a:latin typeface="Times New Roman" panose="02020603050405020304" pitchFamily="18" charset="0"/>
              </a:rPr>
              <a:t>/</a:t>
            </a:r>
            <a:endParaRPr lang="zh-CN" altLang="en-US" sz="2400">
              <a:solidFill>
                <a:srgbClr val="FF0000"/>
              </a:solidFill>
              <a:latin typeface="Times New Roman" panose="02020603050405020304" pitchFamily="18" charset="0"/>
            </a:endParaRPr>
          </a:p>
        </p:txBody>
      </p:sp>
      <p:sp>
        <p:nvSpPr>
          <p:cNvPr id="415748" name="矩形 415747"/>
          <p:cNvSpPr/>
          <p:nvPr/>
        </p:nvSpPr>
        <p:spPr>
          <a:xfrm>
            <a:off x="6383760" y="2181476"/>
            <a:ext cx="267335" cy="460375"/>
          </a:xfrm>
          <a:prstGeom prst="rect">
            <a:avLst/>
          </a:prstGeom>
          <a:noFill/>
          <a:ln w="9525">
            <a:noFill/>
          </a:ln>
        </p:spPr>
        <p:txBody>
          <a:bodyPr wrap="none" anchor="t">
            <a:spAutoFit/>
          </a:bodyPr>
          <a:lstStyle/>
          <a:p>
            <a:r>
              <a:rPr lang="en-US" altLang="zh-CN" sz="2400">
                <a:solidFill>
                  <a:srgbClr val="FF0000"/>
                </a:solidFill>
                <a:latin typeface="Times New Roman" panose="02020603050405020304" pitchFamily="18" charset="0"/>
              </a:rPr>
              <a:t>/</a:t>
            </a:r>
            <a:endParaRPr lang="zh-CN" altLang="en-US" sz="2400">
              <a:solidFill>
                <a:srgbClr val="FF0000"/>
              </a:solidFill>
              <a:latin typeface="Times New Roman" panose="02020603050405020304" pitchFamily="18" charset="0"/>
            </a:endParaRPr>
          </a:p>
        </p:txBody>
      </p:sp>
      <p:sp>
        <p:nvSpPr>
          <p:cNvPr id="415749" name="矩形 415748"/>
          <p:cNvSpPr/>
          <p:nvPr/>
        </p:nvSpPr>
        <p:spPr>
          <a:xfrm>
            <a:off x="1680153" y="3332516"/>
            <a:ext cx="267335" cy="460375"/>
          </a:xfrm>
          <a:prstGeom prst="rect">
            <a:avLst/>
          </a:prstGeom>
          <a:noFill/>
          <a:ln w="9525">
            <a:noFill/>
          </a:ln>
        </p:spPr>
        <p:txBody>
          <a:bodyPr wrap="none" anchor="t">
            <a:spAutoFit/>
          </a:bodyPr>
          <a:lstStyle/>
          <a:p>
            <a:r>
              <a:rPr lang="en-US" altLang="zh-CN" sz="2400">
                <a:solidFill>
                  <a:srgbClr val="FF0000"/>
                </a:solidFill>
                <a:latin typeface="Times New Roman" panose="02020603050405020304" pitchFamily="18" charset="0"/>
              </a:rPr>
              <a:t>/</a:t>
            </a:r>
            <a:endParaRPr lang="zh-CN" altLang="en-US" sz="2400">
              <a:solidFill>
                <a:srgbClr val="FF0000"/>
              </a:solidFill>
              <a:latin typeface="Times New Roman" panose="02020603050405020304" pitchFamily="18" charset="0"/>
            </a:endParaRPr>
          </a:p>
        </p:txBody>
      </p:sp>
      <p:sp>
        <p:nvSpPr>
          <p:cNvPr id="415750" name="矩形 415749"/>
          <p:cNvSpPr/>
          <p:nvPr/>
        </p:nvSpPr>
        <p:spPr>
          <a:xfrm>
            <a:off x="3601375" y="3332516"/>
            <a:ext cx="267335" cy="460375"/>
          </a:xfrm>
          <a:prstGeom prst="rect">
            <a:avLst/>
          </a:prstGeom>
          <a:noFill/>
          <a:ln w="9525">
            <a:noFill/>
          </a:ln>
        </p:spPr>
        <p:txBody>
          <a:bodyPr wrap="none" anchor="t">
            <a:spAutoFit/>
          </a:bodyPr>
          <a:lstStyle/>
          <a:p>
            <a:r>
              <a:rPr lang="en-US" altLang="zh-CN" sz="2400">
                <a:solidFill>
                  <a:srgbClr val="FF0000"/>
                </a:solidFill>
                <a:latin typeface="Times New Roman" panose="02020603050405020304" pitchFamily="18" charset="0"/>
              </a:rPr>
              <a:t>/</a:t>
            </a:r>
            <a:endParaRPr lang="zh-CN" altLang="en-US" sz="2400">
              <a:solidFill>
                <a:srgbClr val="FF0000"/>
              </a:solidFill>
              <a:latin typeface="Times New Roman" panose="02020603050405020304" pitchFamily="18" charset="0"/>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15747"/>
                                        </p:tgtEl>
                                        <p:attrNameLst>
                                          <p:attrName>style.visibility</p:attrName>
                                        </p:attrNameLst>
                                      </p:cBhvr>
                                      <p:to>
                                        <p:strVal val="visible"/>
                                      </p:to>
                                    </p:set>
                                    <p:animEffect transition="in" filter="blinds(horizontal)">
                                      <p:cBhvr>
                                        <p:cTn id="7" dur="500"/>
                                        <p:tgtEl>
                                          <p:spTgt spid="41574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15748"/>
                                        </p:tgtEl>
                                        <p:attrNameLst>
                                          <p:attrName>style.visibility</p:attrName>
                                        </p:attrNameLst>
                                      </p:cBhvr>
                                      <p:to>
                                        <p:strVal val="visible"/>
                                      </p:to>
                                    </p:set>
                                    <p:animEffect transition="in" filter="blinds(horizontal)">
                                      <p:cBhvr>
                                        <p:cTn id="12" dur="500"/>
                                        <p:tgtEl>
                                          <p:spTgt spid="41574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15749"/>
                                        </p:tgtEl>
                                        <p:attrNameLst>
                                          <p:attrName>style.visibility</p:attrName>
                                        </p:attrNameLst>
                                      </p:cBhvr>
                                      <p:to>
                                        <p:strVal val="visible"/>
                                      </p:to>
                                    </p:set>
                                    <p:animEffect transition="in" filter="blinds(horizontal)">
                                      <p:cBhvr>
                                        <p:cTn id="17" dur="500"/>
                                        <p:tgtEl>
                                          <p:spTgt spid="41574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15750"/>
                                        </p:tgtEl>
                                        <p:attrNameLst>
                                          <p:attrName>style.visibility</p:attrName>
                                        </p:attrNameLst>
                                      </p:cBhvr>
                                      <p:to>
                                        <p:strVal val="visible"/>
                                      </p:to>
                                    </p:set>
                                    <p:animEffect transition="in" filter="blinds(horizontal)">
                                      <p:cBhvr>
                                        <p:cTn id="22" dur="500"/>
                                        <p:tgtEl>
                                          <p:spTgt spid="4157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5747" grpId="0"/>
      <p:bldP spid="415748" grpId="0"/>
      <p:bldP spid="415749" grpId="0"/>
      <p:bldP spid="415750"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6770" name="矩形 416769"/>
          <p:cNvSpPr/>
          <p:nvPr/>
        </p:nvSpPr>
        <p:spPr>
          <a:xfrm>
            <a:off x="336566" y="1239914"/>
            <a:ext cx="10947579" cy="3969385"/>
          </a:xfrm>
          <a:prstGeom prst="rect">
            <a:avLst/>
          </a:prstGeom>
          <a:noFill/>
          <a:ln w="9525">
            <a:noFill/>
          </a:ln>
        </p:spPr>
        <p:txBody>
          <a:bodyPr anchor="ctr">
            <a:spAutoFit/>
          </a:bodyPr>
          <a:lstStyle/>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3</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下面三句话有两处语病</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请找出并改正。</a:t>
            </a:r>
            <a:endParaRPr lang="zh-CN" altLang="en-US" sz="2400">
              <a:solidFill>
                <a:srgbClr val="000000"/>
              </a:solidFill>
              <a:latin typeface="宋体" panose="02010600030101010101" pitchFamily="2" charset="-122"/>
              <a:ea typeface="楷体_GB2312" pitchFamily="49" charset="-122"/>
            </a:endParaRPr>
          </a:p>
          <a:p>
            <a:pPr algn="just">
              <a:lnSpc>
                <a:spcPct val="150000"/>
              </a:lnSpc>
            </a:pPr>
            <a:r>
              <a:rPr lang="zh-CN" altLang="en-US" sz="2400">
                <a:solidFill>
                  <a:srgbClr val="000000"/>
                </a:solidFill>
                <a:latin typeface="宋体" panose="02010600030101010101" pitchFamily="2" charset="-122"/>
                <a:ea typeface="楷体_GB2312" pitchFamily="49" charset="-122"/>
              </a:rPr>
              <a:t>①</a:t>
            </a:r>
            <a:r>
              <a:rPr lang="en-US" altLang="zh-CN" sz="2400">
                <a:solidFill>
                  <a:srgbClr val="000000"/>
                </a:solidFill>
                <a:latin typeface="Times New Roman" panose="02020603050405020304" pitchFamily="18" charset="0"/>
                <a:ea typeface="楷体_GB2312" pitchFamily="49" charset="-122"/>
              </a:rPr>
              <a:t>《</a:t>
            </a:r>
            <a:r>
              <a:rPr lang="zh-CN" altLang="en-US" sz="2400">
                <a:solidFill>
                  <a:srgbClr val="000000"/>
                </a:solidFill>
                <a:latin typeface="Times New Roman" panose="02020603050405020304" pitchFamily="18" charset="0"/>
                <a:ea typeface="楷体_GB2312" pitchFamily="49" charset="-122"/>
              </a:rPr>
              <a:t>我爱这土地</a:t>
            </a:r>
            <a:r>
              <a:rPr lang="en-US" altLang="zh-CN" sz="2400">
                <a:solidFill>
                  <a:srgbClr val="000000"/>
                </a:solidFill>
                <a:latin typeface="Times New Roman" panose="02020603050405020304" pitchFamily="18" charset="0"/>
                <a:ea typeface="楷体_GB2312" pitchFamily="49" charset="-122"/>
              </a:rPr>
              <a:t>》</a:t>
            </a:r>
            <a:r>
              <a:rPr lang="zh-CN" altLang="en-US" sz="2400">
                <a:solidFill>
                  <a:srgbClr val="000000"/>
                </a:solidFill>
                <a:latin typeface="Times New Roman" panose="02020603050405020304" pitchFamily="18" charset="0"/>
                <a:ea typeface="楷体_GB2312" pitchFamily="49" charset="-122"/>
              </a:rPr>
              <a:t>一诗写于抗日战争开始后的</a:t>
            </a:r>
            <a:r>
              <a:rPr lang="en-US" altLang="zh-CN" sz="2400">
                <a:solidFill>
                  <a:srgbClr val="000000"/>
                </a:solidFill>
                <a:latin typeface="Times New Roman" panose="02020603050405020304" pitchFamily="18" charset="0"/>
                <a:ea typeface="楷体_GB2312" pitchFamily="49" charset="-122"/>
              </a:rPr>
              <a:t>1938</a:t>
            </a:r>
            <a:r>
              <a:rPr lang="zh-CN" altLang="en-US" sz="2400">
                <a:solidFill>
                  <a:srgbClr val="000000"/>
                </a:solidFill>
                <a:latin typeface="Times New Roman" panose="02020603050405020304" pitchFamily="18" charset="0"/>
                <a:ea typeface="楷体_GB2312" pitchFamily="49" charset="-122"/>
              </a:rPr>
              <a:t>年</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当时日本侵略军接连攻击了华北、华东、华南的广大地区</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所到之处疯狂肆虐</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妄图摧毁中国人民的抵抗意志。</a:t>
            </a:r>
            <a:r>
              <a:rPr lang="zh-CN" altLang="en-US" sz="2400">
                <a:solidFill>
                  <a:srgbClr val="000000"/>
                </a:solidFill>
                <a:latin typeface="宋体" panose="02010600030101010101" pitchFamily="2" charset="-122"/>
                <a:ea typeface="楷体_GB2312" pitchFamily="49" charset="-122"/>
              </a:rPr>
              <a:t>②</a:t>
            </a:r>
            <a:r>
              <a:rPr lang="zh-CN" altLang="en-US" sz="2400">
                <a:solidFill>
                  <a:srgbClr val="000000"/>
                </a:solidFill>
                <a:latin typeface="Times New Roman" panose="02020603050405020304" pitchFamily="18" charset="0"/>
                <a:ea typeface="楷体_GB2312" pitchFamily="49" charset="-122"/>
              </a:rPr>
              <a:t>中国人民奋起抵抗</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进行了不屈不挠的斗争。</a:t>
            </a:r>
            <a:r>
              <a:rPr lang="zh-CN" altLang="en-US" sz="2400">
                <a:solidFill>
                  <a:srgbClr val="000000"/>
                </a:solidFill>
                <a:latin typeface="宋体" panose="02010600030101010101" pitchFamily="2" charset="-122"/>
                <a:ea typeface="楷体_GB2312" pitchFamily="49" charset="-122"/>
              </a:rPr>
              <a:t>③</a:t>
            </a:r>
            <a:r>
              <a:rPr lang="zh-CN" altLang="en-US" sz="2400">
                <a:solidFill>
                  <a:srgbClr val="000000"/>
                </a:solidFill>
                <a:latin typeface="Times New Roman" panose="02020603050405020304" pitchFamily="18" charset="0"/>
                <a:ea typeface="楷体_GB2312" pitchFamily="49" charset="-122"/>
              </a:rPr>
              <a:t>对于诗人在国土沦丧、民族危亡的关键时刻</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满怀对祖国的挚爱和对侵略者的仇恨</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写下了这首慷慨激昂的诗。</a:t>
            </a:r>
            <a:endParaRPr lang="zh-CN" altLang="en-US" sz="2400">
              <a:solidFill>
                <a:srgbClr val="000000"/>
              </a:solidFill>
              <a:latin typeface="Times New Roman" panose="02020603050405020304" pitchFamily="18" charset="0"/>
              <a:cs typeface="Times New Roman" panose="02020603050405020304" pitchFamily="18" charset="0"/>
            </a:endParaRPr>
          </a:p>
          <a:p>
            <a:pPr algn="just">
              <a:lnSpc>
                <a:spcPct val="150000"/>
              </a:lnSpc>
            </a:pPr>
            <a:r>
              <a:rPr lang="zh-CN" altLang="en-US" sz="2400">
                <a:solidFill>
                  <a:srgbClr val="FF0000"/>
                </a:solidFill>
                <a:latin typeface="Times New Roman" panose="02020603050405020304" pitchFamily="18" charset="0"/>
                <a:cs typeface="Times New Roman" panose="02020603050405020304" pitchFamily="18" charset="0"/>
              </a:rPr>
              <a:t>句①中的“攻击”改为“攻占”；句③缺主语</a:t>
            </a:r>
            <a:r>
              <a:rPr lang="zh-CN" altLang="en-US" sz="2400">
                <a:solidFill>
                  <a:srgbClr val="FF0000"/>
                </a:solidFill>
                <a:latin typeface="MingLiU_HKSCS" panose="02020500000000000000" pitchFamily="18" charset="-120"/>
                <a:ea typeface="MingLiU_HKSCS" panose="02020500000000000000" pitchFamily="18" charset="-120"/>
              </a:rPr>
              <a:t>，</a:t>
            </a:r>
            <a:r>
              <a:rPr lang="zh-CN" altLang="en-US" sz="2400">
                <a:solidFill>
                  <a:srgbClr val="FF0000"/>
                </a:solidFill>
                <a:latin typeface="Times New Roman" panose="02020603050405020304" pitchFamily="18" charset="0"/>
                <a:cs typeface="Times New Roman" panose="02020603050405020304" pitchFamily="18" charset="0"/>
              </a:rPr>
              <a:t>删掉“对于”。</a:t>
            </a:r>
            <a:endParaRPr lang="zh-CN" altLang="en-US" sz="2400">
              <a:solidFill>
                <a:srgbClr val="FF0000"/>
              </a:solidFill>
              <a:latin typeface="Times New Roman" panose="02020603050405020304" pitchFamily="18" charset="0"/>
              <a:ea typeface="Times New Roman" panose="02020603050405020304" pitchFamily="18" charset="0"/>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16770">
                                            <p:txEl>
                                              <p:pRg st="2" end="2"/>
                                            </p:txEl>
                                          </p:spTgt>
                                        </p:tgtEl>
                                        <p:attrNameLst>
                                          <p:attrName>style.visibility</p:attrName>
                                        </p:attrNameLst>
                                      </p:cBhvr>
                                      <p:to>
                                        <p:strVal val="visible"/>
                                      </p:to>
                                    </p:set>
                                    <p:animEffect transition="in" filter="blinds(horizontal)">
                                      <p:cBhvr>
                                        <p:cTn id="7" dur="500"/>
                                        <p:tgtEl>
                                          <p:spTgt spid="41677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7794" name="矩形 417793"/>
          <p:cNvSpPr/>
          <p:nvPr/>
        </p:nvSpPr>
        <p:spPr>
          <a:xfrm>
            <a:off x="529112" y="1436688"/>
            <a:ext cx="10947579" cy="3415030"/>
          </a:xfrm>
          <a:prstGeom prst="rect">
            <a:avLst/>
          </a:prstGeom>
          <a:noFill/>
          <a:ln w="9525">
            <a:noFill/>
          </a:ln>
        </p:spPr>
        <p:txBody>
          <a:bodyPr anchor="ctr">
            <a:spAutoFit/>
          </a:bodyPr>
          <a:lstStyle/>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4</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下面句子中的标点符号</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使用不正确的一项是</a:t>
            </a:r>
            <a:r>
              <a:rPr lang="en-US" altLang="zh-CN" sz="2400">
                <a:solidFill>
                  <a:srgbClr val="000000"/>
                </a:solidFill>
                <a:latin typeface="Times New Roman" panose="02020603050405020304" pitchFamily="18" charset="0"/>
                <a:cs typeface="Times New Roman" panose="02020603050405020304" pitchFamily="18" charset="0"/>
              </a:rPr>
              <a:t>(           )</a:t>
            </a:r>
          </a:p>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A</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“中国梦”的实现</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需要每个炎黄子孙的共同努力与大义担当。</a:t>
            </a:r>
          </a:p>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B</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有位哲人说过：“这个世界上</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最重要的就是阳光、空气、水和笑容。”</a:t>
            </a:r>
          </a:p>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C</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给成功者一个微笑</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那是赞赏；给失败者一个微笑</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那是鼓励。</a:t>
            </a:r>
          </a:p>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D</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在挫折与磨难面前</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你是做畏缩逃避的懦夫？还是做奋起搏击的勇士？</a:t>
            </a:r>
          </a:p>
          <a:p>
            <a:pPr algn="just">
              <a:lnSpc>
                <a:spcPct val="150000"/>
              </a:lnSpc>
            </a:pPr>
            <a:r>
              <a:rPr lang="zh-CN" altLang="en-US" sz="2400">
                <a:solidFill>
                  <a:srgbClr val="000000"/>
                </a:solidFill>
                <a:latin typeface="Times New Roman" panose="02020603050405020304" pitchFamily="18" charset="0"/>
                <a:cs typeface="Times New Roman" panose="02020603050405020304" pitchFamily="18" charset="0"/>
              </a:rPr>
              <a:t> </a:t>
            </a:r>
            <a:r>
              <a:rPr lang="en-US" altLang="zh-CN" sz="2400">
                <a:solidFill>
                  <a:srgbClr val="FF0000"/>
                </a:solidFill>
                <a:latin typeface="Times New Roman" panose="02020603050405020304" pitchFamily="18" charset="0"/>
                <a:cs typeface="Times New Roman" panose="02020603050405020304" pitchFamily="18" charset="0"/>
              </a:rPr>
              <a:t>【</a:t>
            </a:r>
            <a:r>
              <a:rPr lang="zh-CN" altLang="en-US" sz="2400">
                <a:solidFill>
                  <a:srgbClr val="FF0000"/>
                </a:solidFill>
                <a:latin typeface="Times New Roman" panose="02020603050405020304" pitchFamily="18" charset="0"/>
                <a:cs typeface="Times New Roman" panose="02020603050405020304" pitchFamily="18" charset="0"/>
              </a:rPr>
              <a:t>解析</a:t>
            </a:r>
            <a:r>
              <a:rPr lang="en-US" altLang="zh-CN" sz="2400">
                <a:solidFill>
                  <a:srgbClr val="FF0000"/>
                </a:solidFill>
                <a:latin typeface="Times New Roman" panose="02020603050405020304" pitchFamily="18" charset="0"/>
                <a:cs typeface="Times New Roman" panose="02020603050405020304" pitchFamily="18" charset="0"/>
              </a:rPr>
              <a:t>】D</a:t>
            </a:r>
            <a:r>
              <a:rPr lang="zh-CN" altLang="en-US" sz="2400">
                <a:solidFill>
                  <a:srgbClr val="FF0000"/>
                </a:solidFill>
                <a:latin typeface="Times New Roman" panose="02020603050405020304" pitchFamily="18" charset="0"/>
                <a:cs typeface="Times New Roman" panose="02020603050405020304" pitchFamily="18" charset="0"/>
              </a:rPr>
              <a:t>项选择问一般只在句末用一个问号</a:t>
            </a:r>
            <a:r>
              <a:rPr lang="zh-CN" altLang="en-US" sz="2400">
                <a:solidFill>
                  <a:srgbClr val="FF0000"/>
                </a:solidFill>
                <a:latin typeface="MingLiU_HKSCS" panose="02020500000000000000" pitchFamily="18" charset="-120"/>
                <a:ea typeface="MingLiU_HKSCS" panose="02020500000000000000" pitchFamily="18" charset="-120"/>
              </a:rPr>
              <a:t>，</a:t>
            </a:r>
            <a:r>
              <a:rPr lang="zh-CN" altLang="en-US" sz="2400">
                <a:solidFill>
                  <a:srgbClr val="FF0000"/>
                </a:solidFill>
                <a:latin typeface="Times New Roman" panose="02020603050405020304" pitchFamily="18" charset="0"/>
                <a:cs typeface="Times New Roman" panose="02020603050405020304" pitchFamily="18" charset="0"/>
              </a:rPr>
              <a:t>分句中用逗号。</a:t>
            </a:r>
            <a:r>
              <a:rPr lang="zh-CN" altLang="en-US" sz="2400" b="0">
                <a:latin typeface="Times New Roman" panose="02020603050405020304" pitchFamily="18" charset="0"/>
                <a:ea typeface="仿宋_GB2312" charset="-122"/>
              </a:rPr>
              <a:t> </a:t>
            </a:r>
          </a:p>
        </p:txBody>
      </p:sp>
      <p:sp>
        <p:nvSpPr>
          <p:cNvPr id="417795" name="矩形 417794"/>
          <p:cNvSpPr/>
          <p:nvPr/>
        </p:nvSpPr>
        <p:spPr>
          <a:xfrm>
            <a:off x="8687957" y="837890"/>
            <a:ext cx="403225" cy="460375"/>
          </a:xfrm>
          <a:prstGeom prst="rect">
            <a:avLst/>
          </a:prstGeom>
          <a:noFill/>
          <a:ln w="9525">
            <a:noFill/>
          </a:ln>
        </p:spPr>
        <p:txBody>
          <a:bodyPr wrap="none" anchor="t">
            <a:spAutoFit/>
          </a:bodyPr>
          <a:lstStyle/>
          <a:p>
            <a:r>
              <a:rPr lang="en-US" altLang="zh-CN" sz="2400">
                <a:solidFill>
                  <a:srgbClr val="FF0000"/>
                </a:solidFill>
                <a:latin typeface="Times New Roman" panose="02020603050405020304" pitchFamily="18" charset="0"/>
              </a:rPr>
              <a:t>D</a:t>
            </a:r>
            <a:endParaRPr lang="zh-CN" altLang="en-US" sz="2400">
              <a:solidFill>
                <a:srgbClr val="FF0000"/>
              </a:solidFill>
              <a:latin typeface="Times New Roman" panose="02020603050405020304" pitchFamily="18" charset="0"/>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17795"/>
                                        </p:tgtEl>
                                        <p:attrNameLst>
                                          <p:attrName>style.visibility</p:attrName>
                                        </p:attrNameLst>
                                      </p:cBhvr>
                                      <p:to>
                                        <p:strVal val="visible"/>
                                      </p:to>
                                    </p:set>
                                    <p:animEffect transition="in" filter="blinds(horizontal)">
                                      <p:cBhvr>
                                        <p:cTn id="7" dur="500"/>
                                        <p:tgtEl>
                                          <p:spTgt spid="41779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17794">
                                            <p:txEl>
                                              <p:pRg st="5" end="5"/>
                                            </p:txEl>
                                          </p:spTgt>
                                        </p:tgtEl>
                                        <p:attrNameLst>
                                          <p:attrName>style.visibility</p:attrName>
                                        </p:attrNameLst>
                                      </p:cBhvr>
                                      <p:to>
                                        <p:strVal val="visible"/>
                                      </p:to>
                                    </p:set>
                                    <p:animEffect transition="in" filter="blinds(horizontal)">
                                      <p:cBhvr>
                                        <p:cTn id="12" dur="500"/>
                                        <p:tgtEl>
                                          <p:spTgt spid="41779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7795"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8818" name="矩形 418817"/>
          <p:cNvSpPr/>
          <p:nvPr/>
        </p:nvSpPr>
        <p:spPr>
          <a:xfrm>
            <a:off x="336566" y="831872"/>
            <a:ext cx="10947579" cy="5077460"/>
          </a:xfrm>
          <a:prstGeom prst="rect">
            <a:avLst/>
          </a:prstGeom>
          <a:noFill/>
          <a:ln w="9525">
            <a:noFill/>
          </a:ln>
        </p:spPr>
        <p:txBody>
          <a:bodyPr anchor="ctr">
            <a:spAutoFit/>
          </a:bodyPr>
          <a:lstStyle/>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5</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对下列句子中修辞手法的表达效果分析不恰当的一项是</a:t>
            </a:r>
            <a:r>
              <a:rPr lang="en-US" altLang="zh-CN" sz="2400">
                <a:solidFill>
                  <a:srgbClr val="000000"/>
                </a:solidFill>
                <a:latin typeface="Times New Roman" panose="02020603050405020304" pitchFamily="18" charset="0"/>
                <a:cs typeface="Times New Roman" panose="02020603050405020304" pitchFamily="18" charset="0"/>
              </a:rPr>
              <a:t>(           )</a:t>
            </a:r>
          </a:p>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A</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他们的身后是一片高粱地。他们朴实得就像那片高粱。</a:t>
            </a:r>
            <a:r>
              <a:rPr lang="en-US" altLang="zh-CN"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运用比喻</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把他们比作高粱</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形象生动地写出了他们的朴实</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表达了作者的赞美之情。</a:t>
            </a:r>
            <a:r>
              <a:rPr lang="en-US" altLang="zh-CN" sz="2400">
                <a:solidFill>
                  <a:srgbClr val="000000"/>
                </a:solidFill>
                <a:latin typeface="Times New Roman" panose="02020603050405020304" pitchFamily="18" charset="0"/>
                <a:cs typeface="Times New Roman" panose="02020603050405020304" pitchFamily="18" charset="0"/>
              </a:rPr>
              <a:t>)</a:t>
            </a:r>
          </a:p>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B</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为什么我的眼里常含泪水？</a:t>
            </a:r>
            <a:r>
              <a:rPr lang="en-US" altLang="zh-CN"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因为我对这土地爱得深沉</a:t>
            </a:r>
            <a:r>
              <a:rPr lang="en-US" altLang="zh-CN" sz="2400">
                <a:solidFill>
                  <a:srgbClr val="000000"/>
                </a:solidFill>
                <a:latin typeface="宋体" panose="02010600030101010101" pitchFamily="2" charset="-122"/>
                <a:ea typeface="Times New Roman" panose="02020603050405020304" pitchFamily="18" charset="0"/>
              </a:rPr>
              <a:t>……</a:t>
            </a:r>
            <a:r>
              <a:rPr lang="en-US" altLang="zh-CN"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运用设问</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先提出疑问</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再回答“我”是因喜悦而“常含泪水”</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强烈地表达了“我”的激动之情。</a:t>
            </a:r>
            <a:r>
              <a:rPr lang="en-US" altLang="zh-CN" sz="2400">
                <a:solidFill>
                  <a:srgbClr val="000000"/>
                </a:solidFill>
                <a:latin typeface="Times New Roman" panose="02020603050405020304" pitchFamily="18" charset="0"/>
                <a:cs typeface="Times New Roman" panose="02020603050405020304" pitchFamily="18" charset="0"/>
              </a:rPr>
              <a:t>)</a:t>
            </a:r>
          </a:p>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C</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微黄的阳光斜射在山腰上</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那点薄雪好像忽然害了羞</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微微露出点粉色。</a:t>
            </a:r>
            <a:r>
              <a:rPr lang="en-US" altLang="zh-CN"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运用拟人</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将薄雪人格化</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形象地写出了阳光斜射下薄雪呈现出淡粉色的美丽情态。</a:t>
            </a:r>
            <a:r>
              <a:rPr lang="en-US" altLang="zh-CN" sz="2400">
                <a:solidFill>
                  <a:srgbClr val="000000"/>
                </a:solidFill>
                <a:latin typeface="Times New Roman" panose="02020603050405020304" pitchFamily="18" charset="0"/>
                <a:cs typeface="Times New Roman" panose="02020603050405020304" pitchFamily="18" charset="0"/>
              </a:rPr>
              <a:t>)</a:t>
            </a:r>
            <a:endParaRPr lang="zh-CN" altLang="en-US" sz="2400">
              <a:solidFill>
                <a:srgbClr val="000000"/>
              </a:solidFill>
              <a:latin typeface="Times New Roman" panose="02020603050405020304" pitchFamily="18" charset="0"/>
              <a:ea typeface="Times New Roman" panose="02020603050405020304" pitchFamily="18" charset="0"/>
            </a:endParaRPr>
          </a:p>
        </p:txBody>
      </p:sp>
      <p:sp>
        <p:nvSpPr>
          <p:cNvPr id="418819" name="矩形 418818"/>
          <p:cNvSpPr/>
          <p:nvPr/>
        </p:nvSpPr>
        <p:spPr>
          <a:xfrm>
            <a:off x="9934212" y="452799"/>
            <a:ext cx="386080" cy="460375"/>
          </a:xfrm>
          <a:prstGeom prst="rect">
            <a:avLst/>
          </a:prstGeom>
          <a:noFill/>
          <a:ln w="9525">
            <a:noFill/>
          </a:ln>
        </p:spPr>
        <p:txBody>
          <a:bodyPr wrap="none" anchor="t">
            <a:spAutoFit/>
          </a:bodyPr>
          <a:lstStyle/>
          <a:p>
            <a:r>
              <a:rPr lang="en-US" altLang="zh-CN" sz="2400">
                <a:solidFill>
                  <a:srgbClr val="FF0000"/>
                </a:solidFill>
                <a:latin typeface="Times New Roman" panose="02020603050405020304" pitchFamily="18" charset="0"/>
              </a:rPr>
              <a:t>B</a:t>
            </a:r>
            <a:endParaRPr lang="zh-CN" altLang="en-US" sz="2400">
              <a:solidFill>
                <a:srgbClr val="FF0000"/>
              </a:solidFill>
              <a:latin typeface="Times New Roman" panose="02020603050405020304" pitchFamily="18" charset="0"/>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18819"/>
                                        </p:tgtEl>
                                        <p:attrNameLst>
                                          <p:attrName>style.visibility</p:attrName>
                                        </p:attrNameLst>
                                      </p:cBhvr>
                                      <p:to>
                                        <p:strVal val="visible"/>
                                      </p:to>
                                    </p:set>
                                    <p:animEffect transition="in" filter="blinds(horizontal)">
                                      <p:cBhvr>
                                        <p:cTn id="7" dur="500"/>
                                        <p:tgtEl>
                                          <p:spTgt spid="4188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8819"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9842" name="矩形 419841"/>
          <p:cNvSpPr/>
          <p:nvPr/>
        </p:nvSpPr>
        <p:spPr>
          <a:xfrm>
            <a:off x="529112" y="1827802"/>
            <a:ext cx="10947579" cy="2306955"/>
          </a:xfrm>
          <a:prstGeom prst="rect">
            <a:avLst/>
          </a:prstGeom>
          <a:noFill/>
          <a:ln w="9525">
            <a:noFill/>
          </a:ln>
        </p:spPr>
        <p:txBody>
          <a:bodyPr anchor="ctr">
            <a:spAutoFit/>
          </a:bodyPr>
          <a:lstStyle/>
          <a:p>
            <a:pPr algn="just">
              <a:lnSpc>
                <a:spcPct val="150000"/>
              </a:lnSpc>
            </a:pPr>
            <a:r>
              <a:rPr lang="zh-CN" altLang="en-US" sz="2400">
                <a:solidFill>
                  <a:srgbClr val="000000"/>
                </a:solidFill>
                <a:latin typeface="Times New Roman" panose="02020603050405020304" pitchFamily="18" charset="0"/>
                <a:cs typeface="Times New Roman" panose="02020603050405020304" pitchFamily="18" charset="0"/>
              </a:rPr>
              <a:t>　</a:t>
            </a:r>
            <a:r>
              <a:rPr lang="en-US" altLang="zh-CN" sz="2400">
                <a:solidFill>
                  <a:srgbClr val="000000"/>
                </a:solidFill>
                <a:latin typeface="Times New Roman" panose="02020603050405020304" pitchFamily="18" charset="0"/>
                <a:cs typeface="Times New Roman" panose="02020603050405020304" pitchFamily="18" charset="0"/>
              </a:rPr>
              <a:t>D</a:t>
            </a:r>
            <a:r>
              <a:rPr lang="zh-CN" altLang="en-US" sz="2400">
                <a:solidFill>
                  <a:srgbClr val="000000"/>
                </a:solidFill>
                <a:latin typeface="Times New Roman" panose="02020603050405020304" pitchFamily="18" charset="0"/>
                <a:cs typeface="Times New Roman" panose="02020603050405020304" pitchFamily="18" charset="0"/>
              </a:rPr>
              <a:t>．好一个黄土高原！好一个安塞腰鼓！</a:t>
            </a:r>
            <a:r>
              <a:rPr lang="en-US" altLang="zh-CN"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运用反复</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使用两个“好一个”</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强烈地表达了对黄土高原和安塞腰鼓的赞美之情。</a:t>
            </a:r>
            <a:r>
              <a:rPr lang="en-US" altLang="zh-CN" sz="2400">
                <a:solidFill>
                  <a:srgbClr val="000000"/>
                </a:solidFill>
                <a:latin typeface="Times New Roman" panose="02020603050405020304" pitchFamily="18" charset="0"/>
                <a:cs typeface="Times New Roman" panose="02020603050405020304" pitchFamily="18" charset="0"/>
              </a:rPr>
              <a:t>)</a:t>
            </a:r>
          </a:p>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 </a:t>
            </a:r>
            <a:r>
              <a:rPr lang="en-US" altLang="zh-CN" sz="2400">
                <a:solidFill>
                  <a:srgbClr val="FF0000"/>
                </a:solidFill>
                <a:latin typeface="Times New Roman" panose="02020603050405020304" pitchFamily="18" charset="0"/>
                <a:cs typeface="Times New Roman" panose="02020603050405020304" pitchFamily="18" charset="0"/>
              </a:rPr>
              <a:t>【</a:t>
            </a:r>
            <a:r>
              <a:rPr lang="zh-CN" altLang="en-US" sz="2400">
                <a:solidFill>
                  <a:srgbClr val="FF0000"/>
                </a:solidFill>
                <a:latin typeface="Times New Roman" panose="02020603050405020304" pitchFamily="18" charset="0"/>
                <a:cs typeface="Times New Roman" panose="02020603050405020304" pitchFamily="18" charset="0"/>
              </a:rPr>
              <a:t>解析</a:t>
            </a:r>
            <a:r>
              <a:rPr lang="en-US" altLang="zh-CN" sz="2400">
                <a:solidFill>
                  <a:srgbClr val="FF0000"/>
                </a:solidFill>
                <a:latin typeface="Times New Roman" panose="02020603050405020304" pitchFamily="18" charset="0"/>
                <a:cs typeface="Times New Roman" panose="02020603050405020304" pitchFamily="18" charset="0"/>
              </a:rPr>
              <a:t>】B</a:t>
            </a:r>
            <a:r>
              <a:rPr lang="zh-CN" altLang="en-US" sz="2400">
                <a:solidFill>
                  <a:srgbClr val="FF0000"/>
                </a:solidFill>
                <a:latin typeface="Times New Roman" panose="02020603050405020304" pitchFamily="18" charset="0"/>
                <a:cs typeface="Times New Roman" panose="02020603050405020304" pitchFamily="18" charset="0"/>
              </a:rPr>
              <a:t>项“我”是因对土地爱得深沉而“常含泪水”</a:t>
            </a:r>
            <a:r>
              <a:rPr lang="zh-CN" altLang="en-US" sz="2400">
                <a:solidFill>
                  <a:srgbClr val="FF0000"/>
                </a:solidFill>
                <a:latin typeface="MingLiU_HKSCS" panose="02020500000000000000" pitchFamily="18" charset="-120"/>
                <a:ea typeface="MingLiU_HKSCS" panose="02020500000000000000" pitchFamily="18" charset="-120"/>
              </a:rPr>
              <a:t>，</a:t>
            </a:r>
            <a:r>
              <a:rPr lang="zh-CN" altLang="en-US" sz="2400">
                <a:solidFill>
                  <a:srgbClr val="FF0000"/>
                </a:solidFill>
                <a:latin typeface="Times New Roman" panose="02020603050405020304" pitchFamily="18" charset="0"/>
                <a:cs typeface="Times New Roman" panose="02020603050405020304" pitchFamily="18" charset="0"/>
              </a:rPr>
              <a:t>表达了“我”对祖国的热爱之情。</a:t>
            </a:r>
            <a:r>
              <a:rPr lang="zh-CN" altLang="en-US" sz="2400" b="0">
                <a:latin typeface="Times New Roman" panose="02020603050405020304" pitchFamily="18" charset="0"/>
                <a:ea typeface="仿宋_GB2312" charset="-122"/>
              </a:rPr>
              <a:t> </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19842">
                                            <p:txEl>
                                              <p:pRg st="1" end="1"/>
                                            </p:txEl>
                                          </p:spTgt>
                                        </p:tgtEl>
                                        <p:attrNameLst>
                                          <p:attrName>style.visibility</p:attrName>
                                        </p:attrNameLst>
                                      </p:cBhvr>
                                      <p:to>
                                        <p:strVal val="visible"/>
                                      </p:to>
                                    </p:set>
                                    <p:animEffect transition="in" filter="blinds(horizontal)">
                                      <p:cBhvr>
                                        <p:cTn id="7" dur="500"/>
                                        <p:tgtEl>
                                          <p:spTgt spid="41984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20866" name="矩形 420865"/>
          <p:cNvSpPr/>
          <p:nvPr/>
        </p:nvSpPr>
        <p:spPr>
          <a:xfrm>
            <a:off x="529112" y="320152"/>
            <a:ext cx="10947579" cy="6185535"/>
          </a:xfrm>
          <a:prstGeom prst="rect">
            <a:avLst/>
          </a:prstGeom>
          <a:noFill/>
          <a:ln w="9525">
            <a:noFill/>
          </a:ln>
        </p:spPr>
        <p:txBody>
          <a:bodyPr anchor="ctr">
            <a:spAutoFit/>
          </a:bodyPr>
          <a:lstStyle/>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6</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下列句子组成的语段顺序排列正确的一项是</a:t>
            </a:r>
            <a:r>
              <a:rPr lang="en-US" altLang="zh-CN" sz="2400">
                <a:solidFill>
                  <a:srgbClr val="000000"/>
                </a:solidFill>
                <a:latin typeface="Times New Roman" panose="02020603050405020304" pitchFamily="18" charset="0"/>
                <a:cs typeface="Times New Roman" panose="02020603050405020304" pitchFamily="18" charset="0"/>
              </a:rPr>
              <a:t>(          ) </a:t>
            </a:r>
            <a:endParaRPr lang="en-US" altLang="zh-CN" sz="2400">
              <a:solidFill>
                <a:srgbClr val="000000"/>
              </a:solidFill>
              <a:latin typeface="宋体" panose="02010600030101010101" pitchFamily="2" charset="-122"/>
              <a:ea typeface="楷体_GB2312" pitchFamily="49" charset="-122"/>
            </a:endParaRPr>
          </a:p>
          <a:p>
            <a:pPr algn="just">
              <a:lnSpc>
                <a:spcPct val="150000"/>
              </a:lnSpc>
            </a:pPr>
            <a:r>
              <a:rPr lang="en-US" altLang="zh-CN" sz="2400">
                <a:solidFill>
                  <a:srgbClr val="000000"/>
                </a:solidFill>
                <a:latin typeface="宋体" panose="02010600030101010101" pitchFamily="2" charset="-122"/>
                <a:ea typeface="楷体_GB2312" pitchFamily="49" charset="-122"/>
              </a:rPr>
              <a:t>①</a:t>
            </a:r>
            <a:r>
              <a:rPr lang="zh-CN" altLang="en-US" sz="2400">
                <a:solidFill>
                  <a:srgbClr val="000000"/>
                </a:solidFill>
                <a:latin typeface="Times New Roman" panose="02020603050405020304" pitchFamily="18" charset="0"/>
                <a:ea typeface="楷体_GB2312" pitchFamily="49" charset="-122"/>
              </a:rPr>
              <a:t>她是上海复旦附中的一名</a:t>
            </a:r>
            <a:r>
              <a:rPr lang="en-US" altLang="zh-CN" sz="2400">
                <a:solidFill>
                  <a:srgbClr val="000000"/>
                </a:solidFill>
                <a:latin typeface="Times New Roman" panose="02020603050405020304" pitchFamily="18" charset="0"/>
                <a:ea typeface="楷体_GB2312" pitchFamily="49" charset="-122"/>
              </a:rPr>
              <a:t>16</a:t>
            </a:r>
            <a:r>
              <a:rPr lang="zh-CN" altLang="en-US" sz="2400">
                <a:solidFill>
                  <a:srgbClr val="000000"/>
                </a:solidFill>
                <a:latin typeface="Times New Roman" panose="02020603050405020304" pitchFamily="18" charset="0"/>
                <a:ea typeface="楷体_GB2312" pitchFamily="49" charset="-122"/>
              </a:rPr>
              <a:t>岁高中女生</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因为在央视</a:t>
            </a:r>
            <a:r>
              <a:rPr lang="en-US" altLang="zh-CN" sz="2400">
                <a:solidFill>
                  <a:srgbClr val="000000"/>
                </a:solidFill>
                <a:latin typeface="Times New Roman" panose="02020603050405020304" pitchFamily="18" charset="0"/>
                <a:ea typeface="楷体_GB2312" pitchFamily="49" charset="-122"/>
              </a:rPr>
              <a:t>《</a:t>
            </a:r>
            <a:r>
              <a:rPr lang="zh-CN" altLang="en-US" sz="2400">
                <a:solidFill>
                  <a:srgbClr val="000000"/>
                </a:solidFill>
                <a:latin typeface="Times New Roman" panose="02020603050405020304" pitchFamily="18" charset="0"/>
                <a:ea typeface="楷体_GB2312" pitchFamily="49" charset="-122"/>
              </a:rPr>
              <a:t>中国诗词大会</a:t>
            </a:r>
            <a:r>
              <a:rPr lang="en-US" altLang="zh-CN" sz="2400">
                <a:solidFill>
                  <a:srgbClr val="000000"/>
                </a:solidFill>
                <a:latin typeface="Times New Roman" panose="02020603050405020304" pitchFamily="18" charset="0"/>
                <a:ea typeface="楷体_GB2312" pitchFamily="49" charset="-122"/>
              </a:rPr>
              <a:t>》</a:t>
            </a:r>
            <a:r>
              <a:rPr lang="zh-CN" altLang="en-US" sz="2400">
                <a:solidFill>
                  <a:srgbClr val="000000"/>
                </a:solidFill>
                <a:latin typeface="Times New Roman" panose="02020603050405020304" pitchFamily="18" charset="0"/>
                <a:ea typeface="楷体_GB2312" pitchFamily="49" charset="-122"/>
              </a:rPr>
              <a:t>第二季中表现出色</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强势攻擂北大女博士陈更</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成功成为当期擂主。</a:t>
            </a:r>
            <a:endParaRPr lang="zh-CN" altLang="en-US" sz="2400">
              <a:solidFill>
                <a:srgbClr val="000000"/>
              </a:solidFill>
              <a:latin typeface="宋体" panose="02010600030101010101" pitchFamily="2" charset="-122"/>
              <a:ea typeface="楷体_GB2312" pitchFamily="49" charset="-122"/>
            </a:endParaRPr>
          </a:p>
          <a:p>
            <a:pPr algn="just">
              <a:lnSpc>
                <a:spcPct val="150000"/>
              </a:lnSpc>
            </a:pPr>
            <a:r>
              <a:rPr lang="zh-CN" altLang="en-US" sz="2400">
                <a:solidFill>
                  <a:srgbClr val="000000"/>
                </a:solidFill>
                <a:latin typeface="宋体" panose="02010600030101010101" pitchFamily="2" charset="-122"/>
                <a:ea typeface="楷体_GB2312" pitchFamily="49" charset="-122"/>
              </a:rPr>
              <a:t>②</a:t>
            </a:r>
            <a:r>
              <a:rPr lang="zh-CN" altLang="en-US" sz="2400">
                <a:solidFill>
                  <a:srgbClr val="000000"/>
                </a:solidFill>
                <a:latin typeface="Times New Roman" panose="02020603050405020304" pitchFamily="18" charset="0"/>
                <a:ea typeface="楷体_GB2312" pitchFamily="49" charset="-122"/>
              </a:rPr>
              <a:t>据中国之声</a:t>
            </a:r>
            <a:r>
              <a:rPr lang="en-US" altLang="zh-CN" sz="2400">
                <a:solidFill>
                  <a:srgbClr val="000000"/>
                </a:solidFill>
                <a:latin typeface="Times New Roman" panose="02020603050405020304" pitchFamily="18" charset="0"/>
                <a:ea typeface="楷体_GB2312" pitchFamily="49" charset="-122"/>
              </a:rPr>
              <a:t>《</a:t>
            </a:r>
            <a:r>
              <a:rPr lang="zh-CN" altLang="en-US" sz="2400">
                <a:solidFill>
                  <a:srgbClr val="000000"/>
                </a:solidFill>
                <a:latin typeface="Times New Roman" panose="02020603050405020304" pitchFamily="18" charset="0"/>
                <a:ea typeface="楷体_GB2312" pitchFamily="49" charset="-122"/>
              </a:rPr>
              <a:t>央广新闻</a:t>
            </a:r>
            <a:r>
              <a:rPr lang="en-US" altLang="zh-CN" sz="2400">
                <a:solidFill>
                  <a:srgbClr val="000000"/>
                </a:solidFill>
                <a:latin typeface="Times New Roman" panose="02020603050405020304" pitchFamily="18" charset="0"/>
                <a:ea typeface="楷体_GB2312" pitchFamily="49" charset="-122"/>
              </a:rPr>
              <a:t>》</a:t>
            </a:r>
            <a:r>
              <a:rPr lang="zh-CN" altLang="en-US" sz="2400">
                <a:solidFill>
                  <a:srgbClr val="000000"/>
                </a:solidFill>
                <a:latin typeface="Times New Roman" panose="02020603050405020304" pitchFamily="18" charset="0"/>
                <a:ea typeface="楷体_GB2312" pitchFamily="49" charset="-122"/>
              </a:rPr>
              <a:t>报道</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最近</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楷体_GB2312" pitchFamily="49" charset="-122"/>
              </a:rPr>
              <a:t>武亦姝</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楷体_GB2312" pitchFamily="49" charset="-122"/>
              </a:rPr>
              <a:t>这个名字</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突然在刚过去的春节假期被刷屏。</a:t>
            </a:r>
            <a:endParaRPr lang="zh-CN" altLang="en-US" sz="2400">
              <a:solidFill>
                <a:srgbClr val="000000"/>
              </a:solidFill>
              <a:latin typeface="宋体" panose="02010600030101010101" pitchFamily="2" charset="-122"/>
              <a:ea typeface="楷体_GB2312" pitchFamily="49" charset="-122"/>
            </a:endParaRPr>
          </a:p>
          <a:p>
            <a:pPr algn="just">
              <a:lnSpc>
                <a:spcPct val="150000"/>
              </a:lnSpc>
            </a:pPr>
            <a:r>
              <a:rPr lang="zh-CN" altLang="en-US" sz="2400">
                <a:solidFill>
                  <a:srgbClr val="000000"/>
                </a:solidFill>
                <a:latin typeface="宋体" panose="02010600030101010101" pitchFamily="2" charset="-122"/>
                <a:ea typeface="楷体_GB2312" pitchFamily="49" charset="-122"/>
              </a:rPr>
              <a:t>③</a:t>
            </a:r>
            <a:r>
              <a:rPr lang="zh-CN" altLang="en-US" sz="2400">
                <a:solidFill>
                  <a:srgbClr val="000000"/>
                </a:solidFill>
                <a:latin typeface="Times New Roman" panose="02020603050405020304" pitchFamily="18" charset="0"/>
                <a:ea typeface="楷体_GB2312" pitchFamily="49" charset="-122"/>
              </a:rPr>
              <a:t>更有观众表示</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孩子看完节目后</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自觉地开始背古诗词了。</a:t>
            </a:r>
            <a:endParaRPr lang="zh-CN" altLang="en-US" sz="2400">
              <a:solidFill>
                <a:srgbClr val="000000"/>
              </a:solidFill>
              <a:latin typeface="宋体" panose="02010600030101010101" pitchFamily="2" charset="-122"/>
              <a:ea typeface="楷体_GB2312" pitchFamily="49" charset="-122"/>
            </a:endParaRPr>
          </a:p>
          <a:p>
            <a:pPr algn="just">
              <a:lnSpc>
                <a:spcPct val="150000"/>
              </a:lnSpc>
            </a:pPr>
            <a:r>
              <a:rPr lang="zh-CN" altLang="en-US" sz="2400">
                <a:solidFill>
                  <a:srgbClr val="000000"/>
                </a:solidFill>
                <a:latin typeface="宋体" panose="02010600030101010101" pitchFamily="2" charset="-122"/>
                <a:ea typeface="楷体_GB2312" pitchFamily="49" charset="-122"/>
              </a:rPr>
              <a:t>④</a:t>
            </a:r>
            <a:r>
              <a:rPr lang="zh-CN" altLang="en-US" sz="2400">
                <a:solidFill>
                  <a:srgbClr val="000000"/>
                </a:solidFill>
                <a:latin typeface="Times New Roman" panose="02020603050405020304" pitchFamily="18" charset="0"/>
                <a:ea typeface="楷体_GB2312" pitchFamily="49" charset="-122"/>
              </a:rPr>
              <a:t>不少人感叹</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她满足了大家</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楷体_GB2312" pitchFamily="49" charset="-122"/>
              </a:rPr>
              <a:t>对古代才女的所有幻想</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楷体_GB2312" pitchFamily="49" charset="-122"/>
              </a:rPr>
              <a:t>。</a:t>
            </a:r>
            <a:endParaRPr lang="zh-CN" altLang="en-US" sz="2400">
              <a:solidFill>
                <a:srgbClr val="000000"/>
              </a:solidFill>
              <a:latin typeface="宋体" panose="02010600030101010101" pitchFamily="2" charset="-122"/>
              <a:ea typeface="楷体_GB2312" pitchFamily="49" charset="-122"/>
            </a:endParaRPr>
          </a:p>
          <a:p>
            <a:pPr algn="just">
              <a:lnSpc>
                <a:spcPct val="150000"/>
              </a:lnSpc>
            </a:pPr>
            <a:r>
              <a:rPr lang="zh-CN" altLang="en-US" sz="2400">
                <a:solidFill>
                  <a:srgbClr val="000000"/>
                </a:solidFill>
                <a:latin typeface="宋体" panose="02010600030101010101" pitchFamily="2" charset="-122"/>
                <a:ea typeface="楷体_GB2312" pitchFamily="49" charset="-122"/>
              </a:rPr>
              <a:t>⑤</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楷体_GB2312" pitchFamily="49" charset="-122"/>
              </a:rPr>
              <a:t>大会</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楷体_GB2312" pitchFamily="49" charset="-122"/>
              </a:rPr>
              <a:t>系列能做到文化内涵与收视率兼顾</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格调与</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楷体_GB2312" pitchFamily="49" charset="-122"/>
              </a:rPr>
              <a:t>地气</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楷体_GB2312" pitchFamily="49" charset="-122"/>
              </a:rPr>
              <a:t>齐飞</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楷体_GB2312" pitchFamily="49" charset="-122"/>
              </a:rPr>
              <a:t>被不少网友激赏为综艺节目中的清流。</a:t>
            </a:r>
            <a:endParaRPr lang="zh-CN" altLang="en-US" sz="2400">
              <a:solidFill>
                <a:srgbClr val="000000"/>
              </a:solidFill>
              <a:latin typeface="Times New Roman" panose="02020603050405020304" pitchFamily="18" charset="0"/>
              <a:cs typeface="Times New Roman" panose="02020603050405020304" pitchFamily="18" charset="0"/>
            </a:endParaRPr>
          </a:p>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A</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①④②③⑤　　</a:t>
            </a:r>
            <a:r>
              <a:rPr lang="en-US" altLang="zh-CN" sz="2400">
                <a:solidFill>
                  <a:srgbClr val="000000"/>
                </a:solidFill>
                <a:latin typeface="Times New Roman" panose="02020603050405020304" pitchFamily="18" charset="0"/>
                <a:cs typeface="Times New Roman" panose="02020603050405020304" pitchFamily="18" charset="0"/>
              </a:rPr>
              <a:t>B. ②①④③⑤</a:t>
            </a:r>
            <a:r>
              <a:rPr lang="zh-CN" altLang="en-US" sz="2400">
                <a:solidFill>
                  <a:srgbClr val="000000"/>
                </a:solidFill>
                <a:latin typeface="Times New Roman" panose="02020603050405020304" pitchFamily="18" charset="0"/>
                <a:cs typeface="Times New Roman" panose="02020603050405020304" pitchFamily="18" charset="0"/>
              </a:rPr>
              <a:t>　　</a:t>
            </a:r>
          </a:p>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C</a:t>
            </a:r>
            <a:r>
              <a:rPr lang="zh-CN" altLang="en-US" sz="2400">
                <a:solidFill>
                  <a:srgbClr val="000000"/>
                </a:solidFill>
                <a:latin typeface="Times New Roman" panose="02020603050405020304" pitchFamily="18" charset="0"/>
                <a:cs typeface="Times New Roman" panose="02020603050405020304" pitchFamily="18" charset="0"/>
              </a:rPr>
              <a:t>．②④①⑤③　　</a:t>
            </a:r>
            <a:r>
              <a:rPr lang="en-US" altLang="zh-CN" sz="2400">
                <a:solidFill>
                  <a:srgbClr val="000000"/>
                </a:solidFill>
                <a:latin typeface="Times New Roman" panose="02020603050405020304" pitchFamily="18" charset="0"/>
                <a:cs typeface="Times New Roman" panose="02020603050405020304" pitchFamily="18" charset="0"/>
              </a:rPr>
              <a:t>D</a:t>
            </a:r>
            <a:r>
              <a:rPr lang="zh-CN" altLang="en-US" sz="2400">
                <a:solidFill>
                  <a:srgbClr val="000000"/>
                </a:solidFill>
                <a:latin typeface="Times New Roman" panose="02020603050405020304" pitchFamily="18" charset="0"/>
                <a:cs typeface="Times New Roman" panose="02020603050405020304" pitchFamily="18" charset="0"/>
              </a:rPr>
              <a:t>．④①②③⑤</a:t>
            </a:r>
            <a:endParaRPr lang="zh-CN" altLang="en-US" sz="2400">
              <a:solidFill>
                <a:srgbClr val="000000"/>
              </a:solidFill>
              <a:latin typeface="Times New Roman" panose="02020603050405020304" pitchFamily="18" charset="0"/>
              <a:ea typeface="Times New Roman" panose="02020603050405020304" pitchFamily="18" charset="0"/>
            </a:endParaRPr>
          </a:p>
        </p:txBody>
      </p:sp>
      <p:sp>
        <p:nvSpPr>
          <p:cNvPr id="420867" name="矩形 420866"/>
          <p:cNvSpPr/>
          <p:nvPr/>
        </p:nvSpPr>
        <p:spPr>
          <a:xfrm>
            <a:off x="8302867" y="165039"/>
            <a:ext cx="386080" cy="460375"/>
          </a:xfrm>
          <a:prstGeom prst="rect">
            <a:avLst/>
          </a:prstGeom>
          <a:noFill/>
          <a:ln w="9525">
            <a:noFill/>
          </a:ln>
        </p:spPr>
        <p:txBody>
          <a:bodyPr wrap="none" anchor="t">
            <a:spAutoFit/>
          </a:bodyPr>
          <a:lstStyle/>
          <a:p>
            <a:r>
              <a:rPr lang="en-US" altLang="zh-CN" sz="2400">
                <a:solidFill>
                  <a:srgbClr val="FF0000"/>
                </a:solidFill>
                <a:latin typeface="Times New Roman" panose="02020603050405020304" pitchFamily="18" charset="0"/>
              </a:rPr>
              <a:t>B</a:t>
            </a:r>
            <a:endParaRPr lang="zh-CN" altLang="en-US" sz="2400">
              <a:solidFill>
                <a:srgbClr val="FF0000"/>
              </a:solidFill>
              <a:latin typeface="Times New Roman" panose="02020603050405020304" pitchFamily="18" charset="0"/>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20867"/>
                                        </p:tgtEl>
                                        <p:attrNameLst>
                                          <p:attrName>style.visibility</p:attrName>
                                        </p:attrNameLst>
                                      </p:cBhvr>
                                      <p:to>
                                        <p:strVal val="visible"/>
                                      </p:to>
                                    </p:set>
                                    <p:animEffect transition="in" filter="blinds(horizontal)">
                                      <p:cBhvr>
                                        <p:cTn id="7" dur="500"/>
                                        <p:tgtEl>
                                          <p:spTgt spid="4208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0867"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21890" name="矩形 421889"/>
          <p:cNvSpPr/>
          <p:nvPr/>
        </p:nvSpPr>
        <p:spPr>
          <a:xfrm>
            <a:off x="529112" y="2020348"/>
            <a:ext cx="10947579" cy="2306955"/>
          </a:xfrm>
          <a:prstGeom prst="rect">
            <a:avLst/>
          </a:prstGeom>
          <a:noFill/>
          <a:ln w="9525">
            <a:noFill/>
          </a:ln>
        </p:spPr>
        <p:txBody>
          <a:bodyPr anchor="ctr">
            <a:spAutoFit/>
          </a:bodyPr>
          <a:lstStyle/>
          <a:p>
            <a:pPr>
              <a:lnSpc>
                <a:spcPct val="150000"/>
              </a:lnSpc>
            </a:pPr>
            <a:r>
              <a:rPr lang="zh-CN" altLang="en-US" sz="2400" b="0">
                <a:solidFill>
                  <a:srgbClr val="FF0000"/>
                </a:solidFill>
                <a:latin typeface="Times New Roman" panose="02020603050405020304" pitchFamily="18" charset="0"/>
                <a:ea typeface="仿宋_GB2312" charset="-122"/>
              </a:rPr>
              <a:t> </a:t>
            </a:r>
            <a:r>
              <a:rPr lang="en-US" altLang="zh-CN" sz="2400">
                <a:solidFill>
                  <a:srgbClr val="FF0000"/>
                </a:solidFill>
                <a:latin typeface="Times New Roman" panose="02020603050405020304" pitchFamily="18" charset="0"/>
                <a:cs typeface="Times New Roman" panose="02020603050405020304" pitchFamily="18" charset="0"/>
              </a:rPr>
              <a:t>【</a:t>
            </a:r>
            <a:r>
              <a:rPr lang="zh-CN" altLang="en-US" sz="2400">
                <a:solidFill>
                  <a:srgbClr val="FF0000"/>
                </a:solidFill>
                <a:latin typeface="Times New Roman" panose="02020603050405020304" pitchFamily="18" charset="0"/>
                <a:cs typeface="Times New Roman" panose="02020603050405020304" pitchFamily="18" charset="0"/>
              </a:rPr>
              <a:t>解析</a:t>
            </a:r>
            <a:r>
              <a:rPr lang="en-US" altLang="zh-CN" sz="2400">
                <a:solidFill>
                  <a:srgbClr val="FF0000"/>
                </a:solidFill>
                <a:latin typeface="Times New Roman" panose="02020603050405020304" pitchFamily="18" charset="0"/>
                <a:cs typeface="Times New Roman" panose="02020603050405020304" pitchFamily="18" charset="0"/>
              </a:rPr>
              <a:t>】</a:t>
            </a:r>
            <a:r>
              <a:rPr lang="zh-CN" altLang="en-US" sz="2400">
                <a:solidFill>
                  <a:srgbClr val="FF0000"/>
                </a:solidFill>
                <a:latin typeface="Times New Roman" panose="02020603050405020304" pitchFamily="18" charset="0"/>
                <a:cs typeface="Times New Roman" panose="02020603050405020304" pitchFamily="18" charset="0"/>
              </a:rPr>
              <a:t>此题考查组句成段。第①句需要特别关注</a:t>
            </a:r>
            <a:r>
              <a:rPr lang="zh-CN" altLang="en-US" sz="2400">
                <a:solidFill>
                  <a:srgbClr val="FF0000"/>
                </a:solidFill>
                <a:latin typeface="MingLiU_HKSCS" panose="02020500000000000000" pitchFamily="18" charset="-120"/>
                <a:ea typeface="MingLiU_HKSCS" panose="02020500000000000000" pitchFamily="18" charset="-120"/>
              </a:rPr>
              <a:t>，</a:t>
            </a:r>
            <a:r>
              <a:rPr lang="zh-CN" altLang="en-US" sz="2400">
                <a:solidFill>
                  <a:srgbClr val="FF0000"/>
                </a:solidFill>
                <a:latin typeface="Times New Roman" panose="02020603050405020304" pitchFamily="18" charset="0"/>
                <a:cs typeface="Times New Roman" panose="02020603050405020304" pitchFamily="18" charset="0"/>
              </a:rPr>
              <a:t>因为它的开头“她”起到了“勾前”的作用</a:t>
            </a:r>
            <a:r>
              <a:rPr lang="en-US" altLang="zh-CN" sz="2400">
                <a:solidFill>
                  <a:srgbClr val="FF0000"/>
                </a:solidFill>
                <a:latin typeface="Courier New" panose="02070309020205020404" pitchFamily="49" charset="0"/>
                <a:ea typeface="Times New Roman" panose="02020603050405020304" pitchFamily="18" charset="0"/>
              </a:rPr>
              <a:t>——</a:t>
            </a:r>
            <a:r>
              <a:rPr lang="zh-CN" altLang="en-US" sz="2400">
                <a:solidFill>
                  <a:srgbClr val="FF0000"/>
                </a:solidFill>
                <a:latin typeface="Times New Roman" panose="02020603050405020304" pitchFamily="18" charset="0"/>
                <a:cs typeface="Times New Roman" panose="02020603050405020304" pitchFamily="18" charset="0"/>
              </a:rPr>
              <a:t>紧承第②句中的“武亦姝”</a:t>
            </a:r>
            <a:r>
              <a:rPr lang="zh-CN" altLang="en-US" sz="2400">
                <a:solidFill>
                  <a:srgbClr val="FF0000"/>
                </a:solidFill>
                <a:latin typeface="MingLiU_HKSCS" panose="02020500000000000000" pitchFamily="18" charset="-120"/>
                <a:ea typeface="MingLiU_HKSCS" panose="02020500000000000000" pitchFamily="18" charset="-120"/>
              </a:rPr>
              <a:t>，</a:t>
            </a:r>
            <a:r>
              <a:rPr lang="zh-CN" altLang="en-US" sz="2400">
                <a:solidFill>
                  <a:srgbClr val="FF0000"/>
                </a:solidFill>
                <a:latin typeface="Times New Roman" panose="02020603050405020304" pitchFamily="18" charset="0"/>
                <a:cs typeface="Times New Roman" panose="02020603050405020304" pitchFamily="18" charset="0"/>
              </a:rPr>
              <a:t>故排除</a:t>
            </a:r>
            <a:r>
              <a:rPr lang="en-US" altLang="zh-CN" sz="2400">
                <a:solidFill>
                  <a:srgbClr val="FF0000"/>
                </a:solidFill>
                <a:latin typeface="Times New Roman" panose="02020603050405020304" pitchFamily="18" charset="0"/>
                <a:cs typeface="Times New Roman" panose="02020603050405020304" pitchFamily="18" charset="0"/>
              </a:rPr>
              <a:t>A D, </a:t>
            </a:r>
            <a:r>
              <a:rPr lang="zh-CN" altLang="en-US" sz="2400">
                <a:solidFill>
                  <a:srgbClr val="FF0000"/>
                </a:solidFill>
                <a:latin typeface="Times New Roman" panose="02020603050405020304" pitchFamily="18" charset="0"/>
                <a:cs typeface="Times New Roman" panose="02020603050405020304" pitchFamily="18" charset="0"/>
              </a:rPr>
              <a:t>根据③句中的“更”可知</a:t>
            </a:r>
            <a:r>
              <a:rPr lang="zh-CN" altLang="en-US" sz="2400">
                <a:solidFill>
                  <a:srgbClr val="FF0000"/>
                </a:solidFill>
                <a:latin typeface="MingLiU_HKSCS" panose="02020500000000000000" pitchFamily="18" charset="-120"/>
                <a:ea typeface="MingLiU_HKSCS" panose="02020500000000000000" pitchFamily="18" charset="-120"/>
              </a:rPr>
              <a:t>，</a:t>
            </a:r>
            <a:r>
              <a:rPr lang="zh-CN" altLang="en-US" sz="2400">
                <a:solidFill>
                  <a:srgbClr val="FF0000"/>
                </a:solidFill>
                <a:latin typeface="Times New Roman" panose="02020603050405020304" pitchFamily="18" charset="0"/>
                <a:cs typeface="Times New Roman" panose="02020603050405020304" pitchFamily="18" charset="0"/>
              </a:rPr>
              <a:t>④句与③句之间存在先后的逻辑关系。由此确定正确排序为②①④③⑤</a:t>
            </a:r>
            <a:r>
              <a:rPr lang="zh-CN" altLang="en-US" sz="2400">
                <a:solidFill>
                  <a:srgbClr val="FF0000"/>
                </a:solidFill>
                <a:latin typeface="MingLiU_HKSCS" panose="02020500000000000000" pitchFamily="18" charset="-120"/>
                <a:ea typeface="MingLiU_HKSCS" panose="02020500000000000000" pitchFamily="18" charset="-120"/>
              </a:rPr>
              <a:t>，</a:t>
            </a:r>
            <a:r>
              <a:rPr lang="zh-CN" altLang="en-US" sz="2400">
                <a:solidFill>
                  <a:srgbClr val="FF0000"/>
                </a:solidFill>
                <a:latin typeface="Times New Roman" panose="02020603050405020304" pitchFamily="18" charset="0"/>
                <a:cs typeface="Times New Roman" panose="02020603050405020304" pitchFamily="18" charset="0"/>
              </a:rPr>
              <a:t>故选</a:t>
            </a:r>
            <a:r>
              <a:rPr lang="en-US" altLang="zh-CN" sz="2400">
                <a:solidFill>
                  <a:srgbClr val="FF0000"/>
                </a:solidFill>
                <a:latin typeface="Times New Roman" panose="02020603050405020304" pitchFamily="18" charset="0"/>
                <a:cs typeface="Times New Roman" panose="02020603050405020304" pitchFamily="18" charset="0"/>
              </a:rPr>
              <a:t>B</a:t>
            </a:r>
            <a:r>
              <a:rPr lang="zh-CN" altLang="en-US" sz="2400">
                <a:solidFill>
                  <a:srgbClr val="FF0000"/>
                </a:solidFill>
                <a:latin typeface="Times New Roman" panose="02020603050405020304" pitchFamily="18" charset="0"/>
                <a:cs typeface="Times New Roman" panose="02020603050405020304" pitchFamily="18" charset="0"/>
              </a:rPr>
              <a:t>。</a:t>
            </a:r>
            <a:r>
              <a:rPr lang="zh-CN" altLang="en-US" sz="2400" b="0">
                <a:solidFill>
                  <a:srgbClr val="FF0000"/>
                </a:solidFill>
                <a:latin typeface="Times New Roman" panose="02020603050405020304" pitchFamily="18" charset="0"/>
                <a:ea typeface="仿宋_GB2312" charset="-122"/>
              </a:rPr>
              <a:t> </a:t>
            </a:r>
          </a:p>
        </p:txBody>
      </p:sp>
    </p:spTree>
  </p:cSld>
  <p:clrMapOvr>
    <a:masterClrMapping/>
  </p:clrMapOvr>
  <p:transition spd="med">
    <p:random/>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22914" name="矩形 422913"/>
          <p:cNvSpPr/>
          <p:nvPr/>
        </p:nvSpPr>
        <p:spPr>
          <a:xfrm>
            <a:off x="529112" y="924323"/>
            <a:ext cx="10947579" cy="2861310"/>
          </a:xfrm>
          <a:prstGeom prst="rect">
            <a:avLst/>
          </a:prstGeom>
          <a:noFill/>
          <a:ln w="9525">
            <a:noFill/>
          </a:ln>
        </p:spPr>
        <p:txBody>
          <a:bodyPr anchor="ctr">
            <a:spAutoFit/>
          </a:bodyPr>
          <a:lstStyle/>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7</a:t>
            </a:r>
            <a:r>
              <a:rPr lang="zh-CN" altLang="en-US" sz="2400">
                <a:solidFill>
                  <a:srgbClr val="000000"/>
                </a:solidFill>
                <a:latin typeface="MingLiU_HKSCS" panose="02020500000000000000" pitchFamily="18" charset="-120"/>
                <a:ea typeface="MingLiU_HKSCS" panose="02020500000000000000" pitchFamily="18" charset="-120"/>
              </a:rPr>
              <a:t>．</a:t>
            </a:r>
            <a:r>
              <a:rPr lang="en-US" altLang="zh-CN" sz="2400">
                <a:solidFill>
                  <a:srgbClr val="000000"/>
                </a:solidFill>
                <a:latin typeface="Times New Roman" panose="02020603050405020304" pitchFamily="18" charset="0"/>
                <a:ea typeface="黑体" panose="02010609060101010101" pitchFamily="49" charset="-122"/>
              </a:rPr>
              <a:t>(</a:t>
            </a:r>
            <a:r>
              <a:rPr lang="zh-CN" altLang="en-US" sz="2400">
                <a:solidFill>
                  <a:srgbClr val="000000"/>
                </a:solidFill>
                <a:latin typeface="黑体" panose="02010609060101010101" pitchFamily="49" charset="-122"/>
                <a:ea typeface="黑体" panose="02010609060101010101" pitchFamily="49" charset="-122"/>
              </a:rPr>
              <a:t>重庆中考</a:t>
            </a:r>
            <a:r>
              <a:rPr lang="en-US" altLang="zh-CN" sz="2400">
                <a:solidFill>
                  <a:srgbClr val="000000"/>
                </a:solidFill>
                <a:latin typeface="Times New Roman" panose="02020603050405020304" pitchFamily="18" charset="0"/>
                <a:ea typeface="黑体" panose="02010609060101010101" pitchFamily="49" charset="-122"/>
              </a:rPr>
              <a:t>B</a:t>
            </a:r>
            <a:r>
              <a:rPr lang="zh-CN" altLang="en-US" sz="2400">
                <a:solidFill>
                  <a:srgbClr val="000000"/>
                </a:solidFill>
                <a:latin typeface="黑体" panose="02010609060101010101" pitchFamily="49" charset="-122"/>
                <a:ea typeface="黑体" panose="02010609060101010101" pitchFamily="49" charset="-122"/>
              </a:rPr>
              <a:t>卷</a:t>
            </a:r>
            <a:r>
              <a:rPr lang="en-US" altLang="zh-CN" sz="2400">
                <a:solidFill>
                  <a:srgbClr val="000000"/>
                </a:solidFill>
                <a:latin typeface="Times New Roman" panose="02020603050405020304" pitchFamily="18" charset="0"/>
                <a:ea typeface="黑体" panose="02010609060101010101" pitchFamily="49" charset="-122"/>
              </a:rPr>
              <a:t>)</a:t>
            </a:r>
            <a:r>
              <a:rPr lang="zh-CN" altLang="en-US" sz="2400">
                <a:solidFill>
                  <a:srgbClr val="000000"/>
                </a:solidFill>
                <a:latin typeface="Times New Roman" panose="02020603050405020304" pitchFamily="18" charset="0"/>
                <a:cs typeface="Times New Roman" panose="02020603050405020304" pitchFamily="18" charset="0"/>
              </a:rPr>
              <a:t>学习语文既要善于审美观察</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又要学会诗意表达。请参照示例</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另选一种事物</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写一个句子。</a:t>
            </a:r>
            <a:r>
              <a:rPr lang="en-US" altLang="zh-CN"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要求：体现事物特征</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诗意表达</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不要求句式一致。</a:t>
            </a:r>
            <a:r>
              <a:rPr lang="en-US" altLang="zh-CN" sz="2400">
                <a:solidFill>
                  <a:srgbClr val="000000"/>
                </a:solidFill>
                <a:latin typeface="Times New Roman" panose="02020603050405020304" pitchFamily="18" charset="0"/>
                <a:cs typeface="Times New Roman" panose="02020603050405020304" pitchFamily="18" charset="0"/>
              </a:rPr>
              <a:t>)</a:t>
            </a:r>
          </a:p>
          <a:p>
            <a:pPr algn="just">
              <a:lnSpc>
                <a:spcPct val="150000"/>
              </a:lnSpc>
            </a:pPr>
            <a:r>
              <a:rPr lang="zh-CN" altLang="en-US" sz="2400">
                <a:solidFill>
                  <a:srgbClr val="000000"/>
                </a:solidFill>
                <a:latin typeface="Times New Roman" panose="02020603050405020304" pitchFamily="18" charset="0"/>
                <a:cs typeface="Times New Roman" panose="02020603050405020304" pitchFamily="18" charset="0"/>
              </a:rPr>
              <a:t>示例：茶</a:t>
            </a:r>
            <a:r>
              <a:rPr lang="en-US" altLang="zh-CN" sz="2400">
                <a:solidFill>
                  <a:srgbClr val="000000"/>
                </a:solidFill>
                <a:latin typeface="Times New Roman" panose="02020603050405020304" pitchFamily="18" charset="0"/>
                <a:ea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树叶和水热恋后淌下的眼泪。</a:t>
            </a:r>
          </a:p>
          <a:p>
            <a:pPr algn="just">
              <a:lnSpc>
                <a:spcPct val="150000"/>
              </a:lnSpc>
            </a:pPr>
            <a:r>
              <a:rPr lang="zh-CN" altLang="en-US" sz="2400">
                <a:solidFill>
                  <a:srgbClr val="000000"/>
                </a:solidFill>
                <a:latin typeface="Times New Roman" panose="02020603050405020304" pitchFamily="18" charset="0"/>
                <a:cs typeface="Times New Roman" panose="02020603050405020304" pitchFamily="18" charset="0"/>
              </a:rPr>
              <a:t> </a:t>
            </a:r>
            <a:r>
              <a:rPr lang="zh-CN" altLang="en-US" sz="2400">
                <a:solidFill>
                  <a:srgbClr val="FF0000"/>
                </a:solidFill>
                <a:latin typeface="Times New Roman" panose="02020603050405020304" pitchFamily="18" charset="0"/>
                <a:cs typeface="Times New Roman" panose="02020603050405020304" pitchFamily="18" charset="0"/>
              </a:rPr>
              <a:t>示例：花</a:t>
            </a:r>
            <a:r>
              <a:rPr lang="en-US" altLang="zh-CN" sz="2400">
                <a:solidFill>
                  <a:srgbClr val="FF0000"/>
                </a:solidFill>
                <a:latin typeface="Courier New" panose="02070309020205020404" pitchFamily="49" charset="0"/>
                <a:ea typeface="Times New Roman" panose="02020603050405020304" pitchFamily="18" charset="0"/>
              </a:rPr>
              <a:t>——</a:t>
            </a:r>
            <a:r>
              <a:rPr lang="zh-CN" altLang="en-US" sz="2400">
                <a:solidFill>
                  <a:srgbClr val="FF0000"/>
                </a:solidFill>
                <a:latin typeface="Times New Roman" panose="02020603050405020304" pitchFamily="18" charset="0"/>
                <a:cs typeface="Times New Roman" panose="02020603050405020304" pitchFamily="18" charset="0"/>
              </a:rPr>
              <a:t>种子和阳光、空气、土壤嬉戏成长后绽放的笑靥。</a:t>
            </a:r>
            <a:r>
              <a:rPr lang="zh-CN" altLang="en-US" sz="2400" b="0">
                <a:latin typeface="Times New Roman" panose="02020603050405020304" pitchFamily="18" charset="0"/>
                <a:ea typeface="仿宋_GB2312" charset="-122"/>
              </a:rPr>
              <a:t> </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22914">
                                            <p:txEl>
                                              <p:pRg st="2" end="2"/>
                                            </p:txEl>
                                          </p:spTgt>
                                        </p:tgtEl>
                                        <p:attrNameLst>
                                          <p:attrName>style.visibility</p:attrName>
                                        </p:attrNameLst>
                                      </p:cBhvr>
                                      <p:to>
                                        <p:strVal val="visible"/>
                                      </p:to>
                                    </p:set>
                                    <p:animEffect transition="in" filter="blinds(horizontal)">
                                      <p:cBhvr>
                                        <p:cTn id="7" dur="500"/>
                                        <p:tgtEl>
                                          <p:spTgt spid="42291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04482" name="图片 404481"/>
          <p:cNvPicPr>
            <a:picLocks noChangeAspect="1"/>
          </p:cNvPicPr>
          <p:nvPr/>
        </p:nvPicPr>
        <p:blipFill>
          <a:blip r:embed="rId2"/>
          <a:stretch>
            <a:fillRect/>
          </a:stretch>
        </p:blipFill>
        <p:spPr>
          <a:xfrm>
            <a:off x="3984349" y="2469236"/>
            <a:ext cx="4608393" cy="1102374"/>
          </a:xfrm>
          <a:prstGeom prst="rect">
            <a:avLst/>
          </a:prstGeom>
          <a:noFill/>
          <a:ln w="9525">
            <a:noFill/>
          </a:ln>
        </p:spPr>
      </p:pic>
    </p:spTree>
  </p:cSld>
  <p:clrMapOvr>
    <a:masterClrMapping/>
  </p:clrMapOvr>
  <p:transition spd="med">
    <p:random/>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38274" name="图片 438273" descr="C:/Users/Administrator/Desktop/九上语文（人教）练闯考 教师用书已导pdf梁慧琳2018/课内精读.TIF"/>
          <p:cNvPicPr>
            <a:picLocks noChangeAspect="1"/>
          </p:cNvPicPr>
          <p:nvPr/>
        </p:nvPicPr>
        <p:blipFill>
          <a:blip r:embed="rId3" r:link="rId2"/>
          <a:stretch>
            <a:fillRect/>
          </a:stretch>
        </p:blipFill>
        <p:spPr>
          <a:xfrm>
            <a:off x="529112" y="2276690"/>
            <a:ext cx="10750801" cy="1347818"/>
          </a:xfrm>
          <a:prstGeom prst="rect">
            <a:avLst/>
          </a:prstGeom>
          <a:noFill/>
          <a:ln w="9525">
            <a:noFill/>
          </a:ln>
        </p:spPr>
      </p:pic>
    </p:spTree>
  </p:cSld>
  <p:clrMapOvr>
    <a:masterClrMapping/>
  </p:clrMapOvr>
  <p:transition spd="med">
    <p:random/>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23938" name="矩形 423937"/>
          <p:cNvSpPr/>
          <p:nvPr/>
        </p:nvSpPr>
        <p:spPr>
          <a:xfrm>
            <a:off x="529112" y="716556"/>
            <a:ext cx="10947579" cy="5077460"/>
          </a:xfrm>
          <a:prstGeom prst="rect">
            <a:avLst/>
          </a:prstGeom>
          <a:noFill/>
          <a:ln w="9525">
            <a:noFill/>
          </a:ln>
        </p:spPr>
        <p:txBody>
          <a:bodyPr anchor="ctr">
            <a:spAutoFit/>
          </a:bodyPr>
          <a:lstStyle/>
          <a:p>
            <a:pPr algn="just">
              <a:lnSpc>
                <a:spcPct val="150000"/>
              </a:lnSpc>
            </a:pPr>
            <a:r>
              <a:rPr lang="zh-CN" altLang="en-US" sz="2400">
                <a:solidFill>
                  <a:srgbClr val="000000"/>
                </a:solidFill>
                <a:latin typeface="Times New Roman" panose="02020603050405020304" pitchFamily="18" charset="0"/>
                <a:cs typeface="Times New Roman" panose="02020603050405020304" pitchFamily="18" charset="0"/>
              </a:rPr>
              <a:t>阅读</a:t>
            </a:r>
            <a:r>
              <a:rPr lang="en-US" altLang="zh-CN"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我爱这土地</a:t>
            </a:r>
            <a:r>
              <a:rPr lang="en-US" altLang="zh-CN"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完成</a:t>
            </a:r>
            <a:r>
              <a:rPr lang="en-US" altLang="zh-CN" sz="2400">
                <a:solidFill>
                  <a:srgbClr val="000000"/>
                </a:solidFill>
                <a:latin typeface="Times New Roman" panose="02020603050405020304" pitchFamily="18" charset="0"/>
                <a:cs typeface="Times New Roman" panose="02020603050405020304" pitchFamily="18" charset="0"/>
              </a:rPr>
              <a:t>8</a:t>
            </a:r>
            <a:r>
              <a:rPr lang="zh-CN" altLang="en-US" sz="2400">
                <a:solidFill>
                  <a:srgbClr val="000000"/>
                </a:solidFill>
                <a:latin typeface="Times New Roman" panose="02020603050405020304" pitchFamily="18" charset="0"/>
                <a:cs typeface="Times New Roman" panose="02020603050405020304" pitchFamily="18" charset="0"/>
              </a:rPr>
              <a:t>～</a:t>
            </a:r>
            <a:r>
              <a:rPr lang="en-US" altLang="zh-CN" sz="2400">
                <a:solidFill>
                  <a:srgbClr val="000000"/>
                </a:solidFill>
                <a:latin typeface="Times New Roman" panose="02020603050405020304" pitchFamily="18" charset="0"/>
                <a:cs typeface="Times New Roman" panose="02020603050405020304" pitchFamily="18" charset="0"/>
              </a:rPr>
              <a:t>11</a:t>
            </a:r>
            <a:r>
              <a:rPr lang="zh-CN" altLang="en-US" sz="2400">
                <a:solidFill>
                  <a:srgbClr val="000000"/>
                </a:solidFill>
                <a:latin typeface="Times New Roman" panose="02020603050405020304" pitchFamily="18" charset="0"/>
                <a:cs typeface="Times New Roman" panose="02020603050405020304" pitchFamily="18" charset="0"/>
              </a:rPr>
              <a:t>题。</a:t>
            </a:r>
          </a:p>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8</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诗中“鸟”的形象与诗人要歌颂的“土地”有什么联系？</a:t>
            </a:r>
          </a:p>
          <a:p>
            <a:pPr algn="just">
              <a:lnSpc>
                <a:spcPct val="150000"/>
              </a:lnSpc>
            </a:pPr>
            <a:r>
              <a:rPr lang="zh-CN" altLang="en-US" sz="2400">
                <a:solidFill>
                  <a:srgbClr val="000000"/>
                </a:solidFill>
                <a:latin typeface="Times New Roman" panose="02020603050405020304" pitchFamily="18" charset="0"/>
                <a:cs typeface="Times New Roman" panose="02020603050405020304" pitchFamily="18" charset="0"/>
              </a:rPr>
              <a:t> </a:t>
            </a:r>
            <a:r>
              <a:rPr lang="zh-CN" altLang="en-US" sz="2400">
                <a:solidFill>
                  <a:srgbClr val="FF0000"/>
                </a:solidFill>
                <a:latin typeface="Times New Roman" panose="02020603050405020304" pitchFamily="18" charset="0"/>
                <a:cs typeface="Times New Roman" panose="02020603050405020304" pitchFamily="18" charset="0"/>
              </a:rPr>
              <a:t>“土地”是祖国的象征</a:t>
            </a:r>
            <a:r>
              <a:rPr lang="zh-CN" altLang="en-US" sz="2400">
                <a:solidFill>
                  <a:srgbClr val="FF0000"/>
                </a:solidFill>
                <a:latin typeface="MingLiU_HKSCS" panose="02020500000000000000" pitchFamily="18" charset="-120"/>
                <a:ea typeface="MingLiU_HKSCS" panose="02020500000000000000" pitchFamily="18" charset="-120"/>
              </a:rPr>
              <a:t>，</a:t>
            </a:r>
            <a:r>
              <a:rPr lang="zh-CN" altLang="en-US" sz="2400">
                <a:solidFill>
                  <a:srgbClr val="FF0000"/>
                </a:solidFill>
                <a:latin typeface="Times New Roman" panose="02020603050405020304" pitchFamily="18" charset="0"/>
                <a:cs typeface="Times New Roman" panose="02020603050405020304" pitchFamily="18" charset="0"/>
              </a:rPr>
              <a:t>诗人借一只饱受磨难的“鸟”的形象表现自己的忧患意识</a:t>
            </a:r>
            <a:r>
              <a:rPr lang="zh-CN" altLang="en-US" sz="2400">
                <a:solidFill>
                  <a:srgbClr val="FF0000"/>
                </a:solidFill>
                <a:latin typeface="MingLiU_HKSCS" panose="02020500000000000000" pitchFamily="18" charset="-120"/>
                <a:ea typeface="MingLiU_HKSCS" panose="02020500000000000000" pitchFamily="18" charset="-120"/>
              </a:rPr>
              <a:t>，</a:t>
            </a:r>
            <a:r>
              <a:rPr lang="zh-CN" altLang="en-US" sz="2400">
                <a:solidFill>
                  <a:srgbClr val="FF0000"/>
                </a:solidFill>
                <a:latin typeface="Times New Roman" panose="02020603050405020304" pitchFamily="18" charset="0"/>
                <a:cs typeface="Times New Roman" panose="02020603050405020304" pitchFamily="18" charset="0"/>
              </a:rPr>
              <a:t>以及他对多灾多难的祖国的博大深沉的爱。</a:t>
            </a:r>
            <a:r>
              <a:rPr lang="zh-CN" altLang="en-US" sz="2400">
                <a:solidFill>
                  <a:srgbClr val="000000"/>
                </a:solidFill>
                <a:latin typeface="Times New Roman" panose="02020603050405020304" pitchFamily="18" charset="0"/>
                <a:cs typeface="Times New Roman" panose="02020603050405020304" pitchFamily="18" charset="0"/>
              </a:rPr>
              <a:t> </a:t>
            </a:r>
          </a:p>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9</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下列对这首诗的赏析</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不恰当的一项是</a:t>
            </a:r>
            <a:r>
              <a:rPr lang="en-US" altLang="zh-CN" sz="2400">
                <a:solidFill>
                  <a:srgbClr val="000000"/>
                </a:solidFill>
                <a:latin typeface="Times New Roman" panose="02020603050405020304" pitchFamily="18" charset="0"/>
                <a:cs typeface="Times New Roman" panose="02020603050405020304" pitchFamily="18" charset="0"/>
              </a:rPr>
              <a:t>(           )</a:t>
            </a:r>
          </a:p>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A</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全诗以“假如”领起</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接着写鸟儿歌唱的内容</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并由生前的歌唱转写鸟儿死后魂归大地</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最后以鸟儿的形象代之以祖国土地的形象。</a:t>
            </a:r>
          </a:p>
          <a:p>
            <a:pPr>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B</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“嘶哑”的歌喉融入了诗人坎坷的经历和对于这片土地的热爱</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在抗战时期悲壮的气氛里</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诗人是不会听到“珠圆玉润”的叫声的。</a:t>
            </a:r>
            <a:r>
              <a:rPr lang="zh-CN" altLang="en-US" sz="2400" b="0">
                <a:latin typeface="Times New Roman" panose="02020603050405020304" pitchFamily="18" charset="0"/>
                <a:ea typeface="仿宋_GB2312" charset="-122"/>
              </a:rPr>
              <a:t> </a:t>
            </a:r>
          </a:p>
        </p:txBody>
      </p:sp>
      <p:sp>
        <p:nvSpPr>
          <p:cNvPr id="423939" name="矩形 423938"/>
          <p:cNvSpPr/>
          <p:nvPr/>
        </p:nvSpPr>
        <p:spPr>
          <a:xfrm>
            <a:off x="7632131" y="3044756"/>
            <a:ext cx="403225" cy="460375"/>
          </a:xfrm>
          <a:prstGeom prst="rect">
            <a:avLst/>
          </a:prstGeom>
          <a:noFill/>
          <a:ln w="9525">
            <a:noFill/>
          </a:ln>
        </p:spPr>
        <p:txBody>
          <a:bodyPr wrap="none" anchor="t">
            <a:spAutoFit/>
          </a:bodyPr>
          <a:lstStyle/>
          <a:p>
            <a:r>
              <a:rPr lang="en-US" altLang="zh-CN" sz="2400">
                <a:solidFill>
                  <a:srgbClr val="FF0000"/>
                </a:solidFill>
                <a:latin typeface="Times New Roman" panose="02020603050405020304" pitchFamily="18" charset="0"/>
              </a:rPr>
              <a:t>A</a:t>
            </a:r>
            <a:endParaRPr lang="zh-CN" altLang="en-US" sz="2400">
              <a:solidFill>
                <a:srgbClr val="FF0000"/>
              </a:solidFill>
              <a:latin typeface="Times New Roman" panose="02020603050405020304" pitchFamily="18" charset="0"/>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23938">
                                            <p:txEl>
                                              <p:pRg st="2" end="2"/>
                                            </p:txEl>
                                          </p:spTgt>
                                        </p:tgtEl>
                                        <p:attrNameLst>
                                          <p:attrName>style.visibility</p:attrName>
                                        </p:attrNameLst>
                                      </p:cBhvr>
                                      <p:to>
                                        <p:strVal val="visible"/>
                                      </p:to>
                                    </p:set>
                                    <p:animEffect transition="in" filter="blinds(horizontal)">
                                      <p:cBhvr>
                                        <p:cTn id="7" dur="500"/>
                                        <p:tgtEl>
                                          <p:spTgt spid="423938">
                                            <p:txEl>
                                              <p:pRg st="2" end="2"/>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23939"/>
                                        </p:tgtEl>
                                        <p:attrNameLst>
                                          <p:attrName>style.visibility</p:attrName>
                                        </p:attrNameLst>
                                      </p:cBhvr>
                                      <p:to>
                                        <p:strVal val="visible"/>
                                      </p:to>
                                    </p:set>
                                    <p:animEffect transition="in" filter="blinds(horizontal)">
                                      <p:cBhvr>
                                        <p:cTn id="12" dur="500"/>
                                        <p:tgtEl>
                                          <p:spTgt spid="4239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3939"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24962" name="矩形 424961"/>
          <p:cNvSpPr/>
          <p:nvPr/>
        </p:nvSpPr>
        <p:spPr>
          <a:xfrm>
            <a:off x="529112" y="2064784"/>
            <a:ext cx="10947579" cy="2861310"/>
          </a:xfrm>
          <a:prstGeom prst="rect">
            <a:avLst/>
          </a:prstGeom>
          <a:noFill/>
          <a:ln w="9525">
            <a:noFill/>
          </a:ln>
        </p:spPr>
        <p:txBody>
          <a:bodyPr anchor="ctr">
            <a:spAutoFit/>
          </a:bodyPr>
          <a:lstStyle/>
          <a:p>
            <a:pPr algn="just">
              <a:lnSpc>
                <a:spcPct val="150000"/>
              </a:lnSpc>
            </a:pPr>
            <a:r>
              <a:rPr lang="en-US" altLang="zh-CN" sz="2400" b="0">
                <a:solidFill>
                  <a:srgbClr val="000000"/>
                </a:solidFill>
                <a:latin typeface="Times New Roman" panose="02020603050405020304" pitchFamily="18" charset="0"/>
                <a:cs typeface="Times New Roman" panose="02020603050405020304" pitchFamily="18" charset="0"/>
              </a:rPr>
              <a:t>C</a:t>
            </a:r>
            <a:r>
              <a:rPr lang="zh-CN" altLang="en-US" sz="2400" b="0">
                <a:solidFill>
                  <a:srgbClr val="000000"/>
                </a:solidFill>
                <a:latin typeface="MingLiU_HKSCS" panose="02020500000000000000" pitchFamily="18" charset="-120"/>
                <a:ea typeface="MingLiU_HKSCS" panose="02020500000000000000" pitchFamily="18" charset="-120"/>
              </a:rPr>
              <a:t>．</a:t>
            </a:r>
            <a:r>
              <a:rPr lang="zh-CN" altLang="en-US" sz="2400" b="0">
                <a:solidFill>
                  <a:srgbClr val="000000"/>
                </a:solidFill>
                <a:latin typeface="宋体" panose="02010600030101010101" pitchFamily="2" charset="-122"/>
                <a:cs typeface="Times New Roman" panose="02020603050405020304" pitchFamily="18" charset="0"/>
              </a:rPr>
              <a:t>“</a:t>
            </a:r>
            <a:r>
              <a:rPr lang="zh-CN" altLang="en-US" sz="2400" b="0">
                <a:solidFill>
                  <a:srgbClr val="000000"/>
                </a:solidFill>
                <a:latin typeface="Times New Roman" panose="02020603050405020304" pitchFamily="18" charset="0"/>
                <a:cs typeface="Times New Roman" panose="02020603050405020304" pitchFamily="18" charset="0"/>
              </a:rPr>
              <a:t>然后我死了</a:t>
            </a:r>
            <a:r>
              <a:rPr lang="zh-CN" altLang="en-US" sz="2400" b="0">
                <a:solidFill>
                  <a:srgbClr val="000000"/>
                </a:solidFill>
                <a:latin typeface="MingLiU_HKSCS" panose="02020500000000000000" pitchFamily="18" charset="-120"/>
                <a:ea typeface="MingLiU_HKSCS" panose="02020500000000000000" pitchFamily="18" charset="-120"/>
              </a:rPr>
              <a:t>，</a:t>
            </a:r>
            <a:r>
              <a:rPr lang="zh-CN" altLang="en-US" sz="2400" b="0">
                <a:solidFill>
                  <a:srgbClr val="000000"/>
                </a:solidFill>
                <a:latin typeface="Times New Roman" panose="02020603050405020304" pitchFamily="18" charset="0"/>
                <a:cs typeface="Times New Roman" panose="02020603050405020304" pitchFamily="18" charset="0"/>
              </a:rPr>
              <a:t>连羽毛也腐烂在土地里面</a:t>
            </a:r>
            <a:r>
              <a:rPr lang="zh-CN" altLang="en-US" sz="2400" b="0">
                <a:solidFill>
                  <a:srgbClr val="000000"/>
                </a:solidFill>
                <a:latin typeface="宋体" panose="02010600030101010101" pitchFamily="2" charset="-122"/>
                <a:cs typeface="Times New Roman" panose="02020603050405020304" pitchFamily="18" charset="0"/>
              </a:rPr>
              <a:t>”</a:t>
            </a:r>
            <a:r>
              <a:rPr lang="zh-CN" altLang="en-US" sz="2400" b="0">
                <a:solidFill>
                  <a:srgbClr val="000000"/>
                </a:solidFill>
                <a:latin typeface="Times New Roman" panose="02020603050405020304" pitchFamily="18" charset="0"/>
                <a:cs typeface="Times New Roman" panose="02020603050405020304" pitchFamily="18" charset="0"/>
              </a:rPr>
              <a:t>表达了诗人对土地的眷恋之情</a:t>
            </a:r>
            <a:r>
              <a:rPr lang="zh-CN" altLang="en-US" sz="2400" b="0">
                <a:solidFill>
                  <a:srgbClr val="000000"/>
                </a:solidFill>
                <a:latin typeface="MingLiU_HKSCS" panose="02020500000000000000" pitchFamily="18" charset="-120"/>
                <a:ea typeface="MingLiU_HKSCS" panose="02020500000000000000" pitchFamily="18" charset="-120"/>
              </a:rPr>
              <a:t>，</a:t>
            </a:r>
            <a:r>
              <a:rPr lang="zh-CN" altLang="en-US" sz="2400" b="0">
                <a:solidFill>
                  <a:srgbClr val="000000"/>
                </a:solidFill>
                <a:latin typeface="Times New Roman" panose="02020603050405020304" pitchFamily="18" charset="0"/>
                <a:cs typeface="Times New Roman" panose="02020603050405020304" pitchFamily="18" charset="0"/>
              </a:rPr>
              <a:t>他将自身融入大地</a:t>
            </a:r>
            <a:r>
              <a:rPr lang="zh-CN" altLang="en-US" sz="2400" b="0">
                <a:solidFill>
                  <a:srgbClr val="000000"/>
                </a:solidFill>
                <a:latin typeface="MingLiU_HKSCS" panose="02020500000000000000" pitchFamily="18" charset="-120"/>
                <a:ea typeface="MingLiU_HKSCS" panose="02020500000000000000" pitchFamily="18" charset="-120"/>
              </a:rPr>
              <a:t>，</a:t>
            </a:r>
            <a:r>
              <a:rPr lang="zh-CN" altLang="en-US" sz="2400" b="0">
                <a:solidFill>
                  <a:srgbClr val="000000"/>
                </a:solidFill>
                <a:latin typeface="Times New Roman" panose="02020603050405020304" pitchFamily="18" charset="0"/>
                <a:cs typeface="Times New Roman" panose="02020603050405020304" pitchFamily="18" charset="0"/>
              </a:rPr>
              <a:t>隐含了一种敢于牺牲自我的精神。</a:t>
            </a:r>
          </a:p>
          <a:p>
            <a:pPr algn="just">
              <a:lnSpc>
                <a:spcPct val="150000"/>
              </a:lnSpc>
            </a:pPr>
            <a:r>
              <a:rPr lang="en-US" altLang="zh-CN" sz="2400" b="0">
                <a:solidFill>
                  <a:srgbClr val="000000"/>
                </a:solidFill>
                <a:latin typeface="Times New Roman" panose="02020603050405020304" pitchFamily="18" charset="0"/>
                <a:cs typeface="Times New Roman" panose="02020603050405020304" pitchFamily="18" charset="0"/>
              </a:rPr>
              <a:t>D</a:t>
            </a:r>
            <a:r>
              <a:rPr lang="zh-CN" altLang="en-US" sz="2400" b="0">
                <a:solidFill>
                  <a:srgbClr val="000000"/>
                </a:solidFill>
                <a:latin typeface="MingLiU_HKSCS" panose="02020500000000000000" pitchFamily="18" charset="-120"/>
                <a:ea typeface="MingLiU_HKSCS" panose="02020500000000000000" pitchFamily="18" charset="-120"/>
              </a:rPr>
              <a:t>．</a:t>
            </a:r>
            <a:r>
              <a:rPr lang="zh-CN" altLang="en-US" sz="2400" b="0">
                <a:solidFill>
                  <a:srgbClr val="000000"/>
                </a:solidFill>
                <a:latin typeface="Times New Roman" panose="02020603050405020304" pitchFamily="18" charset="0"/>
                <a:cs typeface="Times New Roman" panose="02020603050405020304" pitchFamily="18" charset="0"/>
              </a:rPr>
              <a:t>本诗在所描写的对象前面加上大量修饰成分</a:t>
            </a:r>
            <a:r>
              <a:rPr lang="zh-CN" altLang="en-US" sz="2400" b="0">
                <a:solidFill>
                  <a:srgbClr val="000000"/>
                </a:solidFill>
                <a:latin typeface="MingLiU_HKSCS" panose="02020500000000000000" pitchFamily="18" charset="-120"/>
                <a:ea typeface="MingLiU_HKSCS" panose="02020500000000000000" pitchFamily="18" charset="-120"/>
              </a:rPr>
              <a:t>，</a:t>
            </a:r>
            <a:r>
              <a:rPr lang="zh-CN" altLang="en-US" sz="2400" b="0">
                <a:solidFill>
                  <a:srgbClr val="000000"/>
                </a:solidFill>
                <a:latin typeface="Times New Roman" panose="02020603050405020304" pitchFamily="18" charset="0"/>
                <a:cs typeface="Times New Roman" panose="02020603050405020304" pitchFamily="18" charset="0"/>
              </a:rPr>
              <a:t>展现描写对象的神采风貌</a:t>
            </a:r>
            <a:r>
              <a:rPr lang="zh-CN" altLang="en-US" sz="2400" b="0">
                <a:solidFill>
                  <a:srgbClr val="000000"/>
                </a:solidFill>
                <a:latin typeface="MingLiU_HKSCS" panose="02020500000000000000" pitchFamily="18" charset="-120"/>
                <a:ea typeface="MingLiU_HKSCS" panose="02020500000000000000" pitchFamily="18" charset="-120"/>
              </a:rPr>
              <a:t>，</a:t>
            </a:r>
            <a:r>
              <a:rPr lang="zh-CN" altLang="en-US" sz="2400" b="0">
                <a:solidFill>
                  <a:srgbClr val="000000"/>
                </a:solidFill>
                <a:latin typeface="Times New Roman" panose="02020603050405020304" pitchFamily="18" charset="0"/>
                <a:cs typeface="Times New Roman" panose="02020603050405020304" pitchFamily="18" charset="0"/>
              </a:rPr>
              <a:t>形成一种特殊的立体感和雕塑感</a:t>
            </a:r>
            <a:r>
              <a:rPr lang="zh-CN" altLang="en-US" sz="2400" b="0">
                <a:solidFill>
                  <a:srgbClr val="000000"/>
                </a:solidFill>
                <a:latin typeface="MingLiU_HKSCS" panose="02020500000000000000" pitchFamily="18" charset="-120"/>
                <a:ea typeface="MingLiU_HKSCS" panose="02020500000000000000" pitchFamily="18" charset="-120"/>
              </a:rPr>
              <a:t>，</a:t>
            </a:r>
            <a:r>
              <a:rPr lang="zh-CN" altLang="en-US" sz="2400" b="0">
                <a:solidFill>
                  <a:srgbClr val="000000"/>
                </a:solidFill>
                <a:latin typeface="Times New Roman" panose="02020603050405020304" pitchFamily="18" charset="0"/>
                <a:cs typeface="Times New Roman" panose="02020603050405020304" pitchFamily="18" charset="0"/>
              </a:rPr>
              <a:t>抒发特殊的思想感情。</a:t>
            </a:r>
            <a:endParaRPr lang="zh-CN" altLang="en-US" sz="2400">
              <a:solidFill>
                <a:srgbClr val="000000"/>
              </a:solidFill>
              <a:latin typeface="Times New Roman" panose="02020603050405020304" pitchFamily="18" charset="0"/>
              <a:cs typeface="Times New Roman" panose="02020603050405020304" pitchFamily="18" charset="0"/>
            </a:endParaRPr>
          </a:p>
          <a:p>
            <a:pPr algn="just">
              <a:lnSpc>
                <a:spcPct val="150000"/>
              </a:lnSpc>
            </a:pPr>
            <a:r>
              <a:rPr lang="zh-CN" altLang="en-US" sz="2400">
                <a:solidFill>
                  <a:srgbClr val="000000"/>
                </a:solidFill>
                <a:latin typeface="Times New Roman" panose="02020603050405020304" pitchFamily="18" charset="0"/>
                <a:cs typeface="Times New Roman" panose="02020603050405020304" pitchFamily="18" charset="0"/>
              </a:rPr>
              <a:t> </a:t>
            </a:r>
            <a:r>
              <a:rPr lang="en-US" altLang="zh-CN" sz="2400" b="0">
                <a:solidFill>
                  <a:srgbClr val="FF0000"/>
                </a:solidFill>
                <a:latin typeface="Times New Roman" panose="02020603050405020304" pitchFamily="18" charset="0"/>
                <a:cs typeface="Times New Roman" panose="02020603050405020304" pitchFamily="18" charset="0"/>
              </a:rPr>
              <a:t>【</a:t>
            </a:r>
            <a:r>
              <a:rPr lang="zh-CN" altLang="en-US" sz="2400" b="0">
                <a:solidFill>
                  <a:srgbClr val="FF0000"/>
                </a:solidFill>
                <a:latin typeface="Times New Roman" panose="02020603050405020304" pitchFamily="18" charset="0"/>
                <a:cs typeface="Times New Roman" panose="02020603050405020304" pitchFamily="18" charset="0"/>
              </a:rPr>
              <a:t>解析</a:t>
            </a:r>
            <a:r>
              <a:rPr lang="en-US" altLang="zh-CN" sz="2400" b="0">
                <a:solidFill>
                  <a:srgbClr val="FF0000"/>
                </a:solidFill>
                <a:latin typeface="Times New Roman" panose="02020603050405020304" pitchFamily="18" charset="0"/>
                <a:cs typeface="Times New Roman" panose="02020603050405020304" pitchFamily="18" charset="0"/>
              </a:rPr>
              <a:t>】</a:t>
            </a:r>
            <a:r>
              <a:rPr lang="en-US" altLang="zh-CN" sz="2400">
                <a:solidFill>
                  <a:srgbClr val="FF0000"/>
                </a:solidFill>
                <a:latin typeface="Times New Roman" panose="02020603050405020304" pitchFamily="18" charset="0"/>
                <a:cs typeface="Times New Roman" panose="02020603050405020304" pitchFamily="18" charset="0"/>
              </a:rPr>
              <a:t>A</a:t>
            </a:r>
            <a:r>
              <a:rPr lang="en-US" altLang="zh-CN" sz="2400">
                <a:solidFill>
                  <a:srgbClr val="FF0000"/>
                </a:solidFill>
                <a:latin typeface="宋体" panose="02010600030101010101" pitchFamily="2" charset="-122"/>
                <a:cs typeface="Times New Roman" panose="02020603050405020304" pitchFamily="18" charset="0"/>
              </a:rPr>
              <a:t>“</a:t>
            </a:r>
            <a:r>
              <a:rPr lang="zh-CN" altLang="en-US" sz="2400" b="0">
                <a:solidFill>
                  <a:srgbClr val="FF0000"/>
                </a:solidFill>
                <a:latin typeface="Times New Roman" panose="02020603050405020304" pitchFamily="18" charset="0"/>
                <a:cs typeface="Times New Roman" panose="02020603050405020304" pitchFamily="18" charset="0"/>
              </a:rPr>
              <a:t>代之以祖国土地的形象</a:t>
            </a:r>
            <a:r>
              <a:rPr lang="zh-CN" altLang="en-US" sz="2400">
                <a:solidFill>
                  <a:srgbClr val="FF0000"/>
                </a:solidFill>
                <a:latin typeface="宋体" panose="02010600030101010101" pitchFamily="2" charset="-122"/>
                <a:cs typeface="Times New Roman" panose="02020603050405020304" pitchFamily="18" charset="0"/>
              </a:rPr>
              <a:t>”</a:t>
            </a:r>
            <a:r>
              <a:rPr lang="zh-CN" altLang="en-US" sz="2400" b="0">
                <a:solidFill>
                  <a:srgbClr val="FF0000"/>
                </a:solidFill>
                <a:latin typeface="Times New Roman" panose="02020603050405020304" pitchFamily="18" charset="0"/>
                <a:cs typeface="Times New Roman" panose="02020603050405020304" pitchFamily="18" charset="0"/>
              </a:rPr>
              <a:t>分析不当</a:t>
            </a:r>
            <a:r>
              <a:rPr lang="zh-CN" altLang="en-US" sz="2400" b="0">
                <a:solidFill>
                  <a:srgbClr val="FF0000"/>
                </a:solidFill>
                <a:latin typeface="MingLiU_HKSCS" panose="02020500000000000000" pitchFamily="18" charset="-120"/>
                <a:ea typeface="MingLiU_HKSCS" panose="02020500000000000000" pitchFamily="18" charset="-120"/>
              </a:rPr>
              <a:t>，</a:t>
            </a:r>
            <a:r>
              <a:rPr lang="zh-CN" altLang="en-US" sz="2400" b="0">
                <a:solidFill>
                  <a:srgbClr val="FF0000"/>
                </a:solidFill>
                <a:latin typeface="Times New Roman" panose="02020603050405020304" pitchFamily="18" charset="0"/>
                <a:cs typeface="Times New Roman" panose="02020603050405020304" pitchFamily="18" charset="0"/>
              </a:rPr>
              <a:t>应为代之以诗人自身的形象。</a:t>
            </a:r>
            <a:r>
              <a:rPr lang="zh-CN" altLang="en-US" sz="2400" b="0">
                <a:latin typeface="Times New Roman" panose="02020603050405020304" pitchFamily="18" charset="0"/>
                <a:ea typeface="仿宋_GB2312" charset="-122"/>
              </a:rPr>
              <a:t> </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24962">
                                            <p:txEl>
                                              <p:pRg st="2" end="2"/>
                                            </p:txEl>
                                          </p:spTgt>
                                        </p:tgtEl>
                                        <p:attrNameLst>
                                          <p:attrName>style.visibility</p:attrName>
                                        </p:attrNameLst>
                                      </p:cBhvr>
                                      <p:to>
                                        <p:strVal val="visible"/>
                                      </p:to>
                                    </p:set>
                                    <p:animEffect transition="in" filter="blinds(horizontal)">
                                      <p:cBhvr>
                                        <p:cTn id="7" dur="500"/>
                                        <p:tgtEl>
                                          <p:spTgt spid="42496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25986" name="矩形 425985"/>
          <p:cNvSpPr/>
          <p:nvPr/>
        </p:nvSpPr>
        <p:spPr>
          <a:xfrm>
            <a:off x="433897" y="1335128"/>
            <a:ext cx="10947579" cy="3969385"/>
          </a:xfrm>
          <a:prstGeom prst="rect">
            <a:avLst/>
          </a:prstGeom>
          <a:noFill/>
          <a:ln w="9525">
            <a:noFill/>
          </a:ln>
        </p:spPr>
        <p:txBody>
          <a:bodyPr anchor="ctr">
            <a:spAutoFit/>
          </a:bodyPr>
          <a:lstStyle/>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10</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诗中“我”歌唱“被暴风雨所打击着的土地”</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实际上是歌唱</a:t>
            </a:r>
            <a:r>
              <a:rPr lang="en-US" altLang="zh-CN" sz="2400">
                <a:solidFill>
                  <a:srgbClr val="000000"/>
                </a:solidFill>
                <a:latin typeface="Times New Roman" panose="02020603050405020304" pitchFamily="18" charset="0"/>
                <a:cs typeface="Times New Roman" panose="02020603050405020304" pitchFamily="18" charset="0"/>
              </a:rPr>
              <a:t>_____________________</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歌唱“温柔的黎明”实际上是歌唱</a:t>
            </a:r>
            <a:r>
              <a:rPr lang="en-US" altLang="zh-CN" sz="2400">
                <a:solidFill>
                  <a:srgbClr val="000000"/>
                </a:solidFill>
                <a:latin typeface="Times New Roman" panose="02020603050405020304" pitchFamily="18" charset="0"/>
                <a:cs typeface="Times New Roman" panose="02020603050405020304" pitchFamily="18" charset="0"/>
              </a:rPr>
              <a:t>_________________________________</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运用的是</a:t>
            </a:r>
            <a:r>
              <a:rPr lang="en-US" altLang="zh-CN" sz="2400">
                <a:solidFill>
                  <a:srgbClr val="000000"/>
                </a:solidFill>
                <a:latin typeface="Times New Roman" panose="02020603050405020304" pitchFamily="18" charset="0"/>
                <a:cs typeface="Times New Roman" panose="02020603050405020304" pitchFamily="18" charset="0"/>
              </a:rPr>
              <a:t>_________</a:t>
            </a:r>
            <a:r>
              <a:rPr lang="zh-CN" altLang="en-US" sz="2400">
                <a:solidFill>
                  <a:srgbClr val="000000"/>
                </a:solidFill>
                <a:latin typeface="Times New Roman" panose="02020603050405020304" pitchFamily="18" charset="0"/>
                <a:cs typeface="Times New Roman" panose="02020603050405020304" pitchFamily="18" charset="0"/>
              </a:rPr>
              <a:t>的表现手法。</a:t>
            </a:r>
          </a:p>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11</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从全诗看</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作者在诗中流露了一种怎样的感情？</a:t>
            </a:r>
          </a:p>
          <a:p>
            <a:pPr algn="just">
              <a:lnSpc>
                <a:spcPct val="150000"/>
              </a:lnSpc>
            </a:pPr>
            <a:r>
              <a:rPr lang="zh-CN" altLang="en-US" sz="2400">
                <a:solidFill>
                  <a:srgbClr val="FF0000"/>
                </a:solidFill>
                <a:latin typeface="Times New Roman" panose="02020603050405020304" pitchFamily="18" charset="0"/>
                <a:cs typeface="Times New Roman" panose="02020603050405020304" pitchFamily="18" charset="0"/>
              </a:rPr>
              <a:t>诗中的土地突破了土地本身的意义</a:t>
            </a:r>
            <a:r>
              <a:rPr lang="zh-CN" altLang="en-US" sz="2400">
                <a:solidFill>
                  <a:srgbClr val="FF0000"/>
                </a:solidFill>
                <a:latin typeface="MingLiU_HKSCS" panose="02020500000000000000" pitchFamily="18" charset="-120"/>
                <a:ea typeface="MingLiU_HKSCS" panose="02020500000000000000" pitchFamily="18" charset="-120"/>
              </a:rPr>
              <a:t>，</a:t>
            </a:r>
            <a:r>
              <a:rPr lang="zh-CN" altLang="en-US" sz="2400">
                <a:solidFill>
                  <a:srgbClr val="FF0000"/>
                </a:solidFill>
                <a:latin typeface="Times New Roman" panose="02020603050405020304" pitchFamily="18" charset="0"/>
                <a:cs typeface="Times New Roman" panose="02020603050405020304" pitchFamily="18" charset="0"/>
              </a:rPr>
              <a:t>上升到了祖国的象征</a:t>
            </a:r>
            <a:r>
              <a:rPr lang="zh-CN" altLang="en-US" sz="2400">
                <a:solidFill>
                  <a:srgbClr val="FF0000"/>
                </a:solidFill>
                <a:latin typeface="MingLiU_HKSCS" panose="02020500000000000000" pitchFamily="18" charset="-120"/>
                <a:ea typeface="MingLiU_HKSCS" panose="02020500000000000000" pitchFamily="18" charset="-120"/>
              </a:rPr>
              <a:t>，</a:t>
            </a:r>
            <a:r>
              <a:rPr lang="zh-CN" altLang="en-US" sz="2400">
                <a:solidFill>
                  <a:srgbClr val="FF0000"/>
                </a:solidFill>
                <a:latin typeface="Times New Roman" panose="02020603050405020304" pitchFamily="18" charset="0"/>
                <a:cs typeface="Times New Roman" panose="02020603050405020304" pitchFamily="18" charset="0"/>
              </a:rPr>
              <a:t>诗中表达了诗人对生他养他而又多灾多难的祖国的深沉的爱</a:t>
            </a:r>
            <a:r>
              <a:rPr lang="zh-CN" altLang="en-US" sz="2400">
                <a:solidFill>
                  <a:srgbClr val="FF0000"/>
                </a:solidFill>
                <a:latin typeface="MingLiU_HKSCS" panose="02020500000000000000" pitchFamily="18" charset="-120"/>
                <a:ea typeface="MingLiU_HKSCS" panose="02020500000000000000" pitchFamily="18" charset="-120"/>
              </a:rPr>
              <a:t>，</a:t>
            </a:r>
            <a:r>
              <a:rPr lang="zh-CN" altLang="en-US" sz="2400">
                <a:solidFill>
                  <a:srgbClr val="FF0000"/>
                </a:solidFill>
                <a:latin typeface="Times New Roman" panose="02020603050405020304" pitchFamily="18" charset="0"/>
                <a:cs typeface="Times New Roman" panose="02020603050405020304" pitchFamily="18" charset="0"/>
              </a:rPr>
              <a:t>抒发了那个时代为祖国的独立自由而奋斗献身的华夏儿女的共同心声。</a:t>
            </a:r>
            <a:endParaRPr lang="zh-CN" altLang="en-US" sz="2400">
              <a:solidFill>
                <a:srgbClr val="FF0000"/>
              </a:solidFill>
              <a:latin typeface="Times New Roman" panose="02020603050405020304" pitchFamily="18" charset="0"/>
              <a:ea typeface="Times New Roman" panose="02020603050405020304" pitchFamily="18" charset="0"/>
            </a:endParaRPr>
          </a:p>
        </p:txBody>
      </p:sp>
      <p:sp>
        <p:nvSpPr>
          <p:cNvPr id="425988" name="矩形 425987"/>
          <p:cNvSpPr/>
          <p:nvPr/>
        </p:nvSpPr>
        <p:spPr>
          <a:xfrm>
            <a:off x="721657" y="1796385"/>
            <a:ext cx="2926080" cy="460375"/>
          </a:xfrm>
          <a:prstGeom prst="rect">
            <a:avLst/>
          </a:prstGeom>
          <a:noFill/>
          <a:ln w="9525">
            <a:noFill/>
          </a:ln>
        </p:spPr>
        <p:txBody>
          <a:bodyPr wrap="none" anchor="t">
            <a:spAutoFit/>
          </a:bodyPr>
          <a:lstStyle/>
          <a:p>
            <a:r>
              <a:rPr lang="zh-CN" altLang="en-US" sz="2400">
                <a:solidFill>
                  <a:srgbClr val="FF0000"/>
                </a:solidFill>
                <a:latin typeface="Times New Roman" panose="02020603050405020304" pitchFamily="18" charset="0"/>
              </a:rPr>
              <a:t>正在遭受苦难的祖国</a:t>
            </a:r>
          </a:p>
        </p:txBody>
      </p:sp>
      <p:sp>
        <p:nvSpPr>
          <p:cNvPr id="425989" name="矩形 425988"/>
          <p:cNvSpPr/>
          <p:nvPr/>
        </p:nvSpPr>
        <p:spPr>
          <a:xfrm>
            <a:off x="241352" y="2469236"/>
            <a:ext cx="5364480" cy="460375"/>
          </a:xfrm>
          <a:prstGeom prst="rect">
            <a:avLst/>
          </a:prstGeom>
          <a:noFill/>
          <a:ln w="9525">
            <a:noFill/>
          </a:ln>
        </p:spPr>
        <p:txBody>
          <a:bodyPr wrap="none" anchor="t">
            <a:spAutoFit/>
          </a:bodyPr>
          <a:lstStyle/>
          <a:p>
            <a:r>
              <a:rPr lang="zh-CN" altLang="en-US" sz="2400">
                <a:solidFill>
                  <a:srgbClr val="FF0000"/>
                </a:solidFill>
                <a:latin typeface="Times New Roman" panose="02020603050405020304" pitchFamily="18" charset="0"/>
              </a:rPr>
              <a:t>独立自由的曙光，它将降临祖国的大地</a:t>
            </a:r>
          </a:p>
        </p:txBody>
      </p:sp>
      <p:sp>
        <p:nvSpPr>
          <p:cNvPr id="425990" name="矩形 425989"/>
          <p:cNvSpPr/>
          <p:nvPr/>
        </p:nvSpPr>
        <p:spPr>
          <a:xfrm>
            <a:off x="8302867" y="2469236"/>
            <a:ext cx="792480" cy="460375"/>
          </a:xfrm>
          <a:prstGeom prst="rect">
            <a:avLst/>
          </a:prstGeom>
          <a:noFill/>
          <a:ln w="9525">
            <a:noFill/>
          </a:ln>
        </p:spPr>
        <p:txBody>
          <a:bodyPr wrap="none" anchor="t">
            <a:spAutoFit/>
          </a:bodyPr>
          <a:lstStyle/>
          <a:p>
            <a:r>
              <a:rPr lang="zh-CN" altLang="en-US" sz="2400">
                <a:solidFill>
                  <a:srgbClr val="FF0000"/>
                </a:solidFill>
                <a:latin typeface="Times New Roman" panose="02020603050405020304" pitchFamily="18" charset="0"/>
              </a:rPr>
              <a:t>象征</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25988"/>
                                        </p:tgtEl>
                                        <p:attrNameLst>
                                          <p:attrName>style.visibility</p:attrName>
                                        </p:attrNameLst>
                                      </p:cBhvr>
                                      <p:to>
                                        <p:strVal val="visible"/>
                                      </p:to>
                                    </p:set>
                                    <p:animEffect transition="in" filter="blinds(horizontal)">
                                      <p:cBhvr>
                                        <p:cTn id="7" dur="500"/>
                                        <p:tgtEl>
                                          <p:spTgt spid="42598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25989"/>
                                        </p:tgtEl>
                                        <p:attrNameLst>
                                          <p:attrName>style.visibility</p:attrName>
                                        </p:attrNameLst>
                                      </p:cBhvr>
                                      <p:to>
                                        <p:strVal val="visible"/>
                                      </p:to>
                                    </p:set>
                                    <p:animEffect transition="in" filter="blinds(horizontal)">
                                      <p:cBhvr>
                                        <p:cTn id="12" dur="500"/>
                                        <p:tgtEl>
                                          <p:spTgt spid="42598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25990"/>
                                        </p:tgtEl>
                                        <p:attrNameLst>
                                          <p:attrName>style.visibility</p:attrName>
                                        </p:attrNameLst>
                                      </p:cBhvr>
                                      <p:to>
                                        <p:strVal val="visible"/>
                                      </p:to>
                                    </p:set>
                                    <p:animEffect transition="in" filter="blinds(horizontal)">
                                      <p:cBhvr>
                                        <p:cTn id="17" dur="500"/>
                                        <p:tgtEl>
                                          <p:spTgt spid="42599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425986">
                                            <p:txEl>
                                              <p:pRg st="2" end="2"/>
                                            </p:txEl>
                                          </p:spTgt>
                                        </p:tgtEl>
                                        <p:attrNameLst>
                                          <p:attrName>style.visibility</p:attrName>
                                        </p:attrNameLst>
                                      </p:cBhvr>
                                      <p:to>
                                        <p:strVal val="visible"/>
                                      </p:to>
                                    </p:set>
                                    <p:animEffect transition="in" filter="blinds(horizontal)">
                                      <p:cBhvr>
                                        <p:cTn id="22" dur="500"/>
                                        <p:tgtEl>
                                          <p:spTgt spid="42598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5988" grpId="0"/>
      <p:bldP spid="425989" grpId="0"/>
      <p:bldP spid="425990"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39298" name="图片 439297" descr="C:/Users/Administrator/Desktop/九上语文（人教）练闯考 教师用书已导pdf梁慧琳2018/类文阅读.TIF"/>
          <p:cNvPicPr>
            <a:picLocks noChangeAspect="1"/>
          </p:cNvPicPr>
          <p:nvPr/>
        </p:nvPicPr>
        <p:blipFill>
          <a:blip r:embed="rId3" r:link="rId2"/>
          <a:stretch>
            <a:fillRect/>
          </a:stretch>
        </p:blipFill>
        <p:spPr>
          <a:xfrm>
            <a:off x="626443" y="2469236"/>
            <a:ext cx="10268380" cy="1288572"/>
          </a:xfrm>
          <a:prstGeom prst="rect">
            <a:avLst/>
          </a:prstGeom>
          <a:noFill/>
          <a:ln w="9525">
            <a:noFill/>
          </a:ln>
        </p:spPr>
      </p:pic>
    </p:spTree>
  </p:cSld>
  <p:clrMapOvr>
    <a:masterClrMapping/>
  </p:clrMapOvr>
  <p:transition spd="med">
    <p:random/>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27010" name="矩形 427009"/>
          <p:cNvSpPr/>
          <p:nvPr/>
        </p:nvSpPr>
        <p:spPr>
          <a:xfrm>
            <a:off x="529112" y="814945"/>
            <a:ext cx="10947579" cy="5077460"/>
          </a:xfrm>
          <a:prstGeom prst="rect">
            <a:avLst/>
          </a:prstGeom>
          <a:noFill/>
          <a:ln w="9525">
            <a:noFill/>
          </a:ln>
        </p:spPr>
        <p:txBody>
          <a:bodyPr anchor="ctr">
            <a:spAutoFit/>
          </a:bodyPr>
          <a:lstStyle/>
          <a:p>
            <a:pPr algn="ctr">
              <a:lnSpc>
                <a:spcPct val="150000"/>
              </a:lnSpc>
            </a:pPr>
            <a:r>
              <a:rPr lang="zh-CN" altLang="en-US" sz="2400">
                <a:solidFill>
                  <a:srgbClr val="000000"/>
                </a:solidFill>
                <a:latin typeface="Times New Roman" panose="02020603050405020304" pitchFamily="18" charset="0"/>
                <a:ea typeface="隶书" panose="02010509060101010101" pitchFamily="49" charset="-122"/>
              </a:rPr>
              <a:t>镜　子</a:t>
            </a:r>
            <a:endParaRPr lang="zh-CN" altLang="en-US" sz="2400">
              <a:solidFill>
                <a:srgbClr val="000000"/>
              </a:solidFill>
              <a:latin typeface="Times New Roman" panose="02020603050405020304" pitchFamily="18" charset="0"/>
              <a:ea typeface="仿宋_GB2312" charset="-122"/>
            </a:endParaRPr>
          </a:p>
          <a:p>
            <a:pPr algn="ctr">
              <a:lnSpc>
                <a:spcPct val="150000"/>
              </a:lnSpc>
            </a:pPr>
            <a:r>
              <a:rPr lang="zh-CN" altLang="en-US" sz="2400">
                <a:solidFill>
                  <a:srgbClr val="000000"/>
                </a:solidFill>
                <a:latin typeface="Times New Roman" panose="02020603050405020304" pitchFamily="18" charset="0"/>
                <a:ea typeface="仿宋_GB2312" charset="-122"/>
              </a:rPr>
              <a:t>艾青</a:t>
            </a:r>
            <a:endParaRPr lang="zh-CN" altLang="en-US" sz="2400">
              <a:solidFill>
                <a:srgbClr val="000000"/>
              </a:solidFill>
              <a:latin typeface="Times New Roman" panose="02020603050405020304" pitchFamily="18" charset="0"/>
              <a:ea typeface="楷体_GB2312" pitchFamily="49" charset="-122"/>
            </a:endParaRPr>
          </a:p>
          <a:p>
            <a:pPr algn="ctr">
              <a:lnSpc>
                <a:spcPct val="150000"/>
              </a:lnSpc>
            </a:pPr>
            <a:r>
              <a:rPr lang="zh-CN" altLang="en-US" sz="2400">
                <a:solidFill>
                  <a:srgbClr val="000000"/>
                </a:solidFill>
                <a:latin typeface="Times New Roman" panose="02020603050405020304" pitchFamily="18" charset="0"/>
                <a:ea typeface="楷体_GB2312" pitchFamily="49" charset="-122"/>
              </a:rPr>
              <a:t>仅只是一个平面</a:t>
            </a:r>
          </a:p>
          <a:p>
            <a:pPr algn="ctr">
              <a:lnSpc>
                <a:spcPct val="150000"/>
              </a:lnSpc>
            </a:pPr>
            <a:r>
              <a:rPr lang="zh-CN" altLang="en-US" sz="2400">
                <a:solidFill>
                  <a:srgbClr val="000000"/>
                </a:solidFill>
                <a:latin typeface="Times New Roman" panose="02020603050405020304" pitchFamily="18" charset="0"/>
                <a:ea typeface="楷体_GB2312" pitchFamily="49" charset="-122"/>
              </a:rPr>
              <a:t>却又是深不可测</a:t>
            </a:r>
          </a:p>
          <a:p>
            <a:pPr algn="ctr">
              <a:lnSpc>
                <a:spcPct val="150000"/>
              </a:lnSpc>
            </a:pPr>
            <a:r>
              <a:rPr lang="zh-CN" altLang="en-US" sz="2400">
                <a:solidFill>
                  <a:srgbClr val="000000"/>
                </a:solidFill>
                <a:latin typeface="Times New Roman" panose="02020603050405020304" pitchFamily="18" charset="0"/>
                <a:ea typeface="楷体_GB2312" pitchFamily="49" charset="-122"/>
              </a:rPr>
              <a:t>它最为真实</a:t>
            </a:r>
          </a:p>
          <a:p>
            <a:pPr algn="ctr">
              <a:lnSpc>
                <a:spcPct val="150000"/>
              </a:lnSpc>
            </a:pPr>
            <a:r>
              <a:rPr lang="zh-CN" altLang="en-US" sz="2400">
                <a:solidFill>
                  <a:srgbClr val="000000"/>
                </a:solidFill>
                <a:latin typeface="Times New Roman" panose="02020603050405020304" pitchFamily="18" charset="0"/>
                <a:ea typeface="楷体_GB2312" pitchFamily="49" charset="-122"/>
              </a:rPr>
              <a:t>决不隐瞒缺点</a:t>
            </a:r>
          </a:p>
          <a:p>
            <a:pPr algn="ctr">
              <a:lnSpc>
                <a:spcPct val="150000"/>
              </a:lnSpc>
            </a:pPr>
            <a:r>
              <a:rPr lang="zh-CN" altLang="en-US" sz="2400">
                <a:solidFill>
                  <a:srgbClr val="000000"/>
                </a:solidFill>
                <a:latin typeface="Times New Roman" panose="02020603050405020304" pitchFamily="18" charset="0"/>
                <a:ea typeface="楷体_GB2312" pitchFamily="49" charset="-122"/>
              </a:rPr>
              <a:t>它忠于寻找它的主人</a:t>
            </a:r>
          </a:p>
          <a:p>
            <a:pPr algn="ctr">
              <a:lnSpc>
                <a:spcPct val="150000"/>
              </a:lnSpc>
            </a:pPr>
            <a:r>
              <a:rPr lang="zh-CN" altLang="en-US" sz="2400">
                <a:solidFill>
                  <a:srgbClr val="000000"/>
                </a:solidFill>
                <a:latin typeface="Times New Roman" panose="02020603050405020304" pitchFamily="18" charset="0"/>
                <a:ea typeface="楷体_GB2312" pitchFamily="49" charset="-122"/>
              </a:rPr>
              <a:t>谁都从中发现自己</a:t>
            </a:r>
          </a:p>
          <a:p>
            <a:pPr algn="ctr">
              <a:lnSpc>
                <a:spcPct val="150000"/>
              </a:lnSpc>
            </a:pPr>
            <a:r>
              <a:rPr lang="zh-CN" altLang="en-US" sz="2400">
                <a:solidFill>
                  <a:srgbClr val="000000"/>
                </a:solidFill>
                <a:latin typeface="Times New Roman" panose="02020603050405020304" pitchFamily="18" charset="0"/>
                <a:ea typeface="楷体_GB2312" pitchFamily="49" charset="-122"/>
              </a:rPr>
              <a:t>或是醉后酡颜</a:t>
            </a:r>
          </a:p>
        </p:txBody>
      </p:sp>
    </p:spTree>
  </p:cSld>
  <p:clrMapOvr>
    <a:masterClrMapping/>
  </p:clrMapOvr>
  <p:transition spd="med">
    <p:random/>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28034" name="矩形 428033"/>
          <p:cNvSpPr/>
          <p:nvPr/>
        </p:nvSpPr>
        <p:spPr>
          <a:xfrm>
            <a:off x="529112" y="1335128"/>
            <a:ext cx="10947579" cy="3969385"/>
          </a:xfrm>
          <a:prstGeom prst="rect">
            <a:avLst/>
          </a:prstGeom>
          <a:noFill/>
          <a:ln w="9525">
            <a:noFill/>
          </a:ln>
        </p:spPr>
        <p:txBody>
          <a:bodyPr anchor="ctr">
            <a:spAutoFit/>
          </a:bodyPr>
          <a:lstStyle/>
          <a:p>
            <a:pPr algn="ctr">
              <a:lnSpc>
                <a:spcPct val="150000"/>
              </a:lnSpc>
            </a:pPr>
            <a:r>
              <a:rPr lang="zh-CN" altLang="en-US" sz="2400">
                <a:solidFill>
                  <a:srgbClr val="000000"/>
                </a:solidFill>
                <a:latin typeface="Times New Roman" panose="02020603050405020304" pitchFamily="18" charset="0"/>
                <a:ea typeface="楷体_GB2312" pitchFamily="49" charset="-122"/>
              </a:rPr>
              <a:t>或是鬓如霜雪</a:t>
            </a:r>
          </a:p>
          <a:p>
            <a:pPr algn="ctr">
              <a:lnSpc>
                <a:spcPct val="150000"/>
              </a:lnSpc>
            </a:pPr>
            <a:r>
              <a:rPr lang="zh-CN" altLang="en-US" sz="2400">
                <a:solidFill>
                  <a:srgbClr val="000000"/>
                </a:solidFill>
                <a:latin typeface="Times New Roman" panose="02020603050405020304" pitchFamily="18" charset="0"/>
                <a:ea typeface="楷体_GB2312" pitchFamily="49" charset="-122"/>
              </a:rPr>
              <a:t>有人喜欢它</a:t>
            </a:r>
          </a:p>
          <a:p>
            <a:pPr algn="ctr">
              <a:lnSpc>
                <a:spcPct val="150000"/>
              </a:lnSpc>
            </a:pPr>
            <a:r>
              <a:rPr lang="zh-CN" altLang="en-US" sz="2400">
                <a:solidFill>
                  <a:srgbClr val="000000"/>
                </a:solidFill>
                <a:latin typeface="Times New Roman" panose="02020603050405020304" pitchFamily="18" charset="0"/>
                <a:ea typeface="楷体_GB2312" pitchFamily="49" charset="-122"/>
              </a:rPr>
              <a:t>因为自己美</a:t>
            </a:r>
          </a:p>
          <a:p>
            <a:pPr algn="ctr">
              <a:lnSpc>
                <a:spcPct val="150000"/>
              </a:lnSpc>
            </a:pPr>
            <a:r>
              <a:rPr lang="zh-CN" altLang="en-US" sz="2400">
                <a:solidFill>
                  <a:srgbClr val="000000"/>
                </a:solidFill>
                <a:latin typeface="Times New Roman" panose="02020603050405020304" pitchFamily="18" charset="0"/>
                <a:ea typeface="楷体_GB2312" pitchFamily="49" charset="-122"/>
              </a:rPr>
              <a:t>有人躲避它</a:t>
            </a:r>
          </a:p>
          <a:p>
            <a:pPr algn="ctr">
              <a:lnSpc>
                <a:spcPct val="150000"/>
              </a:lnSpc>
            </a:pPr>
            <a:r>
              <a:rPr lang="zh-CN" altLang="en-US" sz="2400">
                <a:solidFill>
                  <a:srgbClr val="000000"/>
                </a:solidFill>
                <a:latin typeface="Times New Roman" panose="02020603050405020304" pitchFamily="18" charset="0"/>
                <a:ea typeface="楷体_GB2312" pitchFamily="49" charset="-122"/>
              </a:rPr>
              <a:t>因为它直率</a:t>
            </a:r>
          </a:p>
          <a:p>
            <a:pPr algn="ctr">
              <a:lnSpc>
                <a:spcPct val="150000"/>
              </a:lnSpc>
            </a:pPr>
            <a:r>
              <a:rPr lang="zh-CN" altLang="en-US" sz="2400">
                <a:solidFill>
                  <a:srgbClr val="000000"/>
                </a:solidFill>
                <a:latin typeface="Times New Roman" panose="02020603050405020304" pitchFamily="18" charset="0"/>
                <a:ea typeface="楷体_GB2312" pitchFamily="49" charset="-122"/>
              </a:rPr>
              <a:t>甚至有的人</a:t>
            </a:r>
          </a:p>
          <a:p>
            <a:pPr algn="ctr">
              <a:lnSpc>
                <a:spcPct val="150000"/>
              </a:lnSpc>
            </a:pPr>
            <a:r>
              <a:rPr lang="zh-CN" altLang="en-US" sz="2400">
                <a:solidFill>
                  <a:srgbClr val="000000"/>
                </a:solidFill>
                <a:latin typeface="Times New Roman" panose="02020603050405020304" pitchFamily="18" charset="0"/>
                <a:ea typeface="楷体_GB2312" pitchFamily="49" charset="-122"/>
              </a:rPr>
              <a:t>恨不得把它打碎</a:t>
            </a:r>
          </a:p>
        </p:txBody>
      </p:sp>
    </p:spTree>
  </p:cSld>
  <p:clrMapOvr>
    <a:masterClrMapping/>
  </p:clrMapOvr>
  <p:transition spd="med">
    <p:random/>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29058" name="矩形 429057"/>
          <p:cNvSpPr/>
          <p:nvPr/>
        </p:nvSpPr>
        <p:spPr>
          <a:xfrm>
            <a:off x="529112" y="1629233"/>
            <a:ext cx="10947579" cy="3415030"/>
          </a:xfrm>
          <a:prstGeom prst="rect">
            <a:avLst/>
          </a:prstGeom>
          <a:noFill/>
          <a:ln w="9525">
            <a:noFill/>
          </a:ln>
        </p:spPr>
        <p:txBody>
          <a:bodyPr anchor="ctr">
            <a:spAutoFit/>
          </a:bodyPr>
          <a:lstStyle/>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12</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这首诗歌中的“镜子”是怎样的一个艺术形象？请结合原诗简要赏析。 </a:t>
            </a:r>
          </a:p>
          <a:p>
            <a:pPr algn="just">
              <a:lnSpc>
                <a:spcPct val="150000"/>
              </a:lnSpc>
            </a:pPr>
            <a:r>
              <a:rPr lang="en-US" altLang="zh-CN" sz="2400">
                <a:solidFill>
                  <a:srgbClr val="FF0000"/>
                </a:solidFill>
                <a:latin typeface="Times New Roman" panose="02020603050405020304" pitchFamily="18" charset="0"/>
                <a:cs typeface="Times New Roman" panose="02020603050405020304" pitchFamily="18" charset="0"/>
              </a:rPr>
              <a:t>“</a:t>
            </a:r>
            <a:r>
              <a:rPr lang="zh-CN" altLang="en-US" sz="2400">
                <a:solidFill>
                  <a:srgbClr val="FF0000"/>
                </a:solidFill>
                <a:latin typeface="Times New Roman" panose="02020603050405020304" pitchFamily="18" charset="0"/>
                <a:cs typeface="Times New Roman" panose="02020603050405020304" pitchFamily="18" charset="0"/>
              </a:rPr>
              <a:t>镜子”是直言刚烈之士的典型</a:t>
            </a:r>
            <a:r>
              <a:rPr lang="zh-CN" altLang="en-US" sz="2400">
                <a:solidFill>
                  <a:srgbClr val="FF0000"/>
                </a:solidFill>
                <a:latin typeface="MingLiU_HKSCS" panose="02020500000000000000" pitchFamily="18" charset="-120"/>
                <a:ea typeface="MingLiU_HKSCS" panose="02020500000000000000" pitchFamily="18" charset="-120"/>
              </a:rPr>
              <a:t>，</a:t>
            </a:r>
            <a:r>
              <a:rPr lang="zh-CN" altLang="en-US" sz="2400">
                <a:solidFill>
                  <a:srgbClr val="FF0000"/>
                </a:solidFill>
                <a:latin typeface="Times New Roman" panose="02020603050405020304" pitchFamily="18" charset="0"/>
                <a:cs typeface="Times New Roman" panose="02020603050405020304" pitchFamily="18" charset="0"/>
              </a:rPr>
              <a:t>“平面”展现了镜子出身普通</a:t>
            </a:r>
            <a:r>
              <a:rPr lang="zh-CN" altLang="en-US" sz="2400">
                <a:solidFill>
                  <a:srgbClr val="FF0000"/>
                </a:solidFill>
                <a:latin typeface="MingLiU_HKSCS" panose="02020500000000000000" pitchFamily="18" charset="-120"/>
                <a:ea typeface="MingLiU_HKSCS" panose="02020500000000000000" pitchFamily="18" charset="-120"/>
              </a:rPr>
              <a:t>，</a:t>
            </a:r>
            <a:r>
              <a:rPr lang="zh-CN" altLang="en-US" sz="2400">
                <a:solidFill>
                  <a:srgbClr val="FF0000"/>
                </a:solidFill>
                <a:latin typeface="Times New Roman" panose="02020603050405020304" pitchFamily="18" charset="0"/>
                <a:cs typeface="Times New Roman" panose="02020603050405020304" pitchFamily="18" charset="0"/>
              </a:rPr>
              <a:t>“真实”“不隐瞒缺点”“谁都从中发现自己”表现了镜子的率直与忠诚。</a:t>
            </a:r>
          </a:p>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13</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这首诗歌主要运用了什么修辞手法？其作用是什么？</a:t>
            </a:r>
          </a:p>
          <a:p>
            <a:pPr algn="just">
              <a:lnSpc>
                <a:spcPct val="150000"/>
              </a:lnSpc>
            </a:pPr>
            <a:r>
              <a:rPr lang="zh-CN" altLang="en-US" sz="2400">
                <a:solidFill>
                  <a:srgbClr val="FF0000"/>
                </a:solidFill>
                <a:latin typeface="Times New Roman" panose="02020603050405020304" pitchFamily="18" charset="0"/>
                <a:cs typeface="Times New Roman" panose="02020603050405020304" pitchFamily="18" charset="0"/>
              </a:rPr>
              <a:t>主要运用了拟人的修辞手法。含蓄地刻画了人们对于直言之士的种种态度</a:t>
            </a:r>
            <a:r>
              <a:rPr lang="zh-CN" altLang="en-US" sz="2400">
                <a:solidFill>
                  <a:srgbClr val="FF0000"/>
                </a:solidFill>
                <a:latin typeface="MingLiU_HKSCS" panose="02020500000000000000" pitchFamily="18" charset="-120"/>
                <a:ea typeface="MingLiU_HKSCS" panose="02020500000000000000" pitchFamily="18" charset="-120"/>
              </a:rPr>
              <a:t>，</a:t>
            </a:r>
            <a:r>
              <a:rPr lang="zh-CN" altLang="en-US" sz="2400">
                <a:solidFill>
                  <a:srgbClr val="FF0000"/>
                </a:solidFill>
                <a:latin typeface="Times New Roman" panose="02020603050405020304" pitchFamily="18" charset="0"/>
                <a:cs typeface="Times New Roman" panose="02020603050405020304" pitchFamily="18" charset="0"/>
              </a:rPr>
              <a:t>鞭挞和嘲讽了生活中的种种丑恶现象</a:t>
            </a:r>
            <a:r>
              <a:rPr lang="zh-CN" altLang="en-US" sz="2400">
                <a:solidFill>
                  <a:srgbClr val="FF0000"/>
                </a:solidFill>
                <a:latin typeface="MingLiU_HKSCS" panose="02020500000000000000" pitchFamily="18" charset="-120"/>
                <a:ea typeface="MingLiU_HKSCS" panose="02020500000000000000" pitchFamily="18" charset="-120"/>
              </a:rPr>
              <a:t>，</a:t>
            </a:r>
            <a:r>
              <a:rPr lang="zh-CN" altLang="en-US" sz="2400">
                <a:solidFill>
                  <a:srgbClr val="FF0000"/>
                </a:solidFill>
                <a:latin typeface="Times New Roman" panose="02020603050405020304" pitchFamily="18" charset="0"/>
                <a:cs typeface="Times New Roman" panose="02020603050405020304" pitchFamily="18" charset="0"/>
              </a:rPr>
              <a:t>弘扬了正直无私的品格。</a:t>
            </a:r>
            <a:endParaRPr lang="zh-CN" altLang="en-US" sz="2400">
              <a:solidFill>
                <a:srgbClr val="FF0000"/>
              </a:solidFill>
              <a:latin typeface="Times New Roman" panose="02020603050405020304" pitchFamily="18" charset="0"/>
              <a:ea typeface="Times New Roman" panose="02020603050405020304" pitchFamily="18" charset="0"/>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29058">
                                            <p:txEl>
                                              <p:pRg st="1" end="1"/>
                                            </p:txEl>
                                          </p:spTgt>
                                        </p:tgtEl>
                                        <p:attrNameLst>
                                          <p:attrName>style.visibility</p:attrName>
                                        </p:attrNameLst>
                                      </p:cBhvr>
                                      <p:to>
                                        <p:strVal val="visible"/>
                                      </p:to>
                                    </p:set>
                                    <p:animEffect transition="in" filter="blinds(horizontal)">
                                      <p:cBhvr>
                                        <p:cTn id="7" dur="500"/>
                                        <p:tgtEl>
                                          <p:spTgt spid="429058">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29058">
                                            <p:txEl>
                                              <p:pRg st="3" end="3"/>
                                            </p:txEl>
                                          </p:spTgt>
                                        </p:tgtEl>
                                        <p:attrNameLst>
                                          <p:attrName>style.visibility</p:attrName>
                                        </p:attrNameLst>
                                      </p:cBhvr>
                                      <p:to>
                                        <p:strVal val="visible"/>
                                      </p:to>
                                    </p:set>
                                    <p:animEffect transition="in" filter="blinds(horizontal)">
                                      <p:cBhvr>
                                        <p:cTn id="12" dur="500"/>
                                        <p:tgtEl>
                                          <p:spTgt spid="42905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30082" name="矩形 430081"/>
          <p:cNvSpPr/>
          <p:nvPr/>
        </p:nvSpPr>
        <p:spPr>
          <a:xfrm>
            <a:off x="529112" y="2297208"/>
            <a:ext cx="10947579" cy="1753235"/>
          </a:xfrm>
          <a:prstGeom prst="rect">
            <a:avLst/>
          </a:prstGeom>
          <a:noFill/>
          <a:ln w="9525">
            <a:noFill/>
          </a:ln>
        </p:spPr>
        <p:txBody>
          <a:bodyPr anchor="ctr">
            <a:spAutoFit/>
          </a:bodyPr>
          <a:lstStyle/>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14</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不同的人对镜子所持的不同态度</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说明了什么？</a:t>
            </a:r>
          </a:p>
          <a:p>
            <a:pPr algn="just">
              <a:lnSpc>
                <a:spcPct val="150000"/>
              </a:lnSpc>
            </a:pPr>
            <a:r>
              <a:rPr lang="zh-CN" altLang="en-US" sz="2400">
                <a:solidFill>
                  <a:srgbClr val="FF0000"/>
                </a:solidFill>
                <a:latin typeface="Times New Roman" panose="02020603050405020304" pitchFamily="18" charset="0"/>
                <a:cs typeface="Times New Roman" panose="02020603050405020304" pitchFamily="18" charset="0"/>
              </a:rPr>
              <a:t>不同的人对镜子所持的不同态度</a:t>
            </a:r>
            <a:r>
              <a:rPr lang="zh-CN" altLang="en-US" sz="2400">
                <a:solidFill>
                  <a:srgbClr val="FF0000"/>
                </a:solidFill>
                <a:latin typeface="MingLiU_HKSCS" panose="02020500000000000000" pitchFamily="18" charset="-120"/>
                <a:ea typeface="MingLiU_HKSCS" panose="02020500000000000000" pitchFamily="18" charset="-120"/>
              </a:rPr>
              <a:t>，</a:t>
            </a:r>
            <a:r>
              <a:rPr lang="zh-CN" altLang="en-US" sz="2400">
                <a:solidFill>
                  <a:srgbClr val="FF0000"/>
                </a:solidFill>
                <a:latin typeface="Times New Roman" panose="02020603050405020304" pitchFamily="18" charset="0"/>
                <a:cs typeface="Times New Roman" panose="02020603050405020304" pitchFamily="18" charset="0"/>
              </a:rPr>
              <a:t>恰好说明镜子在社会生活中所发挥的重大作用</a:t>
            </a:r>
            <a:r>
              <a:rPr lang="zh-CN" altLang="en-US" sz="2400">
                <a:solidFill>
                  <a:srgbClr val="FF0000"/>
                </a:solidFill>
                <a:latin typeface="MingLiU_HKSCS" panose="02020500000000000000" pitchFamily="18" charset="-120"/>
                <a:ea typeface="MingLiU_HKSCS" panose="02020500000000000000" pitchFamily="18" charset="-120"/>
              </a:rPr>
              <a:t>，</a:t>
            </a:r>
            <a:r>
              <a:rPr lang="zh-CN" altLang="en-US" sz="2400">
                <a:solidFill>
                  <a:srgbClr val="FF0000"/>
                </a:solidFill>
                <a:latin typeface="Times New Roman" panose="02020603050405020304" pitchFamily="18" charset="0"/>
                <a:cs typeface="Times New Roman" panose="02020603050405020304" pitchFamily="18" charset="0"/>
              </a:rPr>
              <a:t>每个人都能从镜子中照见自己的所作所为</a:t>
            </a:r>
            <a:r>
              <a:rPr lang="zh-CN" altLang="en-US" sz="2400">
                <a:solidFill>
                  <a:srgbClr val="FF0000"/>
                </a:solidFill>
                <a:latin typeface="MingLiU_HKSCS" panose="02020500000000000000" pitchFamily="18" charset="-120"/>
                <a:ea typeface="MingLiU_HKSCS" panose="02020500000000000000" pitchFamily="18" charset="-120"/>
              </a:rPr>
              <a:t>，</a:t>
            </a:r>
            <a:r>
              <a:rPr lang="zh-CN" altLang="en-US" sz="2400">
                <a:solidFill>
                  <a:srgbClr val="FF0000"/>
                </a:solidFill>
                <a:latin typeface="Times New Roman" panose="02020603050405020304" pitchFamily="18" charset="0"/>
                <a:cs typeface="Times New Roman" panose="02020603050405020304" pitchFamily="18" charset="0"/>
              </a:rPr>
              <a:t>看到自己的灵魂。</a:t>
            </a:r>
            <a:endParaRPr lang="zh-CN" altLang="en-US" sz="2400">
              <a:solidFill>
                <a:srgbClr val="FF0000"/>
              </a:solidFill>
              <a:latin typeface="Times New Roman" panose="02020603050405020304" pitchFamily="18" charset="0"/>
              <a:ea typeface="Times New Roman" panose="02020603050405020304" pitchFamily="18" charset="0"/>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30082">
                                            <p:txEl>
                                              <p:pRg st="1" end="1"/>
                                            </p:txEl>
                                          </p:spTgt>
                                        </p:tgtEl>
                                        <p:attrNameLst>
                                          <p:attrName>style.visibility</p:attrName>
                                        </p:attrNameLst>
                                      </p:cBhvr>
                                      <p:to>
                                        <p:strVal val="visible"/>
                                      </p:to>
                                    </p:set>
                                    <p:animEffect transition="in" filter="blinds(horizontal)">
                                      <p:cBhvr>
                                        <p:cTn id="7" dur="500"/>
                                        <p:tgtEl>
                                          <p:spTgt spid="43008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40322" name="图片 440321" descr="C:/Users/Administrator/Desktop/九上语文（人教）练闯考 教师用书已导pdf梁慧琳2018/文采展示.TIF"/>
          <p:cNvPicPr>
            <a:picLocks noChangeAspect="1"/>
          </p:cNvPicPr>
          <p:nvPr/>
        </p:nvPicPr>
        <p:blipFill>
          <a:blip r:embed="rId3" r:link="rId2"/>
          <a:stretch>
            <a:fillRect/>
          </a:stretch>
        </p:blipFill>
        <p:spPr>
          <a:xfrm>
            <a:off x="2640764" y="2469236"/>
            <a:ext cx="6916821" cy="1163736"/>
          </a:xfrm>
          <a:prstGeom prst="rect">
            <a:avLst/>
          </a:prstGeom>
          <a:noFill/>
          <a:ln w="9525">
            <a:noFill/>
          </a:ln>
        </p:spPr>
      </p:pic>
    </p:spTree>
  </p:cSld>
  <p:clrMapOvr>
    <a:masterClrMapping/>
  </p:clrMapOvr>
  <p:transition spd="med">
    <p:random/>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7556" name="矩形 407555"/>
          <p:cNvSpPr/>
          <p:nvPr/>
        </p:nvSpPr>
        <p:spPr>
          <a:xfrm>
            <a:off x="529112" y="1489264"/>
            <a:ext cx="10947579" cy="2861310"/>
          </a:xfrm>
          <a:prstGeom prst="rect">
            <a:avLst/>
          </a:prstGeom>
          <a:noFill/>
          <a:ln w="9525">
            <a:noFill/>
          </a:ln>
        </p:spPr>
        <p:txBody>
          <a:bodyPr anchor="ctr">
            <a:spAutoFit/>
          </a:bodyPr>
          <a:lstStyle/>
          <a:p>
            <a:pPr algn="just">
              <a:lnSpc>
                <a:spcPct val="150000"/>
              </a:lnSpc>
            </a:pPr>
            <a:r>
              <a:rPr lang="en-US" altLang="zh-CN" sz="2400">
                <a:solidFill>
                  <a:srgbClr val="000000"/>
                </a:solidFill>
                <a:latin typeface="Times New Roman" panose="02020603050405020304" pitchFamily="18" charset="0"/>
                <a:ea typeface="黑体" panose="02010609060101010101" pitchFamily="49" charset="-122"/>
              </a:rPr>
              <a:t>1</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黑体" panose="02010609060101010101" pitchFamily="49" charset="-122"/>
                <a:ea typeface="黑体" panose="02010609060101010101" pitchFamily="49" charset="-122"/>
              </a:rPr>
              <a:t>走近作者</a:t>
            </a:r>
            <a:endParaRPr lang="zh-CN" altLang="en-US" sz="2400">
              <a:solidFill>
                <a:srgbClr val="000000"/>
              </a:solidFill>
              <a:latin typeface="Times New Roman" panose="02020603050405020304" pitchFamily="18" charset="0"/>
              <a:ea typeface="仿宋_GB2312" charset="-122"/>
            </a:endParaRPr>
          </a:p>
          <a:p>
            <a:pPr algn="just">
              <a:lnSpc>
                <a:spcPct val="150000"/>
              </a:lnSpc>
            </a:pPr>
            <a:r>
              <a:rPr lang="zh-CN" altLang="en-US" sz="2400">
                <a:solidFill>
                  <a:srgbClr val="000000"/>
                </a:solidFill>
                <a:latin typeface="Times New Roman" panose="02020603050405020304" pitchFamily="18" charset="0"/>
                <a:ea typeface="仿宋_GB2312" charset="-122"/>
              </a:rPr>
              <a:t>艾青</a:t>
            </a:r>
            <a:r>
              <a:rPr lang="en-US" altLang="zh-CN" sz="2400">
                <a:solidFill>
                  <a:srgbClr val="000000"/>
                </a:solidFill>
                <a:latin typeface="Times New Roman" panose="02020603050405020304" pitchFamily="18" charset="0"/>
                <a:ea typeface="仿宋_GB2312" charset="-122"/>
              </a:rPr>
              <a:t>(1910</a:t>
            </a:r>
            <a:r>
              <a:rPr lang="en-US" altLang="zh-CN" sz="2400">
                <a:solidFill>
                  <a:srgbClr val="000000"/>
                </a:solidFill>
                <a:latin typeface="Courier New" panose="02070309020205020404" pitchFamily="49" charset="0"/>
                <a:ea typeface="仿宋_GB2312" charset="-122"/>
              </a:rPr>
              <a:t>—</a:t>
            </a:r>
            <a:r>
              <a:rPr lang="en-US" altLang="zh-CN" sz="2400">
                <a:solidFill>
                  <a:srgbClr val="000000"/>
                </a:solidFill>
                <a:latin typeface="Times New Roman" panose="02020603050405020304" pitchFamily="18" charset="0"/>
                <a:ea typeface="仿宋_GB2312" charset="-122"/>
              </a:rPr>
              <a:t>1996)</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原名蒋正涵</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号海澄</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浙江金华人</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现代著名诗人。</a:t>
            </a:r>
            <a:r>
              <a:rPr lang="en-US" altLang="zh-CN" sz="2400">
                <a:solidFill>
                  <a:srgbClr val="000000"/>
                </a:solidFill>
                <a:latin typeface="Times New Roman" panose="02020603050405020304" pitchFamily="18" charset="0"/>
                <a:ea typeface="仿宋_GB2312" charset="-122"/>
              </a:rPr>
              <a:t>《</a:t>
            </a:r>
            <a:r>
              <a:rPr lang="zh-CN" altLang="en-US" sz="2400">
                <a:solidFill>
                  <a:srgbClr val="000000"/>
                </a:solidFill>
                <a:latin typeface="Times New Roman" panose="02020603050405020304" pitchFamily="18" charset="0"/>
                <a:ea typeface="仿宋_GB2312" charset="-122"/>
              </a:rPr>
              <a:t>大堰河</a:t>
            </a:r>
            <a:r>
              <a:rPr lang="en-US" altLang="zh-CN" sz="2400">
                <a:solidFill>
                  <a:srgbClr val="000000"/>
                </a:solidFill>
                <a:latin typeface="Courier New" panose="02070309020205020404" pitchFamily="49" charset="0"/>
                <a:ea typeface="仿宋_GB2312" charset="-122"/>
              </a:rPr>
              <a:t>——</a:t>
            </a:r>
            <a:r>
              <a:rPr lang="zh-CN" altLang="en-US" sz="2400">
                <a:solidFill>
                  <a:srgbClr val="000000"/>
                </a:solidFill>
                <a:latin typeface="Times New Roman" panose="02020603050405020304" pitchFamily="18" charset="0"/>
                <a:ea typeface="仿宋_GB2312" charset="-122"/>
              </a:rPr>
              <a:t>我的保姆</a:t>
            </a:r>
            <a:r>
              <a:rPr lang="en-US" altLang="zh-CN" sz="2400">
                <a:solidFill>
                  <a:srgbClr val="000000"/>
                </a:solidFill>
                <a:latin typeface="Times New Roman" panose="02020603050405020304" pitchFamily="18" charset="0"/>
                <a:ea typeface="仿宋_GB2312" charset="-122"/>
              </a:rPr>
              <a:t>》</a:t>
            </a:r>
            <a:r>
              <a:rPr lang="zh-CN" altLang="en-US" sz="2400">
                <a:solidFill>
                  <a:srgbClr val="000000"/>
                </a:solidFill>
                <a:latin typeface="Times New Roman" panose="02020603050405020304" pitchFamily="18" charset="0"/>
                <a:ea typeface="仿宋_GB2312" charset="-122"/>
              </a:rPr>
              <a:t>是艾青的成名作。在中国新诗发展史上</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他是继郭沫若、闻一多等人之后又一位推动一代诗风</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并产生过重大影响的诗人。</a:t>
            </a:r>
            <a:r>
              <a:rPr lang="en-US" altLang="zh-CN" sz="2400">
                <a:solidFill>
                  <a:srgbClr val="000000"/>
                </a:solidFill>
                <a:latin typeface="Times New Roman" panose="02020603050405020304" pitchFamily="18" charset="0"/>
                <a:ea typeface="仿宋_GB2312" charset="-122"/>
              </a:rPr>
              <a:t>1985</a:t>
            </a:r>
            <a:r>
              <a:rPr lang="zh-CN" altLang="en-US" sz="2400">
                <a:solidFill>
                  <a:srgbClr val="000000"/>
                </a:solidFill>
                <a:latin typeface="Times New Roman" panose="02020603050405020304" pitchFamily="18" charset="0"/>
                <a:ea typeface="仿宋_GB2312" charset="-122"/>
              </a:rPr>
              <a:t>年</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获法国文学艺术最高勋章。主要诗集有</a:t>
            </a:r>
            <a:r>
              <a:rPr lang="en-US" altLang="zh-CN" sz="2400">
                <a:solidFill>
                  <a:srgbClr val="000000"/>
                </a:solidFill>
                <a:latin typeface="Times New Roman" panose="02020603050405020304" pitchFamily="18" charset="0"/>
                <a:ea typeface="仿宋_GB2312" charset="-122"/>
              </a:rPr>
              <a:t>《</a:t>
            </a:r>
            <a:r>
              <a:rPr lang="zh-CN" altLang="en-US" sz="2400">
                <a:solidFill>
                  <a:srgbClr val="000000"/>
                </a:solidFill>
                <a:latin typeface="Times New Roman" panose="02020603050405020304" pitchFamily="18" charset="0"/>
                <a:ea typeface="仿宋_GB2312" charset="-122"/>
              </a:rPr>
              <a:t>大堰河</a:t>
            </a:r>
            <a:r>
              <a:rPr lang="en-US" altLang="zh-CN" sz="2400">
                <a:solidFill>
                  <a:srgbClr val="000000"/>
                </a:solidFill>
                <a:latin typeface="Times New Roman" panose="02020603050405020304" pitchFamily="18" charset="0"/>
                <a:ea typeface="仿宋_GB2312" charset="-122"/>
              </a:rPr>
              <a:t>》《</a:t>
            </a:r>
            <a:r>
              <a:rPr lang="zh-CN" altLang="en-US" sz="2400">
                <a:solidFill>
                  <a:srgbClr val="000000"/>
                </a:solidFill>
                <a:latin typeface="Times New Roman" panose="02020603050405020304" pitchFamily="18" charset="0"/>
                <a:ea typeface="仿宋_GB2312" charset="-122"/>
              </a:rPr>
              <a:t>火把</a:t>
            </a:r>
            <a:r>
              <a:rPr lang="en-US" altLang="zh-CN" sz="2400">
                <a:solidFill>
                  <a:srgbClr val="000000"/>
                </a:solidFill>
                <a:latin typeface="Times New Roman" panose="02020603050405020304" pitchFamily="18" charset="0"/>
                <a:ea typeface="仿宋_GB2312" charset="-122"/>
              </a:rPr>
              <a:t>》</a:t>
            </a:r>
            <a:r>
              <a:rPr lang="zh-CN" altLang="en-US" sz="2400">
                <a:solidFill>
                  <a:srgbClr val="000000"/>
                </a:solidFill>
                <a:latin typeface="Times New Roman" panose="02020603050405020304" pitchFamily="18" charset="0"/>
                <a:ea typeface="仿宋_GB2312" charset="-122"/>
              </a:rPr>
              <a:t>等。</a:t>
            </a:r>
          </a:p>
        </p:txBody>
      </p:sp>
    </p:spTree>
  </p:cSld>
  <p:clrMapOvr>
    <a:masterClrMapping/>
  </p:clrMapOvr>
  <p:transition spd="med">
    <p:random/>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31106" name="矩形 431105"/>
          <p:cNvSpPr/>
          <p:nvPr/>
        </p:nvSpPr>
        <p:spPr>
          <a:xfrm>
            <a:off x="433897" y="1967454"/>
            <a:ext cx="10947579" cy="2861310"/>
          </a:xfrm>
          <a:prstGeom prst="rect">
            <a:avLst/>
          </a:prstGeom>
          <a:noFill/>
          <a:ln w="9525">
            <a:noFill/>
          </a:ln>
        </p:spPr>
        <p:txBody>
          <a:bodyPr anchor="ctr">
            <a:spAutoFit/>
          </a:bodyPr>
          <a:lstStyle/>
          <a:p>
            <a:pPr algn="just">
              <a:lnSpc>
                <a:spcPct val="150000"/>
              </a:lnSpc>
            </a:pPr>
            <a:r>
              <a:rPr lang="en-US" altLang="zh-CN" sz="2400">
                <a:solidFill>
                  <a:srgbClr val="000000"/>
                </a:solidFill>
                <a:latin typeface="Times New Roman" panose="02020603050405020304" pitchFamily="18" charset="0"/>
                <a:cs typeface="Times New Roman" panose="02020603050405020304" pitchFamily="18" charset="0"/>
              </a:rPr>
              <a:t>15</a:t>
            </a:r>
            <a:r>
              <a:rPr lang="zh-CN" altLang="en-US" sz="2400">
                <a:solidFill>
                  <a:srgbClr val="000000"/>
                </a:solidFill>
                <a:latin typeface="MingLiU_HKSCS" panose="02020500000000000000" pitchFamily="18" charset="-120"/>
                <a:ea typeface="MingLiU_HKSCS" panose="02020500000000000000" pitchFamily="18" charset="-120"/>
              </a:rPr>
              <a:t>．</a:t>
            </a:r>
            <a:r>
              <a:rPr lang="en-US" altLang="zh-CN"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我爱这土地</a:t>
            </a:r>
            <a:r>
              <a:rPr lang="en-US" altLang="zh-CN"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这首诗意象内涵丰富</a:t>
            </a:r>
            <a:r>
              <a:rPr lang="en-US" altLang="zh-CN"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运用象征手法</a:t>
            </a:r>
            <a:r>
              <a:rPr lang="en-US" altLang="zh-CN"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。在诗中的每一个事物都被赋予丰富的内涵</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“鸟”是诗人的虚拟</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嘶哑着喉咙歌唱的既是“鸟”</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也是“我”</a:t>
            </a:r>
            <a:r>
              <a:rPr lang="en-US" altLang="zh-CN"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诗人自己</a:t>
            </a:r>
            <a:r>
              <a:rPr lang="en-US" altLang="zh-CN"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。接着</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诗中接连出现了所歌唱的对象：土地、河流、风、黎明等都被赋予了不同的象征意义</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表达出了诗人愿为祖国奉献一切的赤子深情。</a:t>
            </a:r>
          </a:p>
          <a:p>
            <a:pPr algn="just">
              <a:lnSpc>
                <a:spcPct val="150000"/>
              </a:lnSpc>
            </a:pPr>
            <a:r>
              <a:rPr lang="zh-CN" altLang="en-US" sz="2400">
                <a:solidFill>
                  <a:srgbClr val="000000"/>
                </a:solidFill>
                <a:latin typeface="Times New Roman" panose="02020603050405020304" pitchFamily="18" charset="0"/>
                <a:cs typeface="Times New Roman" panose="02020603050405020304" pitchFamily="18" charset="0"/>
              </a:rPr>
              <a:t>请运用象征手法写一段话</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表达心中的情感。</a:t>
            </a:r>
            <a:r>
              <a:rPr lang="en-US" altLang="zh-CN" sz="2400">
                <a:solidFill>
                  <a:srgbClr val="000000"/>
                </a:solidFill>
                <a:latin typeface="Times New Roman" panose="02020603050405020304" pitchFamily="18" charset="0"/>
                <a:cs typeface="Times New Roman" panose="02020603050405020304" pitchFamily="18" charset="0"/>
              </a:rPr>
              <a:t>(200</a:t>
            </a:r>
            <a:r>
              <a:rPr lang="zh-CN" altLang="en-US" sz="2400">
                <a:solidFill>
                  <a:srgbClr val="000000"/>
                </a:solidFill>
                <a:latin typeface="Times New Roman" panose="02020603050405020304" pitchFamily="18" charset="0"/>
                <a:cs typeface="Times New Roman" panose="02020603050405020304" pitchFamily="18" charset="0"/>
              </a:rPr>
              <a:t>字左右</a:t>
            </a:r>
            <a:r>
              <a:rPr lang="en-US" altLang="zh-CN" sz="2400">
                <a:solidFill>
                  <a:srgbClr val="000000"/>
                </a:solidFill>
                <a:latin typeface="Times New Roman" panose="02020603050405020304" pitchFamily="18" charset="0"/>
                <a:cs typeface="Times New Roman" panose="02020603050405020304" pitchFamily="18" charset="0"/>
              </a:rPr>
              <a:t>)</a:t>
            </a:r>
            <a:endParaRPr lang="zh-CN" altLang="en-US" sz="2400">
              <a:solidFill>
                <a:srgbClr val="000000"/>
              </a:solidFill>
              <a:latin typeface="Times New Roman" panose="02020603050405020304" pitchFamily="18" charset="0"/>
              <a:ea typeface="Times New Roman" panose="02020603050405020304" pitchFamily="18" charset="0"/>
            </a:endParaRPr>
          </a:p>
        </p:txBody>
      </p:sp>
    </p:spTree>
  </p:cSld>
  <p:clrMapOvr>
    <a:masterClrMapping/>
  </p:clrMapOvr>
  <p:transition spd="med">
    <p:random/>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32130" name="矩形 432129"/>
          <p:cNvSpPr/>
          <p:nvPr/>
        </p:nvSpPr>
        <p:spPr>
          <a:xfrm>
            <a:off x="529112" y="1995281"/>
            <a:ext cx="10947579" cy="3415030"/>
          </a:xfrm>
          <a:prstGeom prst="rect">
            <a:avLst/>
          </a:prstGeom>
          <a:noFill/>
          <a:ln w="9525">
            <a:noFill/>
          </a:ln>
        </p:spPr>
        <p:txBody>
          <a:bodyPr anchor="ctr">
            <a:spAutoFit/>
          </a:bodyPr>
          <a:lstStyle/>
          <a:p>
            <a:pPr>
              <a:lnSpc>
                <a:spcPct val="150000"/>
              </a:lnSpc>
            </a:pPr>
            <a:r>
              <a:rPr lang="zh-CN" altLang="en-US" sz="2400">
                <a:solidFill>
                  <a:srgbClr val="FF0000"/>
                </a:solidFill>
                <a:latin typeface="Times New Roman" panose="02020603050405020304" pitchFamily="18" charset="0"/>
                <a:cs typeface="Times New Roman" panose="02020603050405020304" pitchFamily="18" charset="0"/>
              </a:rPr>
              <a:t>示例：你看那在风雪中傲然挺立、怒放着的梅花</a:t>
            </a:r>
            <a:r>
              <a:rPr lang="zh-CN" altLang="en-US" sz="2400">
                <a:solidFill>
                  <a:srgbClr val="FF0000"/>
                </a:solidFill>
                <a:latin typeface="MingLiU_HKSCS" panose="02020500000000000000" pitchFamily="18" charset="-120"/>
                <a:ea typeface="MingLiU_HKSCS" panose="02020500000000000000" pitchFamily="18" charset="-120"/>
              </a:rPr>
              <a:t>，</a:t>
            </a:r>
            <a:r>
              <a:rPr lang="zh-CN" altLang="en-US" sz="2400">
                <a:solidFill>
                  <a:srgbClr val="FF0000"/>
                </a:solidFill>
                <a:latin typeface="Times New Roman" panose="02020603050405020304" pitchFamily="18" charset="0"/>
                <a:cs typeface="Times New Roman" panose="02020603050405020304" pitchFamily="18" charset="0"/>
              </a:rPr>
              <a:t>难道你就丝毫没有感受到她的美吗？难道在漫无边际的白雪中</a:t>
            </a:r>
            <a:r>
              <a:rPr lang="zh-CN" altLang="en-US" sz="2400">
                <a:solidFill>
                  <a:srgbClr val="FF0000"/>
                </a:solidFill>
                <a:latin typeface="MingLiU_HKSCS" panose="02020500000000000000" pitchFamily="18" charset="-120"/>
                <a:ea typeface="MingLiU_HKSCS" panose="02020500000000000000" pitchFamily="18" charset="-120"/>
              </a:rPr>
              <a:t>，</a:t>
            </a:r>
            <a:r>
              <a:rPr lang="zh-CN" altLang="en-US" sz="2400">
                <a:solidFill>
                  <a:srgbClr val="FF0000"/>
                </a:solidFill>
                <a:latin typeface="Times New Roman" panose="02020603050405020304" pitchFamily="18" charset="0"/>
                <a:cs typeface="Times New Roman" panose="02020603050405020304" pitchFamily="18" charset="0"/>
              </a:rPr>
              <a:t>你突然看到前方有一株挺立着的梅花</a:t>
            </a:r>
            <a:r>
              <a:rPr lang="zh-CN" altLang="en-US" sz="2400">
                <a:solidFill>
                  <a:srgbClr val="FF0000"/>
                </a:solidFill>
                <a:latin typeface="MingLiU_HKSCS" panose="02020500000000000000" pitchFamily="18" charset="-120"/>
                <a:ea typeface="MingLiU_HKSCS" panose="02020500000000000000" pitchFamily="18" charset="-120"/>
              </a:rPr>
              <a:t>，</a:t>
            </a:r>
            <a:r>
              <a:rPr lang="zh-CN" altLang="en-US" sz="2400">
                <a:solidFill>
                  <a:srgbClr val="FF0000"/>
                </a:solidFill>
                <a:latin typeface="Times New Roman" panose="02020603050405020304" pitchFamily="18" charset="0"/>
                <a:cs typeface="Times New Roman" panose="02020603050405020304" pitchFamily="18" charset="0"/>
              </a:rPr>
              <a:t>你就不被她那种不畏严寒、坚强不屈的精神所感染吗？难道你不曾想到</a:t>
            </a:r>
            <a:r>
              <a:rPr lang="zh-CN" altLang="en-US" sz="2400">
                <a:solidFill>
                  <a:srgbClr val="FF0000"/>
                </a:solidFill>
                <a:latin typeface="MingLiU_HKSCS" panose="02020500000000000000" pitchFamily="18" charset="-120"/>
                <a:ea typeface="MingLiU_HKSCS" panose="02020500000000000000" pitchFamily="18" charset="-120"/>
              </a:rPr>
              <a:t>，</a:t>
            </a:r>
            <a:r>
              <a:rPr lang="zh-CN" altLang="en-US" sz="2400">
                <a:solidFill>
                  <a:srgbClr val="FF0000"/>
                </a:solidFill>
                <a:latin typeface="Times New Roman" panose="02020603050405020304" pitchFamily="18" charset="0"/>
                <a:cs typeface="Times New Roman" panose="02020603050405020304" pitchFamily="18" charset="0"/>
              </a:rPr>
              <a:t>她与红军战士们坚强不屈的精神有些相似吗？难道你就没有想到</a:t>
            </a:r>
            <a:r>
              <a:rPr lang="zh-CN" altLang="en-US" sz="2400">
                <a:solidFill>
                  <a:srgbClr val="FF0000"/>
                </a:solidFill>
                <a:latin typeface="MingLiU_HKSCS" panose="02020500000000000000" pitchFamily="18" charset="-120"/>
                <a:ea typeface="MingLiU_HKSCS" panose="02020500000000000000" pitchFamily="18" charset="-120"/>
              </a:rPr>
              <a:t>，</a:t>
            </a:r>
            <a:r>
              <a:rPr lang="zh-CN" altLang="en-US" sz="2400">
                <a:solidFill>
                  <a:srgbClr val="FF0000"/>
                </a:solidFill>
                <a:latin typeface="Times New Roman" panose="02020603050405020304" pitchFamily="18" charset="0"/>
                <a:cs typeface="Times New Roman" panose="02020603050405020304" pitchFamily="18" charset="0"/>
              </a:rPr>
              <a:t>这傲雪凌霜的梅花</a:t>
            </a:r>
            <a:r>
              <a:rPr lang="zh-CN" altLang="en-US" sz="2400">
                <a:solidFill>
                  <a:srgbClr val="FF0000"/>
                </a:solidFill>
                <a:latin typeface="MingLiU_HKSCS" panose="02020500000000000000" pitchFamily="18" charset="-120"/>
                <a:ea typeface="MingLiU_HKSCS" panose="02020500000000000000" pitchFamily="18" charset="-120"/>
              </a:rPr>
              <a:t>，</a:t>
            </a:r>
            <a:r>
              <a:rPr lang="zh-CN" altLang="en-US" sz="2400">
                <a:solidFill>
                  <a:srgbClr val="FF0000"/>
                </a:solidFill>
                <a:latin typeface="Times New Roman" panose="02020603050405020304" pitchFamily="18" charset="0"/>
                <a:cs typeface="Times New Roman" panose="02020603050405020304" pitchFamily="18" charset="0"/>
              </a:rPr>
              <a:t>真真切切地象征了我们的革命战士们</a:t>
            </a:r>
            <a:r>
              <a:rPr lang="zh-CN" altLang="en-US" sz="2400">
                <a:solidFill>
                  <a:srgbClr val="FF0000"/>
                </a:solidFill>
                <a:latin typeface="MingLiU_HKSCS" panose="02020500000000000000" pitchFamily="18" charset="-120"/>
                <a:ea typeface="MingLiU_HKSCS" panose="02020500000000000000" pitchFamily="18" charset="-120"/>
              </a:rPr>
              <a:t>，</a:t>
            </a:r>
            <a:r>
              <a:rPr lang="zh-CN" altLang="en-US" sz="2400">
                <a:solidFill>
                  <a:srgbClr val="FF0000"/>
                </a:solidFill>
                <a:latin typeface="Times New Roman" panose="02020603050405020304" pitchFamily="18" charset="0"/>
                <a:cs typeface="Times New Roman" panose="02020603050405020304" pitchFamily="18" charset="0"/>
              </a:rPr>
              <a:t>象征了他们那种顽强不屈</a:t>
            </a:r>
            <a:r>
              <a:rPr lang="zh-CN" altLang="en-US" sz="2400">
                <a:solidFill>
                  <a:srgbClr val="FF0000"/>
                </a:solidFill>
                <a:latin typeface="MingLiU_HKSCS" panose="02020500000000000000" pitchFamily="18" charset="-120"/>
                <a:ea typeface="MingLiU_HKSCS" panose="02020500000000000000" pitchFamily="18" charset="-120"/>
              </a:rPr>
              <a:t>，</a:t>
            </a:r>
            <a:r>
              <a:rPr lang="zh-CN" altLang="en-US" sz="2400">
                <a:solidFill>
                  <a:srgbClr val="FF0000"/>
                </a:solidFill>
                <a:latin typeface="Times New Roman" panose="02020603050405020304" pitchFamily="18" charset="0"/>
                <a:cs typeface="Times New Roman" panose="02020603050405020304" pitchFamily="18" charset="0"/>
              </a:rPr>
              <a:t>勇于拼搏</a:t>
            </a:r>
            <a:r>
              <a:rPr lang="zh-CN" altLang="en-US" sz="2400">
                <a:solidFill>
                  <a:srgbClr val="FF0000"/>
                </a:solidFill>
                <a:latin typeface="MingLiU_HKSCS" panose="02020500000000000000" pitchFamily="18" charset="-120"/>
                <a:ea typeface="MingLiU_HKSCS" panose="02020500000000000000" pitchFamily="18" charset="-120"/>
              </a:rPr>
              <a:t>，</a:t>
            </a:r>
            <a:r>
              <a:rPr lang="zh-CN" altLang="en-US" sz="2400">
                <a:solidFill>
                  <a:srgbClr val="FF0000"/>
                </a:solidFill>
                <a:latin typeface="Times New Roman" panose="02020603050405020304" pitchFamily="18" charset="0"/>
                <a:cs typeface="Times New Roman" panose="02020603050405020304" pitchFamily="18" charset="0"/>
              </a:rPr>
              <a:t>渴望着暴风雪来临的那种精神</a:t>
            </a:r>
            <a:r>
              <a:rPr lang="zh-CN" altLang="en-US" sz="2400">
                <a:solidFill>
                  <a:srgbClr val="FF0000"/>
                </a:solidFill>
                <a:latin typeface="MingLiU_HKSCS" panose="02020500000000000000" pitchFamily="18" charset="-120"/>
                <a:ea typeface="MingLiU_HKSCS" panose="02020500000000000000" pitchFamily="18" charset="-120"/>
              </a:rPr>
              <a:t>，</a:t>
            </a:r>
            <a:r>
              <a:rPr lang="zh-CN" altLang="en-US" sz="2400">
                <a:solidFill>
                  <a:srgbClr val="FF0000"/>
                </a:solidFill>
                <a:latin typeface="Times New Roman" panose="02020603050405020304" pitchFamily="18" charset="0"/>
                <a:cs typeface="Times New Roman" panose="02020603050405020304" pitchFamily="18" charset="0"/>
              </a:rPr>
              <a:t>那种意志品质吗？</a:t>
            </a:r>
            <a:endParaRPr lang="zh-CN" altLang="en-US" sz="2400">
              <a:solidFill>
                <a:srgbClr val="FF0000"/>
              </a:solidFill>
              <a:latin typeface="Times New Roman" panose="02020603050405020304" pitchFamily="18" charset="0"/>
              <a:ea typeface="Times New Roman" panose="02020603050405020304" pitchFamily="18" charset="0"/>
            </a:endParaRPr>
          </a:p>
        </p:txBody>
      </p:sp>
    </p:spTree>
  </p:cSld>
  <p:clrMapOvr>
    <a:masterClrMapping/>
  </p:clrMapOvr>
  <p:transition spd="med">
    <p:random/>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33156" name="图片 433155" descr="C:/Users/Administrator/Desktop/九上语文（人教）练闯考 教师用书已导pdf梁慧琳2018/智慧阅读.TIF"/>
          <p:cNvPicPr>
            <a:picLocks noChangeAspect="1"/>
          </p:cNvPicPr>
          <p:nvPr/>
        </p:nvPicPr>
        <p:blipFill>
          <a:blip r:embed="rId3" r:link="rId2"/>
          <a:stretch>
            <a:fillRect/>
          </a:stretch>
        </p:blipFill>
        <p:spPr>
          <a:xfrm>
            <a:off x="626443" y="2181476"/>
            <a:ext cx="10939115" cy="1838702"/>
          </a:xfrm>
          <a:prstGeom prst="rect">
            <a:avLst/>
          </a:prstGeom>
          <a:noFill/>
          <a:ln w="9525">
            <a:noFill/>
          </a:ln>
        </p:spPr>
      </p:pic>
    </p:spTree>
  </p:cSld>
  <p:clrMapOvr>
    <a:masterClrMapping/>
  </p:clrMapOvr>
  <p:transition spd="med">
    <p:random/>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34178" name="矩形 434177"/>
          <p:cNvSpPr/>
          <p:nvPr/>
        </p:nvSpPr>
        <p:spPr>
          <a:xfrm>
            <a:off x="433897" y="1527674"/>
            <a:ext cx="10947579" cy="3969385"/>
          </a:xfrm>
          <a:prstGeom prst="rect">
            <a:avLst/>
          </a:prstGeom>
          <a:noFill/>
          <a:ln w="9525">
            <a:noFill/>
          </a:ln>
        </p:spPr>
        <p:txBody>
          <a:bodyPr anchor="ctr">
            <a:spAutoFit/>
          </a:bodyPr>
          <a:lstStyle/>
          <a:p>
            <a:pPr algn="just">
              <a:lnSpc>
                <a:spcPct val="150000"/>
              </a:lnSpc>
            </a:pPr>
            <a:r>
              <a:rPr lang="zh-CN" altLang="en-US" sz="2400">
                <a:solidFill>
                  <a:srgbClr val="000000"/>
                </a:solidFill>
                <a:latin typeface="黑体" panose="02010609060101010101" pitchFamily="49" charset="-122"/>
                <a:ea typeface="黑体" panose="02010609060101010101" pitchFamily="49" charset="-122"/>
              </a:rPr>
              <a:t>阅读范题</a:t>
            </a:r>
            <a:r>
              <a:rPr lang="zh-CN" altLang="en-US" sz="2400">
                <a:solidFill>
                  <a:srgbClr val="000000"/>
                </a:solidFill>
                <a:latin typeface="Times New Roman" panose="02020603050405020304" pitchFamily="18" charset="0"/>
                <a:cs typeface="Times New Roman" panose="02020603050405020304" pitchFamily="18" charset="0"/>
              </a:rPr>
              <a:t>　见第</a:t>
            </a:r>
            <a:r>
              <a:rPr lang="en-US" altLang="zh-CN" sz="2400">
                <a:solidFill>
                  <a:srgbClr val="000000"/>
                </a:solidFill>
                <a:latin typeface="Times New Roman" panose="02020603050405020304" pitchFamily="18" charset="0"/>
                <a:cs typeface="Times New Roman" panose="02020603050405020304" pitchFamily="18" charset="0"/>
              </a:rPr>
              <a:t>6</a:t>
            </a:r>
            <a:r>
              <a:rPr lang="zh-CN" altLang="en-US" sz="2400">
                <a:solidFill>
                  <a:srgbClr val="000000"/>
                </a:solidFill>
                <a:latin typeface="Times New Roman" panose="02020603050405020304" pitchFamily="18" charset="0"/>
                <a:cs typeface="Times New Roman" panose="02020603050405020304" pitchFamily="18" charset="0"/>
              </a:rPr>
              <a:t>页</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第</a:t>
            </a:r>
            <a:r>
              <a:rPr lang="en-US" altLang="zh-CN" sz="2400">
                <a:solidFill>
                  <a:srgbClr val="000000"/>
                </a:solidFill>
                <a:latin typeface="Times New Roman" panose="02020603050405020304" pitchFamily="18" charset="0"/>
                <a:cs typeface="Times New Roman" panose="02020603050405020304" pitchFamily="18" charset="0"/>
              </a:rPr>
              <a:t>12</a:t>
            </a:r>
            <a:r>
              <a:rPr lang="zh-CN" altLang="en-US" sz="2400">
                <a:solidFill>
                  <a:srgbClr val="000000"/>
                </a:solidFill>
                <a:latin typeface="Times New Roman" panose="02020603050405020304" pitchFamily="18" charset="0"/>
                <a:cs typeface="Times New Roman" panose="02020603050405020304" pitchFamily="18" charset="0"/>
              </a:rPr>
              <a:t>题</a:t>
            </a:r>
            <a:endParaRPr lang="zh-CN" altLang="en-US" sz="2400">
              <a:solidFill>
                <a:srgbClr val="000000"/>
              </a:solidFill>
              <a:latin typeface="黑体" panose="02010609060101010101" pitchFamily="49" charset="-122"/>
              <a:ea typeface="黑体" panose="02010609060101010101" pitchFamily="49" charset="-122"/>
            </a:endParaRPr>
          </a:p>
          <a:p>
            <a:pPr algn="just">
              <a:lnSpc>
                <a:spcPct val="150000"/>
              </a:lnSpc>
            </a:pPr>
            <a:r>
              <a:rPr lang="zh-CN" altLang="en-US" sz="2400">
                <a:solidFill>
                  <a:srgbClr val="000000"/>
                </a:solidFill>
                <a:latin typeface="黑体" panose="02010609060101010101" pitchFamily="49" charset="-122"/>
                <a:ea typeface="黑体" panose="02010609060101010101" pitchFamily="49" charset="-122"/>
              </a:rPr>
              <a:t>技法点拨</a:t>
            </a:r>
            <a:r>
              <a:rPr lang="zh-CN" altLang="en-US" sz="2400">
                <a:solidFill>
                  <a:srgbClr val="000000"/>
                </a:solidFill>
                <a:latin typeface="Times New Roman" panose="02020603050405020304" pitchFamily="18" charset="0"/>
                <a:cs typeface="Times New Roman" panose="02020603050405020304" pitchFamily="18" charset="0"/>
              </a:rPr>
              <a:t>　此题考查对诗歌中的意象的鉴赏评价的能力。诗歌中将“平面”的镜子说得“深不可测”</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“真实”“不隐瞒”“直率”三个词语中寄寓了作者寓于其中的深层内涵。结合这些词语本身包含的褒义色彩</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不难发现作者对“镜子”这一意象赋予的形象特征。</a:t>
            </a:r>
            <a:endParaRPr lang="zh-CN" altLang="en-US" sz="2400">
              <a:solidFill>
                <a:srgbClr val="000000"/>
              </a:solidFill>
              <a:latin typeface="黑体" panose="02010609060101010101" pitchFamily="49" charset="-122"/>
              <a:ea typeface="黑体" panose="02010609060101010101" pitchFamily="49" charset="-122"/>
            </a:endParaRPr>
          </a:p>
          <a:p>
            <a:pPr algn="just">
              <a:lnSpc>
                <a:spcPct val="150000"/>
              </a:lnSpc>
            </a:pPr>
            <a:r>
              <a:rPr lang="zh-CN" altLang="en-US" sz="2400">
                <a:solidFill>
                  <a:srgbClr val="000000"/>
                </a:solidFill>
                <a:latin typeface="黑体" panose="02010609060101010101" pitchFamily="49" charset="-122"/>
                <a:ea typeface="黑体" panose="02010609060101010101" pitchFamily="49" charset="-122"/>
              </a:rPr>
              <a:t>智慧锦囊</a:t>
            </a:r>
            <a:r>
              <a:rPr lang="zh-CN" altLang="en-US" sz="2400">
                <a:solidFill>
                  <a:srgbClr val="000000"/>
                </a:solidFill>
                <a:latin typeface="Times New Roman" panose="02020603050405020304" pitchFamily="18" charset="0"/>
                <a:cs typeface="Times New Roman" panose="02020603050405020304" pitchFamily="18" charset="0"/>
              </a:rPr>
              <a:t>　“意象”是表象之意</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即诗歌中融入了作者主观情感的客观事物</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是作者内在的主观情感与外在的客观物象的统一。</a:t>
            </a:r>
            <a:endParaRPr lang="zh-CN" altLang="en-US" sz="2400">
              <a:solidFill>
                <a:srgbClr val="000000"/>
              </a:solidFill>
              <a:latin typeface="Times New Roman" panose="02020603050405020304" pitchFamily="18" charset="0"/>
              <a:ea typeface="Times New Roman" panose="02020603050405020304" pitchFamily="18" charset="0"/>
            </a:endParaRPr>
          </a:p>
        </p:txBody>
      </p:sp>
    </p:spTree>
  </p:cSld>
  <p:clrMapOvr>
    <a:masterClrMapping/>
  </p:clrMapOvr>
  <p:transition spd="med">
    <p:random/>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35202" name="矩形 435201"/>
          <p:cNvSpPr/>
          <p:nvPr/>
        </p:nvSpPr>
        <p:spPr>
          <a:xfrm>
            <a:off x="529112" y="2064784"/>
            <a:ext cx="10947579" cy="2861310"/>
          </a:xfrm>
          <a:prstGeom prst="rect">
            <a:avLst/>
          </a:prstGeom>
          <a:noFill/>
          <a:ln w="9525">
            <a:noFill/>
          </a:ln>
        </p:spPr>
        <p:txBody>
          <a:bodyPr anchor="ctr">
            <a:spAutoFit/>
          </a:bodyPr>
          <a:lstStyle/>
          <a:p>
            <a:pPr algn="just">
              <a:lnSpc>
                <a:spcPct val="150000"/>
              </a:lnSpc>
            </a:pPr>
            <a:r>
              <a:rPr lang="zh-CN" altLang="en-US" sz="2400">
                <a:solidFill>
                  <a:srgbClr val="000000"/>
                </a:solidFill>
                <a:latin typeface="Times New Roman" panose="02020603050405020304" pitchFamily="18" charset="0"/>
                <a:cs typeface="Times New Roman" panose="02020603050405020304" pitchFamily="18" charset="0"/>
              </a:rPr>
              <a:t>了解意象及其内涵</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可运用以下方法：</a:t>
            </a:r>
          </a:p>
          <a:p>
            <a:pPr algn="just">
              <a:lnSpc>
                <a:spcPct val="150000"/>
              </a:lnSpc>
            </a:pPr>
            <a:r>
              <a:rPr lang="zh-CN" altLang="en-US" sz="2400">
                <a:solidFill>
                  <a:srgbClr val="000000"/>
                </a:solidFill>
                <a:latin typeface="Times New Roman" panose="02020603050405020304" pitchFamily="18" charset="0"/>
                <a:cs typeface="Times New Roman" panose="02020603050405020304" pitchFamily="18" charset="0"/>
              </a:rPr>
              <a:t>方法一：借象悟意法。即从物</a:t>
            </a:r>
            <a:r>
              <a:rPr lang="en-US" altLang="zh-CN"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咏物诗中的物象</a:t>
            </a:r>
            <a:r>
              <a:rPr lang="en-US" altLang="zh-CN"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人</a:t>
            </a:r>
            <a:r>
              <a:rPr lang="en-US" altLang="zh-CN"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诗中塑造的人物形象或抒情主人公</a:t>
            </a:r>
            <a:r>
              <a:rPr lang="en-US" altLang="zh-CN"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一体的角度来把握意象的特点</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如外形、内心世界、品质、感情等。如</a:t>
            </a:r>
            <a:r>
              <a:rPr lang="en-US" altLang="zh-CN"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我爱这土地</a:t>
            </a:r>
            <a:r>
              <a:rPr lang="en-US" altLang="zh-CN"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中的意象“鸟” 是一个饱受磨难</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拼尽全力用整个生命去歌唱的形象</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在它身上寄予了诗人愿为祖国献出一切的决心。</a:t>
            </a:r>
            <a:endParaRPr lang="zh-CN" altLang="en-US" sz="2400">
              <a:solidFill>
                <a:srgbClr val="000000"/>
              </a:solidFill>
              <a:latin typeface="Times New Roman" panose="02020603050405020304" pitchFamily="18" charset="0"/>
              <a:ea typeface="Times New Roman" panose="02020603050405020304" pitchFamily="18" charset="0"/>
            </a:endParaRPr>
          </a:p>
        </p:txBody>
      </p:sp>
    </p:spTree>
  </p:cSld>
  <p:clrMapOvr>
    <a:masterClrMapping/>
  </p:clrMapOvr>
  <p:transition spd="med">
    <p:random/>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36226" name="矩形 436225"/>
          <p:cNvSpPr/>
          <p:nvPr/>
        </p:nvSpPr>
        <p:spPr>
          <a:xfrm>
            <a:off x="433897" y="1254724"/>
            <a:ext cx="10947579" cy="3969385"/>
          </a:xfrm>
          <a:prstGeom prst="rect">
            <a:avLst/>
          </a:prstGeom>
          <a:noFill/>
          <a:ln w="9525">
            <a:noFill/>
          </a:ln>
        </p:spPr>
        <p:txBody>
          <a:bodyPr anchor="ctr">
            <a:spAutoFit/>
          </a:bodyPr>
          <a:lstStyle/>
          <a:p>
            <a:pPr algn="just">
              <a:lnSpc>
                <a:spcPct val="150000"/>
              </a:lnSpc>
            </a:pPr>
            <a:r>
              <a:rPr lang="zh-CN" altLang="en-US" sz="2400">
                <a:solidFill>
                  <a:srgbClr val="000000"/>
                </a:solidFill>
                <a:latin typeface="Times New Roman" panose="02020603050405020304" pitchFamily="18" charset="0"/>
                <a:cs typeface="Times New Roman" panose="02020603050405020304" pitchFamily="18" charset="0"/>
              </a:rPr>
              <a:t>方法二：抓修饰语法。即要善于揣摩意象的修饰语的感情色彩。如</a:t>
            </a:r>
            <a:r>
              <a:rPr lang="en-US" altLang="zh-CN"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如梦令</a:t>
            </a:r>
            <a:r>
              <a:rPr lang="en-US" altLang="zh-CN"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中的</a:t>
            </a:r>
            <a:r>
              <a:rPr lang="zh-CN" altLang="en-US" sz="2400">
                <a:solidFill>
                  <a:srgbClr val="000000"/>
                </a:solidFill>
                <a:latin typeface="宋体" panose="02010600030101010101" pitchFamily="2" charset="-122"/>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绿肥红瘦</a:t>
            </a:r>
            <a:r>
              <a:rPr lang="zh-CN" altLang="en-US" sz="2400">
                <a:solidFill>
                  <a:srgbClr val="000000"/>
                </a:solidFill>
                <a:latin typeface="宋体" panose="02010600030101010101" pitchFamily="2" charset="-122"/>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这两个意象</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作者以</a:t>
            </a:r>
            <a:r>
              <a:rPr lang="zh-CN" altLang="en-US" sz="2400">
                <a:solidFill>
                  <a:srgbClr val="000000"/>
                </a:solidFill>
                <a:latin typeface="宋体" panose="02010600030101010101" pitchFamily="2" charset="-122"/>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肥</a:t>
            </a:r>
            <a:r>
              <a:rPr lang="zh-CN" altLang="en-US" sz="2400">
                <a:solidFill>
                  <a:srgbClr val="000000"/>
                </a:solidFill>
                <a:latin typeface="宋体" panose="02010600030101010101" pitchFamily="2" charset="-122"/>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修饰</a:t>
            </a:r>
            <a:r>
              <a:rPr lang="zh-CN" altLang="en-US" sz="2400">
                <a:solidFill>
                  <a:srgbClr val="000000"/>
                </a:solidFill>
                <a:latin typeface="宋体" panose="02010600030101010101" pitchFamily="2" charset="-122"/>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绿</a:t>
            </a:r>
            <a:r>
              <a:rPr lang="zh-CN" altLang="en-US" sz="2400">
                <a:solidFill>
                  <a:srgbClr val="000000"/>
                </a:solidFill>
                <a:latin typeface="宋体" panose="02010600030101010101" pitchFamily="2" charset="-122"/>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瘦</a:t>
            </a:r>
            <a:r>
              <a:rPr lang="zh-CN" altLang="en-US" sz="2400">
                <a:solidFill>
                  <a:srgbClr val="000000"/>
                </a:solidFill>
                <a:latin typeface="宋体" panose="02010600030101010101" pitchFamily="2" charset="-122"/>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修饰</a:t>
            </a:r>
            <a:r>
              <a:rPr lang="zh-CN" altLang="en-US" sz="2400">
                <a:solidFill>
                  <a:srgbClr val="000000"/>
                </a:solidFill>
                <a:latin typeface="宋体" panose="02010600030101010101" pitchFamily="2" charset="-122"/>
                <a:cs typeface="Times New Roman" panose="02020603050405020304" pitchFamily="18" charset="0"/>
              </a:rPr>
              <a:t>“</a:t>
            </a:r>
            <a:r>
              <a:rPr lang="zh-CN" altLang="en-US" sz="2400">
                <a:solidFill>
                  <a:srgbClr val="000000"/>
                </a:solidFill>
                <a:latin typeface="Times New Roman" panose="02020603050405020304" pitchFamily="18" charset="0"/>
                <a:cs typeface="Times New Roman" panose="02020603050405020304" pitchFamily="18" charset="0"/>
              </a:rPr>
              <a:t>红</a:t>
            </a:r>
            <a:r>
              <a:rPr lang="zh-CN" altLang="en-US" sz="2400">
                <a:solidFill>
                  <a:srgbClr val="000000"/>
                </a:solidFill>
                <a:latin typeface="宋体" panose="02010600030101010101" pitchFamily="2" charset="-122"/>
                <a:cs typeface="Times New Roman" panose="02020603050405020304" pitchFamily="18" charset="0"/>
              </a:rPr>
              <a:t>”</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用借代和拟人的手法</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创造性地写出了暮春风雨红花凋零、绿叶茂盛的情态</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Times New Roman" panose="02020603050405020304" pitchFamily="18" charset="0"/>
                <a:cs typeface="Times New Roman" panose="02020603050405020304" pitchFamily="18" charset="0"/>
              </a:rPr>
              <a:t>充分表达了词人对春花的留恋和伤春的情绪。</a:t>
            </a:r>
            <a:endParaRPr lang="zh-CN" altLang="en-US" sz="2400">
              <a:solidFill>
                <a:srgbClr val="000000"/>
              </a:solidFill>
              <a:latin typeface="宋体" panose="02010600030101010101" pitchFamily="2" charset="-122"/>
              <a:cs typeface="Times New Roman" panose="02020603050405020304" pitchFamily="18" charset="0"/>
            </a:endParaRPr>
          </a:p>
          <a:p>
            <a:pPr>
              <a:lnSpc>
                <a:spcPct val="150000"/>
              </a:lnSpc>
            </a:pPr>
            <a:r>
              <a:rPr lang="zh-CN" altLang="en-US" sz="2400">
                <a:solidFill>
                  <a:srgbClr val="000000"/>
                </a:solidFill>
                <a:latin typeface="宋体" panose="02010600030101010101" pitchFamily="2" charset="-122"/>
                <a:cs typeface="Times New Roman" panose="02020603050405020304" pitchFamily="18" charset="0"/>
              </a:rPr>
              <a:t>答题步骤：①提炼描写景物特征的词语</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宋体" panose="02010600030101010101" pitchFamily="2" charset="-122"/>
                <a:cs typeface="Times New Roman" panose="02020603050405020304" pitchFamily="18" charset="0"/>
              </a:rPr>
              <a:t>立足关键词</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宋体" panose="02010600030101010101" pitchFamily="2" charset="-122"/>
                <a:cs typeface="Times New Roman" panose="02020603050405020304" pitchFamily="18" charset="0"/>
              </a:rPr>
              <a:t>概括意象特征；②挖掘意象的内在品格、精神</a:t>
            </a:r>
            <a:r>
              <a:rPr lang="zh-CN" altLang="en-US" sz="2400">
                <a:solidFill>
                  <a:srgbClr val="000000"/>
                </a:solidFill>
                <a:latin typeface="MingLiU_HKSCS" panose="02020500000000000000" pitchFamily="18" charset="-120"/>
                <a:ea typeface="MingLiU_HKSCS" panose="02020500000000000000" pitchFamily="18" charset="-120"/>
              </a:rPr>
              <a:t>，</a:t>
            </a:r>
            <a:r>
              <a:rPr lang="zh-CN" altLang="en-US" sz="2400">
                <a:solidFill>
                  <a:srgbClr val="000000"/>
                </a:solidFill>
                <a:latin typeface="宋体" panose="02010600030101010101" pitchFamily="2" charset="-122"/>
                <a:cs typeface="Times New Roman" panose="02020603050405020304" pitchFamily="18" charset="0"/>
              </a:rPr>
              <a:t>抓住物与志的契合点；③理清作者寄寓在意象中的思想感情和观点态度。</a:t>
            </a:r>
            <a:r>
              <a:rPr lang="zh-CN" altLang="en-US" sz="2400">
                <a:latin typeface="Times New Roman" panose="02020603050405020304" pitchFamily="18" charset="0"/>
                <a:ea typeface="仿宋_GB2312" charset="-122"/>
              </a:rPr>
              <a:t> </a:t>
            </a:r>
          </a:p>
        </p:txBody>
      </p:sp>
      <p:pic>
        <p:nvPicPr>
          <p:cNvPr id="436227" name="New picture"/>
          <p:cNvPicPr/>
          <p:nvPr/>
        </p:nvPicPr>
        <p:blipFill>
          <a:blip r:embed="rId2"/>
          <a:stretch>
            <a:fillRect/>
          </a:stretch>
        </p:blipFill>
        <p:spPr>
          <a:xfrm>
            <a:off x="12230100" y="10350500"/>
            <a:ext cx="355600" cy="266700"/>
          </a:xfrm>
          <a:prstGeom prst="cube">
            <a:avLst/>
          </a:prstGeom>
        </p:spPr>
      </p:pic>
    </p:spTree>
  </p:cSld>
  <p:clrMapOvr>
    <a:masterClrMapping/>
  </p:clrMapOvr>
  <p:transition spd="med">
    <p:random/>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8578" name="矩形 408577"/>
          <p:cNvSpPr/>
          <p:nvPr/>
        </p:nvSpPr>
        <p:spPr>
          <a:xfrm>
            <a:off x="433897" y="771977"/>
            <a:ext cx="10947579" cy="2306955"/>
          </a:xfrm>
          <a:prstGeom prst="rect">
            <a:avLst/>
          </a:prstGeom>
          <a:noFill/>
          <a:ln w="9525">
            <a:noFill/>
          </a:ln>
        </p:spPr>
        <p:txBody>
          <a:bodyPr anchor="ctr">
            <a:spAutoFit/>
          </a:bodyPr>
          <a:lstStyle/>
          <a:p>
            <a:pPr algn="just">
              <a:lnSpc>
                <a:spcPct val="150000"/>
              </a:lnSpc>
            </a:pPr>
            <a:r>
              <a:rPr lang="en-US" altLang="zh-CN" sz="2400">
                <a:solidFill>
                  <a:srgbClr val="000000"/>
                </a:solidFill>
                <a:latin typeface="Times New Roman" panose="02020603050405020304" pitchFamily="18" charset="0"/>
                <a:ea typeface="黑体" panose="02010609060101010101" pitchFamily="49" charset="-122"/>
              </a:rPr>
              <a:t>2</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黑体" panose="02010609060101010101" pitchFamily="49" charset="-122"/>
                <a:ea typeface="黑体" panose="02010609060101010101" pitchFamily="49" charset="-122"/>
              </a:rPr>
              <a:t>主题解说</a:t>
            </a:r>
            <a:endParaRPr lang="zh-CN" altLang="en-US" sz="2400">
              <a:solidFill>
                <a:srgbClr val="000000"/>
              </a:solidFill>
              <a:latin typeface="Times New Roman" panose="02020603050405020304" pitchFamily="18" charset="0"/>
              <a:ea typeface="仿宋_GB2312" charset="-122"/>
            </a:endParaRPr>
          </a:p>
          <a:p>
            <a:pPr algn="just">
              <a:lnSpc>
                <a:spcPct val="150000"/>
              </a:lnSpc>
            </a:pPr>
            <a:r>
              <a:rPr lang="zh-CN" altLang="en-US" sz="2400">
                <a:solidFill>
                  <a:srgbClr val="000000"/>
                </a:solidFill>
                <a:latin typeface="Times New Roman" panose="02020603050405020304" pitchFamily="18" charset="0"/>
                <a:ea typeface="仿宋_GB2312" charset="-122"/>
              </a:rPr>
              <a:t>诗人假设自己是一只鸟</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以象征的手法</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通过鸟儿对土地的歌唱</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表达自己对苦难之中的祖国刻骨铭心、至死不渝的热爱之情</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以及决心为祖国献出生命的强烈愿望。</a:t>
            </a:r>
          </a:p>
        </p:txBody>
      </p:sp>
      <p:sp>
        <p:nvSpPr>
          <p:cNvPr id="408580" name="矩形 408579"/>
          <p:cNvSpPr/>
          <p:nvPr/>
        </p:nvSpPr>
        <p:spPr>
          <a:xfrm>
            <a:off x="736650" y="3366814"/>
            <a:ext cx="1876425" cy="460375"/>
          </a:xfrm>
          <a:prstGeom prst="rect">
            <a:avLst/>
          </a:prstGeom>
          <a:noFill/>
          <a:ln w="9525">
            <a:noFill/>
          </a:ln>
        </p:spPr>
        <p:txBody>
          <a:bodyPr wrap="none" anchor="ctr">
            <a:spAutoFit/>
          </a:bodyPr>
          <a:lstStyle/>
          <a:p>
            <a:pPr algn="ctr"/>
            <a:r>
              <a:rPr lang="en-US" altLang="zh-CN" sz="2400" b="0">
                <a:latin typeface="Arial" panose="020b0604020202020204" pitchFamily="34" charset="0"/>
                <a:ea typeface="黑体" panose="02010609060101010101" pitchFamily="49" charset="-122"/>
              </a:rPr>
              <a:t>3</a:t>
            </a:r>
            <a:r>
              <a:rPr lang="zh-CN" altLang="en-US" sz="2400" b="0">
                <a:latin typeface="Arial" panose="020b0604020202020204" pitchFamily="34" charset="0"/>
                <a:ea typeface="MingLiU_HKSCS" panose="02020500000000000000" pitchFamily="18" charset="-120"/>
              </a:rPr>
              <a:t>．</a:t>
            </a:r>
            <a:r>
              <a:rPr lang="zh-CN" altLang="en-US" sz="2400" b="0">
                <a:latin typeface="黑体" panose="02010609060101010101" pitchFamily="49" charset="-122"/>
                <a:ea typeface="黑体" panose="02010609060101010101" pitchFamily="49" charset="-122"/>
              </a:rPr>
              <a:t>结构图解</a:t>
            </a:r>
          </a:p>
        </p:txBody>
      </p:sp>
      <p:pic>
        <p:nvPicPr>
          <p:cNvPr id="408581" name="图片 408580" descr="C:/Users/Administrator/Desktop/九上语文（人教）练闯考 教师用书已导pdf梁慧琳2018/18yw9srj1.tif"/>
          <p:cNvPicPr>
            <a:picLocks noChangeAspect="1"/>
          </p:cNvPicPr>
          <p:nvPr/>
        </p:nvPicPr>
        <p:blipFill>
          <a:blip r:embed="rId3" r:link="rId2"/>
          <a:stretch>
            <a:fillRect/>
          </a:stretch>
        </p:blipFill>
        <p:spPr>
          <a:xfrm>
            <a:off x="3216284" y="3525061"/>
            <a:ext cx="6430168" cy="2640622"/>
          </a:xfrm>
          <a:prstGeom prst="rect">
            <a:avLst/>
          </a:prstGeom>
          <a:noFill/>
          <a:ln w="9525">
            <a:noFill/>
          </a:ln>
        </p:spPr>
      </p:pic>
    </p:spTree>
  </p:cSld>
  <p:clrMapOvr>
    <a:masterClrMapping/>
  </p:clrMapOvr>
  <p:transition spd="med">
    <p:random/>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9602" name="矩形 409601"/>
          <p:cNvSpPr/>
          <p:nvPr/>
        </p:nvSpPr>
        <p:spPr>
          <a:xfrm>
            <a:off x="433897" y="457681"/>
            <a:ext cx="10947579" cy="5631180"/>
          </a:xfrm>
          <a:prstGeom prst="rect">
            <a:avLst/>
          </a:prstGeom>
          <a:noFill/>
          <a:ln w="9525">
            <a:noFill/>
          </a:ln>
        </p:spPr>
        <p:txBody>
          <a:bodyPr anchor="ctr">
            <a:spAutoFit/>
          </a:bodyPr>
          <a:lstStyle/>
          <a:p>
            <a:pPr algn="just">
              <a:lnSpc>
                <a:spcPct val="150000"/>
              </a:lnSpc>
            </a:pPr>
            <a:r>
              <a:rPr lang="en-US" altLang="zh-CN" sz="2400">
                <a:solidFill>
                  <a:srgbClr val="000000"/>
                </a:solidFill>
                <a:latin typeface="Times New Roman" panose="02020603050405020304" pitchFamily="18" charset="0"/>
                <a:ea typeface="黑体" panose="02010609060101010101" pitchFamily="49" charset="-122"/>
              </a:rPr>
              <a:t>4</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黑体" panose="02010609060101010101" pitchFamily="49" charset="-122"/>
                <a:ea typeface="黑体" panose="02010609060101010101" pitchFamily="49" charset="-122"/>
              </a:rPr>
              <a:t>重点聚焦</a:t>
            </a:r>
            <a:endParaRPr lang="zh-CN" altLang="en-US" sz="2400">
              <a:solidFill>
                <a:srgbClr val="000000"/>
              </a:solidFill>
              <a:latin typeface="Times New Roman" panose="02020603050405020304" pitchFamily="18" charset="0"/>
              <a:ea typeface="仿宋_GB2312" charset="-122"/>
            </a:endParaRPr>
          </a:p>
          <a:p>
            <a:pPr algn="just">
              <a:lnSpc>
                <a:spcPct val="150000"/>
              </a:lnSpc>
            </a:pPr>
            <a:r>
              <a:rPr lang="zh-CN" altLang="en-US" sz="2400">
                <a:solidFill>
                  <a:srgbClr val="000000"/>
                </a:solidFill>
                <a:latin typeface="Times New Roman" panose="02020603050405020304" pitchFamily="18" charset="0"/>
                <a:ea typeface="仿宋_GB2312" charset="-122"/>
              </a:rPr>
              <a:t>鸟儿歌唱的</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土地</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河流</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风</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的前面分别有</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被暴风雨所打击着的</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悲愤的</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激怒的</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这些修饰语</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其作用是什么？</a:t>
            </a:r>
          </a:p>
          <a:p>
            <a:pPr>
              <a:lnSpc>
                <a:spcPct val="150000"/>
              </a:lnSpc>
            </a:pPr>
            <a:r>
              <a:rPr lang="zh-CN" altLang="en-US" sz="2400">
                <a:solidFill>
                  <a:srgbClr val="000000"/>
                </a:solidFill>
                <a:latin typeface="Times New Roman" panose="02020603050405020304" pitchFamily="18" charset="0"/>
                <a:ea typeface="仿宋_GB2312" charset="-122"/>
              </a:rPr>
              <a:t>这些修饰语和限定语丰富了意象的内涵</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突出了鸟儿的</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爱国者</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吹号者</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形象。歌唱</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被暴风雨所打击着的土地</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表明</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虽然祖国大地在日本帝国主义的铁蹄下正遭受苦难</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作为一只在炮火中力薄势单的鸟儿</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却勇敢地护卫着生于斯长于斯的祖国</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不但不会弃之而去</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而且为它的解放加油呐喊；歌唱</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汹涌着</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悲愤的河流</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吹刮着的激怒的风</a:t>
            </a:r>
            <a:r>
              <a:rPr lang="zh-CN" altLang="en-US" sz="2400">
                <a:solidFill>
                  <a:srgbClr val="000000"/>
                </a:solidFill>
                <a:latin typeface="宋体" panose="02010600030101010101" pitchFamily="2" charset="-122"/>
                <a:cs typeface="Times New Roman" panose="02020603050405020304" pitchFamily="18" charset="0"/>
              </a:rPr>
              <a:t>”</a:t>
            </a:r>
            <a:r>
              <a:rPr lang="zh-CN" altLang="en-US" sz="2400">
                <a:solidFill>
                  <a:srgbClr val="000000"/>
                </a:solidFill>
                <a:latin typeface="宋体" panose="02010600030101010101" pitchFamily="2" charset="-122"/>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就是在为中国人民满怀悲愤满腔怒火地掀起反抗日本帝国主义的斗争而呼号礼赞</a:t>
            </a:r>
            <a:r>
              <a:rPr lang="zh-CN" altLang="en-US" sz="2400">
                <a:solidFill>
                  <a:srgbClr val="000000"/>
                </a:solidFill>
                <a:latin typeface="宋体" panose="02010600030101010101" pitchFamily="2" charset="-122"/>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目的是等到</a:t>
            </a:r>
            <a:r>
              <a:rPr lang="zh-CN" altLang="en-US" sz="2400">
                <a:solidFill>
                  <a:srgbClr val="000000"/>
                </a:solidFill>
                <a:latin typeface="宋体" panose="02010600030101010101" pitchFamily="2" charset="-122"/>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无比温柔的黎明</a:t>
            </a:r>
            <a:r>
              <a:rPr lang="zh-CN" altLang="en-US" sz="2400">
                <a:solidFill>
                  <a:srgbClr val="000000"/>
                </a:solidFill>
                <a:latin typeface="宋体" panose="02010600030101010101" pitchFamily="2" charset="-122"/>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来到的那一天。</a:t>
            </a:r>
          </a:p>
        </p:txBody>
      </p:sp>
    </p:spTree>
  </p:cSld>
  <p:clrMapOvr>
    <a:masterClrMapping/>
  </p:clrMapOvr>
  <p:transition spd="med">
    <p:random/>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0626" name="矩形 410625"/>
          <p:cNvSpPr/>
          <p:nvPr/>
        </p:nvSpPr>
        <p:spPr>
          <a:xfrm>
            <a:off x="529112" y="717614"/>
            <a:ext cx="10947579" cy="5077460"/>
          </a:xfrm>
          <a:prstGeom prst="rect">
            <a:avLst/>
          </a:prstGeom>
          <a:noFill/>
          <a:ln w="9525">
            <a:noFill/>
          </a:ln>
        </p:spPr>
        <p:txBody>
          <a:bodyPr anchor="ctr">
            <a:spAutoFit/>
          </a:bodyPr>
          <a:lstStyle/>
          <a:p>
            <a:pPr algn="just">
              <a:lnSpc>
                <a:spcPct val="150000"/>
              </a:lnSpc>
            </a:pPr>
            <a:r>
              <a:rPr lang="en-US" altLang="zh-CN" sz="2400">
                <a:solidFill>
                  <a:srgbClr val="000000"/>
                </a:solidFill>
                <a:latin typeface="Times New Roman" panose="02020603050405020304" pitchFamily="18" charset="0"/>
                <a:ea typeface="黑体" panose="02010609060101010101" pitchFamily="49" charset="-122"/>
              </a:rPr>
              <a:t>5</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黑体" panose="02010609060101010101" pitchFamily="49" charset="-122"/>
                <a:ea typeface="黑体" panose="02010609060101010101" pitchFamily="49" charset="-122"/>
              </a:rPr>
              <a:t>难点突破</a:t>
            </a:r>
            <a:endParaRPr lang="zh-CN" altLang="en-US" sz="2400">
              <a:solidFill>
                <a:srgbClr val="000000"/>
              </a:solidFill>
              <a:latin typeface="Times New Roman" panose="02020603050405020304" pitchFamily="18" charset="0"/>
              <a:ea typeface="仿宋_GB2312" charset="-122"/>
            </a:endParaRPr>
          </a:p>
          <a:p>
            <a:pPr algn="just">
              <a:lnSpc>
                <a:spcPct val="150000"/>
              </a:lnSpc>
            </a:pPr>
            <a:r>
              <a:rPr lang="zh-CN" altLang="en-US" sz="2400">
                <a:solidFill>
                  <a:srgbClr val="000000"/>
                </a:solidFill>
                <a:latin typeface="Times New Roman" panose="02020603050405020304" pitchFamily="18" charset="0"/>
                <a:ea typeface="仿宋_GB2312" charset="-122"/>
              </a:rPr>
              <a:t>诗中体现诗歌主旨的句子是什么？有什么深刻含义？</a:t>
            </a:r>
          </a:p>
          <a:p>
            <a:pPr algn="just">
              <a:lnSpc>
                <a:spcPct val="150000"/>
              </a:lnSpc>
            </a:pPr>
            <a:r>
              <a:rPr lang="zh-CN" altLang="en-US" sz="2400">
                <a:solidFill>
                  <a:srgbClr val="000000"/>
                </a:solidFill>
                <a:latin typeface="Times New Roman" panose="02020603050405020304" pitchFamily="18" charset="0"/>
                <a:ea typeface="仿宋_GB2312" charset="-122"/>
              </a:rPr>
              <a:t>主旨句：为什么我的眼里常含泪水？因为我对这土地爱得深沉</a:t>
            </a:r>
            <a:r>
              <a:rPr lang="en-US" altLang="zh-CN" sz="2400">
                <a:solidFill>
                  <a:srgbClr val="000000"/>
                </a:solidFill>
                <a:latin typeface="宋体" panose="02010600030101010101" pitchFamily="2" charset="-122"/>
                <a:ea typeface="Times New Roman" panose="02020603050405020304" pitchFamily="18" charset="0"/>
              </a:rPr>
              <a:t>……</a:t>
            </a:r>
            <a:endParaRPr lang="en-US" altLang="zh-CN" sz="2400">
              <a:solidFill>
                <a:srgbClr val="000000"/>
              </a:solidFill>
              <a:latin typeface="Times New Roman" panose="02020603050405020304" pitchFamily="18" charset="0"/>
              <a:ea typeface="仿宋_GB2312" charset="-122"/>
            </a:endParaRPr>
          </a:p>
          <a:p>
            <a:pPr algn="just">
              <a:lnSpc>
                <a:spcPct val="150000"/>
              </a:lnSpc>
            </a:pPr>
            <a:r>
              <a:rPr lang="zh-CN" altLang="en-US" sz="2400">
                <a:solidFill>
                  <a:srgbClr val="000000"/>
                </a:solidFill>
                <a:latin typeface="Times New Roman" panose="02020603050405020304" pitchFamily="18" charset="0"/>
                <a:ea typeface="仿宋_GB2312" charset="-122"/>
              </a:rPr>
              <a:t>诗句是爱国者目睹满目疮痍的祖国</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爱得越深、痛得越切的悲愤表情的特写</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是那个年代一切爱国知识分子对祖国的最真挚的爱的表白。这种爱刻骨铭心</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至死不渝</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不仅来自诗人内心深处</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更是全民族普遍的爱国情绪的浓缩。艾青以这两句诗抒发了那个时代华夏儿女共同的心声。</a:t>
            </a:r>
          </a:p>
          <a:p>
            <a:pPr algn="just">
              <a:lnSpc>
                <a:spcPct val="150000"/>
              </a:lnSpc>
            </a:pPr>
            <a:r>
              <a:rPr lang="zh-CN" altLang="en-US" sz="2400">
                <a:solidFill>
                  <a:srgbClr val="000000"/>
                </a:solidFill>
                <a:latin typeface="Times New Roman" panose="02020603050405020304" pitchFamily="18" charset="0"/>
                <a:ea typeface="仿宋_GB2312" charset="-122"/>
              </a:rPr>
              <a:t>这首诗是在结尾处画龙点睛、升华主题的</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表现了爱国这个共同的主题</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表现了诗人经历的坎坷、悲酸和对祖国、对民族、对人民执着的爱。</a:t>
            </a:r>
          </a:p>
        </p:txBody>
      </p:sp>
    </p:spTree>
  </p:cSld>
  <p:clrMapOvr>
    <a:masterClrMapping/>
  </p:clrMapOvr>
  <p:transition spd="med">
    <p:random/>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1650" name="矩形 411649"/>
          <p:cNvSpPr/>
          <p:nvPr/>
        </p:nvSpPr>
        <p:spPr>
          <a:xfrm>
            <a:off x="529112" y="1662767"/>
            <a:ext cx="10947579" cy="2861310"/>
          </a:xfrm>
          <a:prstGeom prst="rect">
            <a:avLst/>
          </a:prstGeom>
          <a:noFill/>
          <a:ln w="9525">
            <a:noFill/>
          </a:ln>
        </p:spPr>
        <p:txBody>
          <a:bodyPr anchor="ctr">
            <a:spAutoFit/>
          </a:bodyPr>
          <a:lstStyle/>
          <a:p>
            <a:pPr algn="just">
              <a:lnSpc>
                <a:spcPct val="150000"/>
              </a:lnSpc>
            </a:pPr>
            <a:r>
              <a:rPr lang="en-US" altLang="zh-CN" sz="2400">
                <a:solidFill>
                  <a:srgbClr val="000000"/>
                </a:solidFill>
                <a:latin typeface="Times New Roman" panose="02020603050405020304" pitchFamily="18" charset="0"/>
                <a:ea typeface="黑体" panose="02010609060101010101" pitchFamily="49" charset="-122"/>
              </a:rPr>
              <a:t>6</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黑体" panose="02010609060101010101" pitchFamily="49" charset="-122"/>
                <a:ea typeface="黑体" panose="02010609060101010101" pitchFamily="49" charset="-122"/>
              </a:rPr>
              <a:t>写作借鉴</a:t>
            </a:r>
            <a:endParaRPr lang="zh-CN" altLang="en-US" sz="2400">
              <a:solidFill>
                <a:srgbClr val="000000"/>
              </a:solidFill>
              <a:latin typeface="宋体" panose="02010600030101010101" pitchFamily="2" charset="-122"/>
              <a:ea typeface="仿宋_GB2312" charset="-122"/>
            </a:endParaRPr>
          </a:p>
          <a:p>
            <a:pPr algn="just">
              <a:lnSpc>
                <a:spcPct val="150000"/>
              </a:lnSpc>
            </a:pPr>
            <a:r>
              <a:rPr lang="zh-CN" altLang="en-US" sz="2400">
                <a:solidFill>
                  <a:srgbClr val="000000"/>
                </a:solidFill>
                <a:latin typeface="宋体" panose="02010600030101010101" pitchFamily="2" charset="-122"/>
                <a:ea typeface="仿宋_GB2312" charset="-122"/>
              </a:rPr>
              <a:t>①</a:t>
            </a:r>
            <a:r>
              <a:rPr lang="zh-CN" altLang="en-US" sz="2400">
                <a:solidFill>
                  <a:srgbClr val="000000"/>
                </a:solidFill>
                <a:latin typeface="Times New Roman" panose="02020603050405020304" pitchFamily="18" charset="0"/>
                <a:ea typeface="仿宋_GB2312" charset="-122"/>
              </a:rPr>
              <a:t>意象丰富</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构思精巧。</a:t>
            </a:r>
          </a:p>
          <a:p>
            <a:pPr algn="just">
              <a:lnSpc>
                <a:spcPct val="150000"/>
              </a:lnSpc>
            </a:pPr>
            <a:r>
              <a:rPr lang="zh-CN" altLang="en-US" sz="2400">
                <a:solidFill>
                  <a:srgbClr val="000000"/>
                </a:solidFill>
                <a:latin typeface="Times New Roman" panose="02020603050405020304" pitchFamily="18" charset="0"/>
                <a:ea typeface="仿宋_GB2312" charset="-122"/>
              </a:rPr>
              <a:t>诗人借助丰富的意象</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用类似电影蒙太奇式的特写镜头</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向我们依次推出他要歌唱的对象：土地、河流、风、黎明。他把对土地广阔而深厚的爱浓缩在</a:t>
            </a:r>
            <a:r>
              <a:rPr lang="en-US" altLang="zh-CN" sz="2400">
                <a:solidFill>
                  <a:srgbClr val="000000"/>
                </a:solidFill>
                <a:latin typeface="Times New Roman" panose="02020603050405020304" pitchFamily="18" charset="0"/>
                <a:ea typeface="仿宋_GB2312" charset="-122"/>
              </a:rPr>
              <a:t>10</a:t>
            </a:r>
            <a:r>
              <a:rPr lang="zh-CN" altLang="en-US" sz="2400">
                <a:solidFill>
                  <a:srgbClr val="000000"/>
                </a:solidFill>
                <a:latin typeface="Times New Roman" panose="02020603050405020304" pitchFamily="18" charset="0"/>
                <a:ea typeface="仿宋_GB2312" charset="-122"/>
              </a:rPr>
              <a:t>行诗中</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取得了绝佳的艺术效果。</a:t>
            </a:r>
          </a:p>
        </p:txBody>
      </p:sp>
    </p:spTree>
  </p:cSld>
  <p:clrMapOvr>
    <a:masterClrMapping/>
  </p:clrMapOvr>
  <p:transition spd="med">
    <p:random/>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2674" name="矩形 412673"/>
          <p:cNvSpPr/>
          <p:nvPr/>
        </p:nvSpPr>
        <p:spPr>
          <a:xfrm>
            <a:off x="433897" y="2047857"/>
            <a:ext cx="10947579" cy="2861310"/>
          </a:xfrm>
          <a:prstGeom prst="rect">
            <a:avLst/>
          </a:prstGeom>
          <a:noFill/>
          <a:ln w="9525">
            <a:noFill/>
          </a:ln>
        </p:spPr>
        <p:txBody>
          <a:bodyPr anchor="ctr">
            <a:spAutoFit/>
          </a:bodyPr>
          <a:lstStyle/>
          <a:p>
            <a:pPr algn="just">
              <a:lnSpc>
                <a:spcPct val="150000"/>
              </a:lnSpc>
            </a:pPr>
            <a:r>
              <a:rPr lang="zh-CN" altLang="en-US" sz="2400">
                <a:solidFill>
                  <a:srgbClr val="000000"/>
                </a:solidFill>
                <a:latin typeface="宋体" panose="02010600030101010101" pitchFamily="2" charset="-122"/>
                <a:ea typeface="仿宋_GB2312" charset="-122"/>
              </a:rPr>
              <a:t>②</a:t>
            </a:r>
            <a:r>
              <a:rPr lang="zh-CN" altLang="en-US" sz="2400">
                <a:solidFill>
                  <a:srgbClr val="000000"/>
                </a:solidFill>
                <a:latin typeface="Times New Roman" panose="02020603050405020304" pitchFamily="18" charset="0"/>
                <a:ea typeface="仿宋_GB2312" charset="-122"/>
              </a:rPr>
              <a:t>想象奇特</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感情真挚。</a:t>
            </a:r>
          </a:p>
          <a:p>
            <a:pPr>
              <a:lnSpc>
                <a:spcPct val="150000"/>
              </a:lnSpc>
            </a:pPr>
            <a:r>
              <a:rPr lang="zh-CN" altLang="en-US" sz="2400">
                <a:solidFill>
                  <a:srgbClr val="000000"/>
                </a:solidFill>
                <a:latin typeface="Times New Roman" panose="02020603050405020304" pitchFamily="18" charset="0"/>
                <a:ea typeface="仿宋_GB2312" charset="-122"/>
              </a:rPr>
              <a:t>诗人为了表达自己对土地最真挚深沉的爱</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把自己想象成</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仿宋_GB2312" charset="-122"/>
              </a:rPr>
              <a:t>一只鸟</a:t>
            </a:r>
            <a:r>
              <a:rPr lang="zh-CN" altLang="en-US" sz="2400">
                <a:solidFill>
                  <a:srgbClr val="000000"/>
                </a:solidFill>
                <a:latin typeface="Times New Roman" panose="02020603050405020304" pitchFamily="18" charset="0"/>
                <a:cs typeface="Times New Roman" panose="02020603050405020304" pitchFamily="18" charset="0"/>
              </a:rPr>
              <a:t>”</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既唱出大地的苦难与悲愤</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也唱出大地的欢乐与希望；即使死了</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也要将整个身躯融进祖国的土地中</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以表示自己对土地深沉的爱。全诗感情深沉而浓郁</a:t>
            </a:r>
            <a:r>
              <a:rPr lang="zh-CN" altLang="en-US" sz="2400">
                <a:solidFill>
                  <a:srgbClr val="000000"/>
                </a:solidFill>
                <a:latin typeface="Times New Roman" panose="02020603050405020304" pitchFamily="18" charset="0"/>
                <a:ea typeface="MingLiU_HKSCS" panose="02020500000000000000" pitchFamily="18" charset="-120"/>
              </a:rPr>
              <a:t>，</a:t>
            </a:r>
            <a:r>
              <a:rPr lang="zh-CN" altLang="en-US" sz="2400">
                <a:solidFill>
                  <a:srgbClr val="000000"/>
                </a:solidFill>
                <a:latin typeface="Times New Roman" panose="02020603050405020304" pitchFamily="18" charset="0"/>
                <a:ea typeface="仿宋_GB2312" charset="-122"/>
              </a:rPr>
              <a:t>能引起读者的共鸣。</a:t>
            </a:r>
            <a:r>
              <a:rPr lang="zh-CN" altLang="en-US" sz="2400" b="0">
                <a:latin typeface="Times New Roman" panose="02020603050405020304" pitchFamily="18" charset="0"/>
                <a:ea typeface="仿宋_GB2312" charset="-122"/>
              </a:rPr>
              <a:t> </a:t>
            </a:r>
          </a:p>
        </p:txBody>
      </p:sp>
    </p:spTree>
  </p:cSld>
  <p:clrMapOvr>
    <a:masterClrMapping/>
  </p:clrMapOvr>
  <p:transition spd="med">
    <p:random/>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37250" name="图片 437249" descr="C:/Users/Administrator/Desktop/九上语文（人教）练闯考 教师用书已导pdf梁慧琳2018/积累运用.TIF"/>
          <p:cNvPicPr>
            <a:picLocks noChangeAspect="1"/>
          </p:cNvPicPr>
          <p:nvPr/>
        </p:nvPicPr>
        <p:blipFill>
          <a:blip r:embed="rId3" r:link="rId2"/>
          <a:stretch>
            <a:fillRect/>
          </a:stretch>
        </p:blipFill>
        <p:spPr>
          <a:xfrm>
            <a:off x="626443" y="2469236"/>
            <a:ext cx="10750801" cy="1347817"/>
          </a:xfrm>
          <a:prstGeom prst="rect">
            <a:avLst/>
          </a:prstGeom>
          <a:noFill/>
          <a:ln w="9525">
            <a:noFill/>
          </a:ln>
        </p:spPr>
      </p:pic>
    </p:spTree>
  </p:cSld>
  <p:clrMapOvr>
    <a:masterClrMapping/>
  </p:clrMapOvr>
  <p:transition spd="med">
    <p:random/>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AS_OS" val="Unix 3.10 unknown"/>
  <p:tag name="AS_RELEASE_DATE" val="2020.11.30"/>
  <p:tag name="AS_TITLE" val="Aspose.Slides for Java"/>
  <p:tag name="AS_VERSION" val="20.1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117</Paragraphs>
  <Slides>35</Slides>
  <Notes>1</Notes>
  <TotalTime>0</TotalTime>
  <HiddenSlides>0</HiddenSlides>
  <MMClips>0</MMClips>
  <ScaleCrop>0</ScaleCrop>
  <HeadingPairs>
    <vt:vector baseType="variant" size="6">
      <vt:variant>
        <vt:lpstr>Fonts used</vt:lpstr>
      </vt:variant>
      <vt:variant>
        <vt:i4>14</vt:i4>
      </vt:variant>
      <vt:variant>
        <vt:lpstr>Theme</vt:lpstr>
      </vt:variant>
      <vt:variant>
        <vt:i4>1</vt:i4>
      </vt:variant>
      <vt:variant>
        <vt:lpstr>Slide Titles</vt:lpstr>
      </vt:variant>
      <vt:variant>
        <vt:i4>35</vt:i4>
      </vt:variant>
    </vt:vector>
  </HeadingPairs>
  <TitlesOfParts>
    <vt:vector baseType="lpstr" size="50">
      <vt:lpstr>Arial</vt:lpstr>
      <vt:lpstr>微软雅黑</vt:lpstr>
      <vt:lpstr>Wingdings</vt:lpstr>
      <vt:lpstr>Calibri Light</vt:lpstr>
      <vt:lpstr>Calibri</vt:lpstr>
      <vt:lpstr>Times New Roman</vt:lpstr>
      <vt:lpstr>华文新魏</vt:lpstr>
      <vt:lpstr>黑体</vt:lpstr>
      <vt:lpstr>MingLiU_HKSCS</vt:lpstr>
      <vt:lpstr>仿宋_GB2312</vt:lpstr>
      <vt:lpstr>Courier New</vt:lpstr>
      <vt:lpstr>宋体</vt:lpstr>
      <vt:lpstr>楷体_GB2312</vt:lpstr>
      <vt:lpstr>隶书</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2021-03-26T14:39:28.419</cp:lastPrinted>
  <dcterms:created xsi:type="dcterms:W3CDTF">2021-03-26T14:39:28Z</dcterms:created>
  <dcterms:modified xsi:type="dcterms:W3CDTF">2021-03-26T06:39:28Z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