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9"/>
  </p:notesMasterIdLst>
  <p:sldIdLst>
    <p:sldId id="256" r:id="rId2"/>
    <p:sldId id="271" r:id="rId3"/>
    <p:sldId id="263" r:id="rId4"/>
    <p:sldId id="392" r:id="rId5"/>
    <p:sldId id="264" r:id="rId6"/>
    <p:sldId id="398" r:id="rId7"/>
    <p:sldId id="394" r:id="rId8"/>
    <p:sldId id="400" r:id="rId9"/>
    <p:sldId id="363" r:id="rId10"/>
    <p:sldId id="371" r:id="rId11"/>
    <p:sldId id="372" r:id="rId12"/>
    <p:sldId id="395" r:id="rId13"/>
    <p:sldId id="406" r:id="rId14"/>
    <p:sldId id="404" r:id="rId15"/>
    <p:sldId id="402" r:id="rId16"/>
    <p:sldId id="407" r:id="rId17"/>
    <p:sldId id="408" r:id="rId18"/>
    <p:sldId id="409" r:id="rId19"/>
    <p:sldId id="415" r:id="rId20"/>
    <p:sldId id="416" r:id="rId21"/>
    <p:sldId id="410" r:id="rId22"/>
    <p:sldId id="411" r:id="rId23"/>
    <p:sldId id="412" r:id="rId24"/>
    <p:sldId id="413" r:id="rId25"/>
    <p:sldId id="414" r:id="rId26"/>
    <p:sldId id="417" r:id="rId27"/>
    <p:sldId id="418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0048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>
              <a:defRPr/>
            </a:pPr>
            <a:fld id="{A070FC76-312B-4243-9B2A-44A99FC9797B}" type="datetime1">
              <a:rPr lang="zh-CN" altLang="en-US"/>
              <a:t>2017/11/9</a:t>
            </a:fld>
            <a:endParaRPr lang="zh-CN" altLang="en-US" sz="1200"/>
          </a:p>
        </p:txBody>
      </p:sp>
      <p:sp>
        <p:nvSpPr>
          <p:cNvPr id="2560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560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spcBef>
                <a:spcPct val="30000"/>
              </a:spcBef>
            </a:pPr>
            <a:r>
              <a:rPr lang="zh-CN" altLang="en-US" sz="1200"/>
              <a:t>单击此处编辑母版文本样式</a:t>
            </a:r>
          </a:p>
          <a:p>
            <a:pPr eaLnBrk="0" hangingPunct="0">
              <a:spcBef>
                <a:spcPct val="30000"/>
              </a:spcBef>
            </a:pPr>
            <a:r>
              <a:rPr lang="zh-CN" altLang="en-US" sz="1200"/>
              <a:t>第二级</a:t>
            </a:r>
          </a:p>
          <a:p>
            <a:pPr eaLnBrk="0" hangingPunct="0">
              <a:spcBef>
                <a:spcPct val="30000"/>
              </a:spcBef>
            </a:pPr>
            <a:r>
              <a:rPr lang="zh-CN" altLang="en-US" sz="1200"/>
              <a:t>第三级</a:t>
            </a:r>
          </a:p>
          <a:p>
            <a:pPr eaLnBrk="0" hangingPunct="0">
              <a:spcBef>
                <a:spcPct val="30000"/>
              </a:spcBef>
            </a:pPr>
            <a:r>
              <a:rPr lang="zh-CN" altLang="en-US" sz="1200"/>
              <a:t>第四级</a:t>
            </a:r>
          </a:p>
          <a:p>
            <a:pPr eaLnBrk="0" hangingPunct="0">
              <a:spcBef>
                <a:spcPct val="30000"/>
              </a:spcBef>
            </a:pPr>
            <a:r>
              <a:rPr lang="zh-CN" altLang="en-US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>
              <a:defRPr/>
            </a:pPr>
            <a:fld id="{5069E018-BBAE-4835-8BD5-EDBAF27A933A}" type="slidenum">
              <a:rPr lang="zh-CN" altLang="en-US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432601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69E018-BBAE-4835-8BD5-EDBAF27A933A}" type="slidenum">
              <a:rPr lang="zh-CN" altLang="en-US" smtClean="0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6392459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69E018-BBAE-4835-8BD5-EDBAF27A933A}" type="slidenum">
              <a:rPr lang="zh-CN" altLang="en-US" smtClean="0"/>
              <a:t>20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24518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69E018-BBAE-4835-8BD5-EDBAF27A933A}" type="slidenum">
              <a:rPr lang="zh-CN" altLang="en-US" smtClean="0"/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785651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69E018-BBAE-4835-8BD5-EDBAF27A933A}" type="slidenum">
              <a:rPr lang="zh-CN" altLang="en-US" smtClean="0"/>
              <a:t>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134777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69E018-BBAE-4835-8BD5-EDBAF27A933A}" type="slidenum">
              <a:rPr lang="zh-CN" altLang="en-US" smtClean="0"/>
              <a:t>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05440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69E018-BBAE-4835-8BD5-EDBAF27A933A}" type="slidenum">
              <a:rPr lang="zh-CN" altLang="en-US" smtClean="0"/>
              <a:t>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79923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69E018-BBAE-4835-8BD5-EDBAF27A933A}" type="slidenum">
              <a:rPr lang="zh-CN" altLang="en-US" smtClean="0"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425190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69E018-BBAE-4835-8BD5-EDBAF27A933A}" type="slidenum">
              <a:rPr lang="zh-CN" altLang="en-US" smtClean="0"/>
              <a:t>11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64245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69E018-BBAE-4835-8BD5-EDBAF27A933A}" type="slidenum">
              <a:rPr lang="zh-CN" altLang="en-US" smtClean="0"/>
              <a:t>18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254837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69E018-BBAE-4835-8BD5-EDBAF27A933A}" type="slidenum">
              <a:rPr lang="zh-CN" altLang="en-US" smtClean="0"/>
              <a:t>19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626644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直接连接符 3"/>
          <p:cNvSpPr>
            <a:spLocks noChangeShapeType="1"/>
          </p:cNvSpPr>
          <p:nvPr/>
        </p:nvSpPr>
        <p:spPr bwMode="auto">
          <a:xfrm>
            <a:off x="428625" y="714375"/>
            <a:ext cx="8286750" cy="1588"/>
          </a:xfrm>
          <a:prstGeom prst="line">
            <a:avLst/>
          </a:prstGeom>
          <a:noFill/>
          <a:ln w="3175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7" name="Picture 2" descr="C:\Documents and Settings\Administrator\桌面\五洲时代天华Logo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88" y="136525"/>
            <a:ext cx="17573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直接连接符 11"/>
          <p:cNvSpPr>
            <a:spLocks noChangeShapeType="1"/>
          </p:cNvSpPr>
          <p:nvPr/>
        </p:nvSpPr>
        <p:spPr bwMode="auto">
          <a:xfrm>
            <a:off x="428625" y="6356350"/>
            <a:ext cx="8286750" cy="1588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1847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dirty="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八</a:t>
            </a:r>
            <a:r>
              <a:rPr lang="zh-CN" altLang="en-US" sz="4400" dirty="0" smtClean="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年级</a:t>
            </a:r>
            <a:r>
              <a:rPr lang="en-US" sz="4400" dirty="0" smtClean="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 dirty="0" smtClean="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语文 </a:t>
            </a:r>
            <a:r>
              <a:rPr lang="en-US" sz="4400" dirty="0" smtClean="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</a:t>
            </a:r>
            <a:endParaRPr lang="zh-CN" altLang="en-US" sz="4400" dirty="0">
              <a:solidFill>
                <a:srgbClr val="000000"/>
              </a:solidFill>
              <a:latin typeface="方正大标宋简体" pitchFamily="2" charset="-122"/>
              <a:ea typeface="方正大标宋简体" pitchFamily="2" charset="-122"/>
              <a:sym typeface="方正大标宋简体" pitchFamily="2" charset="-122"/>
            </a:endParaRPr>
          </a:p>
          <a:p>
            <a:pPr algn="ctr"/>
            <a:r>
              <a:rPr lang="zh-CN" altLang="en-US" sz="4400" dirty="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上</a:t>
            </a:r>
            <a:r>
              <a:rPr lang="zh-CN" altLang="en-US" sz="4400" dirty="0" smtClean="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册</a:t>
            </a:r>
            <a:endParaRPr lang="zh-CN" altLang="en-US" sz="4400" dirty="0">
              <a:solidFill>
                <a:srgbClr val="000000"/>
              </a:solidFill>
              <a:latin typeface="方正大标宋简体" pitchFamily="2" charset="-122"/>
              <a:ea typeface="方正大标宋简体" pitchFamily="2" charset="-122"/>
              <a:sym typeface="方正大标宋简体" pitchFamily="2" charset="-122"/>
            </a:endParaRPr>
          </a:p>
        </p:txBody>
      </p:sp>
      <p:sp>
        <p:nvSpPr>
          <p:cNvPr id="4099" name="TextBox 5"/>
          <p:cNvSpPr>
            <a:spLocks noChangeArrowheads="1"/>
          </p:cNvSpPr>
          <p:nvPr/>
        </p:nvSpPr>
        <p:spPr bwMode="auto">
          <a:xfrm>
            <a:off x="3348038" y="1844675"/>
            <a:ext cx="2286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人教版</a:t>
            </a:r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utoUpdateAnimBg="0"/>
      <p:bldP spid="4099" grpId="0" bldLvl="0" autoUpdateAnimBg="0"/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11960" y="1538283"/>
            <a:ext cx="4251746" cy="440120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欧阳修（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1007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1072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），字永叔，号醉翁，晚号“六一居士”。吉州永丰（今江西省永丰县）人，谥号文忠，世称欧阳文忠公。北宋政治家、文学家，与韩愈、柳宗元、王安石、苏洵、苏轼、苏辙、曾巩合称“唐宋八大家”。</a:t>
            </a:r>
          </a:p>
        </p:txBody>
      </p:sp>
      <p:sp>
        <p:nvSpPr>
          <p:cNvPr id="5" name="同侧圆角矩形 4"/>
          <p:cNvSpPr>
            <a:spLocks noChangeArrowheads="1"/>
          </p:cNvSpPr>
          <p:nvPr/>
        </p:nvSpPr>
        <p:spPr bwMode="auto">
          <a:xfrm>
            <a:off x="467544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作者档案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3" r="16519"/>
          <a:stretch>
            <a:fillRect/>
          </a:stretch>
        </p:blipFill>
        <p:spPr bwMode="auto">
          <a:xfrm>
            <a:off x="827584" y="1720279"/>
            <a:ext cx="2790662" cy="403721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2060848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棹（</a:t>
            </a:r>
            <a:r>
              <a:rPr lang="en-US" altLang="zh-CN" sz="2800" dirty="0" err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zhào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）：桨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2564904"/>
            <a:ext cx="74319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西湖：这里指颖州（今安徽阜阳）的西湖。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430" y="4653136"/>
            <a:ext cx="82960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琉璃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：一种光滑细腻的釉料，多覆在盆、缸、砖瓦的外层。这里喻指水面平静澄碧。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3746" y="5570076"/>
            <a:ext cx="44562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沙禽：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沙洲或沙滩上的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水鸟。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同侧圆角矩形 4"/>
          <p:cNvSpPr>
            <a:spLocks noChangeArrowheads="1"/>
          </p:cNvSpPr>
          <p:nvPr/>
        </p:nvSpPr>
        <p:spPr bwMode="auto">
          <a:xfrm>
            <a:off x="483518" y="757238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词语解释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536" y="1556792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轻舟：轻便的小船。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3121804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绿水：清澈的水。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536" y="3625860"/>
            <a:ext cx="5896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逶迤：形容道路或河道弯曲而长。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4129916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笙歌：指歌唱时有笙管伴奏。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471424"/>
            <a:ext cx="8280920" cy="2677656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西湖风光好，驾轻舟划短桨多么逍遥。碧绿的湖水绵延不断，长堤上花草散出芳香。隐隐传来的音乐歌唱，像是随着船儿在湖上飘荡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无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风的水面，光滑得好似琉璃一样，不觉得船儿在前进，只见微微的细浪在船边荡漾。被船儿惊起的水鸟，正掠过湖岸在飞翔。</a:t>
            </a:r>
          </a:p>
        </p:txBody>
      </p:sp>
      <p:sp>
        <p:nvSpPr>
          <p:cNvPr id="3" name="AutoShape 2" descr="data:image/jpeg;base64,/9j/4AAQSkZJRgABAQAAAQABAAD/2wBDAAgGBgcGBQgHBwcJCQgKDBQNDAsLDBkSEw8UHRofHh0aHBwgJC4nICIsIxwcKDcpLDAxNDQ0Hyc5PTgyPC4zNDL/2wBDAQkJCQwLDBgNDRgyIRwhMjIyMjIyMjIyMjIyMjIyMjIyMjIyMjIyMjIyMjIyMjIyMjIyMjIyMjIyMjIyMjIyMjL/wAARCAEsAc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igAooooAKKKKACiiigAooooAKKKKACiiigAoopu7gZGCe1ACk4pc0nWohIvytk4PA96AJaaeByT+FNMqiQJuG7buwOtMSaOaV1jY5TrjoaVwGIkbMyhMAHJUDv1P86WaXySijCqc5wKViUuFY4Cspz7EY/pn8qrrctJcINi4C7iSSD6Z/nQxmXqJEssF+ZJViiB3KSEHufX3/AAqrpt5PHJKYk3rLIW2sp3DBHP1zn8627yOB9Pud4DMyZcZyRxxmsSOJlhCmeRIwkZXaBkkHpu+pH41Dj1LRspqQjiDTIqnIVvmGcnk8e2RWgjfKduevQjpWFYwweUHVBKXI/eOO2eWweM84/Cr1xePHJtj42sAU65yO/wCJpptK7JaL7M7IwjKBx0yc1HEjGcucAbdrKvTd1pl1dQ2ceWYFguNvdvSqtldNDC4kG9xJl2HAAP1607q4WNRSCOAQPQjFOqIzAl1UZZTjngdPWnB1YnnocVRI+kJwecYpaRsbTnpQAZHHPXpTATkqeME80yFnZVJXjHU0M6idUwcsD0Hpj/GgZKuB8ozx3NOBB6VGHGELHkjsODSh/mI49gOuKBD6KKOtABRRRQAhOKRvbrSsMrQKAFByM0xiVdT/AAng/wCNIrgEoT8w/l2pZceUx64GaLgPoqoVvgSEeHaOm4HOPeigdi5RRRQIKKKKACiiigAooooAKKKKACiiigAooooAKKKKACiiigAooooAKKKKACiiigAoopKACo5mKgMMZHPPepKpXHmM6KWAXdg5XOeOP1oGixFIJkWRDwwz6ioJVMbjgeUx+cN06Yptm6RW0S5Gfu45PI//AFUplSZWYISDxn1GPQ8UugEDTxh/Pk2rtJAbn5gOv06fpU8VxHI7ZXayjGM1nTW0lpcrOI5pYRkFAQw55yR+JH4/hTm1O2jnMZfy2Y4zLgAgjPH5d6W2rKsO1SVmhj24yJkUAjhy2Rj9R+RqwHwY/k3GTcCN3Ib0GfoaypLqWbTbtkUKVxNGGGRkdNv/AAIAZ/GtaFh5MU6sxU/vSDjuDyPwNCdwGStGpEcR8uaRww3DBwACf0GPxrkNcMPm28QeXy2eRTGpxlt+Px6D8q6hLgXOoxSr824SKq9MAEA8ntWO9ml/YWrTgBlvGVSv8PzsP/Qiv+eqeqGtC7a6gr3CR3EmwocKoTGQehx6en+NaYh82d3aXKNg7w2OQMY4+v6VhytNAG8x184yqjMg5UcBck9jyfrUtvqAh0eTJ2Q4JSVVHzc46evQAd/1qVK2jCxPLZpJeOvP7v53O87dxOQOvuauwRiC4NvuZo5RvRsjr9fzOfes2zjiWyRbuQbyf3gbJIY4wG9fQfSmz6zG8wspWEckRzuUFsgDjBxScorUDVlkMVvcysU4fcCp+lO0iRZ4N5UhgB178dfxrl57ifKIzMLeXYqjZjqQCx9xtzXQ22pW8tqViXJXC4XjHYAf401K7E1oa8cnmRhsYJ7UksgSF27gE1Rku1tyzM4ztyqnjnGfwqF0mYsS52RQ4ODnnkHj8P8AOK0uTY1OS2eOnT+tVZfN85Ywctgsj44HI/z+NTebDIFG4ZbOMHvVOQyxXkVuNxTYcHuMbSc+39aLgi20iAORIMpg5xmiKYFpC2Mq2CT6dqroIraNnzhXyzH0OcDNOtX3uwmYZ6qvse/86LjLTEtE52NnHTpmpFxtGMYxxionHKxkFlxk5+vSpC3YDnp9KZI4EEZHIoqOF0dP3f3QSv5HFSUAI3TijHHHbpTJdwGQ2OPSo4JCysxPzDgj0qOa0rDHtgSo/rlf8/lTnAdWUnGarT/aGjBiwHV+h/ixz+H1qlrF6jaLNLGrGQFFMXRs7h8p9KG9ASGnW7qM7G0ucsvBKkEH6UVfiaMwoXb5ioz83eiq5ojuuxdooopkhRRRQAUUUUAFFFFABRRRQAUUUUAFFFFABRRRQAUUUUAFFFFABRRRQAUUUhNABQTgZPSkzzRkYoAMnnOMVXuW8pCxXcuVPvnIoVkeba0mepUA9Rn/ABplwzMkkR67SQ2eoI/z+lIZFZCH7P5kZI4BcdueTj9eatsWOzYAVJ5z2GKr2bCSCLcq4Me08dccVOYTGwdXwq84Y8f5/wAKLAxJNu0PjOflIJ4xWTc6fbzRJZ3KBju3RSYyQCe3oR/9etY+TJuSQe5RhWVqULXVwscIkVYiDuQZIYHgj1xgg/WkxopsxsVMdyzvZKCFcqCTnGc468k+/H40/SrhWWLTnYH7PlAwbmSMAFWGD0wQPwNIZgYHsp1fJIRe2RnIPOCTn09axNLBtdeW9R94kxbMmDwckqf9nJ3DHrjtSWpRuxRltQllmhVEjUtNwcckDI/75b8jUU09r/YkczsIh9peSLceWbzT+farFnMyaneN5ZljeJCoUdV3Nnj2DCodPtYdY0c2dxADZOWKbuG2E5BHpg9D1pqwhviFYG0uWaKNnm8oh2DHA74P6npWJodleQTIdQkPkoqsse35Iicbdx65zkYPT86NCsLrWpgqzf8AEos5gGbPFyyZAKnqFxjI6ZziuvjCwyvDcRoYZ2IGOmDnj+X60nFXux3toYmtaRMYPO81D5YBPUE47HnHRqpXSxWtpNqEeSqpnJbDHIPXqMAHp7+1XtS1CO1eG1lSQ2k4OJHyfLG0gqfXoCDzWPHYw63qkgjmdrZWUlUX5ZGHUntxn88ntWbS5tBo2FlVtP003JCvK27HXhVbAx+A/EmtO0JktrLzMRqwDNyBuxkgcdAKz73T7i0uLW8EjSeWNmJCCiEgjtjjJHIqBJLqw06KWScIzEqAV35UjJKnPHHP4U9Y7i3N1JobqJv3bNGVwMLnP49+c/5NM1K4lg093ghZnKFGTH3QO/060lhetesJY4fLt+Aqkc8Yzx+dRz6lBcR3scUu6VY2XHvj/AZ/CrUk0IPMZfLdYt/IZsAghvXPQD/Cky8msXcsJkIij8sN1Jb7xUZ7dKmupHsNNMjTFy2MKeMt6D/Cqlmws9CiDy+SZB5rkqWbccED64wKTQFyKdJd0ZfaYpBkFcAkngfkCfxzS3fnTXELRkxxy5Q9juB4/TJqhbBbe48qQ5naUSsGbcwGe3btin3l+HuZYIJPli/ePIwxsIAIAPc8njt1+pfSzC2ptoxMkhUYwAMnnP0oRw6kpJuYvtz6Y6/yzXMy61JBpoYSIJt3lZboBjdux1/WtK11S1i0y2aMM24AnC8dPXpS9org4m0jD7o9/wCdPzisi31ESRiRnVB7n15H86lhuA3mF2yc8A9MYoVVMmxanJLBQxHBqrvVbhirL93PJxxStdKcnO07CQPfB/wqrbuhuycc7SuR+ArGpP3lYYt3qPlSw3PPkAskq/3eQN38/wAKxtdia/sZL1L2W1cMUaOHBVmSQ4LZByeKNXnaG5ie4T/R538uchSQoxgMeMc5I/EVjWN00eiW8BdvMF0yneOc5PWsatdwTfcqK0udJFYXJiQnWrjJUZ+RP8KKhhnxDGDKAdoyKK5PrP8AX9MDr6KKK9wzCiiigAooooAKKKKACiiigAooooAKKKKACiiigAooooAKKKKACiikoAKKTPzYwemc0hdVGT09aAEkYKPm6HjIqv8AaEDoocDPAx/F+P4VLPMI42xy4HC+tUmgd1DpEzEHlZDgdP59PwpDRU1Jry31KO4gjEkQA3qWCjJ4H+fcVeguYr+1ScNgMwABbkdDjiqt4nnWTLGoyDh18xvl7nPPHGT+VZCmOymjt3dZHAUqWdxuGQAdozzn+tQ9Hcrc27OYpHJBjcUuHC8cYzuA/I1ZcyYkjETlQNp+YcjHQe/NY2l28t9ZTTl7lJJJ5cMrccMVHDcjp+lXU+0xyobgNH1HmrhlPpn0P5j3qtWIsXUZddxaTeOVU84Ppx2ojuI4yEfCO7hREevb+XPNSoFaJyn+sDFRkk8j/wDVUIgjvDFMG2uoZlJHzA5/yPyo9AKupwLfRyeUjSTQtuAYfcbnoD1/lWBdFNSsJFuFkhuUTzPlJQhhjay+vIUkevXoDXTQX8dsyxXirDK2cSHhXPJ4Pbr09fWkv9NivS8G6RNwDb42AK9s59xx+Apb7DTscro/iG6km053iBU28kbHPGQVBB9wQPwNZunXt5NdzaHDG0UazyC4uc8xQlslV+pzg+hqlPav4T8TR3MkpkhkPmRO74GDw4PbcAQc+1bnhy5iuPFWvTwHFjK6oxHJfYAox/49moT6MZ1mnSWSJONNQCJMLhfljXA/L696qXt1KIPMUpGYyWYKoJjHA5J68VRt547eKdIXijtlLcFPmbHBAUe+4de3T1wZ9atrqd4p5ZGkdTsjUbUXd3YqAQB0IzyeB1puXQLGjLaWupwG3Yh0PDvuyWblgq5/iIYZPbPqcizpbyWVxLBcRLGI08yLLBTImcZIzjIwMj/aqrpA03S7hrRZiWdd3nvISZORwQvXv1qXVZLZEiktbiyWWKTKAfIZM8FSD1BBP+RTTSQy7f6xNN9ltYYBcCZhJgE5IXkA5HqOaz9xn80XizKI1EUSDJYDdyd3Qen4U2Nm8Qakk8crw2sQEMhCneZTyycegAz9PrVm9a1g06R43lWSy/dgKw3HHr7duKlvvsLYTSrqW3s1kjm+0M65EYxx2Hf3/SqU12kNteC5eRLk7nDEH5um0fTPWpbK8mgsInhKeVIBwSABxz/M/lXNeJJ1LST25IeZQAqk4JOAOO3X36VlJ2Sa3GjqJtXa7spXlkBTyvKjBwdzNhSx9xkenU0NeyagNsm1bazJyJCPncD/AOsR9c9xXLajvj00JFlYEfaxHODkEknv2/OoLq7FvDbwRkJGpyWAyVAPcHvwP161KqvZjOinupJSLoy8QptuHDdupAx1wSeeg/lmzau9zBNbQr5duiqqM2V3dyBnnng89T61nvfxeUtpDGzkRghB8xz1LN+J4/XmrMMctxPExgIjAwuGzuP9Kmcr7APtrdpLiN5ZGk/2SRgpnp+Xau7szbCLy2RIkT7oflgOox261w9vc7nZET77BTk9O9dVp7NKiSzFGJQFVbqR/wDXAp0pu+qBmrp6wLZEghGcHG7uATWbBfCCSZJXy6cqOx6VBYX6R2OEQgbjgkHIAqpcrFFqC25ctPkFm4wBgZIPrkdKTlfWPQmxpG8iSX7zkeXlsf3smm2mrKknJA4bGPr1rC1i9ltrkSQ5AxjOfvL0z+PNUDd/6Qoz2JbnBxgdK89137XlRN9Tq9Qure7s5og+AUBZAcHHQ8/SvOnm1LQrmGdgt3ponHmyDIZABwSP1z60s+rXDSkQycyEbd3THU9KsmK6vbbyJb9UV08tgsXGO3fk1PtX/wAvLDUvM2W1W1Ziy3A2k5GHHSivPv8AhEtS/wCWd0jJ/CdzDI7cUVv7On/OX7p9LUVGr7qdur2jEdRTQwbpTqACiiigAooooAKKKKACiiigAooooAKKKKACiiigAoopKACiiigBCeMikYb1I5GRQ2ApPSqxuVF4kBIBKngnqKAHs6xELvBY8YbuBTPtkIddr7i5xgc49f51YxlsgA44rOuGt5kMEtt5r7sbc5PXqT25pMYk8un3EkyFUd14c7ee+Rntx/Oqg0Sz1GzHmtKlwC22RHKspP485wOtR3Hhtry3ZGna0JHAhc4z6445xxVi00eNIEV7u6d4uH3ycsfUlcE/ifrRZ9R6FbQLiS3ub3S5JfMa2lLh8A5D/MOnfO6twy+aTH5bN8p+8AAR9DXN3ijQNRg1K3jTyT+7uDnGY2Iwx6n5W788Gt+S7VGQzxtGp/5aA5T169vxxQlbYGZqi5srie1VEMXEkIaQgqCTkZwc8j8mFTW9/d+YRcadKi/NtYDdkZ9ByPypuoMi3dm7xhkdmjUEZHIyD+aj86muzKkkctiqsS+11DZwO+B6j6+1K2oyK7vYbyIRxRRyzcBYnYKQfXB9OK56bXYrMIsEzKVQlooj56kggdAcj+VdBe2MU8Amu1S6QEOI34z9F6Z/X3rGW50OLTWeT7OkJfEUT4XaC2CTnnIyfYY9aTXcEedeN9S1TUvsZu4AhO7yYmPzybhjdtHToOPX1rs/BWk2x8ObW1YAOS8iQqo2E9dxYZBGCOvbpWN4csn8WeMrzWLxttmGeK3xwchcYX6Kf1qx41vVs/ENpa6YohmvojDcKPuMGOxW9mHPPbFT5gadjqhOmQW1iUnmeWRohKx3eVuOGk2/n6knio7DSZI9VO+7jmebdLIcAbyNuBg9FGeOeOa67SdD0rR7SNbdSGOAZtxDSHH+eOlVLmaKG+imguRGBCzAyKCrgkcep6VVl1C6H2kf2LbELokl95/unjkDOT3z36UXktpqcTWtzatLEVBJOM5IPTHIPAx0qlqV9JqFuloTZQNI2C32jawA9Bj5TnPrWI2oto8csdwTsbpcxyCRlOQNr9yOODj/ABpKS6MNCXw60ui3w0+5YwxTxyTw3D/8tCSpZfZhg8+nb1ztc1z+zzOZCGa5TCDCsMAdePX1qbWdXtZPDn7+YSMoDwsjHKMM7SPy5/8Ar1wlxqc88KpKXK4HDDg/QHpWFSdtEJs6jRPEsAhNvHGGZwN2TgYGAB+h/P2rPlvItQuZ5VjWJ42yUXozZx0GAOKwri9SC3URxeVGB97kbj/n+VV7K9R4WxIQ5PAXofWsHKXyJudVf66SXgVcMyGOXaciQdCf5VR061tbyeR3ZjBECT82AzgdM+gH5ms/c4VtyrvfBBHUY/D36fzrZ05wLSKCNFUcgAjnpnGf8n1rBSs7vVmpNb29tb3D7o45EGPnQgc4zz/+vtVqHKQF4n3ISVWLJ4GP/rVRmRJXjlhDRtuGFU8EgZzn88celWYo5EhM6zZjBJOeo4I/z9K6XG+o7jYmdPMkIVQhCgN3Gedv1roZLhTpQiiZopApBJwMDjkeh6cg/nXKXNzIzxNEQQBjGev1H41ZmvbhPmlLbQFLHg5UnPAz6Dp71Kk0tAvc3PMax0pZJpGZChCgEH6HFQWV9FPqrzyybt+FxjIAHp+tc9dawQ5MgBIAjUDsOM/1qrp1zcNC00bgZbGQcDA71yTqtaxFdI6DWJJ3lBQ71XOCegHJrDurhi5QNmTA7fgf6VbF1I8cazZ3ODk/ngflWRIHhvZGLFgWC88YGK4aes7shFiBlKA4G0ZK+/OKedQhnTy+VMbYOB1qDzYwwYABcbQB25rAmugt/KqIMKxJfPfHb8a6acFUm0KyudkL10AQMrBeM72Gf0orz7+1X7iTPfP/AOuiun6nIvlZ9RRu4UuxCqec9SatNJnBU/gfSsO21GK9DLxGSpzubGB/U9Kda3hSYv8Aeyo2t1Ga9hW6GNzZSQKxG08enpU6tuzWC2tIsjqoLY6fSmzeIYrOEsF3seh9TQ3YLnQs6oCWYAD1NJ5sf99fzrzq51qW6ly0xGCSMfXNVX1J4X3FjkcjNRzO9rCdRI9RBB6GlrzCDXrnCs0xAB785q/D4xuVk2FsqBgdOP0q1d9CfaxPQKK5geL4tyqsecgck9+9dFbTrcwJMmdrDIyMUzRST2JaKKKBhRSZGM9qwNY8S21jGPInV5RyVAyCKai3ohNpHQUVxkfjpGkbfERH2ITn8fmpG8bgo42KjA/KSvb86r2cuxPPE7SiqVjqdpewo0NzHISBkA8/lVyoLCiiigAoopGZVGWIAFADDyfvP9MVTvIp5WQrErbehLYbn04q+SACSQAOpNQtOwGfJd1xkMhB/rTTA5VtQ1Cw1BkkkZnbOPOwo4yAeMg5/CnpfrHchG8wSbNzIQM/X3HNat5NaXSmKWKQKwIb92Tj64HNcrfTWtrPFFawXbgZTJRt0Jxwyk446cZpJJE3Z0s2oXMpRI0SPJ5JXcdo6+386l01ZZDcM1xI5EmCBgbflGP6VzEfiXUIbZYbbQbu4ui20u67EY5xkHnHHPOB+VTTf27G63cl9bWap8zpaQl3A/uktw35U0gTOmv7KW+t5YDI5jdSkkbBfmUjscVh6DdS+R/Zt3qUsN5ZnyZIXEYJXHyEEjnIx39aqpp2u65EN2q3kUTDKOXELL9VRf6g1K/w6tpY5HfWNUN5Iu2S5M3Lj0IPb2zQVcv3XhuN4mjj1e+t0aQOqoyYD5zx8vA9hge1QQaDIQs58QXomfIIQRJkjtwlYM3w41i3tXhstaSVchlaZWV1x0wQTTVu/GGgWhn1Wxs9QtrcMTMrhXC/1/Klr2/ILm3LoF5JMUj1++DqS0ayorqT1IPAzk+9efXWqSaXc6vaX0Ra4v4ZUSZkDL5gZgNh5IGS2R+NdLYeJ7fXo10/TpZbW6dlZ2u5OEJIwFHVySfwHNdVpPhXT7GN3CmS5cEPcS4aTdnnk9BnPA4qd32G2zx/R/E9x4dt7W3vLe4eRG3FFZozjPOBj37Vd1jXP7amGvwOBDA8cKxOFDoAQ2TjsTxXpOueC9P1yAQuFFzGvyToArD6nv09PevIfGXga48Fzpd2d1cXVpMh82Vov9WTwAcZHIPtU+ydmkxXO2u9b1R7SN/NVItu5IonHmgEYG4HoMEdMn344dY3Omz3UauBcskA8zzd0hDHnGD93mvONF1ya822MkjF5GCsON21R0Unpx2rpblLqBhFbN5jyAeUX5Yc8bSOnA5rF8+6G7HT6tr9jpDBfshKt8kcEajc/cYX2rl5bzUJrws2k26iYDaryDIyMDOB7dqvad4dlS7a4muJHlZdsjO3J4POTnjrTprGGO+Bn8wxRLsVt2DnseO2amK1uByt7ILOKZQ6EuwLRxoQpPbHrismXUJ1dFmTAYD51x0A45rq5tFtbqYNDP5cKrvliVhncemBkf1xUOsaVbsloJVDTLEomJG4ldwHbjOMnr+XFWoxd2yNepx99MJrdI/NkAQcknOR1qvaSzwTqVhbDk7DjrT7i1jiv54pTtXGFG4PjuOlTLGbezhaNHFxOSxRum3HGM+vNTy6WWoramlaaiHlQum5TzkcnPTp+dbFtM6zpn5QeBx1NZEMIUR3EsPllyB8mGUkdieg4ratbcoFdFl8t1Z9wwemMDHbgj/IrnqYdvSKNos1JNPvJIvtKQuyKoZ0CdF/vflVSC6AYW7y4ily2R0yFP8AiK29O8UieM29yfs8wIUOq7i/bAHGPX0NczdWu66uJYpdkQUkt0XnHA9s1q4LlXLuNN9QvbkW91LtETjaqqFODu46e/r7VR/tARqzKWkMZOAV285/yKnS6is4FmlKyBZA4IH8XIAJP51nXE0U93K7yFyx+Y5x754pVeW2otmOuLxZEMeVEuRgg985x1qXT7lxBFGVAT5gQCOvv7YrHa3aRiIiREOeRtz+dJJcSWywgo2w7ui9fU/59K55w51ZDOma+kS1twBlt6gtnP8AEB/Wk1Aq8UzjIYSBv5f4VQgaWKKHzANoAPAPb0/HFaExQ2ok6rI44PrjFedKPJJWIejI7eRAWCj7gHBrEW73mZ4wCvm/MpHPQ/4VtKyqFG1QuACT26/5/CuRtGWOUSM7mLzDnPXGCf0xXVh4puT9BNWZd8+0/uH8/wD61FUW+wsxY3KjJzjniiu3Tz/Edz2sXITPOOO/enR3txlVMpC9QM1TnKom9T83vVWO72yAnk12wva6OVysb7Ft6MM4PGc81T1CN/vg/J6Z6UttcxyhTJ8oDc478Gqt7PJMSEUopPyduK1jO+jQN6FNpvLAIIoaUOnzEGq5STe+9Dg8FhUMtu0bYLkjr1rblTM3IkYneFJ+U+lTMiiMMGIb60l27ypCY4QuxANwyc+5qsnmOhUjBHPWqtpcz6mkkiDbvbt0z3rqtI8QvZxJCMGMdd3J61wMW5gc5B9KtwSGM/NIPpUTpt6lwk1se021zHdQLNEwZWFS1xXhXWCsDxBcoORWpq7ajPELjS7lopQOYuCG/PvWaj0Z1Komrj9b0vVLli+m37RBhh4mcgfhXm15BJa389rcSIZIurB+D06H8a0tV1PX4oz/AGhNcRxng9gfyrnTdRMTkk/hXVTUktTKck9jRht0kBIubZOSPnlA71FLDtl2CaBunIlGOc/4fyql9oix3/Kl8+IjqfyrTXsRodL4Xs9Yup3ubBkjEPGWI6kehr0fT4rmK2H2yfzrg/eIAAHsMV45Z63c2Lg2csiN0yvGa7bT9W8StHFE0ABfkySx9M+tYVYSbua05JI7iiqttLshRZZN8mPmfGMn6VO0qbWw4GBXPY2uhJZo4E3SuEXOMk1w2sa5K19IIp/3IOAPWjxLqDmZIhdM4Klvu4AB6CuV+eWR/mzxnj0oUG9zCpV6I6iPXZrmF7dJtoZcsWxk+wq5Z+JFt7JlYruH3eMZ4rjLVWllCqcjOPf8K0Gs4fsK3C5JGQybsnPr04o9n2EqrNZfEE1wQ3OxDnaR941TvbwyytIwIdznjtWR508HzqvqPmHAqGR7l90xywzyw6VLo32D2rOgttQuYpFbO/IxgAjFXbLVWS/8wtux/D2rMtZ47Wwin+0DzGyNgG716+g/nU0Fhcpbm6ks3kSTlCDwB68VLpOxUajudha3ipZtcOwEYHUEDHr1PrU663YCONnn8sOflEgKk+2D1P0rE0PT0eJXa3Zdjb0aViSMdxnp1rqYsmJNxBOOtWttTVO5kT6tcXTNFp+mTTgdZJ8woD75G4/lTLPRfNkjuNWYXEqkmKHH7mIn+6MnJ9z+GK076Of7I/2JoY7gldryKSOvOccnjNY02hvdxNHe6zePHkKRblYVQ8cYA6fUmmUc14zsNN16+NrpsckurRAFJLTonoJG6Benv6VTi1Lx1oMAVrKHUxIPvKQ7ZH0IP5g16TY6baaXbLb2UCxoDk46se5J6k+5qZ0U5OxQTgk4pNRbuwvbY88i8f8AiC3gJm8F3pkY/KqbwPr901yniXx1ruqJJpreGisE8YR4nR23ZHrgc/SvcNgKHcuOvANYE0ENtLlURiG3KWHPOe/50naOupLZ8sz2ep6NerO8NxbSK+5WYEFT1HNeh+Etem1K/imdkFwsWwR4985A/wA9a7TxDHbXvmW80QMPO5eqjvzXl2paEdIvkuLGYiEOWQ7sGM+mfSplOMldBF9z064EkqQyIQUdwgUt0BznP0pb20hMEkDTqTERtIHXjPWuK0jxCzMRcODJGM9eHPtW5DqK3kUhEIQYLADv1AGP61zqV3awXKN/bzJJbvEuQFBkaPPzcj5TjHGffmorNZNS89ppJkSILHIoyBuGeTz7j9auLq8ltaukEUbJkGRWIBJPHfnn2rI1C7u7bULiUi4gW5iQtHFt+YgYyd2ccY6evpQ+o0zL8QW9vDFG4VCC5O/1OOn4Uy2sU+yfaXkbcACig7wAefmPr/hVe9N3Pp480s6RuPLLN0B52jt+v0rZCyPolvEZoyjbSxCkiMHnGMc/gaqmhWLaayt75Njc32yzjHzbASrEZ2nb3zx6Vp2+pspt4I5FjtZWdYt4+SMsCOD/AHTx+VcxZRJcapJHdTeVHENqsysC+PT/AA/Cugs5Zb22l05LdZlXbIFmYZcgcDkjAIH+elaWdwi+5Z1TSFl0u3khjRpIFWSebOwuMgnGRwR19cZ9aybp/N0iERyMSruhAPByQQPpwCKIvE7WbTwSRstoCI0t5HUGM5PXj5hz169PaqerW91pGCB/osjYA69GOPw4/WiSuvQ0T6EN3vbQxFBIr5k3SRSdjjjHfPFZyQKmJJGDTMuCpPtU+o3EUro0UWZduZWz6cAVRE3+lLE3ykfMecf5zXJJua8guky5HbSSTb54wVAwoZsA+pxVXUJ44LgBG2kKF4zwPb8aqanqbxzbUlOGGQqn7o9P0P51lXeoM0UTDGTGOo/z6VNOjJtNhz6HSnVntr6zs95KtH83zEjJz1/St/abjT3iUFSzny/qMEfhXBF5BqFjIdpJVcZPORXUXmq/ZLGyZG2yOgcgepH/ANauPEULOHL1Jvfcjubhjb3ig/vI4SRj+v0rnbMLJZMSznGS2O3ynn9K3mmjnlivU+Znj2yqD64yf05rAhieBL+EsSN+1HPQr9foRXXRio03byLktLjPMjXgTjA4HNFZePVWP40V3+yXczse730wVyvBz0qGeNggkVVJxzt7VBeSFpVYfSpTvEawqeX6gnj61vGNkcV7iW18V/cn5gxGRXRajNGdPhllUcAHZjqaxtPtrZLkSSOrKFz15Bq9rUsF2kccUnCj+HGKiXK5lJSsUpNaRrfylt4xis6K6nSdWRefpxSPbgT/ALvdgeoq0JDkDauenStNI6LUhss3D/aYIwhKyFf3mDgHknpVA286twQRnirSzorfMv4Cp4xFIf8AWbCahTlEGjNaOYS/PGR2B6c097cp8rn96TgJjJrXiu2hlEYs/tDEc57jt9K2odKszMJViIkHzYJ4BrVVH1RSg3sUvDRuo5HhljKxgZORjmuqtbhVJwwIPB5rNe4i8tmEqhh0A5rIkvY4YysbMGDsWyfXn60naSNYxcTpNW+y3UMSzqrRCYBs9OhrnX02zju7yaO3VowrbVHHZcY/Oq76wJF3EEBQONp5pttr0T3BJyHZuI9hJ/lSgqkFoOyNOysbSHSYXe3Rm8sEgjJJxUqWNg2oW7G3RVeJiRj6VnSaxIjqRbuR6eWRj9Ka2tbWJKttxjJjbA/StL1H0ElFdSS20q0SyZhEDKBG6nuOATXWrKCcBufSuPj1mONGQk4ZBhtp7fhVm1vxlmMrMT90q3P5VLlLqU0uh1QmwcZqO9uGjtyU5bHT1rPju1EQxKhYkqAetZt+l+8a4m3JgkY6mpunsJpox9X1KW8dQ6BQo+UAYqgdTK2ywNHFhQfnC4bn3qxPaubjFwzooIGQM8Vk3kSxzGNJRImfvDirijndyeAtOyww/eJ49zXUaLptxqNsYXn8qKNt3Qg5Hp2rFtdLt1giuILsb8ZZB94H2res76+t3gt4IQqSuTubG1j3/wD1UpP+UpLuNFnbaVqJS+TzbZiORztHPtVyMafcrJDa27PAOTk+pJH5dM+lW9QZvmg8kOjDDbu/0+lZmn215A8mFWKGD5WXHzkEDnH4Co52y0jKv/s9pcGziz5DESjPY4wR+n696ZBrlzawSW8bHynbjrwBWfqd19ovZJEyT0+b2qqhnKMVBA9atrmM3Kz0PQ9N1/Twixx5STaRlm6VpQ66kdmJX/eHbn5ccV5ZbXDRTMpGODUltcSKwzIxAyQD9KwnCSZrGqdBqWrXN6yhXdYnfcwBIyM8VJB4hvrFVkicMCQZAwyTisZbpp43ABIEi9vUgf1qSWeJC/lsPu7QelRyvmWgOb7npWla9Z6paLKsqI/RkLYINX5ZduzHzBzgV4vcCS1CShxktztIIrrfD+tC6kW2uZCygFgXbIIIxg/ma1nFp+RUat9Gduzq6hWb5iB37Vi+I4W+wvOJjEUB+bZkEc4BpNNcvI9mz5McYeNu5Ukn9OlVPFkrW2kOMsyOpUhmOP8A69JK+5bkjgdT1bzm+SF+Fw3J4P1P9a5XWSbmEshJUHJDHArackLkAc84PpWFr19BCNgYKzgZwOlZ1FZGalc5u4aS2kDhCu0gqQTxWrpupXtzBNNCigRgBySOv0PWs20sG1PdbxSBX4KljjOKgIksJvLnjYMvVecMPpUWTXmUjolbUHmBmDI84wj4+Vl/D6D8qqam1zDOkhZpDjbvc53D1BqXT7+O9RIVCJcFidqjAKgdPc/55rUuYI9RNxFNvjdVBVlHK4PBH0rJzSlqPyOfe+Z9MeNZAY/NXKMOTwefwxXV6xocmk6dasrfuZkQsd208joQev1HtXHanZz2FytldEPIcPHKnRwf6813+t2oW5UXVzf3CrKqwRMSQFK5IH6Y9q6KcEW9EOstM06HR5pkkjuZNo5bDM3pwRlSSQPx9Kg0K9g0+V4tRdLi5fLSxFl2op5PrzweB7euK6ieyh0Pwsk6RvFbPh9sWGdxzjJwNvb+mK88i1hX1Oe7trqZcg7kJ+bGcdT1yM5+tXLSxDZ3/iHR9O/4RlPM0wLnc8Mw24UHk8g/kM//AF/NLi+aC1MBLmL03ZAwe2TyK7TxB8RLWfQRp9naBZCigyMQTnHzEDsa8vvLhpQZJCqBeg3dawqP2jSTNFOysSNdNJENispZgCU+tNmvYT5gCtvBJ3be3OB+lVLO4fzYlZwUVxkbePWoEmkmnVt+UI3Occd/6VXsxN3Q94lmv4TI6gbdu3PUgf8A16j1Q28fkogKuEySSPU1FfXG+7RIVy2w5ZR7df5VlXauViZgxZgQfXI61pCD0bEzVSfNzZKrBgmM+nH/AOutnXZHWG1LMMx8Y6dA3FcrasA8fJGMk8Yrd10nNoZHwJI94+u3B/nXPVppVYfMfmUrPU7mGNJQwLiY5Hrkf/WNdXfrHNYwOjhHkgZ9pHGSBg/hXAQyFLGTKFsSKM+2DXZNdRXWjWy5Bk8sqcHpk5pYmmrq3c0i+ZOLMXAQ7PID7eN3PPvRWibMMS3nqM84z0oqror2b7nqaTwSEGdgNoJ6dTjgVFNLAQrqxDFcEHoDWfLO23Gw5+lCTkjDKSB7V6PIzzW+hYEjBMq5DDnAqOOSSZjksMnj2p8MqJIR5JbPXNLd3Ac4WMpgdhTXaw7uxcllWCNNrF8AcmnM8O0MCC5HOO1ZSbnBDMcH2qRF2oCCeTip5Cd3cseYDNtJCDHU1NDJscNgn0qq+MDGc9ORU6XrhUUqMJwMLTcRpLc2oZr+RgYYfL6cmrwsbufme8PTkLWD/a8+3aM9euKmfWZiEUBl29cZ5rOSlfRHRCpBbi6jG8J2ws4G8qSTnPvW7aafZPGhMXmNjqzE1jXdylxBGwD7s85WtjQ4SkRBYsp5HPStVJ2M5vXQuSWsAkKCNCSvfmsSytlg8RK+0AAnH5Veu9SigvCCrEglfumq9rMk2tx4BwT6H0rGnzJu5tOzhob0rbpM8dKZIgMD7gCpGDUsibXwPSorhxHayM33VGa6L6aHMt9SjcWVq1jIREmcEAgVT8L2cclpMjqW/eYHNL/aMUlq67+SCRwam8KndDcEdA4rKk2k0zprWdrFq802GKNXxIG6Ltbv2qC5tb2KPzY7lGVRjB6Va1q7+yWaseu7ArmZtWuZwyl2MYGTjp/nJom3zKyJjNJWZojULksTc2xcZ5Kis3UDaykNEhBJ+ZSMVWh1KSEthz9M0jag0sn7wK69T7URTT2Ic4tDYLkW11GWg3orZIHX6ZFW11qaNnEYdUJ3KpOdp9s/zqqskIm5t12nvzU80kDKUjtsA8Zzmm99iVa2jOttPEeny2yTXMgWbHzLjv7VRutdtJphNF5n7xfLK7eTXJpYyPLgFs1M9ldrtW33Fex6c1O2grytcsXFrHPcXrRgokQA+b1J6/zq7o91FHpk/wBqCts+VFwMscdf5Vk+TqW6Qtvw3DYGeKhktrmI5WMscdxWnMTdF82cFtPILy4xJsLrhOcnOBmteKy0a6sd0N4sbqMbnOMepP6VyDRXr53ptA6dPWnIlzE6r1yecDNKSbYrm9YW+xJpFkUwZYAyD7xAyPzrVgtDLbmF3t/JkMjxnacqM4G49uOlLHqc9giwxQiRMZwIw+Pxp7avPPAUksyqsvJWHB/MVKlLsKTcZWtco6hodtb20Ia8XdI2Q2Ogx/jVbQHh03WGkklj8ry22seuePTvWudWu1MaRQrJGowd0IZj+lVLyX+0AVmsvL2nhki2849qnmm47DneErWv6GuniDSrDVjcRSqYZYSrFRyCDx+fNLf+JNH17S57J3a3kZf3bTAY3dumaybNzZQFY7NZieAHj3f0pX1SZuBpsag5Gfs+Dj2NTG5daUqdrK9+xxd7DLFdNCzcp1IPDe/0rOn8KtquqMgDlwhPHO7j5QPrXcPMZImE1qJGzgEw4OPrU1rpz3KRzWloI3RxkkENx3Hp2q5a9CaTlJvSx5HZ2strfSwXm+3lRSEA4w2MjP8A+qtWE2N6j298fPm2kZXHXp8v+e1ani3w3fWyyXDJguTtGeeOc9frWdoGmwyXMkV000O1ArMUPyH8jxmuSrSd3bQ3i3Y5LU9OuNHmO0FlySkg/wA9a3/C3ixGs206/KKeTHIw6n0PvXaR6JpdxpckcTyXqSKrAbSQvBz2z9Pr7V5n4m8H3mhzC4WOU2jYIkKEbSex9619nzw13LUtbNF3xHIzT2s55MUasM9/mP8Ahj8K6m48TNL4YsbtJh5rXfmrvA5CgLkY57Yrza21BpCI53zgfLk598fnU32hIppY28yOFssFVeFY47elTGLSsVKOmh3uo+L7jVNMjtby6eWNkxhflEJLcE55fjP4VyLCWxueZUKREnIAOT+HWs64WREibdvhb95we9XVtWnhBWRmcpvZWzhV+vTvScW9CbXE1G9FwisUVWxztHUYrGZ5ZJRLgHHHPSp9QtJIpEYA7cZAz90ehqmLpuYyhADcgen1p04coNCy342uwBDZyfc02KTzbNwMliuAPxqncAMCFAQk9M1YsmNviHAwxyW7kf5zW7ikgvoSxGOIhWVgwBzz7Y5qtPcQhVjiUEqDk5qS6ISMhYuGPJLcmswoQu7rQl1BFqxDyTv14UmrGqXjTy26uSfKGCT9arWIJjuWyciP+tVWfJ5GeMc0uROV+xVifzWSx8tXBDPk4+nH9amsruVHKKx8vaRg81Qydu3tnNPilMZ6cU3BNNDWhfN7Nminrbb1DAHBGetFTePY31PbzCrcEdqRogqAY7VJN8sgxSy8qPpV3PMZFEh6gGiWNv4gfyqzbLukAqzqEHlxocUubWwW0MuSIL90YpxjG0YHalc5NLnOBTuyOpGQSce1WIwDsGBTdvIqRDhhQ5FIupFG2AVFaAtYWCjYOKzkcbhWlHKu4Amh3NotdSpfAgKqg4DccVvaUI4ohleT1zUdnafayTjoavx2EiLjIzT6Ca1KN0qNds20HrVeyeH+0In8p/NBPAYVduLWRGBb+JsVl2cTjVHYAkLmslB73NXJKNrHQSXPz4FpITjrvX/GoZrwxxHOnSyLj5vnX/Ggq7KHHIx1pJkYIVyclM8itLaGal5GNeazKsQ+z6FHGoOCZH3ZH4GrmiX872xMGnWq5J3ncw5/WmSQtJaMPoB+NXtC054YpIyP4s0JaGkn2Ir97yVcSw2Xl9htYnP5iqEtqotZC4jOQflRNvp/hXUvpxlix1HXpWff6eUhyBgYob7E2VtTz/xDLJbvGsSkblUMwHoBxVa11u5WaJZIWkjQYCjjNdFeWsc03lyAHkVl3EMcM42gADir0asyFJRLC663bSpuehA/+tUcutO+WXS7jJ4AxjnH0rVtI12wNx0rdsLRJHjYrkbvSpSSDmT6HEDWrmLIOmzBj6jn+VL/AMJLOiBPsE4wOeTXqM8cSuPlHTjIrNe3imllJVT8uOlO8X0Fseft4gG1i0IXd0BmAK/WohqyOWG2MA9CZ04/WtPUo0S6uFCrxjbx0q/pbQ/2ZKHRSxGBkU9EJyTOakvk3EAxHjr56f404XcTbDsTIHP7+P1+ta0VvGfMJiQ/KdvA9DWqLS3a3GLVOf8AYpOSQlbojAXX7WJyVhI44xIh5596d/wlEartZGHr8y/41pWOmWzCTfBGcnuo9adLo1hJFk20eQTztpLlvqNy1MuPX7SNy8cbgH1Zc/zqxHrhbLrE3zf7aD/2atKTw1aGCPy7OMljz+7/APrVZ0jwxaLeMs9nCy7DgNGP6ii0Sue72MddZAUr5UmfZlP9aU6qWCgxyrj1/wDrGuvtfCOjtfzb9Ot2QIMAxjrmq3iLwrolvpUkqadbq4HBCAUkodypvrY5j7V5ihmDk9QACTWpYzr5AMgcM3X5iMc/WuHmsrNHI8iPH+7T7exsHcBrdDhD275pci7kqojrNRvYrWIObe4mXlSkeWP5ZrMTWLTYqx6ZfKCABiBuOK599OtCp2woOaQaVbBGIiXhc96rlQ/aI6KLWre3YoLa7RmHyq0Dgnj6U67u7bVLFraa3kaGX5ZFlVlP6j1xzXNxaLbSoJGUbuoIJqz/AGLZm2Z3jyQDjn2pOKK9ojzHxHoZ0nUGiQ5iPzRv6jP863tI1LTdb0JbHUlt0v7YBYrhztLIPU98Djnt+NdRd+DLXVdJl8r93OBlGJ4z6GuHsPBGp3OoNDMn2ZYm+Zn6EZ7etKdkr3Li1JWMj93NcyRWs++JG4dhgZ/wrQWWTYsMsriIkKxXkYHt3pddsY9Fu5IwcnPORWFJqTJblFfJPdeaUUm7oL2ZoXTq0CkOCMfxE5/HP0rNmaSOLfkKh6gnNVI2nuAQQzDv9KsiBp5EhZWKHGSB0rb2UVds0rVPaS5mrBHDFcW5bliTgEHoalu7WVIEcR7eAuVqZ7K2S3McLspJ5JOQfeqMkbQyqqMHU9xWceWb3Mk0VrpGEiKzMFxgE9BTvMgS1ZSxdzjA7Cr0kVvNHhj823r3BqlbWHmzyK74ii+8wFK6W40x1l80dxj+51/Gqexn5Ucgc4rp7X7FaQnyoAcrz5nJNWUuS0PmLHGnOclwOPQZqPaWbsg5jmotLuriEyRwsQBxx1qWPRb5JVzCu7+6SM9PSte7vZGZVJVzj5pFOMD0+nakk1D7NGcRnzHAH3vmx6UKcyeZlNbC9RQvnQDaMY3dKKsCK7cBxbrhuetFRd+RfOz2e5jO85x+dNCb8Lkc1duLcszfL29KZa2jtMMH8hVxd0crJ7W0RWXkZP1qbV4wLdMZxWhDasCmVIx7VDraFYVXHApvdBbQ5ls+lNDfPUjltuDURBDVbIaLVwAoTB/hFQK3NT3DpsQFSW2jkGqy4DcjcPY4osDLMb/MKvLIAec57cVSRdjKwjIHpuB/pW1aWQusN9q8pieFkP8A9amUjqPC9us0DO0ePeugNnEOimq2g2jWlltaQOfUHNahHFZt6nRGOhzupwKjQAjIaTH6GsCGNVur0hm+VW7Z7+tdVqqhhGP7r5BxwODXEmd4rm/AOeG5xx1NaxV0Szoo1B01GJPKj7ox2qO4AFxs3AjyDjFR2t6RpMIUqwKAfKeelQ399/pHzckwFSB9frQkLZDbVBLbjAyS8YB/Ba6y1tBHk4rkdEYSwY2kjzY+nttru0A2g4A+lTLQtK41YlC4qpqFnHJbn5MkCtCmyDdGwHUis7ltaHmmsRJb3eQCD6c/4Vzt18x3d67/AF6yleQBXRSR1cZri7u2Kk7ZkLdMDitUzmmmiSxkI8rJ7d667RpP3Sn37CuNtop0ZGeNgv8AePSuu07z0sldccdumaTFEvXNzm4PP6VWt5AwlLYHHeqMt3I1wAwqNLvaJF2ljikO5h6qv+mSnqDUdq7LbFQOtWr1WlfdjkjkUy3iJtyATnPTFNsi1y5Z2ZeJ9q5JWtiPSJWtVyG6fd4qzp1pus1J4JWugtrTZAoGQcfWob1NYwORh0a4hhchGIY569KfBpskkZjOAMnOV5H4iumNm+fv8em2ljsZAuCxIznHSl1G4GX/AGc3lIodiM+hrQs7UwyqRnbgj7uK01iAUDGMelL5Y3A46U2y1CxDBFskkbJOQBg1leKhnRJR7VubcA1ieI1Z9Pdc9R060IJrSx5NeQDkgn8RVNDslJzjjFb99b7ASABWG6HzDiqTOexatI9wGTkE1Vu4dVW5lNrIv2cKOG2nt7jPr3rRswQUGBVi5TC3HAzt/pTavuXTfK7mMG8RRW4YWsMkZGQfJ7fg9ZWpeIdesrVs6QCQfvbG2gfTP9a9RtYM2EQ/2RUGrxCDTmcIjMAeGUGpUUbe08jymHxfrH2MPNHHACcbVUr/ADJpR4qvUYTs8e08ZI5FSeN7OVvLnUAB2xtUYHBrjJLC6EatubHQAVwTi5Td5Exet7mh4iurvWZVl+zorgYJXq34Vz8Wj3ZO7yWAz1xiuxTUL6zhQxW8DMANoMCNxir0HjHU7dAZbCxYg9WswP6VvCU1FJGzjfqYmg+C4tR3fbtRFgwPyKYtxf8AUVZvvCW5sWl9cOoGHMkewMBzg4J44roI/ifexyIH0vT2UHJBTB/pWnL8WLa3iBfQoCSB0fgk/QGrVSezuVyq1jyGew1CRyEgkZRwBgkURadctnENwX7hUOP5V6v/AMLgtdmV0W2HtuP+FRP8YoE+ZdFtSSccMc/yq+bTRMjkaZ5K+mXhkYS2tzwccIatfZpra0Ja2eLc2MuCK9Nk+MjAZXRrbB6ZJ/wqrqfj608S6NPZ3Nra2kpJUSGIvt46jP5U5S6tMPZs8mmui0nzSu4B6HoKvtcF4zJKfkBAAGBjioNVs7e3fzIrtJiQCQBjnvVVFkmhVQ6KF7M2KrR7EuJKrrJcRADAPUCrUpWW8VmwyhhhfXnFULezupNk0cLMgPDbeKnlZre635c55ZSMHNJofK90bbT3LOW8x+TntRRFp2vTQpLDpuYnUMh45B6d6Kx5COSR9GJaqxfdjheop+n2q+djHbjgVtRWyhHHltkjtS29uBMMIR9f/wBdOLBxIRbfOOQPwFZ+saeJoySSCPRa6KO1zITn8sUk1kkhIO/8DV3BwPOXt1jJDSSY7fux/jUi2gAG54znpkKM/oa7GfSQzY2yEe+f/iqrzaEHi2qpU9iIs/zNVczcGcrPHGl3G48tRgAgjcP5VqQRW0ilhGr7R08nArRXw7KVALAjuSigmri6WYYdnygEdlU07iUXfVGd9ls7iPcbRzjptGK3NP0+3SNPLhZc/wB7BqW208qgAjjx7x1rRW6ogGOfak2aRiSRII4wop9FFQbFK+gMijHP41w91px+0XAZHVWyBtIOea9CkUMP/rVz19pFtNLvZBuz2j61rCVjKcTFS1aGzRCcrgdY8H8xVWazDznMrL8mBjk/qa6RdHDKMQxYHQsmKgm0XDZ8i1YHrlWz/Oq5ieS4nh/TNkJBmZsEfjwK6tRtAAqpZWywxgKqKPRR0q5WUndmsY2CiiipKKd3brJ0jzxXI3WnuLgt9jTk4yFY/wD1q7lhn0qg9sCx4AJPUMR/WmmRKNznhpqNbMJI9noSAKsR6cIrMbTgc4Oa2mtIjGd5JHuRUiwBYQETHHY0XFyI4sWamc9T9WIzVOe2RQ+EdTnqD/8AXrsbiHMnv71lzxsGIICj2x/jScieQwxaSNChCOQQeTVqxsG2lWjOfda2orcmBfvsMddw/pWhZQFBzH+RGf50m7hGGo/TrUpbqD6elaQGBTY1wgHP4mn0zVITFAGOwpaKBhRRRQAVlapC0kLDj8a1arXaboz/AI4oJkrnnuo2cigkxjFc7JADPINvTFd1rFtxuBz+ZrldmLmbIz079OKSlbQxcSG2tys6ACp72ICOZgOSP6UBlW6XnAHXmkupVkVyGyPTNKdZRuCidHZlVtIxkEYFU/EMirpr5APB70lvIfs6A7ccVR8UXIh0sn5VHfJFONVMrlMqc2Nzpsf21lwrsRkAd65p7nT5rv7LCEKpnG05z2rG1vXZfJjjtpd3qoJ5P51FodsZZ4ZbmLErTAHOF4+maUoqUbjSSdzM8TzbLwiIlQvHBrAXULiPB3sOfWup1q087WblYQGRGxzg1mXGluICZYCucYwMdqqKitGHM7kmka5Asbfa7dJ+eNy5P60+91K1lcAWyoGGOBzWFPaG1buDwcYxTfMzKtW6cbXRXO7Fh76VMqFG30phvDJwyikkdWWqshw444oiri5mTG45wY1q7aasttBIi28THdkllzk4rMkkXj1xT4AHhY453dc1MtdHsNSaIdS1E3jKvlIgwM7VxVZGeGIHapB9RU8lnmTO3jNWWtwYsHpVJpKwnMow3sqIsWAVHTinTqqzDywCxGSMU5YAtyg7cVOE23eD3b+tDkh85dhurJII1ea/DhQGCz4AOO3FFIVTJyq/lRWd0HtGfY0cGQTlfwWpo4gH5JJ9BVpU4+8acFIP3jSSKsQouD6U7y1PrUoHuaWmMqyWkch5LfnQtnGg4zVrFJgegpisVvIbsOPrT1gjHWMZ+mam/KloCwwADoKfRRQMKKKKAEIyKhaBScnn8KnpCoJzQBCIm9Rj8aPK6Z4+hNT4ooFYQDH/AOuloooGFFFFABR+NFFABRRRQBBNbo/OOaovaHJGAR7gVqEUwoD1x+VIRXjtysYAC/TFTRR7R90D6CpAoA4p1MYUUUUAFFFFABRRRQAUyQZU9afSEZFAHP6tbyMmUz+lcY6kXc5bIAwMH1r0PUIUeMgttNeaam7WupXKFhgjIwcZrOZLRm3195VySM8HHFQJeeakjHAyayrp3vZJQGVVB+bKbvSq8cgtbORs9SMYFc005Jko7g6gkdlGVPIxwa5TxTqUtzb7MsB9Gx/hUEmryyWaCMMGAH3uB6d6ga2urmNjK2VAzgEEdfYU4aLUbvc46QsdUjjaTK7wD82M812d0YI7S2CoBl/vqBmueuLYp4liVwiAuCpQYBrodXgaW2tGPyAucDac/wA66Iz0uJrQxRak3UhwDuJOdwP8q09S04fZEdUABK9D/s/WrEGmlYS5V8L3Knn9auhVuoBFtZiCcAHpxScibHmmsIRcEfhzWWetdp4i0kxuC0Nwoz127h/OuTngEZ43/wDAlxVwl0AqyuFUYYN347UwsWXio5Rx+NOiGUFaXsgIZRg80tvN5fpinyjNViMZ4o3QzZilSSJm9MUpnQqFxn/P1rOtZWEMw9s1GJsHJZqjk1CxosFaRWC4pZIgZlcDGCOazvtAyCGNXIrvOQCfyoaaFYu4B7UUwMcCis7j5WfbGKKKK1NQooooAKKKKACjmiigAooooAKKKKACiiigAooooAKKKKACiiigAooooAKKKKACiiigAooooAKKKKACiiigAooooAKKKKAILmASp0Ga8a8bpLp+pSOXwGHHzZxXtLoGHOfwNeQ/ExIRdKsZcuRySeBUzWhE9jh9NuPMEisQQ3f8qZcxSOBH2BpNItSZSpdMZ7k8fpWpDA2+Xm3C57g54+prnsQU47BDGm/BOBwQCP0rZjSGO1kCwMSB2Yn86gt02yqCVOTwy9KguUY+cwPfpn1qZFJmHqFqX8R2MrN8k0g/Dmup1mKMfY0VVJ38YUcCub1uQGbToVx5nmjOOtdXqwVZbaUL0YjHpkVpD4RslliSHTSYx1xnIFZliZPMUqoPrWlfTJ/ZQwo57Amq+gIs0rs5xtGQPxoYupD4h0WaeEyKDKOu0jp/49Xm+qWBt8HynQn1GB/OvbruFZIiWLEewz/Q1xOv6VC9o/zYIORkAf8AsopxdmNo8sliYKcg0kSfIK1ru2MbsBgjHHyj/CqiIwBBA/75rRzIKLg/kKrOCM5FaDp+8I4yR6VUnXDfhTjIdhkA/dyjsRUMiFWAINWIR8xHalu4tkx5zxnpVc1pWGVMDAyKkiPzfjTioEKepJqeODCAg9ulDkrDWrJhI2BxRQI3wPmFFZ3RpY+46KKK0EFFFFABRRRQAUUUUAFFFFABRRRQAUUUUAFFFFABRRRQAUUUUAFFFFABRRRQAUUUUAFFFFABRRRQAE4oyPWkY4HSkU5XjNIA8xP7y/nS7h61VeV93Azj0NSI5OT7etFwJ81G8yRkbs/gpNIXYDIx+dZmrajPZx7o9gx3bNFwNFp4j/Ec+hU15p4yjlOtCSDdINvdwFH4V0y6/eSy+WUTnurEY/Oql1pdvqd+ZLgOXxk4cACpb6Ey1RymhWMpJcRKWJJ7/wCFbAtLqNDi14yeBIwrc07QrK3iwiEYycbs4qY6fbr8phLYzx3NZoXKed3qXAumJhKgdd0pOPzrMvreIi4d2hzxjLNmuw1OzgW4k221xn2YgVh6haCKKZmjmTIBDNKemPSpa1FY4nUmL6npyMThG3DP17Guh1O5MqwoA2d2e1c3qEnmatbKrZ2HI46c/rWndTn7RHuYnC54pXBFyW6eewZCJBtY/exj9K1PDEQEc5DoT5eSMc4rnkuA1qee5z8tdH4dfy7SbaoIYD60rjRuSx/6Oxwg9Rj/AOvXLanD5oeMOAzDghTgfhmummmb7PhVbJ/Cufu2/eFtwBPfk02yzgtUshFcMC6NxwQvWsYwAE+3sK67WVD3bHKgDj7p/wAKwpIYwxKzIT6FW/wqHIixhvEBI5wc444qrOF3YIPHtWvJH87ncp+i/wD1qoTwgydf0q4zBorQqguE+9gkfw1JfhftD5UjA/u1KkOLpB/SrOoW/wC+4XOVqXNKaEZflR+XHktgk44q68Uaxjbu6ClWE70+Q8cYx/8AXq1OCQTjAolPY0irFIIuB1oqyE+UfSinzF3PtCiiiusgKKKKACiiuLHiq/h8aeJNPe3aezsLSGaAKFVQxUEhnPTO7qeAEJ9aC4Qc726HaUVi+E7u5v8Aw1Z3N5fQX08gbdcQRlEbDEcAgZAxjOADjPeo9b8YaN4duJINSuTC6WpuuVJBTeEwPU7iOKV0tQ9nLm5VqzS1XVLTRdLuNSvpPLtbdN8jYzgfQdTU9rcw3tpDdW0iyQTIJI3XoykZB/KvAfE3j3Utb0PUtNvCGM+nWzGCIACOQsZi/rwgUH8K9j8DWwtPAehRBi3+gxNk+rKG/rUxnzOyN6uGdKmpS3v+FjoKKKKs5QooooAKKKKACiiigAooooAKKKKACiiigBM0tFJmkAtFNLgdv0oVgRmgBScUgYEZqNpOflcEe1OBJXqBRcBkzHbxQrMAFwTgdaimbPBYE/SmjJ54Ax2qbgVLuWSNiRvx/srn+tOivxHbl335z02VnaozBf3bFWzwe1NtL6X7ATI7ts9MZ/WpvqBpJfvKnBkGT3XH9KxNb1CZnitxcSwlm5dUPP6AUsl/5khK+evGclxhvwBrnL27FzrawSuQozt5I/M+lDlYTNKG1upbjc2olwf4cAZ/U10dva2w+Yuu4DHPesqwhtkCCNYG9WEmTXR2gUA8Zx0oCwy2iiWM7W780iqnm8nPPfvVoYO5duKiTbvIIHHPSgZyGvQxm4kJJRQc5RyK5TW9qwPtllxgYDfSut8QziCaQgFgSMZbArz7xDdJKzqq4I54ORWctyGcXO4Oo7sYAIq9KxeXgpgDoGrMnwLnIOPm6Yqwsq+ZzgY4GKzuSjUgZiCMLgV12kcWx2HdwPviuOiYb+D94jkDtXX2EiMq7fLU9PmGTUc2poka8rkQD5EA9utZUyKJAVWTP8q0JMso5Un0VcVVcOXBCscDqcVpuM5fUUEl0fNEpbPO0f1rKntIWbcsEzHHPOP6V0s9vJJcFo43PPB3ACqNzpd+zsywSMMf3M/1rOSYjkrm2VDgQyqc+tZrxbpMoWzn1xXV3eiagIyxtJBwD92sL7BOk3zoyjdjkEUrtBoVhbSpdIxDHPq9XLq3ndwQBjbxlxSmCRpwMDC+uatTwMyqTszjvXNOfvJk21MoWs6EuQpx1+YVHcBmAI5GfWrckLqhxgk8DHWoJUKxjOD0rZSvYt7Dltn2DhenrRUyFdi8jpRU80hXPr6iiivWGFFFFAGN4rur6y8Lajd6bPBBdwwmRJZxlFA5bjnnGce+K8Hs7XxTqVlrUphlvrm7SCeeLyyxO5GkSQ84xtDALgjLAY6V9HSxRzRPFKiyRuCrI4yGB6gjvSpGkYwiKoAAwBjgdKTVzroYn2MWlG7ZxHgvV9dvr2GGa1uzpaafEsk93biAi5UAMEGAWU/oRWd8TPCP/CWa/wCHbWKzuWcyMLi7T/VQwAgsGOPvH+Hn1/D0qik43VmZqu41PaQVjwax+GlvLL43soNPmubqy8tNMkupCCSysTyMKxxjGRjpXq3gNNSh8EaVb6taNa3kEIhaNiM7U+VSfqoFdHRSjBR2KrYmVVWl/Wlv+CFFFFWcwUUUUAFFFFABRRRQAUUUUAFFFFABRRR3oASk79aGGaYe2V/SpAZLOifekA/KhJ18ovuyOvAqjdSkNwmO3pUnnlbf7gJxwCRU31GWY5N/OSc9O1O3EEgtzVaHldwPPsKl3HDdiOOtFwIJzu/iyaWPLA9cCopGbdkZIPbFPiOSQemO1K4FDUISynJHPaspJJIoJEbcEI2goe5rVv2AU8n8GrnbxnWx/dB2LHJOAal7iKFrdB7yQsk2R0LnkU6K1uvty3UX2csW6svzYP41R0oyl5pM5P3fQ4/pW3bx2ybJFjJZuueSalMmxvRCWMKXZMHsq5rSs5dw24zzWfGqNABsYAd+lLbtEGOJ3AzwcdD+NWUasv3/ALhPHaoQPkOVJH1qt54II893x0zgfyp8cwaLAck+nNO4HK+IPMBdI1Tk85PH1rg9XjjE2JCsZPBI5A/WvRtUEckp3I5CjoFJFchfR24uB5cKbwfuyRtg/XispEtHF3WmWTyZXUogOuNjH+WadZaRDcM3+mxqoOM4OP1Fdnd6ZPNbK5gsDxnDLj+dVdP0fUWcmPT7AofmGJAPx4OaholIwf7MjtrjC3cJA6dT/Suh091Ty03xkfj/ACqO50TVpbxVMcWM8qs2ce3WtFdMv4JlV1VSO20ED9KzcXfY0ROyoVOJE/A8moGjfkiX6datm1mwS+zP0x/SmGE7vlIB/wB7/wCvWgyhDbvkk3R5POM/4Ul/bHyWyRKSOhyP/Za6CztpWTuQfRh/9erclq3l8l+eP9WrD+VPluB5lcxxLC26zl9cqCf/AGYVnFbBsq32sOf+ekRA/Pef5V6ZeWFqI1/0/wAk/wC1AvP61i3FpbmJgmrwy44wY3H+NZSjYWpwJst0+6JGcH0Bq7Hp11cfctp3CdfLTPNX5tNtzMc3MQPf51H/AKERU9lo0U7kGcnB4MboT+jVx8t5IRjS6bNtcNp02CeA0Lf0NMbT4kAWaGSBscfuGOPwOa7AaLEijdDfsuesZIP86kfRNJaX94+oQY/56sn9TXTCOgHKrpqbRhxjHGbbn/0GiuwGnWYGBqU2B0+VaKOVge0UUUV6gwooooAKKKKACiiigAooooAKKKKACiiigAooooAKKKKACiiigAooooAKKKKAGSNhetQMDycnGOOandSwwKhNu2Gw3JFS0BlSO29tpY4PapJ5ZI7QsDk47nimvZ3e8bWZeeSp4Pt1pbtGePyX3cjBO7ms9RlyzJMSnnJGeR0oGVlI6/hiodOtpIY1Ek7StjgsBnpVrbufB4H0p9AK8q8HDDr6UyI/I3f3AqSfjq3QfnVU3JVCvlvznoO1ICK5IZTkcdORXP6oA1mYQFIOThRWxLIpDbwTnnBrKv4kkiwqsT13J6VLEzm7GCW1txiIBQ/UHjNdLBNFPEVyPMQA7lNUNPFrIJIW+0k4537iB+Yq7psEUHmiKRi2erfw+lJdxGrYtJJbEux+X05/OpFufLBcr+T4qG1eaLT3yuTk5b1FRQuWiJLFR/t9P0NO5Ra+0JId580Ejs2f6VNEw8osAeexwKyWuGQYUqy4/h78VbtJZHiUk8EdCo/xoTAo3CLO8p82RDnpWBe28q3COLqQDOclBx+Vbd3EGuHZt6NnjAAqmsdsbjbcBjjGDvOKiQrFS5e+SAbNRgKnoJIjn/0KorOS7kBwlpOD/dR1NdM/2ZYwVlIXHA3jBqaFrZlUqqEAY6A0WQrM4++tGa6Vn0a3z/eE5Gam+zBZRiwljAA6XG6ugu5YobxZAqDn1INRzzjzjxuz0xJ/Q1LiijPjVgABFcDJ+tNAzLyjkf7S/wD1617eZ8cQt/46arySypc/KGGe23/A0NaDHwQQ+UCytkjsrVdW1tZItrY+hOP50kUkjp83bpWkhm2DaEJ7A1aQGTd6NayomLRn/wBx/wDA1Rl0BI1zHDcw+4BP9a6K4edMZs9wPXy25/lVe4liaI7xfQfg2BSkl1E0cFfaHdGQsnmEdt8YGP0q74b0O5uGkEsNqNq8b4g+f1FaMtvI7P8AZNUm5HR0B/8AZa19BTUI4GLXLMQMYKDGf0rnpwXMKxR/4R+Xzgfslkx7qYSv65NS3Gm3sRJi0+JUUZzHdMp/TFbImuXKr5gyD12Ef1p1ws7J8txGB3XvXQooLHJ+TqOedMH/AIFtRWm8sodh50Ywf7x/wopcqHyo7eiiiuwQUUUUAFFFFABRRRQAUUUUAFFFFABRRRQAUUUUAFFFFABRRRQAUUUUAFFFFAAaYQcHr+dPpCoIxSApiOTd95lGeDmqt0pEgG/LZ781qeWBkgsPxqhc5FynPWoaGi1EGCDnJNJlt2SRn3pY+I8+tMzmkBDcNhjke1UmkwWwc98c8Ven6/hWVK5V9wVc9elSxjJnIJOQAeOlULj5UbIG3rn0rWeNZIuRjIzxVcW0c8B8wE5HrSEY1tAJDKROqZ6njI9PSrcMYiicGVXOSODzj8amjjWK0OwYyxB96rSyEzCPaoA7gcnihbAWwYmstoVySPTp+VKoRYgCgZAO4qCzZ5HaMyME7AHpWpHbReUQQT9TQtQOdmcNKxjQYAwuF4q5ZT3LqoHlhF6rjHFWbmyhDHaCvfg1lz5tZcRs34mpegE12zG5/hPH5VEqx78snHbkVGGLXq5AIPJHatIFB8wjXJ9z/jS3AljSOa2CtHn6nFWYbZAMeRIuMc8EVZhgiXy1CjDdasNhdvA7+1aJAZ1xBHL8pibAHdcVUaGJWAYLtHTA5FaT5DkBnwf9o1QZnG75ySCRk0mBNbxxFcBRyOCariMG5+aKTP8AskkVZhfERO1c/SpoYw8hbLAj0NLoMbEULDCTDHtWmjRgfccfUVHkoFAY8+9W0YleTVoCLzEzjymb6AGi4NsYzvhyMc7lx/OpSBkAgH606QALgDH04poRzVxHphdY1hjHzc9CfyzW1psdtHbbYEVMcnHTNVr4K8Em5QcHuM/zqSytYFhUiFOVz90cVnFWkIdOcYxnOeuKyblpXmCbACeDgnI/DH9au3LmBC6E57ZJwKqyzySYUtjPUjrTKRzT6Vcl2PnA5PXyDRU7tIJGAmkwCe9FTYLn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data:image/jpeg;base64,/9j/4AAQSkZJRgABAQAAAQABAAD/2wBDAAgGBgcGBQgHBwcJCQgKDBQNDAsLDBkSEw8UHRofHh0aHBwgJC4nICIsIxwcKDcpLDAxNDQ0Hyc5PTgyPC4zNDL/2wBDAQkJCQwLDBgNDRgyIRwhMjIyMjIyMjIyMjIyMjIyMjIyMjIyMjIyMjIyMjIyMjIyMjIyMjIyMjIyMjIyMjIyMjL/wAARCAEsAc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igAooooAKKKKACiiigAooooAKKKKACiiigAoopu7gZGCe1ACk4pc0nWohIvytk4PA96AJaaeByT+FNMqiQJuG7buwOtMSaOaV1jY5TrjoaVwGIkbMyhMAHJUDv1P86WaXySijCqc5wKViUuFY4Cspz7EY/pn8qrrctJcINi4C7iSSD6Z/nQxmXqJEssF+ZJViiB3KSEHufX3/AAqrpt5PHJKYk3rLIW2sp3DBHP1zn8627yOB9Pud4DMyZcZyRxxmsSOJlhCmeRIwkZXaBkkHpu+pH41Dj1LRspqQjiDTIqnIVvmGcnk8e2RWgjfKduevQjpWFYwweUHVBKXI/eOO2eWweM84/Cr1xePHJtj42sAU65yO/wCJpptK7JaL7M7IwjKBx0yc1HEjGcucAbdrKvTd1pl1dQ2ceWYFguNvdvSqtldNDC4kG9xJl2HAAP1607q4WNRSCOAQPQjFOqIzAl1UZZTjngdPWnB1YnnocVRI+kJwecYpaRsbTnpQAZHHPXpTATkqeME80yFnZVJXjHU0M6idUwcsD0Hpj/GgZKuB8ozx3NOBB6VGHGELHkjsODSh/mI49gOuKBD6KKOtABRRRQAhOKRvbrSsMrQKAFByM0xiVdT/AAng/wCNIrgEoT8w/l2pZceUx64GaLgPoqoVvgSEeHaOm4HOPeigdi5RRRQIKKKKACiiigAooooAKKKKACiiigAooooAKKKKACiiigAooooAKKKKACiiigAoopKACo5mKgMMZHPPepKpXHmM6KWAXdg5XOeOP1oGixFIJkWRDwwz6ioJVMbjgeUx+cN06Yptm6RW0S5Gfu45PI//AFUplSZWYISDxn1GPQ8UugEDTxh/Pk2rtJAbn5gOv06fpU8VxHI7ZXayjGM1nTW0lpcrOI5pYRkFAQw55yR+JH4/hTm1O2jnMZfy2Y4zLgAgjPH5d6W2rKsO1SVmhj24yJkUAjhy2Rj9R+RqwHwY/k3GTcCN3Ib0GfoaypLqWbTbtkUKVxNGGGRkdNv/AAIAZ/GtaFh5MU6sxU/vSDjuDyPwNCdwGStGpEcR8uaRww3DBwACf0GPxrkNcMPm28QeXy2eRTGpxlt+Px6D8q6hLgXOoxSr824SKq9MAEA8ntWO9ml/YWrTgBlvGVSv8PzsP/Qiv+eqeqGtC7a6gr3CR3EmwocKoTGQehx6en+NaYh82d3aXKNg7w2OQMY4+v6VhytNAG8x184yqjMg5UcBck9jyfrUtvqAh0eTJ2Q4JSVVHzc46evQAd/1qVK2jCxPLZpJeOvP7v53O87dxOQOvuauwRiC4NvuZo5RvRsjr9fzOfes2zjiWyRbuQbyf3gbJIY4wG9fQfSmz6zG8wspWEckRzuUFsgDjBxScorUDVlkMVvcysU4fcCp+lO0iRZ4N5UhgB178dfxrl57ifKIzMLeXYqjZjqQCx9xtzXQ22pW8tqViXJXC4XjHYAf401K7E1oa8cnmRhsYJ7UksgSF27gE1Rku1tyzM4ztyqnjnGfwqF0mYsS52RQ4ODnnkHj8P8AOK0uTY1OS2eOnT+tVZfN85Ywctgsj44HI/z+NTebDIFG4ZbOMHvVOQyxXkVuNxTYcHuMbSc+39aLgi20iAORIMpg5xmiKYFpC2Mq2CT6dqroIraNnzhXyzH0OcDNOtX3uwmYZ6qvse/86LjLTEtE52NnHTpmpFxtGMYxxionHKxkFlxk5+vSpC3YDnp9KZI4EEZHIoqOF0dP3f3QSv5HFSUAI3TijHHHbpTJdwGQ2OPSo4JCysxPzDgj0qOa0rDHtgSo/rlf8/lTnAdWUnGarT/aGjBiwHV+h/ixz+H1qlrF6jaLNLGrGQFFMXRs7h8p9KG9ASGnW7qM7G0ucsvBKkEH6UVfiaMwoXb5ioz83eiq5ojuuxdooopkhRRRQAUUUUAFFFFABRRRQAUUUUAFFFFABRRRQAUUUUAFFFFABRRRQAUUUhNABQTgZPSkzzRkYoAMnnOMVXuW8pCxXcuVPvnIoVkeba0mepUA9Rn/ABplwzMkkR67SQ2eoI/z+lIZFZCH7P5kZI4BcdueTj9eatsWOzYAVJ5z2GKr2bCSCLcq4Me08dccVOYTGwdXwq84Y8f5/wAKLAxJNu0PjOflIJ4xWTc6fbzRJZ3KBju3RSYyQCe3oR/9etY+TJuSQe5RhWVqULXVwscIkVYiDuQZIYHgj1xgg/WkxopsxsVMdyzvZKCFcqCTnGc468k+/H40/SrhWWLTnYH7PlAwbmSMAFWGD0wQPwNIZgYHsp1fJIRe2RnIPOCTn09axNLBtdeW9R94kxbMmDwckqf9nJ3DHrjtSWpRuxRltQllmhVEjUtNwcckDI/75b8jUU09r/YkczsIh9peSLceWbzT+farFnMyaneN5ZljeJCoUdV3Nnj2DCodPtYdY0c2dxADZOWKbuG2E5BHpg9D1pqwhviFYG0uWaKNnm8oh2DHA74P6npWJodleQTIdQkPkoqsse35Iicbdx65zkYPT86NCsLrWpgqzf8AEos5gGbPFyyZAKnqFxjI6ZziuvjCwyvDcRoYZ2IGOmDnj+X60nFXux3toYmtaRMYPO81D5YBPUE47HnHRqpXSxWtpNqEeSqpnJbDHIPXqMAHp7+1XtS1CO1eG1lSQ2k4OJHyfLG0gqfXoCDzWPHYw63qkgjmdrZWUlUX5ZGHUntxn88ntWbS5tBo2FlVtP003JCvK27HXhVbAx+A/EmtO0JktrLzMRqwDNyBuxkgcdAKz73T7i0uLW8EjSeWNmJCCiEgjtjjJHIqBJLqw06KWScIzEqAV35UjJKnPHHP4U9Y7i3N1JobqJv3bNGVwMLnP49+c/5NM1K4lg093ghZnKFGTH3QO/060lhetesJY4fLt+Aqkc8Yzx+dRz6lBcR3scUu6VY2XHvj/AZ/CrUk0IPMZfLdYt/IZsAghvXPQD/Cky8msXcsJkIij8sN1Jb7xUZ7dKmupHsNNMjTFy2MKeMt6D/Cqlmws9CiDy+SZB5rkqWbccED64wKTQFyKdJd0ZfaYpBkFcAkngfkCfxzS3fnTXELRkxxy5Q9juB4/TJqhbBbe48qQ5naUSsGbcwGe3btin3l+HuZYIJPli/ePIwxsIAIAPc8njt1+pfSzC2ptoxMkhUYwAMnnP0oRw6kpJuYvtz6Y6/yzXMy61JBpoYSIJt3lZboBjdux1/WtK11S1i0y2aMM24AnC8dPXpS9org4m0jD7o9/wCdPzisi31ESRiRnVB7n15H86lhuA3mF2yc8A9MYoVVMmxanJLBQxHBqrvVbhirL93PJxxStdKcnO07CQPfB/wqrbuhuycc7SuR+ArGpP3lYYt3qPlSw3PPkAskq/3eQN38/wAKxtdia/sZL1L2W1cMUaOHBVmSQ4LZByeKNXnaG5ie4T/R538uchSQoxgMeMc5I/EVjWN00eiW8BdvMF0yneOc5PWsatdwTfcqK0udJFYXJiQnWrjJUZ+RP8KKhhnxDGDKAdoyKK5PrP8AX9MDr6KKK9wzCiiigAooooAKKKKACiiigAooooAKKKKACiiigAooooAKKKKACiikoAKKTPzYwemc0hdVGT09aAEkYKPm6HjIqv8AaEDoocDPAx/F+P4VLPMI42xy4HC+tUmgd1DpEzEHlZDgdP59PwpDRU1Jry31KO4gjEkQA3qWCjJ4H+fcVeguYr+1ScNgMwABbkdDjiqt4nnWTLGoyDh18xvl7nPPHGT+VZCmOymjt3dZHAUqWdxuGQAdozzn+tQ9Hcrc27OYpHJBjcUuHC8cYzuA/I1ZcyYkjETlQNp+YcjHQe/NY2l28t9ZTTl7lJJJ5cMrccMVHDcjp+lXU+0xyobgNH1HmrhlPpn0P5j3qtWIsXUZddxaTeOVU84Ppx2ojuI4yEfCO7hREevb+XPNSoFaJyn+sDFRkk8j/wDVUIgjvDFMG2uoZlJHzA5/yPyo9AKupwLfRyeUjSTQtuAYfcbnoD1/lWBdFNSsJFuFkhuUTzPlJQhhjay+vIUkevXoDXTQX8dsyxXirDK2cSHhXPJ4Pbr09fWkv9NivS8G6RNwDb42AK9s59xx+Apb7DTscro/iG6km053iBU28kbHPGQVBB9wQPwNZunXt5NdzaHDG0UazyC4uc8xQlslV+pzg+hqlPav4T8TR3MkpkhkPmRO74GDw4PbcAQc+1bnhy5iuPFWvTwHFjK6oxHJfYAox/49moT6MZ1mnSWSJONNQCJMLhfljXA/L696qXt1KIPMUpGYyWYKoJjHA5J68VRt547eKdIXijtlLcFPmbHBAUe+4de3T1wZ9atrqd4p5ZGkdTsjUbUXd3YqAQB0IzyeB1puXQLGjLaWupwG3Yh0PDvuyWblgq5/iIYZPbPqcizpbyWVxLBcRLGI08yLLBTImcZIzjIwMj/aqrpA03S7hrRZiWdd3nvISZORwQvXv1qXVZLZEiktbiyWWKTKAfIZM8FSD1BBP+RTTSQy7f6xNN9ltYYBcCZhJgE5IXkA5HqOaz9xn80XizKI1EUSDJYDdyd3Qen4U2Nm8Qakk8crw2sQEMhCneZTyycegAz9PrVm9a1g06R43lWSy/dgKw3HHr7duKlvvsLYTSrqW3s1kjm+0M65EYxx2Hf3/SqU12kNteC5eRLk7nDEH5um0fTPWpbK8mgsInhKeVIBwSABxz/M/lXNeJJ1LST25IeZQAqk4JOAOO3X36VlJ2Sa3GjqJtXa7spXlkBTyvKjBwdzNhSx9xkenU0NeyagNsm1bazJyJCPncD/AOsR9c9xXLajvj00JFlYEfaxHODkEknv2/OoLq7FvDbwRkJGpyWAyVAPcHvwP161KqvZjOinupJSLoy8QptuHDdupAx1wSeeg/lmzau9zBNbQr5duiqqM2V3dyBnnng89T61nvfxeUtpDGzkRghB8xz1LN+J4/XmrMMctxPExgIjAwuGzuP9Kmcr7APtrdpLiN5ZGk/2SRgpnp+Xau7szbCLy2RIkT7oflgOox261w9vc7nZET77BTk9O9dVp7NKiSzFGJQFVbqR/wDXAp0pu+qBmrp6wLZEghGcHG7uATWbBfCCSZJXy6cqOx6VBYX6R2OEQgbjgkHIAqpcrFFqC25ctPkFm4wBgZIPrkdKTlfWPQmxpG8iSX7zkeXlsf3smm2mrKknJA4bGPr1rC1i9ltrkSQ5AxjOfvL0z+PNUDd/6Qoz2JbnBxgdK89137XlRN9Tq9Qure7s5og+AUBZAcHHQ8/SvOnm1LQrmGdgt3ponHmyDIZABwSP1z60s+rXDSkQycyEbd3THU9KsmK6vbbyJb9UV08tgsXGO3fk1PtX/wAvLDUvM2W1W1Ziy3A2k5GHHSivPv8AhEtS/wCWd0jJ/CdzDI7cUVv7On/OX7p9LUVGr7qdur2jEdRTQwbpTqACiiigAooooAKKKKACiiigAooooAKKKKACiiigAoopKACiiigBCeMikYb1I5GRQ2ApPSqxuVF4kBIBKngnqKAHs6xELvBY8YbuBTPtkIddr7i5xgc49f51YxlsgA44rOuGt5kMEtt5r7sbc5PXqT25pMYk8un3EkyFUd14c7ee+Rntx/Oqg0Sz1GzHmtKlwC22RHKspP485wOtR3Hhtry3ZGna0JHAhc4z6445xxVi00eNIEV7u6d4uH3ycsfUlcE/ifrRZ9R6FbQLiS3ub3S5JfMa2lLh8A5D/MOnfO6twy+aTH5bN8p+8AAR9DXN3ijQNRg1K3jTyT+7uDnGY2Iwx6n5W788Gt+S7VGQzxtGp/5aA5T169vxxQlbYGZqi5srie1VEMXEkIaQgqCTkZwc8j8mFTW9/d+YRcadKi/NtYDdkZ9ByPypuoMi3dm7xhkdmjUEZHIyD+aj86muzKkkctiqsS+11DZwO+B6j6+1K2oyK7vYbyIRxRRyzcBYnYKQfXB9OK56bXYrMIsEzKVQlooj56kggdAcj+VdBe2MU8Amu1S6QEOI34z9F6Z/X3rGW50OLTWeT7OkJfEUT4XaC2CTnnIyfYY9aTXcEedeN9S1TUvsZu4AhO7yYmPzybhjdtHToOPX1rs/BWk2x8ObW1YAOS8iQqo2E9dxYZBGCOvbpWN4csn8WeMrzWLxttmGeK3xwchcYX6Kf1qx41vVs/ENpa6YohmvojDcKPuMGOxW9mHPPbFT5gadjqhOmQW1iUnmeWRohKx3eVuOGk2/n6knio7DSZI9VO+7jmebdLIcAbyNuBg9FGeOeOa67SdD0rR7SNbdSGOAZtxDSHH+eOlVLmaKG+imguRGBCzAyKCrgkcep6VVl1C6H2kf2LbELokl95/unjkDOT3z36UXktpqcTWtzatLEVBJOM5IPTHIPAx0qlqV9JqFuloTZQNI2C32jawA9Bj5TnPrWI2oto8csdwTsbpcxyCRlOQNr9yOODj/ABpKS6MNCXw60ui3w0+5YwxTxyTw3D/8tCSpZfZhg8+nb1ztc1z+zzOZCGa5TCDCsMAdePX1qbWdXtZPDn7+YSMoDwsjHKMM7SPy5/8Ar1wlxqc88KpKXK4HDDg/QHpWFSdtEJs6jRPEsAhNvHGGZwN2TgYGAB+h/P2rPlvItQuZ5VjWJ42yUXozZx0GAOKwri9SC3URxeVGB97kbj/n+VV7K9R4WxIQ5PAXofWsHKXyJudVf66SXgVcMyGOXaciQdCf5VR061tbyeR3ZjBECT82AzgdM+gH5ms/c4VtyrvfBBHUY/D36fzrZ05wLSKCNFUcgAjnpnGf8n1rBSs7vVmpNb29tb3D7o45EGPnQgc4zz/+vtVqHKQF4n3ISVWLJ4GP/rVRmRJXjlhDRtuGFU8EgZzn88celWYo5EhM6zZjBJOeo4I/z9K6XG+o7jYmdPMkIVQhCgN3Gedv1roZLhTpQiiZopApBJwMDjkeh6cg/nXKXNzIzxNEQQBjGev1H41ZmvbhPmlLbQFLHg5UnPAz6Dp71Kk0tAvc3PMax0pZJpGZChCgEH6HFQWV9FPqrzyybt+FxjIAHp+tc9dawQ5MgBIAjUDsOM/1qrp1zcNC00bgZbGQcDA71yTqtaxFdI6DWJJ3lBQ71XOCegHJrDurhi5QNmTA7fgf6VbF1I8cazZ3ODk/ngflWRIHhvZGLFgWC88YGK4aes7shFiBlKA4G0ZK+/OKedQhnTy+VMbYOB1qDzYwwYABcbQB25rAmugt/KqIMKxJfPfHb8a6acFUm0KyudkL10AQMrBeM72Gf0orz7+1X7iTPfP/AOuiun6nIvlZ9RRu4UuxCqec9SatNJnBU/gfSsO21GK9DLxGSpzubGB/U9Kda3hSYv8Aeyo2t1Ga9hW6GNzZSQKxG08enpU6tuzWC2tIsjqoLY6fSmzeIYrOEsF3seh9TQ3YLnQs6oCWYAD1NJ5sf99fzrzq51qW6ly0xGCSMfXNVX1J4X3FjkcjNRzO9rCdRI9RBB6GlrzCDXrnCs0xAB785q/D4xuVk2FsqBgdOP0q1d9CfaxPQKK5geL4tyqsecgck9+9dFbTrcwJMmdrDIyMUzRST2JaKKKBhRSZGM9qwNY8S21jGPInV5RyVAyCKai3ohNpHQUVxkfjpGkbfERH2ITn8fmpG8bgo42KjA/KSvb86r2cuxPPE7SiqVjqdpewo0NzHISBkA8/lVyoLCiiigAoopGZVGWIAFADDyfvP9MVTvIp5WQrErbehLYbn04q+SACSQAOpNQtOwGfJd1xkMhB/rTTA5VtQ1Cw1BkkkZnbOPOwo4yAeMg5/CnpfrHchG8wSbNzIQM/X3HNat5NaXSmKWKQKwIb92Tj64HNcrfTWtrPFFawXbgZTJRt0Jxwyk446cZpJJE3Z0s2oXMpRI0SPJ5JXcdo6+386l01ZZDcM1xI5EmCBgbflGP6VzEfiXUIbZYbbQbu4ui20u67EY5xkHnHHPOB+VTTf27G63cl9bWap8zpaQl3A/uktw35U0gTOmv7KW+t5YDI5jdSkkbBfmUjscVh6DdS+R/Zt3qUsN5ZnyZIXEYJXHyEEjnIx39aqpp2u65EN2q3kUTDKOXELL9VRf6g1K/w6tpY5HfWNUN5Iu2S5M3Lj0IPb2zQVcv3XhuN4mjj1e+t0aQOqoyYD5zx8vA9hge1QQaDIQs58QXomfIIQRJkjtwlYM3w41i3tXhstaSVchlaZWV1x0wQTTVu/GGgWhn1Wxs9QtrcMTMrhXC/1/Klr2/ILm3LoF5JMUj1++DqS0ayorqT1IPAzk+9efXWqSaXc6vaX0Ra4v4ZUSZkDL5gZgNh5IGS2R+NdLYeJ7fXo10/TpZbW6dlZ2u5OEJIwFHVySfwHNdVpPhXT7GN3CmS5cEPcS4aTdnnk9BnPA4qd32G2zx/R/E9x4dt7W3vLe4eRG3FFZozjPOBj37Vd1jXP7amGvwOBDA8cKxOFDoAQ2TjsTxXpOueC9P1yAQuFFzGvyToArD6nv09PevIfGXga48Fzpd2d1cXVpMh82Vov9WTwAcZHIPtU+ydmkxXO2u9b1R7SN/NVItu5IonHmgEYG4HoMEdMn344dY3Omz3UauBcskA8zzd0hDHnGD93mvONF1ya822MkjF5GCsON21R0Unpx2rpblLqBhFbN5jyAeUX5Yc8bSOnA5rF8+6G7HT6tr9jpDBfshKt8kcEajc/cYX2rl5bzUJrws2k26iYDaryDIyMDOB7dqvad4dlS7a4muJHlZdsjO3J4POTnjrTprGGO+Bn8wxRLsVt2DnseO2amK1uByt7ILOKZQ6EuwLRxoQpPbHrismXUJ1dFmTAYD51x0A45rq5tFtbqYNDP5cKrvliVhncemBkf1xUOsaVbsloJVDTLEomJG4ldwHbjOMnr+XFWoxd2yNepx99MJrdI/NkAQcknOR1qvaSzwTqVhbDk7DjrT7i1jiv54pTtXGFG4PjuOlTLGbezhaNHFxOSxRum3HGM+vNTy6WWoramlaaiHlQum5TzkcnPTp+dbFtM6zpn5QeBx1NZEMIUR3EsPllyB8mGUkdieg4ratbcoFdFl8t1Z9wwemMDHbgj/IrnqYdvSKNos1JNPvJIvtKQuyKoZ0CdF/vflVSC6AYW7y4ily2R0yFP8AiK29O8UieM29yfs8wIUOq7i/bAHGPX0NczdWu66uJYpdkQUkt0XnHA9s1q4LlXLuNN9QvbkW91LtETjaqqFODu46e/r7VR/tARqzKWkMZOAV285/yKnS6is4FmlKyBZA4IH8XIAJP51nXE0U93K7yFyx+Y5x754pVeW2otmOuLxZEMeVEuRgg985x1qXT7lxBFGVAT5gQCOvv7YrHa3aRiIiREOeRtz+dJJcSWywgo2w7ui9fU/59K55w51ZDOma+kS1twBlt6gtnP8AEB/Wk1Aq8UzjIYSBv5f4VQgaWKKHzANoAPAPb0/HFaExQ2ok6rI44PrjFedKPJJWIejI7eRAWCj7gHBrEW73mZ4wCvm/MpHPQ/4VtKyqFG1QuACT26/5/CuRtGWOUSM7mLzDnPXGCf0xXVh4puT9BNWZd8+0/uH8/wD61FUW+wsxY3KjJzjniiu3Tz/Edz2sXITPOOO/enR3txlVMpC9QM1TnKom9T83vVWO72yAnk12wva6OVysb7Ft6MM4PGc81T1CN/vg/J6Z6UttcxyhTJ8oDc478Gqt7PJMSEUopPyduK1jO+jQN6FNpvLAIIoaUOnzEGq5STe+9Dg8FhUMtu0bYLkjr1rblTM3IkYneFJ+U+lTMiiMMGIb60l27ypCY4QuxANwyc+5qsnmOhUjBHPWqtpcz6mkkiDbvbt0z3rqtI8QvZxJCMGMdd3J61wMW5gc5B9KtwSGM/NIPpUTpt6lwk1se021zHdQLNEwZWFS1xXhXWCsDxBcoORWpq7ajPELjS7lopQOYuCG/PvWaj0Z1Komrj9b0vVLli+m37RBhh4mcgfhXm15BJa389rcSIZIurB+D06H8a0tV1PX4oz/AGhNcRxng9gfyrnTdRMTkk/hXVTUktTKck9jRht0kBIubZOSPnlA71FLDtl2CaBunIlGOc/4fyql9oix3/Kl8+IjqfyrTXsRodL4Xs9Yup3ubBkjEPGWI6kehr0fT4rmK2H2yfzrg/eIAAHsMV45Z63c2Lg2csiN0yvGa7bT9W8StHFE0ABfkySx9M+tYVYSbua05JI7iiqttLshRZZN8mPmfGMn6VO0qbWw4GBXPY2uhJZo4E3SuEXOMk1w2sa5K19IIp/3IOAPWjxLqDmZIhdM4Klvu4AB6CuV+eWR/mzxnj0oUG9zCpV6I6iPXZrmF7dJtoZcsWxk+wq5Z+JFt7JlYruH3eMZ4rjLVWllCqcjOPf8K0Gs4fsK3C5JGQybsnPr04o9n2EqrNZfEE1wQ3OxDnaR941TvbwyytIwIdznjtWR508HzqvqPmHAqGR7l90xywzyw6VLo32D2rOgttQuYpFbO/IxgAjFXbLVWS/8wtux/D2rMtZ47Wwin+0DzGyNgG716+g/nU0Fhcpbm6ks3kSTlCDwB68VLpOxUajudha3ipZtcOwEYHUEDHr1PrU663YCONnn8sOflEgKk+2D1P0rE0PT0eJXa3Zdjb0aViSMdxnp1rqYsmJNxBOOtWttTVO5kT6tcXTNFp+mTTgdZJ8woD75G4/lTLPRfNkjuNWYXEqkmKHH7mIn+6MnJ9z+GK076Of7I/2JoY7gldryKSOvOccnjNY02hvdxNHe6zePHkKRblYVQ8cYA6fUmmUc14zsNN16+NrpsckurRAFJLTonoJG6Benv6VTi1Lx1oMAVrKHUxIPvKQ7ZH0IP5g16TY6baaXbLb2UCxoDk46se5J6k+5qZ0U5OxQTgk4pNRbuwvbY88i8f8AiC3gJm8F3pkY/KqbwPr901yniXx1ruqJJpreGisE8YR4nR23ZHrgc/SvcNgKHcuOvANYE0ENtLlURiG3KWHPOe/50naOupLZ8sz2ep6NerO8NxbSK+5WYEFT1HNeh+Etem1K/imdkFwsWwR4985A/wA9a7TxDHbXvmW80QMPO5eqjvzXl2paEdIvkuLGYiEOWQ7sGM+mfSplOMldBF9z064EkqQyIQUdwgUt0BznP0pb20hMEkDTqTERtIHXjPWuK0jxCzMRcODJGM9eHPtW5DqK3kUhEIQYLADv1AGP61zqV3awXKN/bzJJbvEuQFBkaPPzcj5TjHGffmorNZNS89ppJkSILHIoyBuGeTz7j9auLq8ltaukEUbJkGRWIBJPHfnn2rI1C7u7bULiUi4gW5iQtHFt+YgYyd2ccY6evpQ+o0zL8QW9vDFG4VCC5O/1OOn4Uy2sU+yfaXkbcACig7wAefmPr/hVe9N3Pp480s6RuPLLN0B52jt+v0rZCyPolvEZoyjbSxCkiMHnGMc/gaqmhWLaayt75Njc32yzjHzbASrEZ2nb3zx6Vp2+pspt4I5FjtZWdYt4+SMsCOD/AHTx+VcxZRJcapJHdTeVHENqsysC+PT/AA/Cugs5Zb22l05LdZlXbIFmYZcgcDkjAIH+elaWdwi+5Z1TSFl0u3khjRpIFWSebOwuMgnGRwR19cZ9aybp/N0iERyMSruhAPByQQPpwCKIvE7WbTwSRstoCI0t5HUGM5PXj5hz169PaqerW91pGCB/osjYA69GOPw4/WiSuvQ0T6EN3vbQxFBIr5k3SRSdjjjHfPFZyQKmJJGDTMuCpPtU+o3EUro0UWZduZWz6cAVRE3+lLE3ykfMecf5zXJJua8guky5HbSSTb54wVAwoZsA+pxVXUJ44LgBG2kKF4zwPb8aqanqbxzbUlOGGQqn7o9P0P51lXeoM0UTDGTGOo/z6VNOjJtNhz6HSnVntr6zs95KtH83zEjJz1/St/abjT3iUFSzny/qMEfhXBF5BqFjIdpJVcZPORXUXmq/ZLGyZG2yOgcgepH/ANauPEULOHL1Jvfcjubhjb3ig/vI4SRj+v0rnbMLJZMSznGS2O3ynn9K3mmjnlivU+Znj2yqD64yf05rAhieBL+EsSN+1HPQr9foRXXRio03byLktLjPMjXgTjA4HNFZePVWP40V3+yXczse730wVyvBz0qGeNggkVVJxzt7VBeSFpVYfSpTvEawqeX6gnj61vGNkcV7iW18V/cn5gxGRXRajNGdPhllUcAHZjqaxtPtrZLkSSOrKFz15Bq9rUsF2kccUnCj+HGKiXK5lJSsUpNaRrfylt4xis6K6nSdWRefpxSPbgT/ALvdgeoq0JDkDauenStNI6LUhss3D/aYIwhKyFf3mDgHknpVA286twQRnirSzorfMv4Cp4xFIf8AWbCahTlEGjNaOYS/PGR2B6c097cp8rn96TgJjJrXiu2hlEYs/tDEc57jt9K2odKszMJViIkHzYJ4BrVVH1RSg3sUvDRuo5HhljKxgZORjmuqtbhVJwwIPB5rNe4i8tmEqhh0A5rIkvY4YysbMGDsWyfXn60naSNYxcTpNW+y3UMSzqrRCYBs9OhrnX02zju7yaO3VowrbVHHZcY/Oq76wJF3EEBQONp5pttr0T3BJyHZuI9hJ/lSgqkFoOyNOysbSHSYXe3Rm8sEgjJJxUqWNg2oW7G3RVeJiRj6VnSaxIjqRbuR6eWRj9Ka2tbWJKttxjJjbA/StL1H0ElFdSS20q0SyZhEDKBG6nuOATXWrKCcBufSuPj1mONGQk4ZBhtp7fhVm1vxlmMrMT90q3P5VLlLqU0uh1QmwcZqO9uGjtyU5bHT1rPju1EQxKhYkqAetZt+l+8a4m3JgkY6mpunsJpox9X1KW8dQ6BQo+UAYqgdTK2ywNHFhQfnC4bn3qxPaubjFwzooIGQM8Vk3kSxzGNJRImfvDirijndyeAtOyww/eJ49zXUaLptxqNsYXn8qKNt3Qg5Hp2rFtdLt1giuILsb8ZZB94H2res76+t3gt4IQqSuTubG1j3/wD1UpP+UpLuNFnbaVqJS+TzbZiORztHPtVyMafcrJDa27PAOTk+pJH5dM+lW9QZvmg8kOjDDbu/0+lZmn215A8mFWKGD5WXHzkEDnH4Co52y0jKv/s9pcGziz5DESjPY4wR+n696ZBrlzawSW8bHynbjrwBWfqd19ovZJEyT0+b2qqhnKMVBA9atrmM3Kz0PQ9N1/Twixx5STaRlm6VpQ66kdmJX/eHbn5ccV5ZbXDRTMpGODUltcSKwzIxAyQD9KwnCSZrGqdBqWrXN6yhXdYnfcwBIyM8VJB4hvrFVkicMCQZAwyTisZbpp43ABIEi9vUgf1qSWeJC/lsPu7QelRyvmWgOb7npWla9Z6paLKsqI/RkLYINX5ZduzHzBzgV4vcCS1CShxktztIIrrfD+tC6kW2uZCygFgXbIIIxg/ma1nFp+RUat9Gduzq6hWb5iB37Vi+I4W+wvOJjEUB+bZkEc4BpNNcvI9mz5McYeNu5Ukn9OlVPFkrW2kOMsyOpUhmOP8A69JK+5bkjgdT1bzm+SF+Fw3J4P1P9a5XWSbmEshJUHJDHArackLkAc84PpWFr19BCNgYKzgZwOlZ1FZGalc5u4aS2kDhCu0gqQTxWrpupXtzBNNCigRgBySOv0PWs20sG1PdbxSBX4KljjOKgIksJvLnjYMvVecMPpUWTXmUjolbUHmBmDI84wj4+Vl/D6D8qqam1zDOkhZpDjbvc53D1BqXT7+O9RIVCJcFidqjAKgdPc/55rUuYI9RNxFNvjdVBVlHK4PBH0rJzSlqPyOfe+Z9MeNZAY/NXKMOTwefwxXV6xocmk6dasrfuZkQsd208joQev1HtXHanZz2FytldEPIcPHKnRwf6813+t2oW5UXVzf3CrKqwRMSQFK5IH6Y9q6KcEW9EOstM06HR5pkkjuZNo5bDM3pwRlSSQPx9Kg0K9g0+V4tRdLi5fLSxFl2op5PrzweB7euK6ieyh0Pwsk6RvFbPh9sWGdxzjJwNvb+mK88i1hX1Oe7trqZcg7kJ+bGcdT1yM5+tXLSxDZ3/iHR9O/4RlPM0wLnc8Mw24UHk8g/kM//AF/NLi+aC1MBLmL03ZAwe2TyK7TxB8RLWfQRp9naBZCigyMQTnHzEDsa8vvLhpQZJCqBeg3dawqP2jSTNFOysSNdNJENispZgCU+tNmvYT5gCtvBJ3be3OB+lVLO4fzYlZwUVxkbePWoEmkmnVt+UI3Occd/6VXsxN3Q94lmv4TI6gbdu3PUgf8A16j1Q28fkogKuEySSPU1FfXG+7RIVy2w5ZR7df5VlXauViZgxZgQfXI61pCD0bEzVSfNzZKrBgmM+nH/AOutnXZHWG1LMMx8Y6dA3FcrasA8fJGMk8Yrd10nNoZHwJI94+u3B/nXPVppVYfMfmUrPU7mGNJQwLiY5Hrkf/WNdXfrHNYwOjhHkgZ9pHGSBg/hXAQyFLGTKFsSKM+2DXZNdRXWjWy5Bk8sqcHpk5pYmmrq3c0i+ZOLMXAQ7PID7eN3PPvRWibMMS3nqM84z0oqror2b7nqaTwSEGdgNoJ6dTjgVFNLAQrqxDFcEHoDWfLO23Gw5+lCTkjDKSB7V6PIzzW+hYEjBMq5DDnAqOOSSZjksMnj2p8MqJIR5JbPXNLd3Ac4WMpgdhTXaw7uxcllWCNNrF8AcmnM8O0MCC5HOO1ZSbnBDMcH2qRF2oCCeTip5Cd3cseYDNtJCDHU1NDJscNgn0qq+MDGc9ORU6XrhUUqMJwMLTcRpLc2oZr+RgYYfL6cmrwsbufme8PTkLWD/a8+3aM9euKmfWZiEUBl29cZ5rOSlfRHRCpBbi6jG8J2ws4G8qSTnPvW7aafZPGhMXmNjqzE1jXdylxBGwD7s85WtjQ4SkRBYsp5HPStVJ2M5vXQuSWsAkKCNCSvfmsSytlg8RK+0AAnH5Veu9SigvCCrEglfumq9rMk2tx4BwT6H0rGnzJu5tOzhob0rbpM8dKZIgMD7gCpGDUsibXwPSorhxHayM33VGa6L6aHMt9SjcWVq1jIREmcEAgVT8L2cclpMjqW/eYHNL/aMUlq67+SCRwam8KndDcEdA4rKk2k0zprWdrFq802GKNXxIG6Ltbv2qC5tb2KPzY7lGVRjB6Va1q7+yWaseu7ArmZtWuZwyl2MYGTjp/nJom3zKyJjNJWZojULksTc2xcZ5Kis3UDaykNEhBJ+ZSMVWh1KSEthz9M0jag0sn7wK69T7URTT2Ic4tDYLkW11GWg3orZIHX6ZFW11qaNnEYdUJ3KpOdp9s/zqqskIm5t12nvzU80kDKUjtsA8Zzmm99iVa2jOttPEeny2yTXMgWbHzLjv7VRutdtJphNF5n7xfLK7eTXJpYyPLgFs1M9ldrtW33Fex6c1O2grytcsXFrHPcXrRgokQA+b1J6/zq7o91FHpk/wBqCts+VFwMscdf5Vk+TqW6Qtvw3DYGeKhktrmI5WMscdxWnMTdF82cFtPILy4xJsLrhOcnOBmteKy0a6sd0N4sbqMbnOMepP6VyDRXr53ptA6dPWnIlzE6r1yecDNKSbYrm9YW+xJpFkUwZYAyD7xAyPzrVgtDLbmF3t/JkMjxnacqM4G49uOlLHqc9giwxQiRMZwIw+Pxp7avPPAUksyqsvJWHB/MVKlLsKTcZWtco6hodtb20Ia8XdI2Q2Ogx/jVbQHh03WGkklj8ry22seuePTvWudWu1MaRQrJGowd0IZj+lVLyX+0AVmsvL2nhki2849qnmm47DneErWv6GuniDSrDVjcRSqYZYSrFRyCDx+fNLf+JNH17S57J3a3kZf3bTAY3dumaybNzZQFY7NZieAHj3f0pX1SZuBpsag5Gfs+Dj2NTG5daUqdrK9+xxd7DLFdNCzcp1IPDe/0rOn8KtquqMgDlwhPHO7j5QPrXcPMZImE1qJGzgEw4OPrU1rpz3KRzWloI3RxkkENx3Hp2q5a9CaTlJvSx5HZ2strfSwXm+3lRSEA4w2MjP8A+qtWE2N6j298fPm2kZXHXp8v+e1ani3w3fWyyXDJguTtGeeOc9frWdoGmwyXMkV000O1ArMUPyH8jxmuSrSd3bQ3i3Y5LU9OuNHmO0FlySkg/wA9a3/C3ixGs206/KKeTHIw6n0PvXaR6JpdxpckcTyXqSKrAbSQvBz2z9Pr7V5n4m8H3mhzC4WOU2jYIkKEbSex9619nzw13LUtbNF3xHIzT2s55MUasM9/mP8Ahj8K6m48TNL4YsbtJh5rXfmrvA5CgLkY57Yrza21BpCI53zgfLk598fnU32hIppY28yOFssFVeFY47elTGLSsVKOmh3uo+L7jVNMjtby6eWNkxhflEJLcE55fjP4VyLCWxueZUKREnIAOT+HWs64WREibdvhb95we9XVtWnhBWRmcpvZWzhV+vTvScW9CbXE1G9FwisUVWxztHUYrGZ5ZJRLgHHHPSp9QtJIpEYA7cZAz90ehqmLpuYyhADcgen1p04coNCy342uwBDZyfc02KTzbNwMliuAPxqncAMCFAQk9M1YsmNviHAwxyW7kf5zW7ikgvoSxGOIhWVgwBzz7Y5qtPcQhVjiUEqDk5qS6ISMhYuGPJLcmswoQu7rQl1BFqxDyTv14UmrGqXjTy26uSfKGCT9arWIJjuWyciP+tVWfJ5GeMc0uROV+xVifzWSx8tXBDPk4+nH9amsruVHKKx8vaRg81Qydu3tnNPilMZ6cU3BNNDWhfN7Nminrbb1DAHBGetFTePY31PbzCrcEdqRogqAY7VJN8sgxSy8qPpV3PMZFEh6gGiWNv4gfyqzbLukAqzqEHlxocUubWwW0MuSIL90YpxjG0YHalc5NLnOBTuyOpGQSce1WIwDsGBTdvIqRDhhQ5FIupFG2AVFaAtYWCjYOKzkcbhWlHKu4Amh3NotdSpfAgKqg4DccVvaUI4ohleT1zUdnafayTjoavx2EiLjIzT6Ca1KN0qNds20HrVeyeH+0In8p/NBPAYVduLWRGBb+JsVl2cTjVHYAkLmslB73NXJKNrHQSXPz4FpITjrvX/GoZrwxxHOnSyLj5vnX/Ggq7KHHIx1pJkYIVyclM8itLaGal5GNeazKsQ+z6FHGoOCZH3ZH4GrmiX872xMGnWq5J3ncw5/WmSQtJaMPoB+NXtC054YpIyP4s0JaGkn2Ir97yVcSw2Xl9htYnP5iqEtqotZC4jOQflRNvp/hXUvpxlix1HXpWff6eUhyBgYob7E2VtTz/xDLJbvGsSkblUMwHoBxVa11u5WaJZIWkjQYCjjNdFeWsc03lyAHkVl3EMcM42gADir0asyFJRLC663bSpuehA/+tUcutO+WXS7jJ4AxjnH0rVtI12wNx0rdsLRJHjYrkbvSpSSDmT6HEDWrmLIOmzBj6jn+VL/AMJLOiBPsE4wOeTXqM8cSuPlHTjIrNe3imllJVT8uOlO8X0Fseft4gG1i0IXd0BmAK/WohqyOWG2MA9CZ04/WtPUo0S6uFCrxjbx0q/pbQ/2ZKHRSxGBkU9EJyTOakvk3EAxHjr56f404XcTbDsTIHP7+P1+ta0VvGfMJiQ/KdvA9DWqLS3a3GLVOf8AYpOSQlbojAXX7WJyVhI44xIh5596d/wlEartZGHr8y/41pWOmWzCTfBGcnuo9adLo1hJFk20eQTztpLlvqNy1MuPX7SNy8cbgH1Zc/zqxHrhbLrE3zf7aD/2atKTw1aGCPy7OMljz+7/APrVZ0jwxaLeMs9nCy7DgNGP6ii0Sue72MddZAUr5UmfZlP9aU6qWCgxyrj1/wDrGuvtfCOjtfzb9Ot2QIMAxjrmq3iLwrolvpUkqadbq4HBCAUkodypvrY5j7V5ihmDk9QACTWpYzr5AMgcM3X5iMc/WuHmsrNHI8iPH+7T7exsHcBrdDhD275pci7kqojrNRvYrWIObe4mXlSkeWP5ZrMTWLTYqx6ZfKCABiBuOK599OtCp2woOaQaVbBGIiXhc96rlQ/aI6KLWre3YoLa7RmHyq0Dgnj6U67u7bVLFraa3kaGX5ZFlVlP6j1xzXNxaLbSoJGUbuoIJqz/AGLZm2Z3jyQDjn2pOKK9ojzHxHoZ0nUGiQ5iPzRv6jP863tI1LTdb0JbHUlt0v7YBYrhztLIPU98Djnt+NdRd+DLXVdJl8r93OBlGJ4z6GuHsPBGp3OoNDMn2ZYm+Zn6EZ7etKdkr3Li1JWMj93NcyRWs++JG4dhgZ/wrQWWTYsMsriIkKxXkYHt3pddsY9Fu5IwcnPORWFJqTJblFfJPdeaUUm7oL2ZoXTq0CkOCMfxE5/HP0rNmaSOLfkKh6gnNVI2nuAQQzDv9KsiBp5EhZWKHGSB0rb2UVds0rVPaS5mrBHDFcW5bliTgEHoalu7WVIEcR7eAuVqZ7K2S3McLspJ5JOQfeqMkbQyqqMHU9xWceWb3Mk0VrpGEiKzMFxgE9BTvMgS1ZSxdzjA7Cr0kVvNHhj823r3BqlbWHmzyK74ii+8wFK6W40x1l80dxj+51/Gqexn5Ucgc4rp7X7FaQnyoAcrz5nJNWUuS0PmLHGnOclwOPQZqPaWbsg5jmotLuriEyRwsQBxx1qWPRb5JVzCu7+6SM9PSte7vZGZVJVzj5pFOMD0+nakk1D7NGcRnzHAH3vmx6UKcyeZlNbC9RQvnQDaMY3dKKsCK7cBxbrhuetFRd+RfOz2e5jO85x+dNCb8Lkc1duLcszfL29KZa2jtMMH8hVxd0crJ7W0RWXkZP1qbV4wLdMZxWhDasCmVIx7VDraFYVXHApvdBbQ5ls+lNDfPUjltuDURBDVbIaLVwAoTB/hFQK3NT3DpsQFSW2jkGqy4DcjcPY4osDLMb/MKvLIAec57cVSRdjKwjIHpuB/pW1aWQusN9q8pieFkP8A9amUjqPC9us0DO0ePeugNnEOimq2g2jWlltaQOfUHNahHFZt6nRGOhzupwKjQAjIaTH6GsCGNVur0hm+VW7Z7+tdVqqhhGP7r5BxwODXEmd4rm/AOeG5xx1NaxV0Szoo1B01GJPKj7ox2qO4AFxs3AjyDjFR2t6RpMIUqwKAfKeelQ399/pHzckwFSB9frQkLZDbVBLbjAyS8YB/Ba6y1tBHk4rkdEYSwY2kjzY+nttru0A2g4A+lTLQtK41YlC4qpqFnHJbn5MkCtCmyDdGwHUis7ltaHmmsRJb3eQCD6c/4Vzt18x3d67/AF6yleQBXRSR1cZri7u2Kk7ZkLdMDitUzmmmiSxkI8rJ7d667RpP3Sn37CuNtop0ZGeNgv8AePSuu07z0sldccdumaTFEvXNzm4PP6VWt5AwlLYHHeqMt3I1wAwqNLvaJF2ljikO5h6qv+mSnqDUdq7LbFQOtWr1WlfdjkjkUy3iJtyATnPTFNsi1y5Z2ZeJ9q5JWtiPSJWtVyG6fd4qzp1pus1J4JWugtrTZAoGQcfWob1NYwORh0a4hhchGIY569KfBpskkZjOAMnOV5H4iumNm+fv8em2ljsZAuCxIznHSl1G4GX/AGc3lIodiM+hrQs7UwyqRnbgj7uK01iAUDGMelL5Y3A46U2y1CxDBFskkbJOQBg1leKhnRJR7VubcA1ieI1Z9Pdc9R060IJrSx5NeQDkgn8RVNDslJzjjFb99b7ASABWG6HzDiqTOexatI9wGTkE1Vu4dVW5lNrIv2cKOG2nt7jPr3rRswQUGBVi5TC3HAzt/pTavuXTfK7mMG8RRW4YWsMkZGQfJ7fg9ZWpeIdesrVs6QCQfvbG2gfTP9a9RtYM2EQ/2RUGrxCDTmcIjMAeGUGpUUbe08jymHxfrH2MPNHHACcbVUr/ADJpR4qvUYTs8e08ZI5FSeN7OVvLnUAB2xtUYHBrjJLC6EatubHQAVwTi5Td5Exet7mh4iurvWZVl+zorgYJXq34Vz8Wj3ZO7yWAz1xiuxTUL6zhQxW8DMANoMCNxir0HjHU7dAZbCxYg9WswP6VvCU1FJGzjfqYmg+C4tR3fbtRFgwPyKYtxf8AUVZvvCW5sWl9cOoGHMkewMBzg4J44roI/ifexyIH0vT2UHJBTB/pWnL8WLa3iBfQoCSB0fgk/QGrVSezuVyq1jyGew1CRyEgkZRwBgkURadctnENwX7hUOP5V6v/AMLgtdmV0W2HtuP+FRP8YoE+ZdFtSSccMc/yq+bTRMjkaZ5K+mXhkYS2tzwccIatfZpra0Ja2eLc2MuCK9Nk+MjAZXRrbB6ZJ/wqrqfj608S6NPZ3Nra2kpJUSGIvt46jP5U5S6tMPZs8mmui0nzSu4B6HoKvtcF4zJKfkBAAGBjioNVs7e3fzIrtJiQCQBjnvVVFkmhVQ6KF7M2KrR7EuJKrrJcRADAPUCrUpWW8VmwyhhhfXnFULezupNk0cLMgPDbeKnlZre635c55ZSMHNJofK90bbT3LOW8x+TntRRFp2vTQpLDpuYnUMh45B6d6Kx5COSR9GJaqxfdjheop+n2q+djHbjgVtRWyhHHltkjtS29uBMMIR9f/wBdOLBxIRbfOOQPwFZ+saeJoySSCPRa6KO1zITn8sUk1kkhIO/8DV3BwPOXt1jJDSSY7fux/jUi2gAG54znpkKM/oa7GfSQzY2yEe+f/iqrzaEHi2qpU9iIs/zNVczcGcrPHGl3G48tRgAgjcP5VqQRW0ilhGr7R08nArRXw7KVALAjuSigmri6WYYdnygEdlU07iUXfVGd9ls7iPcbRzjptGK3NP0+3SNPLhZc/wB7BqW208qgAjjx7x1rRW6ogGOfak2aRiSRII4wop9FFQbFK+gMijHP41w91px+0XAZHVWyBtIOea9CkUMP/rVz19pFtNLvZBuz2j61rCVjKcTFS1aGzRCcrgdY8H8xVWazDznMrL8mBjk/qa6RdHDKMQxYHQsmKgm0XDZ8i1YHrlWz/Oq5ieS4nh/TNkJBmZsEfjwK6tRtAAqpZWywxgKqKPRR0q5WUndmsY2CiiipKKd3brJ0jzxXI3WnuLgt9jTk4yFY/wD1q7lhn0qg9sCx4AJPUMR/WmmRKNznhpqNbMJI9noSAKsR6cIrMbTgc4Oa2mtIjGd5JHuRUiwBYQETHHY0XFyI4sWamc9T9WIzVOe2RQ+EdTnqD/8AXrsbiHMnv71lzxsGIICj2x/jScieQwxaSNChCOQQeTVqxsG2lWjOfda2orcmBfvsMddw/pWhZQFBzH+RGf50m7hGGo/TrUpbqD6elaQGBTY1wgHP4mn0zVITFAGOwpaKBhRRRQAVlapC0kLDj8a1arXaboz/AI4oJkrnnuo2cigkxjFc7JADPINvTFd1rFtxuBz+ZrldmLmbIz079OKSlbQxcSG2tys6ACp72ICOZgOSP6UBlW6XnAHXmkupVkVyGyPTNKdZRuCidHZlVtIxkEYFU/EMirpr5APB70lvIfs6A7ccVR8UXIh0sn5VHfJFONVMrlMqc2Nzpsf21lwrsRkAd65p7nT5rv7LCEKpnG05z2rG1vXZfJjjtpd3qoJ5P51FodsZZ4ZbmLErTAHOF4+maUoqUbjSSdzM8TzbLwiIlQvHBrAXULiPB3sOfWup1q087WblYQGRGxzg1mXGluICZYCucYwMdqqKitGHM7kmka5Asbfa7dJ+eNy5P60+91K1lcAWyoGGOBzWFPaG1buDwcYxTfMzKtW6cbXRXO7Fh76VMqFG30phvDJwyikkdWWqshw444oiri5mTG45wY1q7aasttBIi28THdkllzk4rMkkXj1xT4AHhY453dc1MtdHsNSaIdS1E3jKvlIgwM7VxVZGeGIHapB9RU8lnmTO3jNWWtwYsHpVJpKwnMow3sqIsWAVHTinTqqzDywCxGSMU5YAtyg7cVOE23eD3b+tDkh85dhurJII1ea/DhQGCz4AOO3FFIVTJyq/lRWd0HtGfY0cGQTlfwWpo4gH5JJ9BVpU4+8acFIP3jSSKsQouD6U7y1PrUoHuaWmMqyWkch5LfnQtnGg4zVrFJgegpisVvIbsOPrT1gjHWMZ+mam/KloCwwADoKfRRQMKKKKAEIyKhaBScnn8KnpCoJzQBCIm9Rj8aPK6Z4+hNT4ooFYQDH/AOuloooGFFFFABR+NFFABRRRQBBNbo/OOaovaHJGAR7gVqEUwoD1x+VIRXjtysYAC/TFTRR7R90D6CpAoA4p1MYUUUUAFFFFABRRRQAUyQZU9afSEZFAHP6tbyMmUz+lcY6kXc5bIAwMH1r0PUIUeMgttNeaam7WupXKFhgjIwcZrOZLRm3195VySM8HHFQJeeakjHAyayrp3vZJQGVVB+bKbvSq8cgtbORs9SMYFc005Jko7g6gkdlGVPIxwa5TxTqUtzb7MsB9Gx/hUEmryyWaCMMGAH3uB6d6ga2urmNjK2VAzgEEdfYU4aLUbvc46QsdUjjaTK7wD82M812d0YI7S2CoBl/vqBmueuLYp4liVwiAuCpQYBrodXgaW2tGPyAucDac/wA66Iz0uJrQxRak3UhwDuJOdwP8q09S04fZEdUABK9D/s/WrEGmlYS5V8L3Knn9auhVuoBFtZiCcAHpxScibHmmsIRcEfhzWWetdp4i0kxuC0Nwoz127h/OuTngEZ43/wDAlxVwl0AqyuFUYYN347UwsWXio5Rx+NOiGUFaXsgIZRg80tvN5fpinyjNViMZ4o3QzZilSSJm9MUpnQqFxn/P1rOtZWEMw9s1GJsHJZqjk1CxosFaRWC4pZIgZlcDGCOazvtAyCGNXIrvOQCfyoaaFYu4B7UUwMcCis7j5WfbGKKKK1NQooooAKKKKACjmiigAooooAKKKKACiiigAooooAKKKKACiiigAooooAKKKKACiiigAooooAKKKKACiiigAooooAKKKKAILmASp0Ga8a8bpLp+pSOXwGHHzZxXtLoGHOfwNeQ/ExIRdKsZcuRySeBUzWhE9jh9NuPMEisQQ3f8qZcxSOBH2BpNItSZSpdMZ7k8fpWpDA2+Xm3C57g54+prnsQU47BDGm/BOBwQCP0rZjSGO1kCwMSB2Yn86gt02yqCVOTwy9KguUY+cwPfpn1qZFJmHqFqX8R2MrN8k0g/Dmup1mKMfY0VVJ38YUcCub1uQGbToVx5nmjOOtdXqwVZbaUL0YjHpkVpD4RslliSHTSYx1xnIFZliZPMUqoPrWlfTJ/ZQwo57Amq+gIs0rs5xtGQPxoYupD4h0WaeEyKDKOu0jp/49Xm+qWBt8HynQn1GB/OvbruFZIiWLEewz/Q1xOv6VC9o/zYIORkAf8AsopxdmNo8sliYKcg0kSfIK1ru2MbsBgjHHyj/CqiIwBBA/75rRzIKLg/kKrOCM5FaDp+8I4yR6VUnXDfhTjIdhkA/dyjsRUMiFWAINWIR8xHalu4tkx5zxnpVc1pWGVMDAyKkiPzfjTioEKepJqeODCAg9ulDkrDWrJhI2BxRQI3wPmFFZ3RpY+46KKK0EFFFFABRRRQAUUUUAFFFFABRRRQAUUUUAFFFFABRRRQAUUUUAFFFFABRRRQAUUUUAFFFFABRRRQAE4oyPWkY4HSkU5XjNIA8xP7y/nS7h61VeV93Azj0NSI5OT7etFwJ81G8yRkbs/gpNIXYDIx+dZmrajPZx7o9gx3bNFwNFp4j/Ec+hU15p4yjlOtCSDdINvdwFH4V0y6/eSy+WUTnurEY/Oql1pdvqd+ZLgOXxk4cACpb6Ey1RymhWMpJcRKWJJ7/wCFbAtLqNDi14yeBIwrc07QrK3iwiEYycbs4qY6fbr8phLYzx3NZoXKed3qXAumJhKgdd0pOPzrMvreIi4d2hzxjLNmuw1OzgW4k221xn2YgVh6haCKKZmjmTIBDNKemPSpa1FY4nUmL6npyMThG3DP17Guh1O5MqwoA2d2e1c3qEnmatbKrZ2HI46c/rWndTn7RHuYnC54pXBFyW6eewZCJBtY/exj9K1PDEQEc5DoT5eSMc4rnkuA1qee5z8tdH4dfy7SbaoIYD60rjRuSx/6Oxwg9Rj/AOvXLanD5oeMOAzDghTgfhmummmb7PhVbJ/Cufu2/eFtwBPfk02yzgtUshFcMC6NxwQvWsYwAE+3sK67WVD3bHKgDj7p/wAKwpIYwxKzIT6FW/wqHIixhvEBI5wc444qrOF3YIPHtWvJH87ncp+i/wD1qoTwgydf0q4zBorQqguE+9gkfw1JfhftD5UjA/u1KkOLpB/SrOoW/wC+4XOVqXNKaEZflR+XHktgk44q68Uaxjbu6ClWE70+Q8cYx/8AXq1OCQTjAolPY0irFIIuB1oqyE+UfSinzF3PtCiiiusgKKKKACiiuLHiq/h8aeJNPe3aezsLSGaAKFVQxUEhnPTO7qeAEJ9aC4Qc726HaUVi+E7u5v8Aw1Z3N5fQX08gbdcQRlEbDEcAgZAxjOADjPeo9b8YaN4duJINSuTC6WpuuVJBTeEwPU7iOKV0tQ9nLm5VqzS1XVLTRdLuNSvpPLtbdN8jYzgfQdTU9rcw3tpDdW0iyQTIJI3XoykZB/KvAfE3j3Utb0PUtNvCGM+nWzGCIACOQsZi/rwgUH8K9j8DWwtPAehRBi3+gxNk+rKG/rUxnzOyN6uGdKmpS3v+FjoKKKKs5QooooAKKKKACiiigAooooAKKKKACiiigBM0tFJmkAtFNLgdv0oVgRmgBScUgYEZqNpOflcEe1OBJXqBRcBkzHbxQrMAFwTgdaimbPBYE/SmjJ54Ax2qbgVLuWSNiRvx/srn+tOivxHbl335z02VnaozBf3bFWzwe1NtL6X7ATI7ts9MZ/WpvqBpJfvKnBkGT3XH9KxNb1CZnitxcSwlm5dUPP6AUsl/5khK+evGclxhvwBrnL27FzrawSuQozt5I/M+lDlYTNKG1upbjc2olwf4cAZ/U10dva2w+Yuu4DHPesqwhtkCCNYG9WEmTXR2gUA8Zx0oCwy2iiWM7W780iqnm8nPPfvVoYO5duKiTbvIIHHPSgZyGvQxm4kJJRQc5RyK5TW9qwPtllxgYDfSut8QziCaQgFgSMZbArz7xDdJKzqq4I54ORWctyGcXO4Oo7sYAIq9KxeXgpgDoGrMnwLnIOPm6Yqwsq+ZzgY4GKzuSjUgZiCMLgV12kcWx2HdwPviuOiYb+D94jkDtXX2EiMq7fLU9PmGTUc2poka8rkQD5EA9utZUyKJAVWTP8q0JMso5Un0VcVVcOXBCscDqcVpuM5fUUEl0fNEpbPO0f1rKntIWbcsEzHHPOP6V0s9vJJcFo43PPB3ACqNzpd+zsywSMMf3M/1rOSYjkrm2VDgQyqc+tZrxbpMoWzn1xXV3eiagIyxtJBwD92sL7BOk3zoyjdjkEUrtBoVhbSpdIxDHPq9XLq3ndwQBjbxlxSmCRpwMDC+uatTwMyqTszjvXNOfvJk21MoWs6EuQpx1+YVHcBmAI5GfWrckLqhxgk8DHWoJUKxjOD0rZSvYt7Dltn2DhenrRUyFdi8jpRU80hXPr6iiivWGFFFFAGN4rur6y8Lajd6bPBBdwwmRJZxlFA5bjnnGce+K8Hs7XxTqVlrUphlvrm7SCeeLyyxO5GkSQ84xtDALgjLAY6V9HSxRzRPFKiyRuCrI4yGB6gjvSpGkYwiKoAAwBjgdKTVzroYn2MWlG7ZxHgvV9dvr2GGa1uzpaafEsk93biAi5UAMEGAWU/oRWd8TPCP/CWa/wCHbWKzuWcyMLi7T/VQwAgsGOPvH+Hn1/D0qik43VmZqu41PaQVjwax+GlvLL43soNPmubqy8tNMkupCCSysTyMKxxjGRjpXq3gNNSh8EaVb6taNa3kEIhaNiM7U+VSfqoFdHRSjBR2KrYmVVWl/Wlv+CFFFFWcwUUUUAFFFFABRRRQAUUUUAFFFFABRRR3oASk79aGGaYe2V/SpAZLOifekA/KhJ18ovuyOvAqjdSkNwmO3pUnnlbf7gJxwCRU31GWY5N/OSc9O1O3EEgtzVaHldwPPsKl3HDdiOOtFwIJzu/iyaWPLA9cCopGbdkZIPbFPiOSQemO1K4FDUISynJHPaspJJIoJEbcEI2goe5rVv2AU8n8GrnbxnWx/dB2LHJOAal7iKFrdB7yQsk2R0LnkU6K1uvty3UX2csW6svzYP41R0oyl5pM5P3fQ4/pW3bx2ybJFjJZuueSalMmxvRCWMKXZMHsq5rSs5dw24zzWfGqNABsYAd+lLbtEGOJ3AzwcdD+NWUasv3/ALhPHaoQPkOVJH1qt54II893x0zgfyp8cwaLAck+nNO4HK+IPMBdI1Tk85PH1rg9XjjE2JCsZPBI5A/WvRtUEckp3I5CjoFJFchfR24uB5cKbwfuyRtg/XispEtHF3WmWTyZXUogOuNjH+WadZaRDcM3+mxqoOM4OP1Fdnd6ZPNbK5gsDxnDLj+dVdP0fUWcmPT7AofmGJAPx4OaholIwf7MjtrjC3cJA6dT/Suh091Ty03xkfj/ACqO50TVpbxVMcWM8qs2ce3WtFdMv4JlV1VSO20ED9KzcXfY0ROyoVOJE/A8moGjfkiX6datm1mwS+zP0x/SmGE7vlIB/wB7/wCvWgyhDbvkk3R5POM/4Ul/bHyWyRKSOhyP/Za6CztpWTuQfRh/9erclq3l8l+eP9WrD+VPluB5lcxxLC26zl9cqCf/AGYVnFbBsq32sOf+ekRA/Pef5V6ZeWFqI1/0/wAk/wC1AvP61i3FpbmJgmrwy44wY3H+NZSjYWpwJst0+6JGcH0Bq7Hp11cfctp3CdfLTPNX5tNtzMc3MQPf51H/AKERU9lo0U7kGcnB4MboT+jVx8t5IRjS6bNtcNp02CeA0Lf0NMbT4kAWaGSBscfuGOPwOa7AaLEijdDfsuesZIP86kfRNJaX94+oQY/56sn9TXTCOgHKrpqbRhxjHGbbn/0GiuwGnWYGBqU2B0+VaKOVge0UUUV6gwooooAKKKKACiiigAooooAKKKKACiiigAooooAKKKKACiiigAooooAKKKKAGSNhetQMDycnGOOandSwwKhNu2Gw3JFS0BlSO29tpY4PapJ5ZI7QsDk47nimvZ3e8bWZeeSp4Pt1pbtGePyX3cjBO7ms9RlyzJMSnnJGeR0oGVlI6/hiodOtpIY1Ek7StjgsBnpVrbufB4H0p9AK8q8HDDr6UyI/I3f3AqSfjq3QfnVU3JVCvlvznoO1ICK5IZTkcdORXP6oA1mYQFIOThRWxLIpDbwTnnBrKv4kkiwqsT13J6VLEzm7GCW1txiIBQ/UHjNdLBNFPEVyPMQA7lNUNPFrIJIW+0k4537iB+Yq7psEUHmiKRi2erfw+lJdxGrYtJJbEux+X05/OpFufLBcr+T4qG1eaLT3yuTk5b1FRQuWiJLFR/t9P0NO5Ra+0JId580Ejs2f6VNEw8osAeexwKyWuGQYUqy4/h78VbtJZHiUk8EdCo/xoTAo3CLO8p82RDnpWBe28q3COLqQDOclBx+Vbd3EGuHZt6NnjAAqmsdsbjbcBjjGDvOKiQrFS5e+SAbNRgKnoJIjn/0KorOS7kBwlpOD/dR1NdM/2ZYwVlIXHA3jBqaFrZlUqqEAY6A0WQrM4++tGa6Vn0a3z/eE5Gam+zBZRiwljAA6XG6ugu5YobxZAqDn1INRzzjzjxuz0xJ/Q1LiijPjVgABFcDJ+tNAzLyjkf7S/wD1617eZ8cQt/46arySypc/KGGe23/A0NaDHwQQ+UCytkjsrVdW1tZItrY+hOP50kUkjp83bpWkhm2DaEJ7A1aQGTd6NayomLRn/wBx/wDA1Rl0BI1zHDcw+4BP9a6K4edMZs9wPXy25/lVe4liaI7xfQfg2BSkl1E0cFfaHdGQsnmEdt8YGP0q74b0O5uGkEsNqNq8b4g+f1FaMtvI7P8AZNUm5HR0B/8AZa19BTUI4GLXLMQMYKDGf0rnpwXMKxR/4R+Xzgfslkx7qYSv65NS3Gm3sRJi0+JUUZzHdMp/TFbImuXKr5gyD12Ef1p1ws7J8txGB3XvXQooLHJ+TqOedMH/AIFtRWm8sodh50Ywf7x/wopcqHyo7eiiiuwQUUUUAFFFFABRRRQAUUUUAFFFFABRRRQAUUUUAFFFFABRRRQAUUUUAFFFFAAaYQcHr+dPpCoIxSApiOTd95lGeDmqt0pEgG/LZ781qeWBkgsPxqhc5FynPWoaGi1EGCDnJNJlt2SRn3pY+I8+tMzmkBDcNhjke1UmkwWwc98c8Ven6/hWVK5V9wVc9elSxjJnIJOQAeOlULj5UbIG3rn0rWeNZIuRjIzxVcW0c8B8wE5HrSEY1tAJDKROqZ6njI9PSrcMYiicGVXOSODzj8amjjWK0OwYyxB96rSyEzCPaoA7gcnihbAWwYmstoVySPTp+VKoRYgCgZAO4qCzZ5HaMyME7AHpWpHbReUQQT9TQtQOdmcNKxjQYAwuF4q5ZT3LqoHlhF6rjHFWbmyhDHaCvfg1lz5tZcRs34mpegE12zG5/hPH5VEqx78snHbkVGGLXq5AIPJHatIFB8wjXJ9z/jS3AljSOa2CtHn6nFWYbZAMeRIuMc8EVZhgiXy1CjDdasNhdvA7+1aJAZ1xBHL8pibAHdcVUaGJWAYLtHTA5FaT5DkBnwf9o1QZnG75ySCRk0mBNbxxFcBRyOCariMG5+aKTP8AskkVZhfERO1c/SpoYw8hbLAj0NLoMbEULDCTDHtWmjRgfccfUVHkoFAY8+9W0YleTVoCLzEzjymb6AGi4NsYzvhyMc7lx/OpSBkAgH606QALgDH04poRzVxHphdY1hjHzc9CfyzW1psdtHbbYEVMcnHTNVr4K8Em5QcHuM/zqSytYFhUiFOVz90cVnFWkIdOcYxnOeuKyblpXmCbACeDgnI/DH9au3LmBC6E57ZJwKqyzySYUtjPUjrTKRzT6Vcl2PnA5PXyDRU7tIJGAmkwCe9FTYLn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6" descr="http://img3.imgtn.bdimg.com/it/u=567027827,633182764&amp;fm=23&amp;gp=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AutoShape 8" descr="http://img3.imgtn.bdimg.com/it/u=567027827,633182764&amp;fm=23&amp;gp=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333021"/>
            <a:ext cx="3024336" cy="19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同侧圆角矩形 4"/>
          <p:cNvSpPr>
            <a:spLocks noChangeArrowheads="1"/>
          </p:cNvSpPr>
          <p:nvPr/>
        </p:nvSpPr>
        <p:spPr bwMode="auto">
          <a:xfrm>
            <a:off x="483518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参考译文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556792"/>
            <a:ext cx="8280920" cy="3970318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这首词是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采桑子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共十组词中的一首。描写四季风景是欧阳修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采桑子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组词的重要内容。这首名列第一，写的是春色中的西湖，风景与心情，动感与静态，视觉与听觉，两两对应而结合，形成了一道流动中的风景。全词以轻松淡雅的笔调，描写泛舟颍州西湖时所见的美丽景色，以“轻舟”作为观察风景的基点，舟动景换，但心情的愉悦是一以贯之的。色调清丽，风格娟秀，充满诗情画意，读来清新可喜。</a:t>
            </a:r>
          </a:p>
        </p:txBody>
      </p:sp>
      <p:sp>
        <p:nvSpPr>
          <p:cNvPr id="4" name="同侧圆角矩形 4"/>
          <p:cNvSpPr>
            <a:spLocks noChangeArrowheads="1"/>
          </p:cNvSpPr>
          <p:nvPr/>
        </p:nvSpPr>
        <p:spPr bwMode="auto">
          <a:xfrm>
            <a:off x="483518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2872786"/>
            <a:ext cx="4320480" cy="2356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金陵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城上西楼，倚清秋。</a:t>
            </a:r>
          </a:p>
          <a:p>
            <a:pPr>
              <a:lnSpc>
                <a:spcPts val="45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万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里夕阳垂地大江流。</a:t>
            </a:r>
          </a:p>
          <a:p>
            <a:pPr>
              <a:lnSpc>
                <a:spcPts val="45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中原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乱，簪缨散，几时收？</a:t>
            </a:r>
          </a:p>
          <a:p>
            <a:pPr>
              <a:lnSpc>
                <a:spcPts val="45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试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倩悲风吹泪过扬州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5696" y="153762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相见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欢</a:t>
            </a:r>
            <a:endParaRPr lang="en-US" altLang="zh-CN" sz="28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51720" y="227687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朱敦儒</a:t>
            </a:r>
          </a:p>
        </p:txBody>
      </p:sp>
      <p:pic>
        <p:nvPicPr>
          <p:cNvPr id="13314" name="Picture 2" descr="http://qyrs.depart.hebust.edu.cn/qiyishuwu/UploadFiles_5317/201112/201112251818057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264" y="2780928"/>
            <a:ext cx="3554942" cy="257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5896" y="1916832"/>
            <a:ext cx="4464496" cy="3108543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朱敦儒（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1081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1159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），字希真，洛阳（今属河南）人，宋代词人。有词三卷，名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樵歌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。朱敦儒获得“词俊”之名，与“诗俊”陈与义等并称为“洛中八俊”。</a:t>
            </a:r>
          </a:p>
        </p:txBody>
      </p:sp>
      <p:sp>
        <p:nvSpPr>
          <p:cNvPr id="7" name="同侧圆角矩形 4"/>
          <p:cNvSpPr>
            <a:spLocks noChangeArrowheads="1"/>
          </p:cNvSpPr>
          <p:nvPr/>
        </p:nvSpPr>
        <p:spPr bwMode="auto">
          <a:xfrm>
            <a:off x="467544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作者档案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2160240" cy="291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465620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金陵：古城名，即今江苏南京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483518" y="2041684"/>
            <a:ext cx="81209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簪缨：代指达官显贵。簪和缨都是古代贵族的帽饰，缨是帽带。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1928" y="3573016"/>
            <a:ext cx="61526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倩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2800" dirty="0" err="1">
                <a:ea typeface="+mn-ea"/>
                <a:cs typeface="Arial" panose="020B0604020202020204" pitchFamily="34" charset="0"/>
              </a:rPr>
              <a:t>qìng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：请人代自己做。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1928" y="4201924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扬州：即今江苏扬州，当时为南宋抗击金兵的前线。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1" name="Picture 29" descr="sailing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679559"/>
            <a:ext cx="2736304" cy="156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同侧圆角矩形 4"/>
          <p:cNvSpPr>
            <a:spLocks noChangeArrowheads="1"/>
          </p:cNvSpPr>
          <p:nvPr/>
        </p:nvSpPr>
        <p:spPr bwMode="auto">
          <a:xfrm>
            <a:off x="483518" y="757238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词语解释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544" y="2996952"/>
            <a:ext cx="61526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收：收复国土。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2438" y="1772816"/>
            <a:ext cx="8080002" cy="2616101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南京城上西楼，倚楼观看清秋时节的景色。万里的长江在夕阳下流去。公元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1127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年（宋钦宗靖康二年）金人侵占中原，官僚们散了，什么时候收复国土？试请悲风吹泪过扬州。</a:t>
            </a:r>
          </a:p>
        </p:txBody>
      </p:sp>
      <p:sp>
        <p:nvSpPr>
          <p:cNvPr id="4" name="同侧圆角矩形 4"/>
          <p:cNvSpPr>
            <a:spLocks noChangeArrowheads="1"/>
          </p:cNvSpPr>
          <p:nvPr/>
        </p:nvSpPr>
        <p:spPr bwMode="auto">
          <a:xfrm>
            <a:off x="483518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参考译文</a:t>
            </a:r>
          </a:p>
        </p:txBody>
      </p:sp>
      <p:sp>
        <p:nvSpPr>
          <p:cNvPr id="5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556792"/>
            <a:ext cx="8280920" cy="3481722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上片写金陵登临之所见。开头两句，写词人登城楼眺远，触景生情，引起感慨。金陵城上的西门楼，居高临下，面向波涛滚滚的长江，是观览江面变化，远眺城外景色的胜地。接下来，作者写自己秋色中倚西楼远眺。“清秋”二字，容易引起人们产生凄凉的心情。词中所写悲秋，含意较深，是暗示山河残破，充满萧条气象。</a:t>
            </a:r>
          </a:p>
        </p:txBody>
      </p:sp>
      <p:sp>
        <p:nvSpPr>
          <p:cNvPr id="5" name="同侧圆角矩形 4"/>
          <p:cNvSpPr>
            <a:spLocks noChangeArrowheads="1"/>
          </p:cNvSpPr>
          <p:nvPr/>
        </p:nvSpPr>
        <p:spPr bwMode="auto">
          <a:xfrm>
            <a:off x="467544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556792"/>
            <a:ext cx="8280920" cy="2994409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下片回首中原，用直抒胸臆的方式，来表达词人的亡国之痛，及其渴望收复中原的心志。“簪缨”是贵族官僚的服饰，用来代人。“簪缨散”，说他们北宋灭亡之后纷纷南逃。“几时收”，既是词人渴望早日恢复中原心事的表露，也是对南宋朝廷不图恢复的愤懑和斥责。</a:t>
            </a:r>
          </a:p>
        </p:txBody>
      </p:sp>
      <p:sp>
        <p:nvSpPr>
          <p:cNvPr id="5" name="同侧圆角矩形 4"/>
          <p:cNvSpPr>
            <a:spLocks noChangeArrowheads="1"/>
          </p:cNvSpPr>
          <p:nvPr/>
        </p:nvSpPr>
        <p:spPr bwMode="auto">
          <a:xfrm>
            <a:off x="467544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4099" name="TextBox 1"/>
          <p:cNvSpPr>
            <a:spLocks noChangeArrowheads="1"/>
          </p:cNvSpPr>
          <p:nvPr/>
        </p:nvSpPr>
        <p:spPr bwMode="auto">
          <a:xfrm>
            <a:off x="467716" y="1155700"/>
            <a:ext cx="817622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914400" indent="-914400" algn="ctr"/>
            <a:r>
              <a:rPr lang="zh-CN" altLang="en-US" sz="4800" b="1" spc="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第六单元  </a:t>
            </a:r>
            <a:endParaRPr lang="en-US" altLang="zh-CN" sz="4800" b="1" spc="6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marL="914400" indent="-914400" algn="ctr"/>
            <a:r>
              <a:rPr lang="zh-CN" altLang="en-US" sz="4800" b="1" spc="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课外古诗词诵读</a:t>
            </a:r>
            <a:endParaRPr lang="zh-CN" sz="4800" b="1" spc="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6" name="直线连接符 21"/>
          <p:cNvSpPr>
            <a:spLocks noChangeShapeType="1"/>
          </p:cNvSpPr>
          <p:nvPr/>
        </p:nvSpPr>
        <p:spPr bwMode="auto">
          <a:xfrm>
            <a:off x="1331640" y="1978660"/>
            <a:ext cx="6385892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" b="5516"/>
          <a:stretch>
            <a:fillRect/>
          </a:stretch>
        </p:blipFill>
        <p:spPr bwMode="auto">
          <a:xfrm>
            <a:off x="1647749" y="2725360"/>
            <a:ext cx="5753673" cy="3401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556792"/>
            <a:ext cx="8280920" cy="4456348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结尾一句，用拟人化的手法，寄托词人的亡国之痛和对中原人民的深切怀念。作者摒弃直陈其事的写法，将内心的情感表达得含蓄、深沉而动人。人伤心地流泪，已经能说明他痛苦难于忍爱了，但词人又幻想请托“悲风吹泪过扬州”，这就更加表现出他悲愤交集、痛苦欲绝。扬州是当时抗金的前线重镇，过了淮河就到了金人的占领区。风本来没有感情，风前冠一“悲”字，就给“风”注入了浓厚的感情色彩。</a:t>
            </a:r>
          </a:p>
        </p:txBody>
      </p:sp>
      <p:sp>
        <p:nvSpPr>
          <p:cNvPr id="5" name="同侧圆角矩形 4"/>
          <p:cNvSpPr>
            <a:spLocks noChangeArrowheads="1"/>
          </p:cNvSpPr>
          <p:nvPr/>
        </p:nvSpPr>
        <p:spPr bwMode="auto">
          <a:xfrm>
            <a:off x="467544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2564904"/>
            <a:ext cx="2442684" cy="351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常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记溪亭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日暮，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沉醉不知归路。兴尽晚回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舟，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误入藕花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深处。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争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渡，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争渡，惊起一滩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鸥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鹭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2763" y="132687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如梦令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3688" y="203123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李清照</a:t>
            </a:r>
            <a:endParaRPr lang="zh-CN" altLang="en-US" sz="24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146" y="1412776"/>
            <a:ext cx="3686648" cy="45102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99792" y="1700808"/>
            <a:ext cx="5832648" cy="3503523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 李清照，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1084—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约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1155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，宋代女词人，号易安居士，齐州章丘（今属山东济南）人，以词著称，有较高的艺术造诣。有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易安居士文集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》《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易安词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，已散佚。后人有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潄玉词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辑本。今人有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李清照集校注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40904" y="3861048"/>
            <a:ext cx="4320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AutoShape 2" descr="http://img5.imgtn.bdimg.com/it/u=1791668685,2214303992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4" descr="http://img5.imgtn.bdimg.com/it/u=1791668685,2214303992&amp;fm=23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10" y="2564904"/>
            <a:ext cx="1803915" cy="2254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同侧圆角矩形 4"/>
          <p:cNvSpPr>
            <a:spLocks noChangeArrowheads="1"/>
          </p:cNvSpPr>
          <p:nvPr/>
        </p:nvSpPr>
        <p:spPr bwMode="auto">
          <a:xfrm>
            <a:off x="467544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作者档案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1762" y="2064768"/>
            <a:ext cx="4250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兴尽：游兴得到满足。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1762" y="3180279"/>
            <a:ext cx="53302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藕花：荷花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3789040"/>
            <a:ext cx="4392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争渡：奋力把船划出去。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4293096"/>
            <a:ext cx="44044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鸥鹭：泛指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水鸟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AutoShape 2" descr="http://img5.imgtn.bdimg.com/it/u=1535914699,2987538854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618909"/>
            <a:ext cx="2624568" cy="3534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同侧圆角矩形 4"/>
          <p:cNvSpPr>
            <a:spLocks noChangeArrowheads="1"/>
          </p:cNvSpPr>
          <p:nvPr/>
        </p:nvSpPr>
        <p:spPr bwMode="auto">
          <a:xfrm>
            <a:off x="483518" y="757238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词语解释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7544" y="1484784"/>
            <a:ext cx="4250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溪亭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：溪边的亭子。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1762" y="2636912"/>
            <a:ext cx="4250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回舟：乘船而归。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2438" y="1484784"/>
            <a:ext cx="8296026" cy="2507097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还记得那次在溪边亭中游玩日色已暮，沉迷在优美的景色中忘记了回家的路。尽兴以后大家乘着夜色赶快掉转船头，却不料走错了路，小船划进了藕花深处。怎么出去呢？怎么出去呢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？叽喳声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、惊叫声、划船声惊起了一群鸣鹭。</a:t>
            </a:r>
          </a:p>
        </p:txBody>
      </p:sp>
      <p:sp>
        <p:nvSpPr>
          <p:cNvPr id="4" name="AutoShape 2" descr="http://img0.imgtn.bdimg.com/it/u=614922862,3737636900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142179"/>
            <a:ext cx="3295064" cy="212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同侧圆角矩形 4"/>
          <p:cNvSpPr>
            <a:spLocks noChangeArrowheads="1"/>
          </p:cNvSpPr>
          <p:nvPr/>
        </p:nvSpPr>
        <p:spPr bwMode="auto">
          <a:xfrm>
            <a:off x="483518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参考译文</a:t>
            </a:r>
          </a:p>
        </p:txBody>
      </p:sp>
      <p:sp>
        <p:nvSpPr>
          <p:cNvPr id="7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1484784"/>
            <a:ext cx="8208912" cy="4478149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“常记”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两句起笔平淡，自然和谐，把读者自然而然地引到了她所创造的词境 。“常记”明确表示追述，地点在“溪亭 ”，时间是“日暮 ”，作者饮宴以后 ，已经醉得连回去的路径都辨识不出了。“ 沉醉”二字却露了作者心底的欢愉 ，“不知归路”也曲折传出作者流连忘返的情致，看起来，这是一次给作者留下了深刻印象的十分愉快的游赏。果然，接写的“兴尽”两句，就把这种意兴递进了一层，兴尽方才回舟，那么，兴未尽呢？恰恰表明兴致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之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AutoShape 4" descr="http://img2.imgtn.bdimg.com/it/u=1143097953,315518849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同侧圆角矩形 4"/>
          <p:cNvSpPr>
            <a:spLocks noChangeArrowheads="1"/>
          </p:cNvSpPr>
          <p:nvPr/>
        </p:nvSpPr>
        <p:spPr bwMode="auto">
          <a:xfrm>
            <a:off x="467544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1484784"/>
            <a:ext cx="8208912" cy="4456348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高，不想回舟。而“误入”一句，行文流畅自然，</a:t>
            </a:r>
          </a:p>
          <a:p>
            <a:pPr>
              <a:lnSpc>
                <a:spcPts val="38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毫无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斧凿痕迹，同前面的“不知归路”相呼应，显示了主人公的忘情心态。盛放的荷花丛中正有一叶扁舟摇荡。舟上是游兴未尽的少年才女，这样的美景，一下子跃然纸上，呼之欲出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。一连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两个“争渡 ”，表达了主人公急于从迷途中找寻出路的焦灼心情。正是由于“ 争渡”，所以又“惊起一滩鸥鹭”，把停栖在洲渚上的水鸟都吓飞了。至此，词戛然而止，言尽而意未尽，耐人寻味。</a:t>
            </a:r>
          </a:p>
        </p:txBody>
      </p:sp>
      <p:sp>
        <p:nvSpPr>
          <p:cNvPr id="5" name="AutoShape 4" descr="http://img2.imgtn.bdimg.com/it/u=1143097953,315518849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同侧圆角矩形 4"/>
          <p:cNvSpPr>
            <a:spLocks noChangeArrowheads="1"/>
          </p:cNvSpPr>
          <p:nvPr/>
        </p:nvSpPr>
        <p:spPr bwMode="auto">
          <a:xfrm>
            <a:off x="467544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1484784"/>
            <a:ext cx="8208912" cy="2507097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这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首小令用词简练，只选取了几个片断，把移动着的风景和作者怡然的心情融合在一起，写出了作者青春年少时的好心情，让人不由想随她一道荷丛荡舟，沉醉不归。正所谓“少年情怀自是得”，这首诗不事雕琢，富有一种自然之美。</a:t>
            </a:r>
          </a:p>
        </p:txBody>
      </p:sp>
      <p:sp>
        <p:nvSpPr>
          <p:cNvPr id="5" name="AutoShape 4" descr="http://img2.imgtn.bdimg.com/it/u=1143097953,315518849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同侧圆角矩形 4"/>
          <p:cNvSpPr>
            <a:spLocks noChangeArrowheads="1"/>
          </p:cNvSpPr>
          <p:nvPr/>
        </p:nvSpPr>
        <p:spPr bwMode="auto">
          <a:xfrm>
            <a:off x="467544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直线连接符 21"/>
          <p:cNvSpPr>
            <a:spLocks noChangeShapeType="1"/>
          </p:cNvSpPr>
          <p:nvPr/>
        </p:nvSpPr>
        <p:spPr bwMode="auto">
          <a:xfrm flipV="1">
            <a:off x="482501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404" y="4077072"/>
            <a:ext cx="3147191" cy="2262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971600" y="2438449"/>
            <a:ext cx="3744416" cy="3654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  <a:spcBef>
                <a:spcPts val="0"/>
              </a:spcBef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一曲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新词酒一杯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ts val="4000"/>
              </a:lnSpc>
              <a:spcBef>
                <a:spcPts val="0"/>
              </a:spcBef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去年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天气旧亭台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ts val="4000"/>
              </a:lnSpc>
              <a:spcBef>
                <a:spcPts val="0"/>
              </a:spcBef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夕阳西下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几时回？</a:t>
            </a:r>
            <a:b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/>
            </a:r>
            <a:b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无可奈何花落去，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ts val="4000"/>
              </a:lnSpc>
              <a:spcBef>
                <a:spcPts val="0"/>
              </a:spcBef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似曾相识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燕归来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ts val="4000"/>
              </a:lnSpc>
              <a:spcBef>
                <a:spcPts val="0"/>
              </a:spcBef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小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园香径独徘徊。 </a:t>
            </a:r>
            <a:endParaRPr lang="zh-CN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60083" y="1247764"/>
            <a:ext cx="1261884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Bef>
                <a:spcPct val="50000"/>
              </a:spcBef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浣溪沙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90915" y="1802509"/>
            <a:ext cx="800219" cy="3704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spcBef>
                <a:spcPct val="5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晏殊</a:t>
            </a:r>
            <a:endParaRPr lang="en-US" altLang="zh-CN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724" y="1573113"/>
            <a:ext cx="29337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292646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13" name="矩形 12"/>
          <p:cNvSpPr/>
          <p:nvPr/>
        </p:nvSpPr>
        <p:spPr>
          <a:xfrm>
            <a:off x="482585" y="2048649"/>
            <a:ext cx="5295027" cy="3108543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晏殊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991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1055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），字同叔，抚州临川（今属江西）人。北宋政治家、文学家。七岁能文，十四岁以神童召试，赐同进士出身。宋仁宗时官至同平章事兼枢密使，范仲淹、韩琦、欧阳修等名臣皆出其门下。卒谥元献。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同侧圆角矩形 5"/>
          <p:cNvSpPr>
            <a:spLocks noChangeArrowheads="1"/>
          </p:cNvSpPr>
          <p:nvPr/>
        </p:nvSpPr>
        <p:spPr bwMode="auto">
          <a:xfrm>
            <a:off x="467544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作者档案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7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612" y="2512927"/>
            <a:ext cx="2866326" cy="24282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4" name="矩形 3"/>
          <p:cNvSpPr/>
          <p:nvPr/>
        </p:nvSpPr>
        <p:spPr>
          <a:xfrm>
            <a:off x="483605" y="162880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浣溪沙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：词牌名。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5543" y="3337828"/>
            <a:ext cx="53726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无可奈何：不得已，没有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办法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45130" y="4499538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香径：弥漫着花香的园中小路。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6" name="Picture 2" descr="http://att.bbs.duowan.com/forum/201407/08/2131011jesfgcnkojgjo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288" y="3573016"/>
            <a:ext cx="2376264" cy="23762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同侧圆角矩形 5"/>
          <p:cNvSpPr>
            <a:spLocks noChangeArrowheads="1"/>
          </p:cNvSpPr>
          <p:nvPr/>
        </p:nvSpPr>
        <p:spPr bwMode="auto">
          <a:xfrm>
            <a:off x="483605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词语解释</a:t>
            </a:r>
          </a:p>
        </p:txBody>
      </p:sp>
      <p:grpSp>
        <p:nvGrpSpPr>
          <p:cNvPr id="9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10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467544" y="2185700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新词：刚填好的词，意指新歌。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544" y="2766828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西下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：向西方地平线落下。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0510" y="3913892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似曾相识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：好像曾经认识。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7406" y="515719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徘徊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：来回走。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1" grpId="0"/>
      <p:bldP spid="12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66724" y="1588982"/>
            <a:ext cx="8066535" cy="2677656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我填上一曲新词，倒上一杯美酒，这时的天气，与去年相同。当夕阳西下，何时才能回转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令人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无可奈何，看见花儿又残落了；似曾相识，春燕又飞回。美好的事物无法挽留，只不过是似曾相识而已，想到这些令人感伤。我独自在小径里徘徊，感觉很伤感。</a:t>
            </a:r>
          </a:p>
        </p:txBody>
      </p:sp>
      <p:pic>
        <p:nvPicPr>
          <p:cNvPr id="6146" name="Picture 2" descr="D:\丁文军\fc1f4134970a304ef5a877aed5c8a786c8175cd8_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09120"/>
            <a:ext cx="4392488" cy="169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同侧圆角矩形 5"/>
          <p:cNvSpPr>
            <a:spLocks noChangeArrowheads="1"/>
          </p:cNvSpPr>
          <p:nvPr/>
        </p:nvSpPr>
        <p:spPr bwMode="auto">
          <a:xfrm>
            <a:off x="467544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参考译文</a:t>
            </a: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7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0051" y="1615440"/>
            <a:ext cx="8166405" cy="1815882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   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本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诗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是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晏殊词中最为脍炙人口的篇章。  </a:t>
            </a:r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上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片写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把酒听歌的情境，淡淡写来，却蕴含着时间永恒而人生短暂的深长叹惋。下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片通过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最有特征的具体事物和生活细节来深化上片的意境 。</a:t>
            </a: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8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同侧圆角矩形 4"/>
          <p:cNvSpPr>
            <a:spLocks noChangeArrowheads="1"/>
          </p:cNvSpPr>
          <p:nvPr/>
        </p:nvSpPr>
        <p:spPr bwMode="auto">
          <a:xfrm>
            <a:off x="483518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717032"/>
            <a:ext cx="5472608" cy="251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" name="矩形 1"/>
          <p:cNvSpPr/>
          <p:nvPr/>
        </p:nvSpPr>
        <p:spPr>
          <a:xfrm>
            <a:off x="466724" y="1556792"/>
            <a:ext cx="8177213" cy="3970318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在明媚春光里，在夕阳暖融中，词人聆听新曲，品尝美酒，过着优雅的生活。但是，面对眼前美景，莫名的惆怅和伤感也轻轻袭来。想到旧物依然，而时光飞逝，他不禁悄声暗问：“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夕阳西下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几时回？”这无端的闲愁，流露了韶光难再、繁华易尽的感慨。“无可奈何花落去，似曾相识燕归来”就是这感慨的形象化表述。伤春的情怀融入花开花落、燕去燕来等自然景物中，创造出一种浅浅的忧伤、淡淡的迷茫，语言自然流畅，珠圆玉润。</a:t>
            </a:r>
          </a:p>
        </p:txBody>
      </p:sp>
      <p:sp>
        <p:nvSpPr>
          <p:cNvPr id="3" name="AutoShape 4" descr="http://img2.imgtn.bdimg.com/it/u=3295371854,11076979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AutoShape 6" descr="http://img2.imgtn.bdimg.com/it/u=3295371854,1107697930&amp;fm=23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8" descr="http://img2.imgtn.bdimg.com/it/u=3295371854,1107697930&amp;fm=23&amp;gp=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同侧圆角矩形 4"/>
          <p:cNvSpPr>
            <a:spLocks noChangeArrowheads="1"/>
          </p:cNvSpPr>
          <p:nvPr/>
        </p:nvSpPr>
        <p:spPr bwMode="auto">
          <a:xfrm>
            <a:off x="483518" y="764704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诗歌赏析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12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" name="矩形 1"/>
          <p:cNvSpPr/>
          <p:nvPr/>
        </p:nvSpPr>
        <p:spPr>
          <a:xfrm>
            <a:off x="611560" y="2276872"/>
            <a:ext cx="4248472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　　轻舟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短棹西湖好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，绿水逶迤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芳草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长堤，隐隐笙歌处处随。 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　　无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风水面琉璃滑，不觉船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移。微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动涟漪，惊起沙禽掠岸飞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52128" y="908720"/>
            <a:ext cx="1261884" cy="6732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5000"/>
              </a:lnSpc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采桑子</a:t>
            </a:r>
            <a:endParaRPr lang="en-US" altLang="zh-CN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720" y="170080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欧阳修</a:t>
            </a:r>
            <a:endParaRPr lang="zh-CN" altLang="en-US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9" r="5199" b="6379"/>
          <a:stretch>
            <a:fillRect/>
          </a:stretch>
        </p:blipFill>
        <p:spPr bwMode="auto">
          <a:xfrm>
            <a:off x="4982418" y="2559011"/>
            <a:ext cx="3661520" cy="27492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网格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2700">
          <a:solidFill>
            <a:schemeClr val="tx1"/>
          </a:solidFill>
          <a:prstDash val="dash"/>
          <a:bevel/>
        </a:ln>
      </a:spPr>
      <a:bodyPr wrap="square">
        <a:spAutoFit/>
      </a:bodyPr>
      <a:lstStyle>
        <a:defPPr>
          <a:defRPr sz="2800" dirty="0" smtClean="0">
            <a:latin typeface="华文新魏" panose="02010800040101010101" pitchFamily="2" charset="-122"/>
            <a:ea typeface="华文新魏" panose="020108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0</TotalTime>
  <Words>681</Words>
  <Application>Microsoft Office PowerPoint</Application>
  <PresentationFormat>全屏显示(4:3)</PresentationFormat>
  <Paragraphs>110</Paragraphs>
  <Slides>27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方正大标宋简体</vt:lpstr>
      <vt:lpstr>黑体</vt:lpstr>
      <vt:lpstr>华文楷体</vt:lpstr>
      <vt:lpstr>华文新魏</vt:lpstr>
      <vt:lpstr>宋体</vt:lpstr>
      <vt:lpstr>Arial</vt:lpstr>
      <vt:lpstr>Calibri</vt:lpstr>
      <vt:lpstr>Candara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2017-11-09T03:35:20Z</dcterms:created>
  <dcterms:modified xsi:type="dcterms:W3CDTF">2017-11-09T03:35:24Z</dcterms:modified>
</cp:coreProperties>
</file>