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60" r:id="rId4"/>
    <p:sldId id="267" r:id="rId5"/>
    <p:sldId id="268" r:id="rId6"/>
    <p:sldId id="271" r:id="rId7"/>
    <p:sldId id="272" r:id="rId8"/>
    <p:sldId id="273" r:id="rId9"/>
    <p:sldId id="286" r:id="rId10"/>
    <p:sldId id="274" r:id="rId11"/>
    <p:sldId id="275" r:id="rId12"/>
    <p:sldId id="276" r:id="rId13"/>
    <p:sldId id="277" r:id="rId14"/>
    <p:sldId id="281" r:id="rId15"/>
    <p:sldId id="278" r:id="rId16"/>
    <p:sldId id="279" r:id="rId17"/>
    <p:sldId id="282" r:id="rId18"/>
    <p:sldId id="280" r:id="rId19"/>
    <p:sldId id="287" r:id="rId20"/>
    <p:sldId id="289" r:id="rId21"/>
    <p:sldId id="288" r:id="rId22"/>
    <p:sldId id="290" r:id="rId23"/>
    <p:sldId id="291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2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-8890"/>
            <a:ext cx="2714625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三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2667000"/>
            <a:ext cx="12192000" cy="152400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7000"/>
            <a:ext cx="3391535" cy="152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4756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1765"/>
            <a:ext cx="12191365" cy="35623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.jpeg" /><Relationship Id="rId3" Type="http://schemas.openxmlformats.org/officeDocument/2006/relationships/tags" Target="../tags/tag1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jpeg" /><Relationship Id="rId3" Type="http://schemas.openxmlformats.org/officeDocument/2006/relationships/tags" Target="../tags/tag1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png" /><Relationship Id="rId3" Type="http://schemas.openxmlformats.org/officeDocument/2006/relationships/tags" Target="../tags/tag2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8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80230" y="3225165"/>
            <a:ext cx="4083050" cy="887095"/>
          </a:xfrm>
        </p:spPr>
        <p:txBody>
          <a:bodyPr>
            <a:noAutofit/>
          </a:bodyPr>
          <a:lstStyle/>
          <a:p>
            <a:r>
              <a:rPr lang="zh-CN" altLang="en-US" sz="7200">
                <a:solidFill>
                  <a:srgbClr val="FFFF00"/>
                </a:solidFill>
              </a:rPr>
              <a:t>登泰山记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标题 1"/>
          <p:cNvSpPr>
            <a:spLocks noGrp="1"/>
          </p:cNvSpPr>
          <p:nvPr>
            <p:ph type="body" sz="half" idx="2"/>
          </p:nvPr>
        </p:nvSpPr>
        <p:spPr>
          <a:xfrm>
            <a:off x="499110" y="913765"/>
            <a:ext cx="10304145" cy="797560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活动四·介绍景观</a:t>
            </a:r>
          </a:p>
        </p:txBody>
      </p:sp>
      <p:sp>
        <p:nvSpPr>
          <p:cNvPr id="25602" name="内容占位符 2"/>
          <p:cNvSpPr>
            <a:spLocks noGrp="1"/>
          </p:cNvSpPr>
          <p:nvPr>
            <p:ph idx="4294967295"/>
          </p:nvPr>
        </p:nvSpPr>
        <p:spPr>
          <a:xfrm>
            <a:off x="438150" y="1833245"/>
            <a:ext cx="11315700" cy="3681730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44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   根据课文内容，完成冬季泰山经典景观的景点解说词。</a:t>
            </a:r>
            <a:r>
              <a:rPr lang="zh-CN" altLang="en-US" sz="44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要求用现代散文诗的语言描述景观，</a:t>
            </a:r>
            <a:r>
              <a:rPr kumimoji="0" lang="zh-CN" altLang="en-US" sz="44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解说得诗情画意，令游客陶醉其间、流连忘返。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标题 1"/>
          <p:cNvSpPr>
            <a:spLocks noGrp="1"/>
          </p:cNvSpPr>
          <p:nvPr>
            <p:ph type="body" sz="half" idx="2"/>
          </p:nvPr>
        </p:nvSpPr>
        <p:spPr>
          <a:xfrm>
            <a:off x="514985" y="982345"/>
            <a:ext cx="11162665" cy="4690110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(</a:t>
            </a:r>
            <a:r>
              <a:rPr kumimoji="0" altLang="zh-CN" sz="44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一</a:t>
            </a:r>
            <a:r>
              <a:rPr kumimoji="0" lang="en-US" altLang="zh-CN" sz="44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)</a:t>
            </a:r>
            <a:r>
              <a:rPr kumimoji="0" lang="zh-CN" altLang="en-US" sz="44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泰山夕照图</a:t>
            </a:r>
            <a:endParaRPr kumimoji="0" lang="zh-CN" altLang="en-US" sz="4400" b="1" i="0" u="none" strike="noStrike" kern="1200" cap="none" spc="20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26626" name="内容占位符 2"/>
          <p:cNvSpPr>
            <a:spLocks noGrp="1"/>
          </p:cNvSpPr>
          <p:nvPr>
            <p:ph idx="4294967295"/>
          </p:nvPr>
        </p:nvSpPr>
        <p:spPr>
          <a:xfrm>
            <a:off x="969010" y="1947545"/>
            <a:ext cx="10105390" cy="4087495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endParaRPr kumimoji="0" lang="zh-CN" altLang="en-US" sz="1200" b="0" i="0" u="none" strike="noStrike" kern="1200" cap="none" spc="15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itchFamily="34" charset="0"/>
              <a:ea typeface="隶书" panose="02010509060101010101" pitchFamily="49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姚鼐描述：</a:t>
            </a: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   </a:t>
            </a:r>
            <a:r>
              <a:rPr kumimoji="0" lang="en-US" altLang="zh-CN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“</a:t>
            </a: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苍山负雪，明烛天南。望晚日照城郭，汶水、徂徕如画，而半山居雾若带然。</a:t>
            </a:r>
            <a:r>
              <a:rPr kumimoji="0" lang="en-US" altLang="zh-CN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”</a:t>
            </a:r>
            <a:endParaRPr kumimoji="0" lang="zh-CN" altLang="en-US" sz="3600" b="1" i="0" u="none" strike="noStrike" kern="1200" cap="none" spc="15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   </a:t>
            </a: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endParaRPr kumimoji="0" lang="zh-CN" altLang="en-US" sz="3600" b="1" i="0" u="none" strike="noStrike" kern="1200" cap="none" spc="15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uiExpand="1" build="p"/>
      <p:bldP spid="26626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标题 1"/>
          <p:cNvSpPr>
            <a:spLocks noGrp="1"/>
          </p:cNvSpPr>
          <p:nvPr>
            <p:ph type="body" sz="half" idx="2"/>
          </p:nvPr>
        </p:nvSpPr>
        <p:spPr>
          <a:xfrm>
            <a:off x="211455" y="900430"/>
            <a:ext cx="10304145" cy="936625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【参考示例】</a:t>
            </a:r>
            <a:endParaRPr kumimoji="0" lang="zh-CN" altLang="en-US" sz="4000" b="1" i="0" u="none" strike="noStrike" kern="1200" cap="none" spc="20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uFillTx/>
              <a:latin typeface="楷体" panose="02010609060101010101" charset="-122"/>
              <a:ea typeface="楷体" panose="02010609060101010101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27650" name="内容占位符 2"/>
          <p:cNvSpPr>
            <a:spLocks noGrp="1"/>
          </p:cNvSpPr>
          <p:nvPr>
            <p:ph idx="4294967295"/>
          </p:nvPr>
        </p:nvSpPr>
        <p:spPr>
          <a:xfrm>
            <a:off x="307975" y="2080260"/>
            <a:ext cx="11340465" cy="3640455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2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登顶远眺，群山覆雪，天地苍茫，一片圣洁。玉树琼枝，银装素裹，绵延千里，雪光映天。夕阳西垂，霞辉耀城，汶水徂徕波光潋滟，半山云雾若丝若缕，如入画中，如登仙境。</a:t>
            </a:r>
            <a:endParaRPr kumimoji="0" lang="zh-CN" altLang="en-US" sz="3200" b="1" i="0" u="none" strike="noStrike" kern="1200" cap="none" spc="15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endParaRPr kumimoji="0" lang="zh-CN" altLang="en-US" sz="3200" b="1" i="0" u="none" strike="noStrike" kern="1200" cap="none" spc="15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384810" y="724535"/>
            <a:ext cx="11422380" cy="5408930"/>
          </a:xfrm>
        </p:spPr>
        <p:txBody>
          <a:bodyPr lIns="101600" tIns="0" rIns="8255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lang="en-US" altLang="zh-CN" sz="4400" b="1" strike="noStrike" spc="20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rPr>
              <a:t>(</a:t>
            </a:r>
            <a:r>
              <a:rPr sz="4400" b="1" strike="noStrike" spc="20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rPr>
              <a:t>二</a:t>
            </a:r>
            <a:r>
              <a:rPr lang="en-US" altLang="zh-CN" sz="4400" b="1" strike="noStrike" spc="20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rPr>
              <a:t>)</a:t>
            </a:r>
            <a:r>
              <a:rPr sz="4400" b="1" strike="noStrike" spc="20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rPr>
              <a:t>泰山日出图</a:t>
            </a:r>
            <a:endParaRPr sz="4400" b="1" strike="noStrike" spc="20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+mj-cs"/>
              <a:sym typeface="+mn-ea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姚鼐描述：</a:t>
            </a:r>
          </a:p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大风扬积雪击面。亭东自足下皆云漫，稍见云中白若摴蒱数十立者，山也。极天云一线异色，须臾成五采。日上，正赤如丹，下有红光动摇承之，或曰，此东海也。回视日观以西峰，或得日或否，绛皓驳色，而皆若偻。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标题 1"/>
          <p:cNvSpPr>
            <a:spLocks noGrp="1"/>
          </p:cNvSpPr>
          <p:nvPr>
            <p:ph type="body" sz="half" idx="2"/>
          </p:nvPr>
        </p:nvSpPr>
        <p:spPr>
          <a:xfrm>
            <a:off x="0" y="753110"/>
            <a:ext cx="10304145" cy="716280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【参考示例】</a:t>
            </a:r>
            <a:endParaRPr kumimoji="0" lang="zh-CN" altLang="en-US" sz="4000" b="1" i="0" u="none" strike="noStrike" kern="1200" cap="none" spc="20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uFillTx/>
              <a:latin typeface="楷体" panose="02010609060101010101" charset="-122"/>
              <a:ea typeface="楷体" panose="02010609060101010101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27650" name="内容占位符 2"/>
          <p:cNvSpPr>
            <a:spLocks noGrp="1"/>
          </p:cNvSpPr>
          <p:nvPr>
            <p:ph idx="4294967295"/>
          </p:nvPr>
        </p:nvSpPr>
        <p:spPr>
          <a:xfrm>
            <a:off x="441325" y="1374140"/>
            <a:ext cx="11309350" cy="4110355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endParaRPr kumimoji="0" lang="zh-CN" altLang="en-US" sz="2800" b="1" i="0" u="none" strike="noStrike" kern="1200" cap="none" spc="15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2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凌厉风吹面，纷纷雪积身。脚下云雾漫漫，耳畔松涛阵阵，坐日观亭上，有腾云驾雾之感。举目远望，山峦若隐若现，出没云涛中，似博戏争赌。注目东方，海天微露一线，须臾之间，异云幻成五彩。朝阳初升，红光如潮，群峰俯首，甘拜称臣。</a:t>
            </a:r>
            <a:endParaRPr kumimoji="0" lang="zh-CN" altLang="en-US" sz="3200" b="1" i="0" u="none" strike="noStrike" kern="1200" cap="none" spc="15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endParaRPr kumimoji="0" lang="zh-CN" altLang="en-US" b="1" i="0" u="none" strike="noStrike" kern="1200" cap="none" spc="15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标题 1"/>
          <p:cNvSpPr>
            <a:spLocks noGrp="1"/>
          </p:cNvSpPr>
          <p:nvPr>
            <p:ph type="body" sz="half" idx="2"/>
          </p:nvPr>
        </p:nvSpPr>
        <p:spPr>
          <a:xfrm>
            <a:off x="499110" y="913765"/>
            <a:ext cx="10304145" cy="797560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活动五·阐释内涵</a:t>
            </a:r>
            <a:endParaRPr kumimoji="0" lang="en-US" altLang="zh-CN" sz="5400" b="1" i="0" u="none" strike="noStrike" kern="1200" cap="none" spc="200" normalizeH="0" baseline="0" noProof="1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25602" name="内容占位符 2"/>
          <p:cNvSpPr>
            <a:spLocks noGrp="1"/>
          </p:cNvSpPr>
          <p:nvPr>
            <p:ph idx="4294967295"/>
          </p:nvPr>
        </p:nvSpPr>
        <p:spPr>
          <a:xfrm>
            <a:off x="109220" y="2403475"/>
            <a:ext cx="11972925" cy="3681730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44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   </a:t>
            </a:r>
            <a:r>
              <a:rPr kumimoji="0" lang="zh-CN" altLang="en-US" sz="4400" b="1" i="0" u="none" strike="noStrike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请根据《登泰山记》的写作主旨，结合写作背景及其他诗文资料，阐释“重走姚鼐登山路，追慕古人得真趣”这一主题游的文化内涵。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标题 1"/>
          <p:cNvSpPr>
            <a:spLocks noGrp="1"/>
          </p:cNvSpPr>
          <p:nvPr>
            <p:ph type="body" sz="half" idx="2"/>
          </p:nvPr>
        </p:nvSpPr>
        <p:spPr>
          <a:xfrm>
            <a:off x="0" y="753110"/>
            <a:ext cx="10304145" cy="716280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【补充资料一】</a:t>
            </a:r>
            <a:endParaRPr kumimoji="0" lang="zh-CN" altLang="en-US" sz="4000" b="1" i="0" u="none" strike="noStrike" kern="1200" cap="none" spc="20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uFillTx/>
              <a:latin typeface="楷体" panose="02010609060101010101" charset="-122"/>
              <a:ea typeface="楷体" panose="02010609060101010101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27650" name="内容占位符 2"/>
          <p:cNvSpPr>
            <a:spLocks noGrp="1"/>
          </p:cNvSpPr>
          <p:nvPr>
            <p:ph idx="4294967295"/>
          </p:nvPr>
        </p:nvSpPr>
        <p:spPr>
          <a:xfrm>
            <a:off x="536575" y="1393825"/>
            <a:ext cx="11119485" cy="5098415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endParaRPr kumimoji="0" lang="zh-CN" altLang="en-US" sz="2800" b="1" i="0" u="none" strike="noStrike" kern="1200" cap="none" spc="15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乙未之春，</a:t>
            </a:r>
            <a:r>
              <a:rPr kumimoji="0" lang="zh-CN" altLang="en-US" sz="3600" b="1" i="0" u="sng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姬传以壮年自刑部告归田里</a:t>
            </a: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，道过泰安，与子颍同上泰山，登日观，</a:t>
            </a:r>
            <a:r>
              <a:rPr kumimoji="0" lang="zh-CN" altLang="en-US" sz="3600" b="1" i="0" u="sng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慨然想见隐君子之高风</a:t>
            </a: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，其幽怀远韵与子</a:t>
            </a:r>
            <a:r>
              <a:rPr lang="zh-CN" altLang="en-US" sz="36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颍</a:t>
            </a: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略相近云。</a:t>
            </a:r>
          </a:p>
          <a:p>
            <a:pPr marL="0" marR="0" indent="0" algn="r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en-US" altLang="zh-CN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——</a:t>
            </a: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刘大櫆《朱子颍诗序》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endParaRPr kumimoji="0" lang="zh-CN" altLang="en-US" b="1" i="0" u="none" strike="noStrike" kern="1200" cap="none" spc="15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标题 1"/>
          <p:cNvSpPr>
            <a:spLocks noGrp="1"/>
          </p:cNvSpPr>
          <p:nvPr>
            <p:ph type="body" sz="half" idx="2"/>
          </p:nvPr>
        </p:nvSpPr>
        <p:spPr>
          <a:xfrm>
            <a:off x="0" y="593090"/>
            <a:ext cx="10304145" cy="716280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【</a:t>
            </a:r>
            <a:r>
              <a:rPr lang="zh-CN" altLang="en-US" sz="4000" b="1" spc="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补充资料二</a:t>
            </a:r>
            <a:r>
              <a:rPr kumimoji="0" lang="zh-CN" altLang="en-US" sz="40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】</a:t>
            </a:r>
            <a:endParaRPr kumimoji="0" lang="zh-CN" altLang="en-US" sz="4000" b="1" i="0" u="none" strike="noStrike" kern="1200" cap="none" spc="20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uFillTx/>
              <a:latin typeface="楷体" panose="02010609060101010101" charset="-122"/>
              <a:ea typeface="楷体" panose="02010609060101010101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27650" name="内容占位符 2"/>
          <p:cNvSpPr>
            <a:spLocks noGrp="1"/>
          </p:cNvSpPr>
          <p:nvPr>
            <p:ph idx="4294967295"/>
          </p:nvPr>
        </p:nvSpPr>
        <p:spPr>
          <a:xfrm>
            <a:off x="450215" y="1613535"/>
            <a:ext cx="11291570" cy="4899660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2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泰山到海五百里，日观东看直一指。……攀空极险才到顶，夜看日出尝如斯。其下濛濛万青岭，中道江水而东之。</a:t>
            </a:r>
            <a:r>
              <a:rPr kumimoji="0" lang="zh-CN" altLang="en-US" sz="3600" b="1" i="0" u="sng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孤臣羁迹自叹息，中原有路归无时</a:t>
            </a: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。此生忽忽俄在此，故人偕君良共喜。天以昌君画与诗，又使分符泰山址。</a:t>
            </a:r>
            <a:r>
              <a:rPr kumimoji="0" lang="zh-CN" altLang="en-US" sz="3600" b="1" i="0" u="sng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男儿自负乔岳身，胸有大海光明暾</a:t>
            </a: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。</a:t>
            </a:r>
            <a:r>
              <a:rPr kumimoji="0" lang="zh-CN" altLang="en-US" sz="3600" b="1" i="0" u="sng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即今同立岱宗顶，岂复犹如世上人</a:t>
            </a: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。</a:t>
            </a:r>
          </a:p>
          <a:p>
            <a:pPr marL="0" marR="0" indent="0" algn="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en-US" altLang="zh-CN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——</a:t>
            </a: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姚鼐《岁除日与子颍登日观观日出作歌》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标题 1"/>
          <p:cNvSpPr>
            <a:spLocks noGrp="1"/>
          </p:cNvSpPr>
          <p:nvPr>
            <p:ph type="body" sz="half" idx="2"/>
          </p:nvPr>
        </p:nvSpPr>
        <p:spPr>
          <a:xfrm>
            <a:off x="350520" y="617855"/>
            <a:ext cx="3044825" cy="1075690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400" i="0" u="none" strike="noStrike" kern="1200" cap="none" spc="200" normalizeH="0" baseline="0" noProof="1">
                <a:solidFill>
                  <a:srgbClr val="1D41D5"/>
                </a:solidFill>
                <a:uFillTx/>
                <a:latin typeface="黑体" panose="02010609060101010101" charset="-122"/>
                <a:ea typeface="黑体" panose="02010609060101010101" charset="-122"/>
                <a:cs typeface="+mj-cs"/>
                <a:sym typeface="微软雅黑" panose="020b0503020204020204" charset="-122"/>
              </a:rPr>
              <a:t>情境任务</a:t>
            </a:r>
            <a:endParaRPr kumimoji="0" lang="en-US" altLang="zh-CN" sz="5400" i="0" u="none" strike="noStrike" kern="1200" cap="none" spc="200" normalizeH="0" baseline="0" noProof="1">
              <a:solidFill>
                <a:srgbClr val="1D41D5"/>
              </a:solidFill>
              <a:uFillTx/>
              <a:latin typeface="黑体" panose="02010609060101010101" charset="-122"/>
              <a:ea typeface="黑体" panose="02010609060101010101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21506" name="内容占位符 2"/>
          <p:cNvSpPr>
            <a:spLocks noGrp="1"/>
          </p:cNvSpPr>
          <p:nvPr>
            <p:ph idx="4294967295"/>
          </p:nvPr>
        </p:nvSpPr>
        <p:spPr>
          <a:xfrm>
            <a:off x="478790" y="1854200"/>
            <a:ext cx="11515725" cy="4540885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en-US" altLang="zh-CN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   </a:t>
            </a:r>
            <a:r>
              <a:rPr kumimoji="0" lang="zh-CN" altLang="en-US" sz="40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泰山文化风景区计划推出“名人与泰山”的文化主题游，以“重走名人登山路”为亮点激发游客们的游览兴趣。我校受邀参与这一主题游的文化资源开发，希望同学们在学习《登泰山记》的过程中，完成“姚鼐与泰山”这一板块的策划方案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标题 1"/>
          <p:cNvSpPr>
            <a:spLocks noGrp="1"/>
          </p:cNvSpPr>
          <p:nvPr>
            <p:ph type="body" sz="half" idx="2"/>
          </p:nvPr>
        </p:nvSpPr>
        <p:spPr>
          <a:xfrm>
            <a:off x="0" y="753110"/>
            <a:ext cx="10304145" cy="716280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【参考示例】</a:t>
            </a:r>
            <a:endParaRPr kumimoji="0" lang="zh-CN" altLang="en-US" sz="4000" b="1" i="0" u="none" strike="noStrike" kern="1200" cap="none" spc="20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uFillTx/>
              <a:latin typeface="楷体" panose="02010609060101010101" charset="-122"/>
              <a:ea typeface="楷体" panose="02010609060101010101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27650" name="内容占位符 2"/>
          <p:cNvSpPr>
            <a:spLocks noGrp="1"/>
          </p:cNvSpPr>
          <p:nvPr>
            <p:ph idx="4294967295"/>
          </p:nvPr>
        </p:nvSpPr>
        <p:spPr>
          <a:xfrm>
            <a:off x="1066165" y="1778635"/>
            <a:ext cx="10519410" cy="4270375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lang="zh-CN" altLang="en-US" sz="4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重走姚鼐登山路，</a:t>
            </a: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lang="zh-CN" altLang="en-US" sz="4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追慕古人</a:t>
            </a:r>
            <a:r>
              <a:rPr kumimoji="0" lang="zh-CN" altLang="en-US" sz="4000" b="1" i="0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得</a:t>
            </a:r>
            <a:r>
              <a:rPr kumimoji="0" lang="zh-CN" altLang="en-US" sz="4000" b="1" i="0" strike="noStrike" kern="1200" cap="none" spc="150" normalizeH="0" baseline="0" noProof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无惧风雪、知难而上</a:t>
            </a:r>
            <a:r>
              <a:rPr kumimoji="0" lang="zh-CN" altLang="en-US" sz="4000" b="1" i="0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之真趣；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4000" b="1" i="0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   得</a:t>
            </a:r>
            <a:r>
              <a:rPr kumimoji="0" lang="zh-CN" altLang="en-US" sz="4000" b="1" i="0" strike="noStrike" kern="1200" cap="none" spc="150" normalizeH="0" baseline="0" noProof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宠辱不惊、超然物外</a:t>
            </a:r>
            <a:r>
              <a:rPr kumimoji="0" lang="zh-CN" altLang="en-US" sz="4000" b="1" i="0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之真趣；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4000" b="1" i="0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   得</a:t>
            </a:r>
            <a:r>
              <a:rPr kumimoji="0" lang="zh-CN" altLang="en-US" sz="4000" b="1" i="0" strike="noStrike" kern="1200" cap="none" spc="150" normalizeH="0" baseline="0" noProof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宁静淡泊、高雅隐逸</a:t>
            </a:r>
            <a:r>
              <a:rPr kumimoji="0" lang="zh-CN" altLang="en-US" sz="4000" b="1" i="0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之真趣；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4000" b="1" i="0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            ……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标题 1"/>
          <p:cNvSpPr>
            <a:spLocks noGrp="1"/>
          </p:cNvSpPr>
          <p:nvPr>
            <p:ph type="body" sz="half" idx="2"/>
          </p:nvPr>
        </p:nvSpPr>
        <p:spPr>
          <a:xfrm>
            <a:off x="0" y="753110"/>
            <a:ext cx="10304145" cy="716280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【布置作业】</a:t>
            </a:r>
            <a:endParaRPr kumimoji="0" lang="zh-CN" altLang="en-US" sz="4000" b="1" i="0" u="none" strike="noStrike" kern="1200" cap="none" spc="20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uFillTx/>
              <a:latin typeface="楷体" panose="02010609060101010101" charset="-122"/>
              <a:ea typeface="楷体" panose="02010609060101010101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27650" name="内容占位符 2"/>
          <p:cNvSpPr>
            <a:spLocks noGrp="1"/>
          </p:cNvSpPr>
          <p:nvPr>
            <p:ph idx="4294967295"/>
          </p:nvPr>
        </p:nvSpPr>
        <p:spPr>
          <a:xfrm>
            <a:off x="581660" y="2078355"/>
            <a:ext cx="11767820" cy="4270375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lang="zh-CN" altLang="en-US" sz="36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1、完善“姚鼐与泰山”主题文化游的策划方案。</a:t>
            </a:r>
          </a:p>
          <a:p>
            <a:pPr marL="0" marR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lang="zh-CN" altLang="en-US" sz="36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2、背诵全文。</a:t>
            </a:r>
          </a:p>
        </p:txBody>
      </p:sp>
      <p:pic>
        <p:nvPicPr>
          <p:cNvPr id="2765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53700" y="10210800"/>
            <a:ext cx="342900" cy="2540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标题 1"/>
          <p:cNvSpPr>
            <a:spLocks noGrp="1"/>
          </p:cNvSpPr>
          <p:nvPr>
            <p:ph type="body" sz="half" idx="2"/>
          </p:nvPr>
        </p:nvSpPr>
        <p:spPr>
          <a:xfrm>
            <a:off x="301625" y="972185"/>
            <a:ext cx="10304145" cy="3811905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活动一·广告激兴</a:t>
            </a:r>
          </a:p>
        </p:txBody>
      </p:sp>
      <p:sp>
        <p:nvSpPr>
          <p:cNvPr id="21506" name="内容占位符 2"/>
          <p:cNvSpPr>
            <a:spLocks noGrp="1"/>
          </p:cNvSpPr>
          <p:nvPr>
            <p:ph idx="4294967295"/>
          </p:nvPr>
        </p:nvSpPr>
        <p:spPr>
          <a:xfrm>
            <a:off x="301625" y="2222500"/>
            <a:ext cx="11588115" cy="4635500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en-US" altLang="zh-CN" sz="44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   </a:t>
            </a:r>
            <a:r>
              <a:rPr kumimoji="0" sz="44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请根据课文第一段内容，结合你对泰山的了解，写一段介绍泰山的广告宣传语，激发游客们的游览兴趣。</a:t>
            </a:r>
            <a:r>
              <a:rPr kumimoji="0" sz="48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内容占位符 2"/>
          <p:cNvSpPr>
            <a:spLocks noGrp="1"/>
          </p:cNvSpPr>
          <p:nvPr>
            <p:ph type="body" sz="half" idx="2"/>
          </p:nvPr>
        </p:nvSpPr>
        <p:spPr>
          <a:xfrm>
            <a:off x="629285" y="1842770"/>
            <a:ext cx="10932795" cy="3811905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r>
              <a:rPr kumimoji="0" lang="en-US" altLang="zh-CN" sz="38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   </a:t>
            </a:r>
            <a:r>
              <a:rPr kumimoji="0" sz="44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泰山雄伟壮丽，气势磅礴，汶济二水东萦西绕，古长城交界南北，素有“五岳独尊”之誉。“会当凌绝顶，一览众山小”，登上极顶日观峰，更能领略泰山全貌，尽览无限风光。</a:t>
            </a:r>
          </a:p>
        </p:txBody>
      </p:sp>
      <p:sp>
        <p:nvSpPr>
          <p:cNvPr id="27649" name="标题 1"/>
          <p:cNvSpPr>
            <a:spLocks noGrp="1"/>
          </p:cNvSpPr>
          <p:nvPr>
            <p:ph type="title" idx="4294967295"/>
          </p:nvPr>
        </p:nvSpPr>
        <p:spPr>
          <a:xfrm>
            <a:off x="0" y="650875"/>
            <a:ext cx="8140700" cy="923925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【参考示例】</a:t>
            </a:r>
            <a:endParaRPr kumimoji="0" lang="zh-CN" altLang="en-US" sz="4000" b="1" i="0" u="none" strike="noStrike" kern="1200" cap="none" spc="20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uFillTx/>
              <a:latin typeface="楷体" panose="02010609060101010101" charset="-122"/>
              <a:ea typeface="楷体" panose="02010609060101010101" charset="-122"/>
              <a:cs typeface="+mj-cs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  <p:bldP spid="22530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标题 1"/>
          <p:cNvSpPr>
            <a:spLocks noGrp="1"/>
          </p:cNvSpPr>
          <p:nvPr>
            <p:ph type="body" sz="half" idx="2"/>
          </p:nvPr>
        </p:nvSpPr>
        <p:spPr>
          <a:xfrm>
            <a:off x="645795" y="1086485"/>
            <a:ext cx="10304145" cy="1098550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活动二·规划行程</a:t>
            </a:r>
          </a:p>
        </p:txBody>
      </p:sp>
      <p:sp>
        <p:nvSpPr>
          <p:cNvPr id="24578" name="内容占位符 2"/>
          <p:cNvSpPr>
            <a:spLocks noGrp="1"/>
          </p:cNvSpPr>
          <p:nvPr>
            <p:ph idx="4294967295"/>
          </p:nvPr>
        </p:nvSpPr>
        <p:spPr>
          <a:xfrm>
            <a:off x="759460" y="1909445"/>
            <a:ext cx="11034395" cy="5389880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endParaRPr kumimoji="0" lang="zh-CN" altLang="en-US" sz="3600" b="1" i="0" u="none" strike="noStrike" kern="1200" cap="none" spc="15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 </a:t>
            </a:r>
            <a:r>
              <a:rPr kumimoji="0" lang="zh-CN" altLang="en-US" sz="40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 </a:t>
            </a:r>
            <a:r>
              <a:rPr kumimoji="0" lang="zh-CN" altLang="en-US" sz="44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请梳理文中作者的游踪和景观介绍，安排“冬季泰山游”的旅游行程。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内容占位符 2"/>
          <p:cNvSpPr>
            <a:spLocks noGrp="1"/>
          </p:cNvSpPr>
          <p:nvPr>
            <p:ph type="body" sz="half" idx="2"/>
          </p:nvPr>
        </p:nvSpPr>
        <p:spPr>
          <a:xfrm>
            <a:off x="183515" y="1367790"/>
            <a:ext cx="12087225" cy="4966970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1、作者游踪：</a:t>
            </a: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200" b="1" i="0" u="none" strike="noStrike" kern="1200" cap="none" spc="150" normalizeH="0" baseline="0" noProof="1">
                <a:solidFill>
                  <a:srgbClr val="1D41D5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乾隆三十九年十二月：</a:t>
            </a:r>
            <a:r>
              <a:rPr kumimoji="0" lang="zh-CN" altLang="en-US" sz="32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自京师乘风雪，历齐河、长清，穿泰山西北谷，越长城之限，至于泰安。</a:t>
            </a: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200" b="1" i="0" u="none" strike="noStrike" kern="1200" cap="none" spc="150" normalizeH="0" baseline="0" noProof="1">
                <a:solidFill>
                  <a:srgbClr val="1D41D5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十二月丁未：</a:t>
            </a:r>
            <a:r>
              <a:rPr kumimoji="0" lang="zh-CN" altLang="en-US" sz="32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与知府朱孝纯子颍由南麓登，遂至其巅，望晚日照城郭。</a:t>
            </a: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200" b="1" i="0" u="none" strike="noStrike" kern="1200" cap="none" spc="150" normalizeH="0" baseline="0" noProof="1">
                <a:solidFill>
                  <a:srgbClr val="1D41D5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十二月戊申晦：</a:t>
            </a:r>
            <a:r>
              <a:rPr kumimoji="0" lang="zh-CN" altLang="en-US" sz="32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五鼓，与子颍坐日观亭，待日出。观道中石刻。</a:t>
            </a:r>
          </a:p>
        </p:txBody>
      </p:sp>
      <p:sp>
        <p:nvSpPr>
          <p:cNvPr id="27649" name="标题 1"/>
          <p:cNvSpPr>
            <a:spLocks noGrp="1"/>
          </p:cNvSpPr>
          <p:nvPr>
            <p:ph type="title" idx="4294967295"/>
          </p:nvPr>
        </p:nvSpPr>
        <p:spPr>
          <a:xfrm>
            <a:off x="0" y="577215"/>
            <a:ext cx="8140700" cy="923925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algn="l" defTabSz="6858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【参考示例】</a:t>
            </a:r>
            <a:endParaRPr kumimoji="0" lang="zh-CN" altLang="en-US" sz="4000" b="1" i="0" u="none" strike="noStrike" kern="1200" cap="none" spc="20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uFillTx/>
              <a:latin typeface="楷体" panose="02010609060101010101" charset="-122"/>
              <a:ea typeface="楷体" panose="02010609060101010101" charset="-122"/>
              <a:cs typeface="+mj-cs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内容占位符 2"/>
          <p:cNvSpPr>
            <a:spLocks noGrp="1"/>
          </p:cNvSpPr>
          <p:nvPr>
            <p:ph type="body" sz="half" idx="2"/>
          </p:nvPr>
        </p:nvSpPr>
        <p:spPr>
          <a:xfrm>
            <a:off x="183515" y="1367790"/>
            <a:ext cx="12087225" cy="4966970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en-US" altLang="zh-CN" sz="3600" b="1" i="0" u="none" strike="noStrike" kern="1200" cap="none" spc="150" normalizeH="0" baseline="0" noProof="1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2</a:t>
            </a:r>
            <a:r>
              <a:rPr kumimoji="0" lang="zh-CN" altLang="en-US" sz="3600" b="1" i="0" u="none" strike="noStrike" kern="1200" cap="none" spc="150" normalizeH="0" baseline="0" noProof="1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、行程安排：</a:t>
            </a: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第一天：到达泰安后，从南面的山脚登泰山至山顶，观赏泰山夕照，山中夜宿。</a:t>
            </a: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第二天：清晨到日观亭看日出。游岱祠、碧霞元君祠、皇帝行宫，观赏沿途石刻、泰山雪松。</a:t>
            </a:r>
          </a:p>
        </p:txBody>
      </p:sp>
      <p:sp>
        <p:nvSpPr>
          <p:cNvPr id="27649" name="标题 1"/>
          <p:cNvSpPr>
            <a:spLocks noGrp="1"/>
          </p:cNvSpPr>
          <p:nvPr>
            <p:ph type="title" idx="4294967295"/>
          </p:nvPr>
        </p:nvSpPr>
        <p:spPr>
          <a:xfrm>
            <a:off x="0" y="577215"/>
            <a:ext cx="8140700" cy="923925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algn="l" defTabSz="6858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【参考示例】</a:t>
            </a:r>
            <a:endParaRPr kumimoji="0" lang="zh-CN" altLang="en-US" sz="4000" b="1" i="0" u="none" strike="noStrike" kern="1200" cap="none" spc="20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uFillTx/>
              <a:latin typeface="楷体" panose="02010609060101010101" charset="-122"/>
              <a:ea typeface="楷体" panose="02010609060101010101" charset="-122"/>
              <a:cs typeface="+mj-cs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标题 1"/>
          <p:cNvSpPr>
            <a:spLocks noGrp="1"/>
          </p:cNvSpPr>
          <p:nvPr>
            <p:ph type="body" sz="half" idx="2"/>
          </p:nvPr>
        </p:nvSpPr>
        <p:spPr>
          <a:xfrm>
            <a:off x="439420" y="916940"/>
            <a:ext cx="10304145" cy="960120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活动三·设计路线</a:t>
            </a:r>
          </a:p>
        </p:txBody>
      </p:sp>
      <p:sp>
        <p:nvSpPr>
          <p:cNvPr id="23554" name="内容占位符 2"/>
          <p:cNvSpPr>
            <a:spLocks noGrp="1"/>
          </p:cNvSpPr>
          <p:nvPr>
            <p:ph idx="4294967295"/>
          </p:nvPr>
        </p:nvSpPr>
        <p:spPr>
          <a:xfrm>
            <a:off x="396240" y="2242185"/>
            <a:ext cx="11400155" cy="3168650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  </a:t>
            </a:r>
            <a:r>
              <a:rPr kumimoji="0" lang="zh-CN" altLang="en-US" sz="40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</a:t>
            </a:r>
            <a:r>
              <a:rPr kumimoji="0" lang="zh-CN" altLang="en-US" sz="44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请同学们根据课文第二段内容，以“重走姚鼐登山路，追慕古人得真趣”为主题，设计登山路线。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416560" y="1691005"/>
            <a:ext cx="11526520" cy="3811905"/>
          </a:xfrm>
        </p:spPr>
        <p:txBody>
          <a:bodyPr lIns="101600" tIns="0" rIns="82550" bIns="0" rtlCol="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sz="3600" b="1" i="0" u="none" strike="noStrike" kern="1200" cap="none" spc="150" normalizeH="0" baseline="0" noProof="1">
                <a:solidFill>
                  <a:srgbClr val="1D41D5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1、作者的登山路线：中谷登山</a:t>
            </a: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  由南麓登——循中谷入——越中岭——复循西谷——至山巅</a:t>
            </a: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sz="3600" b="1" i="0" u="none" strike="noStrike" kern="1200" cap="none" spc="150" normalizeH="0" baseline="0" noProof="1">
                <a:solidFill>
                  <a:srgbClr val="1D41D5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2、古时登山路线：东谷登山</a:t>
            </a:r>
          </a:p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</a:pPr>
            <a:r>
              <a:rPr kumimoji="0" sz="36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微软雅黑" panose="020b0503020204020204" charset="-122"/>
              </a:rPr>
              <a:t>  循东谷入——经天门——至山巅</a:t>
            </a:r>
          </a:p>
        </p:txBody>
      </p:sp>
      <p:sp>
        <p:nvSpPr>
          <p:cNvPr id="27649" name="标题 1"/>
          <p:cNvSpPr>
            <a:spLocks noGrp="1"/>
          </p:cNvSpPr>
          <p:nvPr>
            <p:ph type="title" idx="4294967295"/>
          </p:nvPr>
        </p:nvSpPr>
        <p:spPr>
          <a:xfrm>
            <a:off x="0" y="767080"/>
            <a:ext cx="8140700" cy="923925"/>
          </a:xfrm>
        </p:spPr>
        <p:txBody>
          <a:bodyPr lIns="101600" tIns="38100" rIns="76200" bIns="38100" rtlCol="0" anchor="t" anchorCtr="0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200" normalizeH="0" baseline="0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charset="-122"/>
              </a:rPr>
              <a:t>【参考示例】</a:t>
            </a:r>
            <a:endParaRPr kumimoji="0" lang="zh-CN" altLang="en-US" sz="4000" b="1" i="0" u="none" strike="noStrike" kern="1200" cap="none" spc="200" normalizeH="0" baseline="0" noProof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uFillTx/>
              <a:latin typeface="楷体" panose="02010609060101010101" charset="-122"/>
              <a:ea typeface="楷体" panose="02010609060101010101" charset="-122"/>
              <a:cs typeface="+mj-cs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2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55</Paragraphs>
  <Slides>21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2">
      <vt:lpstr>Office 主题</vt:lpstr>
      <vt:lpstr>登泰山记</vt:lpstr>
      <vt:lpstr>Slide 2</vt:lpstr>
      <vt:lpstr>Slide 3</vt:lpstr>
      <vt:lpstr>【参考示例】</vt:lpstr>
      <vt:lpstr>Slide 5</vt:lpstr>
      <vt:lpstr>【参考示例】</vt:lpstr>
      <vt:lpstr>【参考示例】</vt:lpstr>
      <vt:lpstr>Slide 8</vt:lpstr>
      <vt:lpstr>【参考示例】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2020-09-29T14:31:44.629</cp:lastPrinted>
  <dcterms:created xsi:type="dcterms:W3CDTF">2020-09-29T14:31:44Z</dcterms:created>
  <dcterms:modified xsi:type="dcterms:W3CDTF">2020-09-29T06:31:45Z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