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8" r:id="rId2"/>
    <p:sldId id="262" r:id="rId3"/>
    <p:sldId id="258" r:id="rId4"/>
    <p:sldId id="270" r:id="rId5"/>
    <p:sldId id="271" r:id="rId6"/>
    <p:sldId id="273" r:id="rId7"/>
    <p:sldId id="278" r:id="rId8"/>
    <p:sldId id="283" r:id="rId9"/>
    <p:sldId id="279" r:id="rId10"/>
    <p:sldId id="280" r:id="rId11"/>
    <p:sldId id="263" r:id="rId12"/>
    <p:sldId id="284" r:id="rId13"/>
    <p:sldId id="281" r:id="rId14"/>
    <p:sldId id="261" r:id="rId15"/>
    <p:sldId id="282" r:id="rId16"/>
    <p:sldId id="274" r:id="rId17"/>
    <p:sldId id="275" r:id="rId18"/>
  </p:sldIdLst>
  <p:sldSz cx="1206182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79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90" y="-96"/>
      </p:cViewPr>
      <p:guideLst>
        <p:guide orient="horz" pos="2160"/>
        <p:guide pos="37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78478" y="5349903"/>
            <a:ext cx="11383347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502576" y="4853412"/>
            <a:ext cx="11157188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02576" y="3886200"/>
            <a:ext cx="11157188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892E58-2FC0-4AE5-8A59-F78EF97764F8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10855643" y="6473952"/>
            <a:ext cx="1001131" cy="246888"/>
          </a:xfrm>
        </p:spPr>
        <p:txBody>
          <a:bodyPr/>
          <a:lstStyle/>
          <a:p>
            <a:pPr>
              <a:defRPr/>
            </a:pPr>
            <a:fld id="{21A4EA2F-D53A-4DEA-8994-FFC4936309E6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9D7BB5-E306-4F87-8E18-A70138DF8824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4B2B6E-F8DB-46F6-922F-C933A80341A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6369" y="549277"/>
            <a:ext cx="2412365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3091" y="549277"/>
            <a:ext cx="8242247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7064F9-FE2D-4901-A892-86721DEB6448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B146DF-BC7A-466C-8922-C4E33F522F6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7811E2-7967-4020-9963-089C1473A103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4724215" y="76201"/>
            <a:ext cx="3819578" cy="2889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855643" y="6473952"/>
            <a:ext cx="1001131" cy="246888"/>
          </a:xfrm>
        </p:spPr>
        <p:txBody>
          <a:bodyPr/>
          <a:lstStyle/>
          <a:p>
            <a:pPr>
              <a:defRPr/>
            </a:pPr>
            <a:fld id="{ADD223AA-F50F-4E08-807C-7BAD2E4C90B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78478" y="3444903"/>
            <a:ext cx="11383347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2576" y="1676400"/>
            <a:ext cx="11157188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5C2A5D-EBFD-40AE-A978-8D3A477B6C1B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8A46E-02AA-4B72-8E19-922FA7DFFD4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38064" y="2947086"/>
            <a:ext cx="11458734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98040" y="457200"/>
            <a:ext cx="11458734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02061" y="1600200"/>
            <a:ext cx="5528336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6131428" y="1600200"/>
            <a:ext cx="5729367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94A5DA-F75E-470E-B69D-784A4C8893C9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9FC83E-05E1-4EC3-B2A6-81E0D799593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02061" y="5410200"/>
            <a:ext cx="11358219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371252" y="666750"/>
            <a:ext cx="565966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6127240" y="666750"/>
            <a:ext cx="5661883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71252" y="1316038"/>
            <a:ext cx="565966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6132127" y="1316038"/>
            <a:ext cx="565699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9C3D2C-2886-401A-B625-09B37AC6719A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55643" y="6477000"/>
            <a:ext cx="1005152" cy="246888"/>
          </a:xfrm>
        </p:spPr>
        <p:txBody>
          <a:bodyPr/>
          <a:lstStyle/>
          <a:p>
            <a:pPr>
              <a:defRPr/>
            </a:pPr>
            <a:fld id="{6F117C65-5176-41A3-8B26-BC57A2EC6F78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678478" y="6019801"/>
            <a:ext cx="11383347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98040" y="457200"/>
            <a:ext cx="11458734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E436C1-6CEB-462C-BDA4-68C2F24F2980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C5AD1-629D-4215-8B5C-6D9C3D26FA1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C77040-6595-410D-8553-42FE48B74127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53CE8-9331-4AF2-8215-97723214BDA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78478" y="5849118"/>
            <a:ext cx="11383347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603091" y="5486400"/>
            <a:ext cx="11157188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603092" y="609600"/>
            <a:ext cx="3968257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715838" y="609600"/>
            <a:ext cx="704444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399101-5861-46C9-A414-0B12B436DD21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F74B2-9043-4D9E-88B9-212F5B40D806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4623699" y="616634"/>
            <a:ext cx="6634004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29DE07-57D2-4FFD-9D6F-6E5C2A03CB19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EA747-2265-488C-A65A-36429EAF336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502576" y="4993760"/>
            <a:ext cx="7739671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502576" y="5533218"/>
            <a:ext cx="7739671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78478" y="1050899"/>
            <a:ext cx="11383347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402061" y="1554163"/>
            <a:ext cx="11458734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8543793" y="76201"/>
            <a:ext cx="3317002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C26151E-1931-4C59-A640-78B955718CEC}" type="datetimeFigureOut">
              <a:rPr lang="zh-CN" altLang="en-US" smtClean="0"/>
              <a:pPr>
                <a:defRPr/>
              </a:pPr>
              <a:t>2016-11-25</a:t>
            </a:fld>
            <a:endParaRPr lang="en-US" altLang="zh-CN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4121124" y="76201"/>
            <a:ext cx="4422669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0855643" y="6477001"/>
            <a:ext cx="1005152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F40B12F-86FE-4457-BE13-B6A3979511B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402061" y="457200"/>
            <a:ext cx="11458734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78478" y="1050899"/>
            <a:ext cx="11383347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78478" y="1057987"/>
            <a:ext cx="11383347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67950" y="3598863"/>
            <a:ext cx="1793875" cy="555625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buFontTx/>
              <a:buNone/>
            </a:pPr>
            <a:r>
              <a:rPr lang="zh-CN" altLang="en-US" sz="3600" b="1" dirty="0" smtClean="0">
                <a:solidFill>
                  <a:srgbClr val="0000CC"/>
                </a:solidFill>
                <a:ea typeface="黑体" pitchFamily="2" charset="-122"/>
              </a:rPr>
              <a:t>梁实秋</a:t>
            </a:r>
          </a:p>
        </p:txBody>
      </p:sp>
      <p:sp>
        <p:nvSpPr>
          <p:cNvPr id="25603" name="WordArt 5"/>
          <p:cNvSpPr>
            <a:spLocks noChangeArrowheads="1" noChangeShapeType="1" noTextEdit="1"/>
          </p:cNvSpPr>
          <p:nvPr/>
        </p:nvSpPr>
        <p:spPr bwMode="auto">
          <a:xfrm>
            <a:off x="6880538" y="872457"/>
            <a:ext cx="2615398" cy="2435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perspectiveRight"/>
              <a:lightRig rig="threePt" dir="t"/>
            </a:scene3d>
          </a:bodyPr>
          <a:lstStyle/>
          <a:p>
            <a:pPr algn="ctr"/>
            <a:r>
              <a:rPr lang="zh-CN" altLang="en-US" sz="3600" b="1" i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990000"/>
                  </a:outerShdw>
                </a:effectLst>
                <a:latin typeface="迷你简秀英" panose="02010609000101010101" pitchFamily="49" charset="-122"/>
                <a:ea typeface="迷你简秀英" panose="02010609000101010101" pitchFamily="49" charset="-122"/>
              </a:rPr>
              <a:t>鸟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3020038" y="5834724"/>
            <a:ext cx="87129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湖北省荆门市沙洋县五里初中　彭念赤</a:t>
            </a:r>
            <a:endParaRPr lang="zh-CN" altLang="en-US" sz="36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  <p:bldP spid="25603" grpId="0"/>
      <p:bldP spid="256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094547"/>
            <a:ext cx="12061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73150">
              <a:lnSpc>
                <a:spcPct val="200000"/>
              </a:lnSpc>
            </a:pPr>
            <a:r>
              <a:rPr lang="en-US" altLang="zh-CN" sz="3600" b="1" noProof="1" smtClean="0">
                <a:solidFill>
                  <a:srgbClr val="002060"/>
                </a:solidFill>
                <a:latin typeface="宋体" pitchFamily="2" charset="-122"/>
                <a:cs typeface="+mn-ea"/>
                <a:sym typeface="Arial" pitchFamily="34" charset="0"/>
              </a:rPr>
              <a:t>1</a:t>
            </a:r>
            <a:r>
              <a:rPr lang="zh-CN" altLang="en-US" sz="3600" b="1" noProof="1">
                <a:solidFill>
                  <a:srgbClr val="002060"/>
                </a:solidFill>
                <a:latin typeface="宋体" pitchFamily="2" charset="-122"/>
                <a:cs typeface="+mn-ea"/>
                <a:sym typeface="Arial" pitchFamily="34" charset="0"/>
              </a:rPr>
              <a:t>、本文所用修辞种类繁多，试举例并说明表达效果。</a:t>
            </a:r>
          </a:p>
          <a:p>
            <a:pPr defTabSz="1073150">
              <a:lnSpc>
                <a:spcPct val="200000"/>
              </a:lnSpc>
            </a:pPr>
            <a:r>
              <a:rPr lang="en-US" altLang="zh-CN" sz="3600" b="1" noProof="1" smtClean="0">
                <a:solidFill>
                  <a:srgbClr val="002060"/>
                </a:solidFill>
                <a:latin typeface="宋体" pitchFamily="2" charset="-122"/>
                <a:cs typeface="+mn-ea"/>
                <a:sym typeface="Arial" pitchFamily="34" charset="0"/>
              </a:rPr>
              <a:t>2</a:t>
            </a:r>
            <a:r>
              <a:rPr lang="zh-CN" altLang="en-US" sz="3600" b="1" noProof="1">
                <a:solidFill>
                  <a:srgbClr val="002060"/>
                </a:solidFill>
                <a:latin typeface="宋体" pitchFamily="2" charset="-122"/>
                <a:cs typeface="+mn-ea"/>
                <a:sym typeface="Arial" pitchFamily="34" charset="0"/>
              </a:rPr>
              <a:t>、请按句式描绘</a:t>
            </a:r>
            <a:r>
              <a:rPr lang="zh-CN" altLang="en-US" sz="3600" b="1" noProof="1" smtClean="0">
                <a:solidFill>
                  <a:srgbClr val="002060"/>
                </a:solidFill>
                <a:latin typeface="宋体" pitchFamily="2" charset="-122"/>
                <a:cs typeface="+mn-ea"/>
                <a:sym typeface="Arial" pitchFamily="34" charset="0"/>
              </a:rPr>
              <a:t>：</a:t>
            </a:r>
            <a:endParaRPr lang="zh-CN" altLang="en-US" sz="3600" b="1" noProof="1">
              <a:latin typeface="宋体" pitchFamily="2" charset="-122"/>
            </a:endParaRPr>
          </a:p>
          <a:p>
            <a:pPr defTabSz="1073150">
              <a:lnSpc>
                <a:spcPct val="200000"/>
              </a:lnSpc>
            </a:pPr>
            <a:r>
              <a:rPr lang="zh-CN" altLang="en-US" sz="3600" b="1" noProof="1">
                <a:latin typeface="宋体" pitchFamily="2" charset="-122"/>
                <a:cs typeface="+mn-ea"/>
              </a:rPr>
              <a:t>文中</a:t>
            </a:r>
            <a:r>
              <a:rPr lang="en-US" altLang="zh-CN" sz="3600" b="1" noProof="1">
                <a:latin typeface="宋体" pitchFamily="2" charset="-122"/>
                <a:cs typeface="+mn-ea"/>
              </a:rPr>
              <a:t>“__________”</a:t>
            </a:r>
            <a:r>
              <a:rPr lang="zh-CN" altLang="en-US" sz="3600" b="1" noProof="1">
                <a:latin typeface="宋体" pitchFamily="2" charset="-122"/>
                <a:cs typeface="+mn-ea"/>
              </a:rPr>
              <a:t>句，描绘了鸟儿</a:t>
            </a:r>
            <a:r>
              <a:rPr lang="en-US" altLang="zh-CN" sz="3600" b="1" noProof="1" smtClean="0">
                <a:latin typeface="宋体" pitchFamily="2" charset="-122"/>
                <a:cs typeface="+mn-ea"/>
              </a:rPr>
              <a:t>__________</a:t>
            </a:r>
            <a:r>
              <a:rPr lang="zh-CN" altLang="en-US" sz="3600" b="1" noProof="1" smtClean="0">
                <a:latin typeface="宋体" pitchFamily="2" charset="-122"/>
                <a:cs typeface="+mn-ea"/>
              </a:rPr>
              <a:t>（特点、姿态或画面</a:t>
            </a:r>
            <a:r>
              <a:rPr lang="zh-CN" altLang="en-US" sz="3600" b="1" noProof="1">
                <a:latin typeface="宋体" pitchFamily="2" charset="-122"/>
                <a:cs typeface="+mn-ea"/>
              </a:rPr>
              <a:t>），</a:t>
            </a:r>
            <a:r>
              <a:rPr lang="zh-CN" altLang="en-US" sz="3600" b="1" noProof="1" smtClean="0">
                <a:latin typeface="宋体" pitchFamily="2" charset="-122"/>
                <a:cs typeface="+mn-ea"/>
              </a:rPr>
              <a:t>使读者</a:t>
            </a:r>
            <a:r>
              <a:rPr lang="zh-CN" altLang="en-US" sz="3600" b="1" noProof="1">
                <a:latin typeface="宋体" pitchFamily="2" charset="-122"/>
                <a:cs typeface="+mn-ea"/>
              </a:rPr>
              <a:t>感到</a:t>
            </a:r>
            <a:r>
              <a:rPr lang="en-US" altLang="zh-CN" sz="3600" b="1" noProof="1" smtClean="0">
                <a:latin typeface="宋体" pitchFamily="2" charset="-122"/>
                <a:cs typeface="+mn-ea"/>
              </a:rPr>
              <a:t>__________</a:t>
            </a:r>
            <a:r>
              <a:rPr lang="zh-CN" altLang="en-US" sz="3600" b="1" noProof="1" smtClean="0">
                <a:latin typeface="宋体" pitchFamily="2" charset="-122"/>
                <a:cs typeface="+mn-ea"/>
              </a:rPr>
              <a:t>。</a:t>
            </a:r>
            <a:endParaRPr lang="en-US" altLang="zh-CN" sz="3600" b="1" noProof="1">
              <a:latin typeface="宋体" pitchFamily="2" charset="-122"/>
            </a:endParaRPr>
          </a:p>
        </p:txBody>
      </p:sp>
      <p:sp>
        <p:nvSpPr>
          <p:cNvPr id="5" name="WordArt 3"/>
          <p:cNvSpPr>
            <a:spLocks noChangeArrowheads="1" noChangeShapeType="1"/>
          </p:cNvSpPr>
          <p:nvPr/>
        </p:nvSpPr>
        <p:spPr bwMode="auto">
          <a:xfrm>
            <a:off x="449699" y="268448"/>
            <a:ext cx="4524972" cy="759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分组赏析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8478" y="482123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（第二、第四自然段）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9716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圆角矩形 4"/>
          <p:cNvSpPr>
            <a:spLocks noChangeArrowheads="1"/>
          </p:cNvSpPr>
          <p:nvPr/>
        </p:nvSpPr>
        <p:spPr bwMode="auto">
          <a:xfrm>
            <a:off x="111608" y="1721334"/>
            <a:ext cx="517568" cy="348182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DFD7E"/>
              </a:gs>
              <a:gs pos="100000">
                <a:srgbClr val="FDFD7E"/>
              </a:gs>
            </a:gsLst>
            <a:lin ang="5400000"/>
          </a:gra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精彩语句赏析</a:t>
            </a:r>
          </a:p>
        </p:txBody>
      </p:sp>
      <p:sp>
        <p:nvSpPr>
          <p:cNvPr id="37893" name="文本框 5"/>
          <p:cNvSpPr txBox="1">
            <a:spLocks noChangeArrowheads="1"/>
          </p:cNvSpPr>
          <p:nvPr/>
        </p:nvSpPr>
        <p:spPr bwMode="auto">
          <a:xfrm>
            <a:off x="351010" y="100316"/>
            <a:ext cx="8121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本文所用修辞种类繁多，试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举例</a:t>
            </a:r>
            <a:r>
              <a:rPr lang="zh-CN" altLang="en-US" sz="24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并说明表达效果。</a:t>
            </a:r>
          </a:p>
        </p:txBody>
      </p:sp>
      <p:sp>
        <p:nvSpPr>
          <p:cNvPr id="20486" name="文本框 6"/>
          <p:cNvSpPr txBox="1">
            <a:spLocks noChangeArrowheads="1"/>
          </p:cNvSpPr>
          <p:nvPr/>
        </p:nvSpPr>
        <p:spPr bwMode="auto">
          <a:xfrm>
            <a:off x="1033782" y="1136559"/>
            <a:ext cx="1046840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dirty="0" err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跳荡得那样轻灵，脚上像是有弹簧</a:t>
            </a:r>
            <a:endParaRPr lang="en-US" altLang="zh-CN" sz="3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3782" y="3338260"/>
            <a:ext cx="10468408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、鸟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的身躯都是玲珑饱满的，细瘦而不干瘪、丰腴而臃肿，真是减一分则太瘦，增一分则</a:t>
            </a:r>
            <a:r>
              <a:rPr lang="zh-CN" altLang="en-US" sz="32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</a:t>
            </a:r>
            <a:r>
              <a:rPr lang="zh-CN" altLang="en-US" sz="32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肥，那样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的秾纤合度。</a:t>
            </a:r>
          </a:p>
        </p:txBody>
      </p:sp>
      <p:sp>
        <p:nvSpPr>
          <p:cNvPr id="3" name="矩形 2"/>
          <p:cNvSpPr/>
          <p:nvPr/>
        </p:nvSpPr>
        <p:spPr>
          <a:xfrm>
            <a:off x="1033782" y="4685334"/>
            <a:ext cx="10468408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明确：生动地体现了鸟美妙的体形，出现在我们眼前的是身材堪称完美的风华绝代的美女形象，无限的欣赏和赞叹渗透在字里行间，可见作者对这些鸟是何等的喜爱啊！</a:t>
            </a:r>
          </a:p>
        </p:txBody>
      </p:sp>
      <p:sp>
        <p:nvSpPr>
          <p:cNvPr id="6" name="矩形 5"/>
          <p:cNvSpPr/>
          <p:nvPr/>
        </p:nvSpPr>
        <p:spPr>
          <a:xfrm>
            <a:off x="1033782" y="1991187"/>
            <a:ext cx="10468408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比喻：生动形象地写出鸟跳跃的轻灵，表达了作者对鸟的喜爱之情。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/>
      <p:bldP spid="20486" grpId="0" animBg="1"/>
      <p:bldP spid="2" grpId="0" animBg="1"/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圆角矩形 4"/>
          <p:cNvSpPr>
            <a:spLocks noChangeArrowheads="1"/>
          </p:cNvSpPr>
          <p:nvPr/>
        </p:nvSpPr>
        <p:spPr bwMode="auto">
          <a:xfrm>
            <a:off x="111608" y="1721334"/>
            <a:ext cx="517568" cy="348182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DFD7E"/>
              </a:gs>
              <a:gs pos="100000">
                <a:srgbClr val="FDFD7E"/>
              </a:gs>
            </a:gsLst>
            <a:lin ang="5400000"/>
          </a:gra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精彩语句赏析</a:t>
            </a:r>
          </a:p>
        </p:txBody>
      </p:sp>
      <p:sp>
        <p:nvSpPr>
          <p:cNvPr id="37893" name="文本框 5"/>
          <p:cNvSpPr txBox="1">
            <a:spLocks noChangeArrowheads="1"/>
          </p:cNvSpPr>
          <p:nvPr/>
        </p:nvSpPr>
        <p:spPr bwMode="auto">
          <a:xfrm>
            <a:off x="2072234" y="571332"/>
            <a:ext cx="8121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本文所用修辞种类繁多，试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举例</a:t>
            </a:r>
            <a:r>
              <a:rPr lang="zh-CN" altLang="en-US" sz="24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并说明表达效果。</a:t>
            </a:r>
          </a:p>
        </p:txBody>
      </p:sp>
      <p:sp>
        <p:nvSpPr>
          <p:cNvPr id="20486" name="文本框 6"/>
          <p:cNvSpPr txBox="1">
            <a:spLocks noChangeArrowheads="1"/>
          </p:cNvSpPr>
          <p:nvPr/>
        </p:nvSpPr>
        <p:spPr bwMode="auto">
          <a:xfrm>
            <a:off x="1289276" y="1151028"/>
            <a:ext cx="1046840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dirty="0" err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跳荡得那样轻灵，脚上像是有弹簧</a:t>
            </a:r>
            <a:endParaRPr lang="en-US" altLang="zh-CN" sz="3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3782" y="3338260"/>
            <a:ext cx="10468408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、鸟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的身躯都是玲珑饱满的，细瘦而不干瘪、丰腴而臃肿，真是减一分则太瘦，增一分则</a:t>
            </a:r>
            <a:r>
              <a:rPr lang="zh-CN" altLang="en-US" sz="32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</a:t>
            </a:r>
            <a:r>
              <a:rPr lang="zh-CN" altLang="en-US" sz="32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肥，那样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的秾纤合度。</a:t>
            </a:r>
          </a:p>
        </p:txBody>
      </p:sp>
      <p:sp>
        <p:nvSpPr>
          <p:cNvPr id="3" name="矩形 2"/>
          <p:cNvSpPr/>
          <p:nvPr/>
        </p:nvSpPr>
        <p:spPr>
          <a:xfrm>
            <a:off x="1033782" y="4685334"/>
            <a:ext cx="10468408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明确：生动地体现了鸟美妙的体形，出现在我们眼前的是身材堪称完美的风华绝代的美女形象，无限的欣赏和赞叹渗透在字里行间，可见作者对这些鸟是何等的喜爱啊！</a:t>
            </a:r>
          </a:p>
        </p:txBody>
      </p:sp>
      <p:sp>
        <p:nvSpPr>
          <p:cNvPr id="6" name="矩形 5"/>
          <p:cNvSpPr/>
          <p:nvPr/>
        </p:nvSpPr>
        <p:spPr>
          <a:xfrm>
            <a:off x="1062333" y="1991187"/>
            <a:ext cx="10468408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比喻：生动形象地写出鸟跳跃的轻灵，表达了作者对鸟的喜爱之情。</a:t>
            </a:r>
          </a:p>
        </p:txBody>
      </p:sp>
    </p:spTree>
    <p:extLst>
      <p:ext uri="{BB962C8B-B14F-4D97-AF65-F5344CB8AC3E}">
        <p14:creationId xmlns:p14="http://schemas.microsoft.com/office/powerpoint/2010/main" val="161206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/>
      <p:bldP spid="20486" grpId="0" animBg="1"/>
      <p:bldP spid="2" grpId="0" animBg="1"/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圆角矩形 4"/>
          <p:cNvSpPr>
            <a:spLocks noChangeArrowheads="1"/>
          </p:cNvSpPr>
          <p:nvPr/>
        </p:nvSpPr>
        <p:spPr bwMode="auto">
          <a:xfrm>
            <a:off x="111608" y="1283126"/>
            <a:ext cx="517568" cy="348182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DFD7E"/>
              </a:gs>
              <a:gs pos="100000">
                <a:srgbClr val="FDFD7E"/>
              </a:gs>
            </a:gsLst>
            <a:lin ang="5400000"/>
          </a:gra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精彩语句赏析</a:t>
            </a:r>
          </a:p>
        </p:txBody>
      </p:sp>
      <p:sp>
        <p:nvSpPr>
          <p:cNvPr id="37893" name="文本框 5"/>
          <p:cNvSpPr txBox="1">
            <a:spLocks noChangeArrowheads="1"/>
          </p:cNvSpPr>
          <p:nvPr/>
        </p:nvSpPr>
        <p:spPr bwMode="auto">
          <a:xfrm>
            <a:off x="351010" y="100316"/>
            <a:ext cx="8121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本文所用修辞种类繁多，试</a:t>
            </a:r>
            <a:r>
              <a:rPr lang="zh-CN" altLang="en-US" sz="24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举例</a:t>
            </a:r>
            <a:r>
              <a:rPr lang="zh-CN" altLang="en-US" sz="24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并说明表达效果。</a:t>
            </a:r>
          </a:p>
        </p:txBody>
      </p:sp>
      <p:sp>
        <p:nvSpPr>
          <p:cNvPr id="4" name="矩形 3"/>
          <p:cNvSpPr/>
          <p:nvPr/>
        </p:nvSpPr>
        <p:spPr>
          <a:xfrm>
            <a:off x="1447022" y="1646795"/>
            <a:ext cx="9815925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、伫立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着一只白鹭，拳着一条腿，缩着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颈子</a:t>
            </a:r>
            <a:r>
              <a:rPr lang="en-US" altLang="zh-CN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有时候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“一行白鹭上青天”，背后衬着黛青的山色和釉绿的梯田。</a:t>
            </a:r>
          </a:p>
        </p:txBody>
      </p:sp>
      <p:sp>
        <p:nvSpPr>
          <p:cNvPr id="5" name="矩形 4"/>
          <p:cNvSpPr/>
          <p:nvPr/>
        </p:nvSpPr>
        <p:spPr>
          <a:xfrm>
            <a:off x="1397976" y="3711022"/>
            <a:ext cx="986497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明确：运用动静结合的方法向我们呈现出一幅美丽的图画。色彩明快，诗中有画，画中有诗，动静结合，引人入胜，出现在我们面前的是一幅美丽的中国画。</a:t>
            </a:r>
          </a:p>
        </p:txBody>
      </p:sp>
    </p:spTree>
    <p:extLst>
      <p:ext uri="{BB962C8B-B14F-4D97-AF65-F5344CB8AC3E}">
        <p14:creationId xmlns:p14="http://schemas.microsoft.com/office/powerpoint/2010/main" val="16445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圆角矩形 4"/>
          <p:cNvSpPr>
            <a:spLocks noChangeArrowheads="1"/>
          </p:cNvSpPr>
          <p:nvPr/>
        </p:nvSpPr>
        <p:spPr bwMode="auto">
          <a:xfrm>
            <a:off x="134223" y="1303966"/>
            <a:ext cx="886684" cy="388882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DFD7E"/>
              </a:gs>
              <a:gs pos="100000">
                <a:srgbClr val="FDFD7E"/>
              </a:gs>
            </a:gsLst>
            <a:lin ang="5400000"/>
          </a:gra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精彩语句赏析</a:t>
            </a:r>
          </a:p>
        </p:txBody>
      </p:sp>
      <p:sp>
        <p:nvSpPr>
          <p:cNvPr id="36869" name="文本框 5"/>
          <p:cNvSpPr txBox="1">
            <a:spLocks noChangeArrowheads="1"/>
          </p:cNvSpPr>
          <p:nvPr/>
        </p:nvSpPr>
        <p:spPr bwMode="auto">
          <a:xfrm>
            <a:off x="292160" y="144279"/>
            <a:ext cx="8121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zh-CN" altLang="en-US" dirty="0"/>
              <a:t>本文所用修辞种类繁多，试举例并说明表达效果。</a:t>
            </a:r>
          </a:p>
        </p:txBody>
      </p:sp>
      <p:sp>
        <p:nvSpPr>
          <p:cNvPr id="19462" name="文本框 6"/>
          <p:cNvSpPr txBox="1">
            <a:spLocks noChangeArrowheads="1"/>
          </p:cNvSpPr>
          <p:nvPr/>
        </p:nvSpPr>
        <p:spPr bwMode="auto">
          <a:xfrm>
            <a:off x="1451293" y="1104040"/>
            <a:ext cx="10385572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dirty="0"/>
              <a:t>1.</a:t>
            </a:r>
            <a:r>
              <a:rPr lang="zh-CN" altLang="en-US" dirty="0"/>
              <a:t>笼子里的鸟更不用说，常年的关在栅栏里，饮啄倒是方便，冬天还有遮风的棉罩，十分的“优待”。</a:t>
            </a:r>
          </a:p>
        </p:txBody>
      </p:sp>
      <p:sp>
        <p:nvSpPr>
          <p:cNvPr id="19463" name="文本框 7"/>
          <p:cNvSpPr txBox="1">
            <a:spLocks noChangeArrowheads="1"/>
          </p:cNvSpPr>
          <p:nvPr/>
        </p:nvSpPr>
        <p:spPr bwMode="auto">
          <a:xfrm>
            <a:off x="1472264" y="4115568"/>
            <a:ext cx="10343624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dirty="0"/>
              <a:t>2.鸟到了这种地步，我想它的苦闷，大概是仅次于贴在胶纸上的苍蝇，它的快乐，大概是仅优于在标本室里住着罢?</a:t>
            </a:r>
          </a:p>
        </p:txBody>
      </p:sp>
      <p:sp>
        <p:nvSpPr>
          <p:cNvPr id="2" name="矩形 1"/>
          <p:cNvSpPr/>
          <p:nvPr/>
        </p:nvSpPr>
        <p:spPr>
          <a:xfrm>
            <a:off x="1451292" y="2374844"/>
            <a:ext cx="10385572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反语：</a:t>
            </a:r>
            <a:r>
              <a:rPr lang="en-US" altLang="zh-CN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优待</a:t>
            </a:r>
            <a:r>
              <a:rPr lang="en-US" altLang="zh-CN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指的是人们给了鸟儿安逸的环境却剥夺了它们的自由，表达作者对提笼架鸟的做法的不满，充满讽刺意味。</a:t>
            </a:r>
          </a:p>
        </p:txBody>
      </p:sp>
      <p:sp>
        <p:nvSpPr>
          <p:cNvPr id="3" name="矩形 2"/>
          <p:cNvSpPr/>
          <p:nvPr/>
        </p:nvSpPr>
        <p:spPr>
          <a:xfrm>
            <a:off x="1472264" y="5414770"/>
            <a:ext cx="10343624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对比：把笼中鸟和粘住的苍蝇和标本动物相比，突出了失去自由的鸟儿的苦闷和不幸。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/>
      <p:bldP spid="19462" grpId="0" animBg="1"/>
      <p:bldP spid="19463" grpId="0" animBg="1"/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圆角矩形 4"/>
          <p:cNvSpPr>
            <a:spLocks noChangeArrowheads="1"/>
          </p:cNvSpPr>
          <p:nvPr/>
        </p:nvSpPr>
        <p:spPr bwMode="auto">
          <a:xfrm>
            <a:off x="134223" y="1303966"/>
            <a:ext cx="886684" cy="388882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DFD7E"/>
              </a:gs>
              <a:gs pos="100000">
                <a:srgbClr val="FDFD7E"/>
              </a:gs>
            </a:gsLst>
            <a:lin ang="5400000"/>
          </a:gra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精彩语句赏析</a:t>
            </a:r>
          </a:p>
        </p:txBody>
      </p:sp>
      <p:sp>
        <p:nvSpPr>
          <p:cNvPr id="36869" name="文本框 5"/>
          <p:cNvSpPr txBox="1">
            <a:spLocks noChangeArrowheads="1"/>
          </p:cNvSpPr>
          <p:nvPr/>
        </p:nvSpPr>
        <p:spPr bwMode="auto">
          <a:xfrm>
            <a:off x="292160" y="144279"/>
            <a:ext cx="8121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zh-CN" altLang="en-US" dirty="0"/>
              <a:t>本文所用修辞种类繁多，试举例并说明表达效果。</a:t>
            </a:r>
          </a:p>
        </p:txBody>
      </p:sp>
      <p:sp>
        <p:nvSpPr>
          <p:cNvPr id="10" name="Rectangle 3"/>
          <p:cNvSpPr>
            <a:spLocks noGrp="1" noRot="1" noChangeArrowheads="1"/>
          </p:cNvSpPr>
          <p:nvPr/>
        </p:nvSpPr>
        <p:spPr bwMode="auto">
          <a:xfrm>
            <a:off x="1514613" y="1081915"/>
            <a:ext cx="9792294" cy="584775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但是如果想要“抟扶摇而直上”，便要砖头碰壁。</a:t>
            </a:r>
            <a:endParaRPr lang="en-US" altLang="zh-CN" sz="3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14613" y="4739892"/>
            <a:ext cx="9792294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反问：说明作者对空中霸主“鹰”遭遇的同情。</a:t>
            </a:r>
          </a:p>
        </p:txBody>
      </p:sp>
      <p:sp>
        <p:nvSpPr>
          <p:cNvPr id="3" name="矩形 2"/>
          <p:cNvSpPr/>
          <p:nvPr/>
        </p:nvSpPr>
        <p:spPr>
          <a:xfrm>
            <a:off x="1514613" y="3321576"/>
            <a:ext cx="9792294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胳膊上架着的鹰，有时头上蒙着一块皮子；羽翮不整的蜷伏着不动，哪里有半点瞵视昂藏的神气？</a:t>
            </a:r>
            <a:endParaRPr lang="en-US" altLang="zh-CN" sz="3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4613" y="1955140"/>
            <a:ext cx="9792294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引用：说明鸟儿的自由翱翔与笼子里的鸟对比，表达了作者的同情。</a:t>
            </a:r>
          </a:p>
        </p:txBody>
      </p:sp>
    </p:spTree>
    <p:extLst>
      <p:ext uri="{BB962C8B-B14F-4D97-AF65-F5344CB8AC3E}">
        <p14:creationId xmlns:p14="http://schemas.microsoft.com/office/powerpoint/2010/main" val="96189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/>
      <p:bldP spid="10" grpId="0" animBg="1"/>
      <p:bldP spid="2" grpId="0" animBg="1"/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xfrm>
            <a:off x="418413" y="1"/>
            <a:ext cx="9783763" cy="196459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00CC"/>
                </a:solidFill>
              </a:rPr>
              <a:t>“笼中鸟”让人触目惊心</a:t>
            </a:r>
            <a:br>
              <a:rPr lang="zh-CN" altLang="en-US" sz="4000" b="1" dirty="0" smtClean="0">
                <a:solidFill>
                  <a:srgbClr val="0000CC"/>
                </a:solidFill>
              </a:rPr>
            </a:br>
            <a:r>
              <a:rPr lang="zh-CN" altLang="en-US" sz="4000" b="1" dirty="0" smtClean="0">
                <a:solidFill>
                  <a:srgbClr val="0000CC"/>
                </a:solidFill>
              </a:rPr>
              <a:t>      以“笼中鸟”的口吻写一段话</a:t>
            </a:r>
          </a:p>
        </p:txBody>
      </p:sp>
      <p:pic>
        <p:nvPicPr>
          <p:cNvPr id="43011" name="Picture 4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3999" y="2045596"/>
            <a:ext cx="5632594" cy="40136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838513" y="1231629"/>
            <a:ext cx="5084758" cy="496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别束住我的手脚，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穿破云层，我是一只自由的鸟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让我飞吧，给我一点做鸟的自豪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我已经厌倦了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这笼，这水，这吃不完的食物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这温暖的巢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这梦想，这渴望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钻进我的心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让我不安，让我急躁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生命无花，自残便是解脱的方式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我叫出血，我啄掉自己的羽毛</a:t>
            </a:r>
          </a:p>
        </p:txBody>
      </p:sp>
      <p:sp>
        <p:nvSpPr>
          <p:cNvPr id="44034" name="Text Box 3"/>
          <p:cNvSpPr txBox="1">
            <a:spLocks noChangeArrowheads="1"/>
          </p:cNvSpPr>
          <p:nvPr/>
        </p:nvSpPr>
        <p:spPr bwMode="auto">
          <a:xfrm>
            <a:off x="6505575" y="1196976"/>
            <a:ext cx="4014219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我是那样无用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眼看，草枯了，花谢了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春去了，秋又来了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我只能无谓的鸣叫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我应该是放纵的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在枝头，在花间，在溪畔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展示飞翔的骄傲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慢慢衰老，慢慢衰老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葬在草丛，葬在花间，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葬在河水滔滔</a:t>
            </a:r>
          </a:p>
          <a:p>
            <a:pPr>
              <a:buFont typeface="Arial" charset="0"/>
              <a:buNone/>
            </a:pPr>
            <a:endParaRPr lang="zh-CN" altLang="en-US" sz="2400" b="1" dirty="0">
              <a:solidFill>
                <a:srgbClr val="0033CC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如果一生注定在笼中生活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33CC"/>
                </a:solidFill>
              </a:rPr>
              <a:t>死亡比活着更好</a:t>
            </a:r>
          </a:p>
          <a:p>
            <a:pPr>
              <a:buFont typeface="Arial" charset="0"/>
              <a:buNone/>
            </a:pPr>
            <a:endParaRPr lang="zh-CN" altLang="en-US" sz="2400" b="1" dirty="0">
              <a:solidFill>
                <a:srgbClr val="0033CC"/>
              </a:solidFill>
            </a:endParaRPr>
          </a:p>
        </p:txBody>
      </p:sp>
      <p:sp>
        <p:nvSpPr>
          <p:cNvPr id="44035" name="Text Box 4"/>
          <p:cNvSpPr>
            <a:spLocks noGrp="1" noChangeArrowheads="1"/>
          </p:cNvSpPr>
          <p:nvPr>
            <p:ph type="title"/>
          </p:nvPr>
        </p:nvSpPr>
        <p:spPr>
          <a:xfrm>
            <a:off x="630611" y="140677"/>
            <a:ext cx="3440228" cy="589084"/>
          </a:xfrm>
        </p:spPr>
        <p:txBody>
          <a:bodyPr>
            <a:normAutofit fontScale="90000"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 smtClean="0"/>
              <a:t>《</a:t>
            </a:r>
            <a:r>
              <a:rPr lang="zh-CN" altLang="en-US" b="1" dirty="0" smtClean="0"/>
              <a:t>笼中鸟的自白</a:t>
            </a:r>
            <a:r>
              <a:rPr lang="en-US" altLang="zh-CN" b="1" dirty="0" smtClean="0"/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4" grpId="0"/>
      <p:bldP spid="440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文本框 4"/>
          <p:cNvSpPr txBox="1">
            <a:spLocks noChangeArrowheads="1"/>
          </p:cNvSpPr>
          <p:nvPr/>
        </p:nvSpPr>
        <p:spPr bwMode="auto">
          <a:xfrm>
            <a:off x="4297028" y="1328215"/>
            <a:ext cx="7137167" cy="4093428"/>
          </a:xfrm>
          <a:prstGeom prst="rect">
            <a:avLst/>
          </a:prstGeom>
          <a:noFill/>
          <a:ln>
            <a:headEnd/>
            <a:tailEnd/>
          </a:ln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梁实秋，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原名梁治华，字实秋</a:t>
            </a:r>
            <a:r>
              <a:rPr lang="zh-CN" altLang="en-US" sz="28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dirty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1903年1月6日出生于北京，浙江杭县（今余杭）人</a:t>
            </a:r>
            <a:r>
              <a:rPr lang="zh-CN" altLang="en-US" sz="2800" dirty="0" smtClean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rgbClr val="00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著名的散文家、学者、文学批评家、翻译家</a:t>
            </a:r>
            <a:r>
              <a:rPr lang="zh-CN" altLang="en-US" sz="28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国内第一个研究莎士比亚的权威，曾与鲁迅等左翼作家笔战不断。一生给中国文坛留下了两千多万字的著作，其散文集创造了中国现代散文著作出版的最高纪录。代表作有散文集</a:t>
            </a:r>
            <a:r>
              <a:rPr lang="zh-CN" altLang="en-US" sz="28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雅舍小品》、《莎士比亚全集》（译作）</a:t>
            </a:r>
            <a:r>
              <a:rPr lang="zh-CN" altLang="en-US" sz="2800" dirty="0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</a:p>
        </p:txBody>
      </p:sp>
      <p:pic>
        <p:nvPicPr>
          <p:cNvPr id="29701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525" y="1048629"/>
            <a:ext cx="3694187" cy="4652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圆角矩形 4"/>
          <p:cNvSpPr>
            <a:spLocks noChangeArrowheads="1"/>
          </p:cNvSpPr>
          <p:nvPr/>
        </p:nvSpPr>
        <p:spPr bwMode="auto">
          <a:xfrm>
            <a:off x="732391" y="1323226"/>
            <a:ext cx="702126" cy="40099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DFD7E"/>
              </a:gs>
              <a:gs pos="100000">
                <a:srgbClr val="FDFD7E"/>
              </a:gs>
            </a:gsLst>
            <a:lin ang="5400000"/>
          </a:gra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基础字词疏通</a:t>
            </a:r>
          </a:p>
        </p:txBody>
      </p:sp>
      <p:sp>
        <p:nvSpPr>
          <p:cNvPr id="31749" name="文本框 5"/>
          <p:cNvSpPr txBox="1">
            <a:spLocks noChangeArrowheads="1"/>
          </p:cNvSpPr>
          <p:nvPr/>
        </p:nvSpPr>
        <p:spPr bwMode="auto">
          <a:xfrm>
            <a:off x="2195806" y="348872"/>
            <a:ext cx="8323262" cy="600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羽翮（hé）——指鸟羽。翮，鸟羽的茎状部分。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瞵（lín）视——瞪眼注视。瞵，瞪着眼睛看。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昂藏(（cáng）——形容仪表雄伟。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饮啄（zhuó）——饮水啄食。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抟（tuán）扶摇而直上——意为凭借旋风直上高空。抟：盘旋而上；扶摇：自下而上的旋风。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丰腴（yú）——（身体）丰满。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秾纤（nóng  xiān）合度——胖瘦合适。秾：丰满，肥胖；纤：细小，瘦弱；合度，适宜。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倏（shū）地——迅速地。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啭（zhuàn）——鸟鸣声。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喙（huì）——鸟兽的嘴。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 鸢（yuān）鹰——老鹰。 </a:t>
            </a:r>
          </a:p>
          <a:p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跼蹐（jú jí）索索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——因寒冷而四肢不能伸展的样子。跼蹐：局促、拘束；索索：畏缩的样子。 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感喟（kuì）——感叹。喟，叹气。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褴褛（lán lǚ）——形容衣服破烂。 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窗棂（líng）——窗户格子。  </a:t>
            </a:r>
          </a:p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鸱枭（chī  xiāo）——鸟名，俗称“猫头鹰”。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061824" cy="68836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61485" y="377507"/>
            <a:ext cx="4416594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画眉鸟</a:t>
            </a:r>
            <a:endParaRPr lang="en-US" altLang="zh-CN" sz="5400" dirty="0" smtClean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宋  欧阳修</a:t>
            </a:r>
            <a:endParaRPr lang="en-US" altLang="zh-CN" sz="3200" dirty="0" smtClean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百啭千声随意移，</a:t>
            </a:r>
            <a:endParaRPr lang="en-US" altLang="zh-CN" sz="4000" dirty="0" smtClean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山花红紫树高低。</a:t>
            </a:r>
            <a:endParaRPr lang="en-US" altLang="zh-CN" sz="4000" dirty="0" smtClean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始知锁向金笼听，</a:t>
            </a:r>
            <a:endParaRPr lang="en-US" altLang="zh-CN" sz="4000" dirty="0" smtClean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不及林间自在啼。</a:t>
            </a:r>
            <a:endParaRPr lang="zh-CN" altLang="en-US" sz="40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WordArt 3"/>
          <p:cNvSpPr>
            <a:spLocks noChangeArrowheads="1" noChangeShapeType="1"/>
          </p:cNvSpPr>
          <p:nvPr/>
        </p:nvSpPr>
        <p:spPr bwMode="auto">
          <a:xfrm>
            <a:off x="609091" y="268448"/>
            <a:ext cx="4524972" cy="759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整体感知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717843" y="1732738"/>
            <a:ext cx="105989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、作者在文中写了哪几种鸟？对这些鸟作者的态度分别是怎样的？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17844" y="3448694"/>
            <a:ext cx="106911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en-US" b="1" dirty="0">
                <a:solidFill>
                  <a:schemeClr val="tx1"/>
                </a:solidFill>
              </a:rPr>
              <a:t>、文章前面写作者对鸟的喜爱，后面却写了“悲苦”、伤感之情，这两种矛盾的感情出现在同一篇课文里是否协调？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nimBg="1"/>
      <p:bldP spid="3379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971587" y="1182849"/>
            <a:ext cx="10071100" cy="15184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</a:rPr>
              <a:t>鸟</a:t>
            </a:r>
            <a:r>
              <a:rPr lang="en-US" altLang="zh-CN" sz="3200" b="1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</a:rPr>
              <a:t>收录在梁实秋著名散文作品集</a:t>
            </a:r>
            <a:r>
              <a:rPr lang="en-US" altLang="zh-CN" sz="3200" b="1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</a:rPr>
              <a:t>雅舍小品</a:t>
            </a:r>
            <a:r>
              <a:rPr lang="en-US" altLang="zh-CN" sz="3200" b="1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</a:rPr>
              <a:t>的第一集中，</a:t>
            </a:r>
            <a:r>
              <a:rPr lang="en-US" altLang="zh-CN" sz="3200" b="1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</a:rPr>
              <a:t>雅舍小品</a:t>
            </a:r>
            <a:r>
              <a:rPr lang="en-US" altLang="zh-CN" sz="3200" b="1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</a:rPr>
              <a:t>是梁实秋</a:t>
            </a:r>
            <a:r>
              <a:rPr lang="en-US" altLang="zh-CN" sz="3200" b="1" dirty="0">
                <a:solidFill>
                  <a:srgbClr val="000000"/>
                </a:solidFill>
                <a:latin typeface="Calibri Light"/>
                <a:ea typeface="DLF-3-0-599151120+ZLOFmj-267"/>
                <a:cs typeface="DLF-3-0-599151120+ZLOFmj-267"/>
              </a:rPr>
              <a:t>1939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</a:rPr>
              <a:t>年在四川北碚雅舍所写的小品文的结集</a:t>
            </a:r>
            <a:r>
              <a:rPr lang="zh-CN" altLang="en-US" sz="3200" b="1" dirty="0">
                <a:solidFill>
                  <a:srgbClr val="000000"/>
                </a:solidFill>
                <a:latin typeface="Calibri Light"/>
                <a:ea typeface="KTJ+ZLOFjk-2"/>
                <a:cs typeface="KTJ+ZLOFjk-2"/>
              </a:rPr>
              <a:t>。</a:t>
            </a:r>
            <a:r>
              <a:rPr lang="zh-CN" altLang="en-US" sz="3200" dirty="0">
                <a:latin typeface="Calibri Light"/>
              </a:rPr>
              <a:t> </a:t>
            </a:r>
          </a:p>
        </p:txBody>
      </p:sp>
      <p:sp>
        <p:nvSpPr>
          <p:cNvPr id="6" name="WordArt 3"/>
          <p:cNvSpPr>
            <a:spLocks noChangeArrowheads="1" noChangeShapeType="1"/>
          </p:cNvSpPr>
          <p:nvPr/>
        </p:nvSpPr>
        <p:spPr bwMode="auto">
          <a:xfrm>
            <a:off x="449699" y="268448"/>
            <a:ext cx="4524972" cy="7599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深度解读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971587" y="2811180"/>
            <a:ext cx="10071100" cy="9787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>
              <a:lnSpc>
                <a:spcPct val="90000"/>
              </a:lnSpc>
              <a:defRPr sz="3200">
                <a:solidFill>
                  <a:srgbClr val="000000"/>
                </a:solidFill>
                <a:latin typeface="Calibri Light"/>
                <a:ea typeface="KTJ+ZLOFjk-2"/>
                <a:cs typeface="KTJ+ZLOFjk-2"/>
              </a:defRPr>
            </a:lvl1pPr>
          </a:lstStyle>
          <a:p>
            <a:r>
              <a:rPr lang="zh-CN" altLang="en-US" dirty="0"/>
              <a:t>本篇文章要表达的中心是什么？试着分析说明</a:t>
            </a: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971587" y="4035106"/>
            <a:ext cx="10071100" cy="23908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>
              <a:lnSpc>
                <a:spcPct val="90000"/>
              </a:lnSpc>
              <a:defRPr sz="3200">
                <a:solidFill>
                  <a:srgbClr val="000000"/>
                </a:solidFill>
                <a:latin typeface="Calibri Light"/>
                <a:ea typeface="KTJ+ZLOFjk-2"/>
                <a:cs typeface="KTJ+ZLOFjk-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dirty="0"/>
              <a:t>本文生动细腻地描写了鸟儿悦耳的鸣叫和优美的形体，表达了对鸟儿的欣赏喜爱之情；</a:t>
            </a:r>
          </a:p>
          <a:p>
            <a:endParaRPr lang="zh-CN" altLang="en-US" dirty="0"/>
          </a:p>
          <a:p>
            <a:r>
              <a:rPr lang="zh-CN" altLang="en-US" dirty="0"/>
              <a:t>同时作者对鸟儿的生存和命运充满悲悯与同情，也寄托了作者对自由生活的向往和对囚笼般的现实的不满。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 autoUpdateAnimBg="0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idx="1"/>
          </p:nvPr>
        </p:nvSpPr>
        <p:spPr>
          <a:xfrm>
            <a:off x="307731" y="1232692"/>
            <a:ext cx="11148646" cy="4554071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b="1" dirty="0" smtClean="0">
                <a:latin typeface="+mn-ea"/>
              </a:rPr>
              <a:t>           </a:t>
            </a:r>
            <a:r>
              <a:rPr lang="zh-CN" altLang="zh-CN" b="1" dirty="0" smtClean="0">
                <a:latin typeface="+mn-ea"/>
              </a:rPr>
              <a:t>自从</a:t>
            </a:r>
            <a:r>
              <a:rPr lang="zh-CN" altLang="zh-CN" b="1" dirty="0">
                <a:latin typeface="+mn-ea"/>
              </a:rPr>
              <a:t>离开四川以后，不再容易看见那样多型类的鸟的跳荡，也不再容易听到那样悦耳的鸟鸣。</a:t>
            </a:r>
            <a:r>
              <a:rPr lang="zh-CN" altLang="en-US" sz="3200" b="1" dirty="0" smtClean="0">
                <a:latin typeface="+mn-ea"/>
              </a:rPr>
              <a:t>只是清早遇到烟突冒烟的时候，一群麻雀挤在檐</a:t>
            </a:r>
            <a:r>
              <a:rPr lang="zh-CN" altLang="en-US" b="1" dirty="0">
                <a:latin typeface="+mn-ea"/>
              </a:rPr>
              <a:t>下的烟</a:t>
            </a:r>
            <a:r>
              <a:rPr lang="zh-CN" altLang="en-US" b="1" dirty="0" smtClean="0">
                <a:latin typeface="+mn-ea"/>
              </a:rPr>
              <a:t>突旁边取暖，隔着窗纸有时还能看见伏在窗棂上的雀儿的映影。喜鹊</a:t>
            </a:r>
            <a:r>
              <a:rPr lang="zh-CN" altLang="en-US" sz="3200" b="1" dirty="0" smtClean="0">
                <a:latin typeface="+mn-ea"/>
              </a:rPr>
              <a:t>不知逃到哪里去了。带哨子的鸽子也很少看见在天空打旋。黄昏时偶尔还听见寒鸦在古木上鼓噪，入夜也还能听见那像哭又像笑的鸱枭的怪叫。再令人触目的就是那些偶然一见的囚在笼里的小鸟儿了，但是我不忍看。 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5175858" y="1295123"/>
            <a:ext cx="2420696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1591409" y="1851873"/>
            <a:ext cx="2895120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4426649" y="2319941"/>
            <a:ext cx="912822" cy="564169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9305493" y="2783038"/>
            <a:ext cx="813732" cy="6807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4069076" y="3438826"/>
            <a:ext cx="2059162" cy="578404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9712359" y="3513993"/>
            <a:ext cx="807435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21083" y="250351"/>
            <a:ext cx="10325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/>
              <a:t>细读课文最后一自然段，说说作者有何言外之意？</a:t>
            </a:r>
          </a:p>
        </p:txBody>
      </p:sp>
      <p:pic>
        <p:nvPicPr>
          <p:cNvPr id="2" name="鸟朗读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14994" y="5786763"/>
            <a:ext cx="609600" cy="609600"/>
          </a:xfrm>
          <a:prstGeom prst="rect">
            <a:avLst/>
          </a:prstGeom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8076633" y="4017230"/>
            <a:ext cx="2443161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732697" y="4520467"/>
            <a:ext cx="2150363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8551146" y="4565650"/>
            <a:ext cx="1568080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3189108" y="5068887"/>
            <a:ext cx="1297421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49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7108" grpId="0" animBg="1"/>
      <p:bldP spid="47109" grpId="0" animBg="1"/>
      <p:bldP spid="47110" grpId="0" animBg="1"/>
      <p:bldP spid="47111" grpId="0" animBg="1"/>
      <p:bldP spid="47112" grpId="0" animBg="1"/>
      <p:bldP spid="47113" grpId="0" animBg="1"/>
      <p:bldP spid="10" grpId="0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 noChangeArrowheads="1"/>
          </p:cNvSpPr>
          <p:nvPr>
            <p:ph type="title"/>
          </p:nvPr>
        </p:nvSpPr>
        <p:spPr>
          <a:xfrm>
            <a:off x="376894" y="427838"/>
            <a:ext cx="4102827" cy="573947"/>
          </a:xfrm>
        </p:spPr>
        <p:txBody>
          <a:bodyPr lIns="74278" tIns="37137" rIns="74278" bIns="37137">
            <a:normAutofit fontScale="90000"/>
          </a:bodyPr>
          <a:lstStyle/>
          <a:p>
            <a:r>
              <a:rPr lang="zh-CN" altLang="en-US" dirty="0" smtClean="0">
                <a:latin typeface="宋体" panose="02010600030101010101" pitchFamily="2" charset="-122"/>
              </a:rPr>
              <a:t>资料链接</a:t>
            </a:r>
            <a:r>
              <a:rPr lang="en-US" altLang="zh-CN" dirty="0" smtClean="0">
                <a:latin typeface="宋体" panose="02010600030101010101" pitchFamily="2" charset="-122"/>
              </a:rPr>
              <a:t>——</a:t>
            </a:r>
            <a:r>
              <a:rPr lang="zh-CN" altLang="en-US" dirty="0" smtClean="0">
                <a:latin typeface="宋体" panose="02010600030101010101" pitchFamily="2" charset="-122"/>
              </a:rPr>
              <a:t>梁实秋</a:t>
            </a:r>
          </a:p>
        </p:txBody>
      </p:sp>
      <p:sp>
        <p:nvSpPr>
          <p:cNvPr id="9218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595619" y="1674202"/>
            <a:ext cx="10656705" cy="2962275"/>
          </a:xfrm>
        </p:spPr>
        <p:txBody>
          <a:bodyPr vert="horz" wrap="square" lIns="74278" tIns="37137" rIns="74278" bIns="37137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·1937</a:t>
            </a:r>
            <a:r>
              <a:rPr lang="zh-CN" altLang="en-US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年七七事变，离家到抗战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后方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四川重庆，与家人一别</a:t>
            </a:r>
            <a:r>
              <a:rPr lang="en-US" altLang="zh-CN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年。</a:t>
            </a:r>
            <a:endParaRPr lang="en-US" altLang="zh-CN" b="1" dirty="0" smtClean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dirty="0" smtClean="0">
              <a:latin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 smtClean="0">
                <a:latin typeface="宋体" panose="02010600030101010101" pitchFamily="2" charset="-122"/>
              </a:rPr>
              <a:t>·</a:t>
            </a:r>
            <a:r>
              <a:rPr lang="zh-CN" altLang="en-US" b="1" dirty="0" smtClean="0">
                <a:latin typeface="宋体" panose="02010600030101010101" pitchFamily="2" charset="-122"/>
              </a:rPr>
              <a:t>梁实秋是自由主义知识分子，因其文学主张与鲁迅等左翼作家不同， </a:t>
            </a:r>
            <a:r>
              <a:rPr lang="zh-CN" altLang="en-US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被冠上</a:t>
            </a:r>
            <a:r>
              <a:rPr lang="en-US" altLang="zh-CN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反动文人</a:t>
            </a:r>
            <a:r>
              <a:rPr lang="en-US" altLang="zh-CN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的帽子。</a:t>
            </a:r>
            <a:endParaRPr lang="en-US" altLang="zh-CN" b="1" dirty="0" smtClean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b="1" dirty="0" smtClean="0">
              <a:latin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宋体" panose="02010600030101010101" pitchFamily="2" charset="-122"/>
              </a:rPr>
              <a:t>·</a:t>
            </a:r>
            <a:r>
              <a:rPr lang="en-US" altLang="zh-CN" b="1" dirty="0" smtClean="0">
                <a:latin typeface="宋体" panose="02010600030101010101" pitchFamily="2" charset="-122"/>
              </a:rPr>
              <a:t>1949</a:t>
            </a:r>
            <a:r>
              <a:rPr lang="zh-CN" altLang="en-US" b="1" dirty="0" smtClean="0">
                <a:latin typeface="宋体" panose="02010600030101010101" pitchFamily="2" charset="-122"/>
              </a:rPr>
              <a:t>年他到台湾师范大学教书，其作品在大陆遭到封杀，留在大陆的子女也受到株连，遭到迫害。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b="1" dirty="0" smtClean="0">
              <a:latin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b="1" dirty="0" smtClean="0"/>
          </a:p>
        </p:txBody>
      </p:sp>
      <p:sp>
        <p:nvSpPr>
          <p:cNvPr id="9219" name="文本框 3"/>
          <p:cNvSpPr txBox="1"/>
          <p:nvPr/>
        </p:nvSpPr>
        <p:spPr>
          <a:xfrm>
            <a:off x="595619" y="5215496"/>
            <a:ext cx="10721130" cy="895602"/>
          </a:xfrm>
          <a:prstGeom prst="rect">
            <a:avLst/>
          </a:prstGeom>
          <a:noFill/>
          <a:ln w="9525">
            <a:noFill/>
          </a:ln>
        </p:spPr>
        <p:txBody>
          <a:bodyPr wrap="square" lIns="99034" tIns="49516" rIns="99034" bIns="49516">
            <a:spAutoFit/>
          </a:bodyPr>
          <a:lstStyle/>
          <a:p>
            <a:pPr defTabSz="1073150"/>
            <a:r>
              <a:rPr lang="zh-CN" altLang="en-US" sz="2585" b="1" noProof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    同样</a:t>
            </a:r>
            <a:r>
              <a:rPr lang="zh-CN" altLang="en-US" sz="2585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坎坷的经历，同样苦难的生活，同样不幸的命运</a:t>
            </a:r>
            <a:r>
              <a:rPr lang="zh-CN" altLang="en-US" sz="2585" b="1" noProof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，也</a:t>
            </a:r>
            <a:r>
              <a:rPr lang="zh-CN" altLang="en-US" sz="2585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同样渴望自由，成就了这段人鸟奇缘</a:t>
            </a:r>
            <a:r>
              <a:rPr lang="zh-CN" altLang="en-US" sz="2585" b="1" noProof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。</a:t>
            </a:r>
            <a:endParaRPr lang="zh-CN" altLang="en-US" sz="2955" b="1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 uiExpand="1" build="p"/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2893" y="3565325"/>
            <a:ext cx="9869240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kern="0" dirty="0" smtClean="0">
                <a:solidFill>
                  <a:srgbClr val="0033CC"/>
                </a:solidFill>
                <a:latin typeface="Arial"/>
                <a:ea typeface="宋体"/>
              </a:rPr>
              <a:t>       作者</a:t>
            </a:r>
            <a:r>
              <a:rPr lang="zh-CN" altLang="en-US" sz="3200" kern="0" dirty="0">
                <a:solidFill>
                  <a:srgbClr val="0033CC"/>
                </a:solidFill>
                <a:latin typeface="Arial"/>
                <a:ea typeface="宋体"/>
              </a:rPr>
              <a:t>希望建立自由、平等、幸福、美好、没有强权、没有欺压、没有贫困的社会。希望有个能够自由地发展个性和才能的人生。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2893" y="1080840"/>
            <a:ext cx="9869240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CC0066"/>
              </a:buClr>
              <a:buSzPct val="70000"/>
            </a:pPr>
            <a:r>
              <a:rPr lang="zh-CN" altLang="en-US" sz="3200" kern="0" dirty="0" smtClean="0">
                <a:latin typeface="Arial"/>
                <a:ea typeface="宋体"/>
              </a:rPr>
              <a:t>       从</a:t>
            </a:r>
            <a:r>
              <a:rPr lang="zh-CN" altLang="en-US" sz="3200" kern="0" dirty="0">
                <a:latin typeface="Arial"/>
                <a:ea typeface="宋体"/>
              </a:rPr>
              <a:t>作者对各种鸟的描写中，你感悟到作者希望有怎样的社会和人生？ </a:t>
            </a:r>
          </a:p>
        </p:txBody>
      </p:sp>
    </p:spTree>
    <p:extLst>
      <p:ext uri="{BB962C8B-B14F-4D97-AF65-F5344CB8AC3E}">
        <p14:creationId xmlns:p14="http://schemas.microsoft.com/office/powerpoint/2010/main" val="75035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237</TotalTime>
  <Words>1455</Words>
  <Application>Microsoft Office PowerPoint</Application>
  <PresentationFormat>自定义</PresentationFormat>
  <Paragraphs>108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资料链接——梁实秋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“笼中鸟”让人触目惊心       以“笼中鸟”的口吻写一段话</vt:lpstr>
      <vt:lpstr>《笼中鸟的自白》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wlzx</dc:creator>
  <cp:lastModifiedBy>沈源</cp:lastModifiedBy>
  <cp:revision>45</cp:revision>
  <dcterms:created xsi:type="dcterms:W3CDTF">2015-05-05T08:02:00Z</dcterms:created>
  <dcterms:modified xsi:type="dcterms:W3CDTF">2016-11-25T01:44:55Z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