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handoutMasterIdLst>
    <p:handoutMasterId r:id="rId2"/>
  </p:handoutMasterIdLst>
  <p:sldIdLst>
    <p:sldId id="256" r:id="rId3"/>
    <p:sldId id="276" r:id="rId4"/>
    <p:sldId id="285" r:id="rId5"/>
    <p:sldId id="259" r:id="rId6"/>
    <p:sldId id="268" r:id="rId7"/>
    <p:sldId id="279" r:id="rId8"/>
    <p:sldId id="280" r:id="rId9"/>
    <p:sldId id="258" r:id="rId10"/>
    <p:sldId id="269" r:id="rId11"/>
    <p:sldId id="278" r:id="rId12"/>
    <p:sldId id="277" r:id="rId13"/>
    <p:sldId id="260" r:id="rId14"/>
    <p:sldId id="270" r:id="rId15"/>
    <p:sldId id="271" r:id="rId16"/>
    <p:sldId id="283" r:id="rId17"/>
    <p:sldId id="289" r:id="rId18"/>
  </p:sldIdLst>
  <p:sldSz cx="9144000" cy="6858000" type="screen4x3"/>
  <p:notesSz cx="6797675" cy="9928225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16"/>
    <p:restoredTop sz="94660"/>
  </p:normalViewPr>
  <p:slideViewPr>
    <p:cSldViewPr showGuides="1">
      <p:cViewPr>
        <p:scale>
          <a:sx n="116" d="100"/>
          <a:sy n="116" d="100"/>
        </p:scale>
        <p:origin x="-1674" y="108"/>
      </p:cViewPr>
      <p:guideLst>
        <p:guide orient="horz" pos="2160"/>
        <p:guide pos="28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tags" Target="tags/tag1.xml" /><Relationship Id="rId2" Type="http://schemas.openxmlformats.org/officeDocument/2006/relationships/handoutMaster" Target="handoutMasters/handoutMaster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hyperlink" Target="&#26376;&#28385;&#35199;&#27004;.mp4" TargetMode="Ex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jpeg" /><Relationship Id="rId4" Type="http://schemas.openxmlformats.org/officeDocument/2006/relationships/image" Target="../media/image1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hyperlink" Target="&#26376;&#28385;&#35199;&#27004;.mp4" TargetMode="Ex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hyperlink" Target="&#26376;&#28385;&#35199;&#27004;.mp4" TargetMode="Ex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vert="horz" wrap="square" lIns="91440" tIns="45720" rIns="91440" bIns="45720" anchor="ctr" anchorCtr="0"/>
          <a:lstStyle/>
          <a:p>
            <a:pPr eaLnBrk="1" hangingPunct="1">
              <a:buClrTx/>
              <a:buSzTx/>
              <a:buFontTx/>
            </a:pPr>
            <a:endParaRPr lang="zh-CN" altLang="en-US" sz="4400" kern="1200"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ClrTx/>
              <a:buSzTx/>
              <a:buFontTx/>
            </a:pPr>
            <a:endParaRPr lang="zh-CN" altLang="en-US" sz="3200" kern="1200">
              <a:latin typeface="+mn-lt"/>
              <a:ea typeface="+mn-ea"/>
              <a:cs typeface="+mn-cs"/>
            </a:endParaRPr>
          </a:p>
        </p:txBody>
      </p:sp>
      <p:pic>
        <p:nvPicPr>
          <p:cNvPr id="307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9387" y="-12700"/>
            <a:ext cx="9502775" cy="688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TextBox 1"/>
          <p:cNvSpPr txBox="1"/>
          <p:nvPr/>
        </p:nvSpPr>
        <p:spPr>
          <a:xfrm>
            <a:off x="85725" y="1408113"/>
            <a:ext cx="880745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</a:t>
            </a:r>
            <a:endParaRPr lang="zh-CN" altLang="en-US" sz="400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290" name="内容占位符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rcRect b="4852"/>
          <a:stretch>
            <a:fillRect/>
          </a:stretch>
        </p:blipFill>
        <p:spPr>
          <a:xfrm>
            <a:off x="57150" y="107950"/>
            <a:ext cx="9144000" cy="674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5"/>
          <p:cNvSpPr txBox="1"/>
          <p:nvPr/>
        </p:nvSpPr>
        <p:spPr>
          <a:xfrm>
            <a:off x="1116013" y="1330325"/>
            <a:ext cx="5976937" cy="12017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36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醉意朗读：</a:t>
            </a:r>
            <a:endParaRPr lang="zh-CN" altLang="en-US" sz="36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你从哪些地方读出了醉意？</a:t>
            </a:r>
            <a:endParaRPr lang="en-US" altLang="zh-CN" sz="36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0084" y="205734"/>
            <a:ext cx="2271776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isometricOffAxis1Right">
                <a:rot lat="600000" lon="19500000" rev="0"/>
              </a:camera>
              <a:lightRig rig="threePt" dir="t"/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6600"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情之美</a:t>
            </a:r>
            <a:endParaRPr kumimoji="0" lang="zh-CN" altLang="en-US" sz="5400" b="1" i="0" u="none" strike="noStrike" kern="1200" cap="none" spc="0" normalizeH="0" baseline="0" noProof="1">
              <a:ln w="6600"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58888" y="3141663"/>
            <a:ext cx="5834062" cy="1754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36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饱满的感情朗读：</a:t>
            </a:r>
            <a:endParaRPr lang="en-US" altLang="zh-CN" sz="36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浓浓的醉意充满了作者怎   样的感情色彩？</a:t>
            </a:r>
            <a:endParaRPr lang="zh-CN" altLang="en-US" sz="36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313" name="组合 1"/>
          <p:cNvGrpSpPr>
            <a:grpSpLocks noChangeAspect="1"/>
          </p:cNvGrpSpPr>
          <p:nvPr/>
        </p:nvGrpSpPr>
        <p:grpSpPr>
          <a:xfrm>
            <a:off x="0" y="-44450"/>
            <a:ext cx="9144000" cy="6858000"/>
            <a:chExt cx="5520" cy="3744"/>
          </a:xfrm>
        </p:grpSpPr>
        <p:grpSp>
          <p:nvGrpSpPr>
            <p:cNvPr id="13314" name="组合 2"/>
            <p:cNvGrpSpPr>
              <a:grpSpLocks noChangeAspect="1"/>
            </p:cNvGrpSpPr>
            <p:nvPr/>
          </p:nvGrpSpPr>
          <p:grpSpPr>
            <a:xfrm>
              <a:off x="0" y="0"/>
              <a:ext cx="5520" cy="3744"/>
              <a:chExt cx="5520" cy="3744"/>
            </a:xfrm>
          </p:grpSpPr>
          <p:pic>
            <p:nvPicPr>
              <p:cNvPr id="13315" name="图片 4"/>
              <p:cNvPicPr>
                <a:picLocks noChangeAspect="1"/>
              </p:cNvPicPr>
              <p:nvPr/>
            </p:nvPicPr>
            <p:blipFill>
              <a:blip r:embed="rId2"/>
              <a:srcRect l="12448" t="10632" r="9706" b="7820"/>
              <a:stretch>
                <a:fillRect/>
              </a:stretch>
            </p:blipFill>
            <p:spPr>
              <a:xfrm>
                <a:off x="0" y="0"/>
                <a:ext cx="5520" cy="3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16" name="图片 5"/>
              <p:cNvPicPr>
                <a:picLocks noChangeAspect="1"/>
              </p:cNvPicPr>
              <p:nvPr/>
            </p:nvPicPr>
            <p:blipFill>
              <a:blip r:embed="rId2"/>
              <a:srcRect l="18379" t="15860" r="47517" b="55913"/>
              <a:stretch>
                <a:fillRect/>
              </a:stretch>
            </p:blipFill>
            <p:spPr>
              <a:xfrm>
                <a:off x="336" y="192"/>
                <a:ext cx="4896" cy="3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3317" name="图片 3" descr="2007105184134954_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105"/>
            <a:stretch>
              <a:fillRect/>
            </a:stretch>
          </p:blipFill>
          <p:spPr>
            <a:xfrm>
              <a:off x="336" y="2400"/>
              <a:ext cx="1248" cy="118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矩形 6"/>
          <p:cNvSpPr/>
          <p:nvPr/>
        </p:nvSpPr>
        <p:spPr>
          <a:xfrm>
            <a:off x="912064" y="428398"/>
            <a:ext cx="1560830" cy="9220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isometricOffAxis1Right">
                <a:rot lat="600000" lon="19500000" rev="0"/>
              </a:camera>
              <a:lightRig rig="threePt" dir="t"/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6600"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插曲</a:t>
            </a:r>
            <a:endParaRPr kumimoji="0" lang="zh-CN" altLang="en-US" sz="5400" b="1" i="0" u="none" strike="noStrike" kern="1200" cap="none" spc="0" normalizeH="0" baseline="0" noProof="1">
              <a:ln w="6600"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1031875" y="1279525"/>
            <a:ext cx="7159625" cy="2030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>
                <a:latin typeface="Arial" panose="020b0604020202020204" pitchFamily="34" charset="0"/>
                <a:ea typeface="宋体" panose="02010600030101010101" pitchFamily="2" charset="-122"/>
              </a:rPr>
              <a:t>李清照喜欢出游，喜欢闲游。经常在山明水静的地方寻找诗情。暮春时节，绿树成荫，草木掩映，她在芍药花前流连，当晚提笔填词，以芍药自比，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绰约俱见天真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；中秋佳节，夫妻花园散步，桂花香气扑鼻，兴致油然而生，吟出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暗淡轻黄性体柔，清疏迹远只留香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，她喜欢花下恬淡与从容；他们夫妻冬天经常看梅花映雪，雪地上经常留下深深浅浅的脚印，长灯下摊开宣纸记下日间的心情。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116013" y="3141663"/>
            <a:ext cx="6985000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李清照赏玩游乐的时候，必有酒助兴。少女时饮酒，婚后饮酒，孤家寡人饮酒，词人饮酒不拘时节不拘地点，兴致上来，饮上几杯，醉也好，醒也好，天地云月，都在酒杯中。不变的是才女的风姿。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5718" y="43809"/>
            <a:ext cx="5422386" cy="923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isometricOffAxis1Right">
                <a:rot lat="600000" lon="19500000" rev="0"/>
              </a:camera>
              <a:lightRig rig="threePt" dir="t"/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6600"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情之美</a:t>
            </a:r>
            <a:endParaRPr kumimoji="0" lang="zh-CN" altLang="en-US" sz="5400" b="1" i="0" u="none" strike="noStrike" kern="1200" cap="none" spc="0" normalizeH="0" baseline="0" noProof="1">
              <a:ln w="6600"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TextBox 1"/>
          <p:cNvSpPr txBox="1"/>
          <p:nvPr/>
        </p:nvSpPr>
        <p:spPr>
          <a:xfrm>
            <a:off x="338138" y="977900"/>
            <a:ext cx="8807450" cy="2554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同位共读：</a:t>
            </a:r>
            <a:endParaRPr lang="en-US" altLang="zh-CN" sz="400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0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一个选择带着“醉意”朗读，一个选择带着“兴尽”去读，读出不同的感觉。</a:t>
            </a:r>
            <a:endParaRPr lang="zh-CN" altLang="en-US" sz="400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813" y="3532188"/>
            <a:ext cx="5472112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4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情怀</a:t>
            </a:r>
            <a:endParaRPr lang="zh-CN" altLang="en-US" sz="48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 bwMode="auto">
          <a:xfrm>
            <a:off x="323528" y="116632"/>
            <a:ext cx="3048397" cy="936104"/>
          </a:xfrm>
          <a:effectLst/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cene3d>
              <a:camera prst="isometricOffAxis1Righ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j-cs"/>
              </a:rPr>
              <a:t>人之美</a:t>
            </a:r>
            <a:endParaRPr kumimoji="0" lang="zh-CN" altLang="en-US" sz="6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j-cs"/>
            </a:endParaRPr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395288" y="1054100"/>
            <a:ext cx="7848600" cy="1296988"/>
          </a:xfrm>
        </p:spPr>
        <p:txBody>
          <a:bodyPr vert="horz" wrap="square" lIns="91440" tIns="45720" rIns="91440" bIns="45720" anchor="t" anchorCtr="0"/>
          <a:lstStyle/>
          <a:p>
            <a:pPr marL="1371600" lvl="3" indent="0" eaLnBrk="1" hangingPunct="1">
              <a:buNone/>
            </a:pPr>
            <a:r>
              <a:rPr lang="en-US" altLang="en-US" sz="3200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展开想象自由读：词中少女的形象。</a:t>
            </a:r>
            <a:endParaRPr lang="en-US" altLang="zh-CN" sz="320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2348880"/>
            <a:ext cx="5616624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 </a:t>
            </a:r>
            <a:endParaRPr kumimoji="0" lang="zh-CN" altLang="en-US" sz="28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1740" y="2067560"/>
            <a:ext cx="3929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那个赏景到日暮</a:t>
            </a:r>
            <a:r>
              <a:rPr lang="en-US" altLang="zh-CN"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lang="en-US" altLang="zh-CN" noProof="1"/>
          </a:p>
        </p:txBody>
      </p:sp>
      <p:sp>
        <p:nvSpPr>
          <p:cNvPr id="5" name="文本框 4"/>
          <p:cNvSpPr txBox="1"/>
          <p:nvPr/>
        </p:nvSpPr>
        <p:spPr>
          <a:xfrm>
            <a:off x="2585085" y="2717165"/>
            <a:ext cx="7200900" cy="583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那个沉醉到不知归路</a:t>
            </a:r>
            <a:r>
              <a:rPr lang="en-US" altLang="zh-CN" sz="32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</a:t>
            </a:r>
            <a:endParaRPr lang="en-US" altLang="zh-CN" noProof="1"/>
          </a:p>
        </p:txBody>
      </p:sp>
      <p:sp>
        <p:nvSpPr>
          <p:cNvPr id="6" name="文本框 5"/>
          <p:cNvSpPr txBox="1"/>
          <p:nvPr/>
        </p:nvSpPr>
        <p:spPr>
          <a:xfrm>
            <a:off x="2585085" y="3305810"/>
            <a:ext cx="720090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那个兴尽到晚回舟</a:t>
            </a:r>
            <a:endParaRPr lang="en-US" altLang="zh-CN" sz="32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</a:t>
            </a:r>
            <a:endParaRPr lang="en-US" altLang="zh-CN" noProof="1"/>
          </a:p>
        </p:txBody>
      </p:sp>
      <p:sp>
        <p:nvSpPr>
          <p:cNvPr id="7" name="文本框 6"/>
          <p:cNvSpPr txBox="1"/>
          <p:nvPr/>
        </p:nvSpPr>
        <p:spPr>
          <a:xfrm>
            <a:off x="2585085" y="3950969"/>
            <a:ext cx="7200900" cy="58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那个争渡到惊起鸥鹭</a:t>
            </a:r>
            <a:r>
              <a:rPr lang="en-US" altLang="zh-CN" sz="3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8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</a:t>
            </a:r>
            <a:endParaRPr lang="en-US" altLang="zh-CN" noProof="1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28588" y="763588"/>
            <a:ext cx="8531225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lvl="3" indent="0" algn="l" rtl="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altLang="en-US" sz="3600">
                <a:solidFill>
                  <a:srgbClr val="00206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感悟朗读，深入体会词人精神世界</a:t>
            </a:r>
            <a:r>
              <a:rPr altLang="en-US" sz="32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altLang="zh-CN" sz="320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411" name="TextBox 1"/>
          <p:cNvSpPr txBox="1"/>
          <p:nvPr/>
        </p:nvSpPr>
        <p:spPr>
          <a:xfrm>
            <a:off x="1747836" y="1196975"/>
            <a:ext cx="6911975" cy="5200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endParaRPr lang="en-US" altLang="zh-CN" strike="noStrike" noProof="1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封建礼教的重压下，</a:t>
            </a:r>
            <a:endParaRPr lang="en-US" altLang="zh-CN" sz="2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她依然醉意的打量红尘。</a:t>
            </a:r>
            <a:endParaRPr lang="en-US" altLang="zh-CN" sz="2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她就是要告诉世人，</a:t>
            </a:r>
            <a:endParaRPr lang="en-US" altLang="zh-CN" sz="2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青春时节她是那样的沉醉过，</a:t>
            </a:r>
            <a:endParaRPr lang="en-US" altLang="zh-CN" sz="2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她不喜欢拘束，亦不喜欢沉默。</a:t>
            </a:r>
            <a:endParaRPr lang="en-US" altLang="zh-CN" sz="2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她是飞扬肆意的，她无惧世俗的眼光。</a:t>
            </a:r>
            <a:endParaRPr lang="en-US" altLang="zh-CN" sz="2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她做她喜欢做的，追求她喜欢追求的。</a:t>
            </a:r>
            <a:endParaRPr lang="en-US" altLang="zh-CN" sz="2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她就这样一路走来，一路走远。</a:t>
            </a:r>
            <a:endParaRPr lang="en-US" altLang="zh-CN" sz="2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endParaRPr lang="en-US" altLang="zh-CN" sz="28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endParaRPr lang="en-US" altLang="zh-CN" sz="2400" strike="noStrike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endParaRPr lang="zh-CN" altLang="en-US" sz="2400" strike="noStrike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825" y="188912"/>
            <a:ext cx="1878012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1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人之美</a:t>
            </a:r>
            <a:endParaRPr kumimoji="0" lang="zh-CN" altLang="en-US" sz="4400" b="0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09" name="图片 5"/>
          <p:cNvPicPr>
            <a:picLocks noChangeAspect="1"/>
          </p:cNvPicPr>
          <p:nvPr/>
        </p:nvPicPr>
        <p:blipFill>
          <a:blip r:embed="rId2"/>
          <a:srcRect l="18379" t="15860" r="47517" b="55913"/>
          <a:stretch>
            <a:fillRect/>
          </a:stretch>
        </p:blipFill>
        <p:spPr>
          <a:xfrm>
            <a:off x="547688" y="339725"/>
            <a:ext cx="8108950" cy="6242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5"/>
          <p:cNvPicPr>
            <a:picLocks noChangeAspect="1"/>
          </p:cNvPicPr>
          <p:nvPr/>
        </p:nvPicPr>
        <p:blipFill>
          <a:blip r:embed="rId2"/>
          <a:srcRect l="18379" t="15860" r="47517" b="55913"/>
          <a:stretch>
            <a:fillRect/>
          </a:stretch>
        </p:blipFill>
        <p:spPr>
          <a:xfrm>
            <a:off x="107950" y="188913"/>
            <a:ext cx="8110538" cy="6242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1" name="组合 1"/>
          <p:cNvGrpSpPr>
            <a:grpSpLocks noChangeAspect="1"/>
          </p:cNvGrpSpPr>
          <p:nvPr/>
        </p:nvGrpSpPr>
        <p:grpSpPr>
          <a:xfrm>
            <a:off x="-39687" y="-119062"/>
            <a:ext cx="9144000" cy="6858000"/>
            <a:chExt cx="5520" cy="3744"/>
          </a:xfrm>
        </p:grpSpPr>
        <p:grpSp>
          <p:nvGrpSpPr>
            <p:cNvPr id="17412" name="组合 2"/>
            <p:cNvGrpSpPr>
              <a:grpSpLocks noChangeAspect="1"/>
            </p:cNvGrpSpPr>
            <p:nvPr/>
          </p:nvGrpSpPr>
          <p:grpSpPr>
            <a:xfrm>
              <a:off x="0" y="0"/>
              <a:ext cx="5520" cy="3744"/>
              <a:chExt cx="5520" cy="3744"/>
            </a:xfrm>
          </p:grpSpPr>
          <p:pic>
            <p:nvPicPr>
              <p:cNvPr id="17413" name="图片 4"/>
              <p:cNvPicPr>
                <a:picLocks noChangeAspect="1"/>
              </p:cNvPicPr>
              <p:nvPr/>
            </p:nvPicPr>
            <p:blipFill>
              <a:blip r:embed="rId2"/>
              <a:srcRect l="12448" t="10632" r="9706" b="7820"/>
              <a:stretch>
                <a:fillRect/>
              </a:stretch>
            </p:blipFill>
            <p:spPr>
              <a:xfrm>
                <a:off x="0" y="0"/>
                <a:ext cx="5520" cy="3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4" name="图片 5"/>
              <p:cNvPicPr>
                <a:picLocks noChangeAspect="1"/>
              </p:cNvPicPr>
              <p:nvPr/>
            </p:nvPicPr>
            <p:blipFill>
              <a:blip r:embed="rId2"/>
              <a:srcRect l="18379" t="15860" r="47517" b="55913"/>
              <a:stretch>
                <a:fillRect/>
              </a:stretch>
            </p:blipFill>
            <p:spPr>
              <a:xfrm>
                <a:off x="336" y="192"/>
                <a:ext cx="4896" cy="3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7415" name="图片 3" descr="2007105184134954_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105"/>
            <a:stretch>
              <a:fillRect/>
            </a:stretch>
          </p:blipFill>
          <p:spPr>
            <a:xfrm>
              <a:off x="336" y="2400"/>
              <a:ext cx="1248" cy="118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16" name="TextBox 8"/>
          <p:cNvSpPr txBox="1"/>
          <p:nvPr/>
        </p:nvSpPr>
        <p:spPr>
          <a:xfrm>
            <a:off x="3203575" y="476250"/>
            <a:ext cx="3600450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总结</a:t>
            </a:r>
            <a:endParaRPr lang="zh-CN" altLang="en-US" sz="660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7417" name="TextBox 10"/>
          <p:cNvSpPr txBox="1"/>
          <p:nvPr/>
        </p:nvSpPr>
        <p:spPr>
          <a:xfrm>
            <a:off x="2268538" y="2133600"/>
            <a:ext cx="5759450" cy="1938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000">
                <a:latin typeface="华文新魏" panose="02010800040101010101" pitchFamily="2" charset="-122"/>
                <a:ea typeface="华文新魏" panose="02010800040101010101" pitchFamily="2" charset="-122"/>
              </a:rPr>
              <a:t>明月照幽兰</a:t>
            </a:r>
            <a:endParaRPr lang="en-US" altLang="zh-CN" sz="60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6000">
                <a:latin typeface="华文新魏" panose="02010800040101010101" pitchFamily="2" charset="-122"/>
                <a:ea typeface="华文新魏" panose="02010800040101010101" pitchFamily="2" charset="-122"/>
              </a:rPr>
              <a:t>清风散暗香</a:t>
            </a:r>
            <a:endParaRPr lang="zh-CN" altLang="en-US" sz="6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图片 5"/>
          <p:cNvPicPr>
            <a:picLocks noChangeAspect="1"/>
          </p:cNvPicPr>
          <p:nvPr/>
        </p:nvPicPr>
        <p:blipFill>
          <a:blip r:embed="rId2"/>
          <a:srcRect l="18379" t="15860" r="47517" b="55913"/>
          <a:stretch>
            <a:fillRect/>
          </a:stretch>
        </p:blipFill>
        <p:spPr>
          <a:xfrm>
            <a:off x="547688" y="339725"/>
            <a:ext cx="8108950" cy="6242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图片 5"/>
          <p:cNvPicPr>
            <a:picLocks noChangeAspect="1"/>
          </p:cNvPicPr>
          <p:nvPr/>
        </p:nvPicPr>
        <p:blipFill>
          <a:blip r:embed="rId2"/>
          <a:srcRect l="18379" t="15860" r="47517" b="55913"/>
          <a:stretch>
            <a:fillRect/>
          </a:stretch>
        </p:blipFill>
        <p:spPr>
          <a:xfrm>
            <a:off x="107950" y="188913"/>
            <a:ext cx="8110538" cy="6242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5" name="组合 1"/>
          <p:cNvGrpSpPr>
            <a:grpSpLocks noChangeAspect="1"/>
          </p:cNvGrpSpPr>
          <p:nvPr/>
        </p:nvGrpSpPr>
        <p:grpSpPr>
          <a:xfrm>
            <a:off x="0" y="19050"/>
            <a:ext cx="9144000" cy="6858000"/>
            <a:chExt cx="5520" cy="3744"/>
          </a:xfrm>
        </p:grpSpPr>
        <p:grpSp>
          <p:nvGrpSpPr>
            <p:cNvPr id="18436" name="组合 2"/>
            <p:cNvGrpSpPr>
              <a:grpSpLocks noChangeAspect="1"/>
            </p:cNvGrpSpPr>
            <p:nvPr/>
          </p:nvGrpSpPr>
          <p:grpSpPr>
            <a:xfrm>
              <a:off x="0" y="0"/>
              <a:ext cx="5520" cy="3744"/>
              <a:chExt cx="5520" cy="3744"/>
            </a:xfrm>
          </p:grpSpPr>
          <p:pic>
            <p:nvPicPr>
              <p:cNvPr id="18437" name="图片 4"/>
              <p:cNvPicPr>
                <a:picLocks noChangeAspect="1"/>
              </p:cNvPicPr>
              <p:nvPr/>
            </p:nvPicPr>
            <p:blipFill>
              <a:blip r:embed="rId2"/>
              <a:srcRect l="12448" t="10632" r="9706" b="7820"/>
              <a:stretch>
                <a:fillRect/>
              </a:stretch>
            </p:blipFill>
            <p:spPr>
              <a:xfrm>
                <a:off x="0" y="0"/>
                <a:ext cx="5520" cy="37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38" name="图片 5"/>
              <p:cNvPicPr>
                <a:picLocks noChangeAspect="1"/>
              </p:cNvPicPr>
              <p:nvPr/>
            </p:nvPicPr>
            <p:blipFill>
              <a:blip r:embed="rId2"/>
              <a:srcRect l="18379" t="15860" r="47517" b="55913"/>
              <a:stretch>
                <a:fillRect/>
              </a:stretch>
            </p:blipFill>
            <p:spPr>
              <a:xfrm>
                <a:off x="336" y="192"/>
                <a:ext cx="4896" cy="3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439" name="图片 3" descr="2007105184134954_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105"/>
            <a:stretch>
              <a:fillRect/>
            </a:stretch>
          </p:blipFill>
          <p:spPr>
            <a:xfrm>
              <a:off x="336" y="2400"/>
              <a:ext cx="1248" cy="118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440" name="TextBox 8"/>
          <p:cNvSpPr txBox="1"/>
          <p:nvPr/>
        </p:nvSpPr>
        <p:spPr>
          <a:xfrm>
            <a:off x="3203575" y="476250"/>
            <a:ext cx="3600450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60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布置作业</a:t>
            </a:r>
            <a:endParaRPr lang="zh-CN" altLang="en-US" sz="660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8441" name="矩形 1"/>
          <p:cNvSpPr/>
          <p:nvPr/>
        </p:nvSpPr>
        <p:spPr>
          <a:xfrm>
            <a:off x="1331913" y="1989138"/>
            <a:ext cx="6624637" cy="3046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32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必做题：</a:t>
            </a:r>
            <a:endParaRPr lang="en-US" altLang="zh-CN" sz="32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读李清照《渔家傲》，试着从背景，内容，人物，情感的角度分析这首词。</a:t>
            </a:r>
            <a:endParaRPr lang="zh-CN" altLang="zh-CN" sz="320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 b="1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选做题：积累李清照前后期的作品。</a:t>
            </a:r>
            <a:endParaRPr lang="zh-CN" altLang="zh-CN" sz="320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4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50600" y="11874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endParaRPr lang="zh-CN" altLang="en-US"/>
          </a:p>
        </p:txBody>
      </p:sp>
      <p:pic>
        <p:nvPicPr>
          <p:cNvPr id="4098" name="内容占位符 3">
            <a:hlinkClick r:id="rId3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4852"/>
          <a:stretch>
            <a:fillRect/>
          </a:stretch>
        </p:blipFill>
        <p:spPr>
          <a:xfrm>
            <a:off x="-79375" y="0"/>
            <a:ext cx="9242425" cy="6951663"/>
          </a:xfrm>
        </p:spPr>
      </p:pic>
      <p:sp>
        <p:nvSpPr>
          <p:cNvPr id="6147" name="文本框 4"/>
          <p:cNvSpPr txBox="1"/>
          <p:nvPr/>
        </p:nvSpPr>
        <p:spPr>
          <a:xfrm>
            <a:off x="1475654" y="980727"/>
            <a:ext cx="5688632" cy="646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朗读：读出词的抑扬顿挫</a:t>
            </a:r>
            <a:endParaRPr kumimoji="0" lang="zh-CN" altLang="en-US" sz="36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100" name="文本框 5"/>
          <p:cNvSpPr txBox="1"/>
          <p:nvPr/>
        </p:nvSpPr>
        <p:spPr>
          <a:xfrm>
            <a:off x="-49212" y="-47625"/>
            <a:ext cx="4535487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初读：韵之美</a:t>
            </a:r>
            <a:endParaRPr lang="zh-CN" altLang="en-US" sz="48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8500" y="1844824"/>
            <a:ext cx="504056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如梦令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李清照</a:t>
            </a:r>
            <a:endParaRPr kumimoji="0" lang="en-US" altLang="zh-CN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常记溪亭日暮，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沉醉不知归路。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兴尽晚回舟，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误入藕花深处。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争渡，争渡，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惊起一滩鸥鹭。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995738" y="2997200"/>
            <a:ext cx="215900" cy="287338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219700" y="2995613"/>
            <a:ext cx="215900" cy="287338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998913" y="3962400"/>
            <a:ext cx="215900" cy="288925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219700" y="3459163"/>
            <a:ext cx="215900" cy="287338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611688" y="3962400"/>
            <a:ext cx="215900" cy="288925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029075" y="3459163"/>
            <a:ext cx="215900" cy="287338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976688" y="4437063"/>
            <a:ext cx="215900" cy="287338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208588" y="4437063"/>
            <a:ext cx="215900" cy="287338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929063" y="5445125"/>
            <a:ext cx="215900" cy="287338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207000" y="5445125"/>
            <a:ext cx="215900" cy="287338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endParaRPr lang="zh-CN" altLang="en-US"/>
          </a:p>
        </p:txBody>
      </p:sp>
      <p:pic>
        <p:nvPicPr>
          <p:cNvPr id="5122" name="内容占位符 3">
            <a:hlinkClick r:id="rId3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4852"/>
          <a:stretch>
            <a:fillRect/>
          </a:stretch>
        </p:blipFill>
        <p:spPr>
          <a:xfrm>
            <a:off x="-49212" y="-12700"/>
            <a:ext cx="9242425" cy="6951663"/>
          </a:xfrm>
        </p:spPr>
      </p:pic>
      <p:sp>
        <p:nvSpPr>
          <p:cNvPr id="5123" name="文本框 5"/>
          <p:cNvSpPr txBox="1"/>
          <p:nvPr/>
        </p:nvSpPr>
        <p:spPr>
          <a:xfrm>
            <a:off x="-49212" y="-47625"/>
            <a:ext cx="4535487" cy="922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初读：韵之美</a:t>
            </a:r>
            <a:endParaRPr lang="zh-CN" altLang="en-US" sz="54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149" name="文本框 6"/>
          <p:cNvSpPr txBox="1"/>
          <p:nvPr/>
        </p:nvSpPr>
        <p:spPr>
          <a:xfrm>
            <a:off x="1259630" y="764703"/>
            <a:ext cx="5904656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比读：读出词语的韵味</a:t>
            </a:r>
            <a:endParaRPr kumimoji="0" lang="zh-CN" altLang="en-US" sz="40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19671" y="1700806"/>
            <a:ext cx="6336704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如梦令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  李清照</a:t>
            </a:r>
            <a:endParaRPr kumimoji="0" lang="en-US" altLang="zh-CN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</a:t>
            </a:r>
            <a:r>
              <a:rPr kumimoji="0" lang="zh-CN" altLang="en-US" sz="3200" b="1" i="1" u="sng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常记</a:t>
            </a: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溪亭</a:t>
            </a:r>
            <a:r>
              <a:rPr kumimoji="0" lang="zh-CN" altLang="en-US" sz="3200" b="1" i="1" u="sng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日暮</a:t>
            </a: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</a:t>
            </a:r>
            <a:r>
              <a:rPr kumimoji="0" lang="zh-CN" altLang="en-US" sz="3200" b="1" i="1" u="sng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沉醉</a:t>
            </a: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不知归路。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</a:t>
            </a:r>
            <a:r>
              <a:rPr kumimoji="0" lang="zh-CN" altLang="en-US" sz="3200" b="1" i="1" u="sng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兴尽</a:t>
            </a: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晚回舟，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</a:t>
            </a:r>
            <a:r>
              <a:rPr kumimoji="0" lang="zh-CN" altLang="en-US" sz="3200" b="1" i="0" u="sng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误入</a:t>
            </a: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藕花</a:t>
            </a:r>
            <a:r>
              <a:rPr kumimoji="0" lang="zh-CN" altLang="en-US" sz="3200" b="1" i="1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深处</a:t>
            </a: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。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</a:t>
            </a:r>
            <a:r>
              <a:rPr kumimoji="0" lang="zh-CN" altLang="en-US" sz="3200" b="1" i="0" u="sng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争渡</a:t>
            </a: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，争渡，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</a:t>
            </a:r>
            <a:r>
              <a:rPr kumimoji="0" lang="zh-CN" altLang="en-US" sz="3200" b="1" i="1" u="sng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惊起</a:t>
            </a:r>
            <a:r>
              <a:rPr kumimoji="0" lang="zh-CN" altLang="en-US" sz="3200" b="1" i="1" u="sng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一滩</a:t>
            </a:r>
            <a:r>
              <a:rPr kumimoji="0" lang="zh-CN" altLang="en-US" sz="3200" b="1" i="0" u="none" strike="noStrike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鸥鹭。</a:t>
            </a:r>
            <a:endParaRPr kumimoji="0" lang="zh-CN" altLang="en-US" sz="3200" b="1" i="0" u="none" strike="noStrike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9850" y="22225"/>
            <a:ext cx="633476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</a:t>
            </a:r>
            <a:r>
              <a:rPr kumimoji="0" lang="zh-CN" altLang="en-US" sz="5400" b="1" kern="8000" cap="none" spc="149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ea"/>
              </a:rPr>
              <a:t>赏读：景之美</a:t>
            </a:r>
            <a:endParaRPr kumimoji="0" lang="zh-CN" altLang="en-US" sz="5400" b="1" kern="8000" cap="none" spc="149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ea"/>
            </a:endParaRPr>
          </a:p>
        </p:txBody>
      </p:sp>
      <p:sp>
        <p:nvSpPr>
          <p:cNvPr id="7171" name="文本框 4"/>
          <p:cNvSpPr txBox="1"/>
          <p:nvPr/>
        </p:nvSpPr>
        <p:spPr>
          <a:xfrm>
            <a:off x="323528" y="1340768"/>
            <a:ext cx="8224837" cy="4061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kern="1200" cap="none" spc="0" normalizeH="0" baseline="0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</a:t>
            </a:r>
            <a:r>
              <a:rPr kumimoji="0" lang="zh-CN" altLang="en-US" sz="44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描述词中</a:t>
            </a:r>
            <a:r>
              <a:rPr kumimoji="0" lang="zh-CN" altLang="en-US" sz="4400" b="1" kern="1200" cap="none" normalizeH="0" baseline="0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优美</a:t>
            </a:r>
            <a:r>
              <a:rPr kumimoji="0" lang="zh-CN" altLang="en-US" sz="44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的画面</a:t>
            </a:r>
            <a:endParaRPr kumimoji="0" lang="zh-CN" altLang="en-US" sz="44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44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（结合词语  展开想象）</a:t>
            </a:r>
            <a:endParaRPr kumimoji="0" lang="zh-CN" altLang="en-US" sz="4400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400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kern="1200" cap="none" spc="0" normalizeH="0" baseline="0" noProof="1">
                <a:solidFill>
                  <a:srgbClr val="7575D1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          </a:t>
            </a:r>
            <a:r>
              <a:rPr kumimoji="0" lang="zh-CN" altLang="en-US" sz="32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小组合作，组长安排：</a:t>
            </a:r>
            <a:endParaRPr kumimoji="0" lang="zh-CN" altLang="en-US" sz="32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4</a:t>
            </a:r>
            <a:r>
              <a:rPr kumimoji="0" lang="zh-CN" altLang="en-US" sz="32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号朗读，</a:t>
            </a:r>
            <a:r>
              <a:rPr kumimoji="0" lang="en-US" altLang="zh-CN" sz="32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3</a:t>
            </a:r>
            <a:r>
              <a:rPr kumimoji="0" lang="zh-CN" altLang="en-US" sz="32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号提示词语，</a:t>
            </a:r>
            <a:r>
              <a:rPr kumimoji="0" lang="en-US" altLang="zh-CN" sz="32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1</a:t>
            </a:r>
            <a:r>
              <a:rPr kumimoji="0" lang="zh-CN" altLang="en-US" sz="32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号，</a:t>
            </a:r>
            <a:r>
              <a:rPr kumimoji="0" lang="en-US" altLang="zh-CN" sz="32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</a:t>
            </a:r>
            <a:r>
              <a:rPr kumimoji="0" lang="zh-CN" altLang="en-US" sz="32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号分别描述。</a:t>
            </a:r>
            <a:endParaRPr kumimoji="0" lang="zh-CN" altLang="en-US" sz="32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95533" y="272413"/>
            <a:ext cx="5472611" cy="76944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bliqueTopLeft"/>
              <a:lightRig rig="soft" dir="t"/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画面一：溪亭日暮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19" y="1347004"/>
            <a:ext cx="5472600" cy="76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bliqueTopLeft"/>
              <a:lightRig rig="soft" dir="t"/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画面二：藕花深处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519" y="2492894"/>
            <a:ext cx="5472600" cy="144654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bliqueTopLeft"/>
              <a:lightRig rig="soft" dir="t"/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画面三：惊起鸥鹭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750" y="3573463"/>
            <a:ext cx="7705725" cy="1384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选出的三个小组，每组选择一个画面，组长分别安排两位同学，一位朗读，一位描述画面，组内同学随时补充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其他组同学可以发表不同见解。</a:t>
            </a:r>
            <a:endParaRPr lang="zh-CN" altLang="en-US" sz="28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9488"/>
            <a:ext cx="9109075" cy="573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03648" y="241081"/>
            <a:ext cx="5472600" cy="76944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bliqueTopLeft"/>
              <a:lightRig rig="soft" dir="t"/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画面一：溪亭日暮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836613"/>
            <a:ext cx="8928100" cy="5976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835695" y="20714"/>
            <a:ext cx="5472607" cy="76944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bliqueTopLeft"/>
              <a:lightRig rig="soft" dir="t"/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画面二：藕花深处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文本框 2"/>
          <p:cNvSpPr txBox="1"/>
          <p:nvPr/>
        </p:nvSpPr>
        <p:spPr>
          <a:xfrm>
            <a:off x="619125" y="330200"/>
            <a:ext cx="14319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矩形 2"/>
          <p:cNvSpPr/>
          <p:nvPr/>
        </p:nvSpPr>
        <p:spPr>
          <a:xfrm>
            <a:off x="1801813" y="328613"/>
            <a:ext cx="5135562" cy="8318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altLang="en-US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画面三：惊起鸥鹭</a:t>
            </a:r>
            <a:endParaRPr altLang="en-US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179388" y="1412875"/>
            <a:ext cx="8713787" cy="1582738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/>
              <a:t> </a:t>
            </a:r>
            <a:r>
              <a:rPr lang="zh-CN" altLang="en-US" sz="44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一幅幅难忘的画面，如果用词中一个字来概括，哪个字最恰当？</a:t>
            </a:r>
            <a:endParaRPr lang="zh-CN" altLang="en-US" sz="440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18" y="222010"/>
            <a:ext cx="4358886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isometricOffAxis1Right">
                <a:rot lat="600000" lon="19500000" rev="0"/>
              </a:camera>
              <a:lightRig rig="threePt" dir="t"/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6600"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品读：情之美</a:t>
            </a:r>
            <a:endParaRPr kumimoji="0" lang="zh-CN" altLang="en-US" sz="5400" b="1" i="0" u="none" strike="noStrike" kern="1200" cap="none" spc="0" normalizeH="0" baseline="0" noProof="1">
              <a:ln w="6600"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7858" y="3356992"/>
            <a:ext cx="1304925" cy="14325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800" b="1" i="0" u="none" strike="noStrike" kern="1200" cap="none" spc="0" normalizeH="0" baseline="0" noProof="1">
                <a:ln w="25400" cmpd="sng">
                  <a:solidFill>
                    <a:srgbClr val="FAFCB7">
                      <a:alpha val="98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dist="38100" dir="18900000">
                    <a:srgbClr val="F89D26">
                      <a:alpha val="100000"/>
                    </a:srgbClr>
                  </a:innerShdw>
                  <a:reflection blurRad="6350" stA="50000" endA="300" endPos="50000" dist="12700" dir="5400000" sy="-100000" algn="bl" rotWithShape="0"/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醉</a:t>
            </a:r>
            <a:endParaRPr kumimoji="0" lang="zh-CN" altLang="en-US" sz="8800" b="1" i="0" u="none" strike="noStrike" kern="1200" cap="none" spc="0" normalizeH="0" baseline="0" noProof="1">
              <a:ln w="25400" cmpd="sng">
                <a:solidFill>
                  <a:srgbClr val="FAFCB7">
                    <a:alpha val="98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dist="38100" dir="18900000">
                  <a:srgbClr val="F89D26">
                    <a:alpha val="100000"/>
                  </a:srgbClr>
                </a:innerShdw>
                <a:reflection blurRad="6350" stA="50000" endA="300" endPos="50000" dist="12700" dir="5400000" sy="-100000" algn="bl" rotWithShape="0"/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269" name="文本框 10"/>
          <p:cNvSpPr txBox="1"/>
          <p:nvPr/>
        </p:nvSpPr>
        <p:spPr>
          <a:xfrm>
            <a:off x="539750" y="4586288"/>
            <a:ext cx="6169025" cy="12017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74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6">
      <vt:lpstr>Arial</vt:lpstr>
      <vt:lpstr>宋体</vt:lpstr>
      <vt:lpstr>Calibri</vt:lpstr>
      <vt:lpstr>华文新魏</vt:lpstr>
      <vt:lpstr>隶书</vt:lpstr>
      <vt:lpstr>楷体</vt:lpstr>
      <vt:lpstr>华文隶书</vt:lpstr>
      <vt:lpstr>华文行楷</vt:lpstr>
      <vt:lpstr>华文楷体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人之美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2021-11-09T09:06:22.112</cp:lastPrinted>
  <dcterms:created xsi:type="dcterms:W3CDTF">2021-11-09T09:06:22Z</dcterms:created>
  <dcterms:modified xsi:type="dcterms:W3CDTF">2021-11-09T01:06:23Z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