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15" r:id="rId3"/>
    <p:sldId id="538" r:id="rId4"/>
    <p:sldId id="720" r:id="rId5"/>
    <p:sldId id="721" r:id="rId6"/>
    <p:sldId id="550" r:id="rId7"/>
    <p:sldId id="722" r:id="rId8"/>
    <p:sldId id="723" r:id="rId9"/>
    <p:sldId id="724" r:id="rId10"/>
    <p:sldId id="725" r:id="rId11"/>
    <p:sldId id="726" r:id="rId12"/>
    <p:sldId id="727" r:id="rId13"/>
    <p:sldId id="728" r:id="rId14"/>
    <p:sldId id="729" r:id="rId15"/>
    <p:sldId id="730" r:id="rId16"/>
    <p:sldId id="731" r:id="rId17"/>
    <p:sldId id="732" r:id="rId18"/>
    <p:sldId id="733" r:id="rId19"/>
    <p:sldId id="734" r:id="rId20"/>
    <p:sldId id="735" r:id="rId21"/>
    <p:sldId id="717" r:id="rId22"/>
    <p:sldId id="736" r:id="rId23"/>
    <p:sldId id="737" r:id="rId24"/>
    <p:sldId id="738" r:id="rId25"/>
    <p:sldId id="739" r:id="rId26"/>
    <p:sldId id="740" r:id="rId27"/>
    <p:sldId id="742" r:id="rId28"/>
    <p:sldId id="744" r:id="rId29"/>
    <p:sldId id="745" r:id="rId30"/>
    <p:sldId id="718" r:id="rId31"/>
    <p:sldId id="746" r:id="rId32"/>
    <p:sldId id="747" r:id="rId33"/>
    <p:sldId id="748" r:id="rId34"/>
    <p:sldId id="749" r:id="rId35"/>
    <p:sldId id="750" r:id="rId36"/>
    <p:sldId id="751" r:id="rId37"/>
    <p:sldId id="752" r:id="rId38"/>
    <p:sldId id="753" r:id="rId39"/>
    <p:sldId id="755" r:id="rId40"/>
    <p:sldId id="756" r:id="rId41"/>
    <p:sldId id="757" r:id="rId42"/>
  </p:sldIdLst>
  <p:sldSz cx="11522075" cy="6480175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88119" autoAdjust="0"/>
  </p:normalViewPr>
  <p:slideViewPr>
    <p:cSldViewPr>
      <p:cViewPr varScale="1">
        <p:scale>
          <a:sx n="121" d="100"/>
          <a:sy n="121" d="100"/>
        </p:scale>
        <p:origin x="-252" y="-10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tags" Target="tags/tag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4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Microsoft_Office_Word___11.docx" TargetMode="Internal" /><Relationship Id="rId4" Type="http://schemas.openxmlformats.org/officeDocument/2006/relationships/image" Target="../media/image1.emf" /><Relationship Id="rId5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44.docx" TargetMode="Internal" /><Relationship Id="rId3" Type="http://schemas.openxmlformats.org/officeDocument/2006/relationships/image" Target="../media/image4.emf" /><Relationship Id="rId4" Type="http://schemas.openxmlformats.org/officeDocument/2006/relationships/vmlDrawing" Target="../drawings/vmlDrawing4.v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55.docx" TargetMode="Internal" /><Relationship Id="rId3" Type="http://schemas.openxmlformats.org/officeDocument/2006/relationships/image" Target="../media/image5.emf" /><Relationship Id="rId4" Type="http://schemas.openxmlformats.org/officeDocument/2006/relationships/vmlDrawing" Target="../drawings/vmlDrawing5.v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66.docx" TargetMode="Internal" /><Relationship Id="rId3" Type="http://schemas.openxmlformats.org/officeDocument/2006/relationships/image" Target="../media/image6.emf" /><Relationship Id="rId4" Type="http://schemas.openxmlformats.org/officeDocument/2006/relationships/vmlDrawing" Target="../drawings/vmlDrawing6.v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77.docx" TargetMode="Internal" /><Relationship Id="rId3" Type="http://schemas.openxmlformats.org/officeDocument/2006/relationships/image" Target="../media/image7.emf" /><Relationship Id="rId4" Type="http://schemas.openxmlformats.org/officeDocument/2006/relationships/vmlDrawing" Target="../drawings/vmlDrawing7.v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22.docx" TargetMode="Internal" /><Relationship Id="rId3" Type="http://schemas.openxmlformats.org/officeDocument/2006/relationships/image" Target="../media/image2.emf" /><Relationship Id="rId4" Type="http://schemas.openxmlformats.org/officeDocument/2006/relationships/vmlDrawing" Target="../drawings/vmlDrawing2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33.docx" TargetMode="Internal" /><Relationship Id="rId3" Type="http://schemas.openxmlformats.org/officeDocument/2006/relationships/image" Target="../media/image3.emf" /><Relationship Id="rId4" Type="http://schemas.openxmlformats.org/officeDocument/2006/relationships/vmlDrawing" Target="../drawings/vmlDrawing3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864493" y="1871935"/>
            <a:ext cx="9577064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18　中国人失掉自信力了吗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3.下面文段四个句子中有语病的一项是(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对于有深度的作品和广为认可的经典著作,运用循序渐进、刨根问底、探究质疑的方法去读。B.我们即便做不到像古人读书那样废寝忘食,C.也应当在纷繁的信息中独具慧眼,不断提升阅读的品位和质量。D.综上所述,数字化阅读中,通过深阅读能使我们成为精神富有、知识广博、思维敏捷的青年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</a:t>
            </a:r>
          </a:p>
        </p:txBody>
      </p:sp>
      <p:sp>
        <p:nvSpPr>
          <p:cNvPr id="3" name="A_bd50f"/>
          <p:cNvSpPr/>
          <p:nvPr/>
        </p:nvSpPr>
        <p:spPr>
          <a:xfrm>
            <a:off x="7574598" y="1273172"/>
            <a:ext cx="1466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4.阅读下面材料,按要求作答。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:西风东进,洋节流行,奉为时尚。据调查,在中国人喜欢的洋节中,排名前几位的是:圣诞节、母亲节、情人节、愚人节。中国人喜欢过洋节,其动机大致如下:表达情感(亲情、友情、爱情);凑凑热闹,轻松一下;为了“赶时髦”……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材料二:中国的节日同样魅力无限——那悠久的历史文化与节日盛会交融在一起。如:清明踏青、端午赛龙舟、重阳登高、中秋赏月、除夕守岁、春节团圆、元宵闹花灯……绚丽壮观,流光溢彩,妙趣横生!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457003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(1)从以上两则材料中,你读出了什么信息?请用简要的语言概括主要信息。(20字以内)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西风东进,洋节流行,但中国的节日同样魅力无限。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529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(2)在不断提倡弘扬传统的今天,你觉得洋节在中国是应该摒弃,还是应该保留?请发表你的意见。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示例一:应该摒弃。我们不可沉醉于过洋节,应该大力弘扬中国自己的传统文化,不应该在多元文化的大潮中丢失了自我。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示例二:应该保留。我们主张弘扬中国的传统文化,过自己的节日,但我们也应该接纳、包容西方文化,这样才有利于中国的进步与发展。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188873" y="1110101"/>
            <a:ext cx="11116779" cy="5163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青年的理想(          )关乎国家未来。青年理想远大、坚定,是一个国家、一个民族无坚不摧的前进动力。青年志存高远,就能激发奋进潜力,青春岁月就不会像无舵之舟漂泊不定。正所谓“立志而圣则圣矣,立志而贤则贤矣”。青年的人生目标会有不同,职业选择也有差异,但只有把自己的小我融入祖国的大我、人民的大我之中,与时代同步伐、与人民共命运,才能更好升华人生境界、实现人生价值。离开了祖国需要、人民利益,任何(                  )都会使人陷入越走越窄的狭小天地。</a:t>
            </a:r>
          </a:p>
        </p:txBody>
      </p:sp>
      <p:sp>
        <p:nvSpPr>
          <p:cNvPr id="5" name="A_85424"/>
          <p:cNvSpPr/>
          <p:nvPr/>
        </p:nvSpPr>
        <p:spPr>
          <a:xfrm>
            <a:off x="2689203" y="5740417"/>
            <a:ext cx="2344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孤芳自赏 </a:t>
            </a:r>
          </a:p>
        </p:txBody>
      </p:sp>
      <p:sp>
        <p:nvSpPr>
          <p:cNvPr id="4" name="A_c29e2"/>
          <p:cNvSpPr/>
          <p:nvPr/>
        </p:nvSpPr>
        <p:spPr>
          <a:xfrm>
            <a:off x="3086734" y="1291224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信念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(1)为文中括号处选择恰当的词语。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信心　信念　孤芳自赏　雕虫小技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(2)文中画线句有语病,请修改。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但只有把自己的小我融入祖国的大我、人民的大我之中,与时代同步伐、与人民共命运,才能更好实现人生价值、升华人生境界。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88429" y="1150613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“中国梦·正能量”讲文明树新风系列公益广告告诉我们:文明就在我们身边。社区准备开展“共筑中国梦”主题活动,请你参加。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(1)【讲文明树新风·中国梦】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“梦娃醒,太阳笑,中国梦,多美妙。国是家,善作魂,勤为本,俭养德,诚立身,孝当先,和为贵……”请从中选取一种文明礼仪或传统美德写一句广告语。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742658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示例:节俭:节俭持家家业旺。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.</a:t>
            </a:r>
          </a:p>
        </p:txBody>
      </p:sp>
      <p:sp>
        <p:nvSpPr>
          <p:cNvPr id="3" name="A_71318"/>
          <p:cNvSpPr/>
          <p:nvPr/>
        </p:nvSpPr>
        <p:spPr>
          <a:xfrm>
            <a:off x="607060" y="3473163"/>
            <a:ext cx="107045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示例:①勤劳:以勤为本本心牢。②善:以善作魂善始善终。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(2)【不畏艰难·奔梦】奔走路上,我们需要不畏艰险迎难而上的精神。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从初中课文推荐的名著阅读中选一位励志人物,概述其主要事迹和品格。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人物:　                      　.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主要事迹和品格:       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.</a:t>
            </a:r>
          </a:p>
        </p:txBody>
      </p:sp>
      <p:sp>
        <p:nvSpPr>
          <p:cNvPr id="7" name="A_42d41"/>
          <p:cNvSpPr/>
          <p:nvPr/>
        </p:nvSpPr>
        <p:spPr>
          <a:xfrm>
            <a:off x="607060" y="5390973"/>
            <a:ext cx="4416489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章。品格:意志坚强。 </a:t>
            </a:r>
          </a:p>
        </p:txBody>
      </p:sp>
      <p:sp>
        <p:nvSpPr>
          <p:cNvPr id="6" name="A_b877a"/>
          <p:cNvSpPr/>
          <p:nvPr/>
        </p:nvSpPr>
        <p:spPr>
          <a:xfrm>
            <a:off x="607060" y="4756989"/>
            <a:ext cx="100949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命运低头,他自强不息、顽强拼搏,书写了辉煌的人生篇</a:t>
            </a:r>
          </a:p>
        </p:txBody>
      </p:sp>
      <p:sp>
        <p:nvSpPr>
          <p:cNvPr id="5" name="A_31ada"/>
          <p:cNvSpPr/>
          <p:nvPr/>
        </p:nvSpPr>
        <p:spPr>
          <a:xfrm>
            <a:off x="3597910" y="4123005"/>
            <a:ext cx="73057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主要事迹:保尔·柯察金在逆境中没有向</a:t>
            </a:r>
          </a:p>
        </p:txBody>
      </p:sp>
      <p:sp>
        <p:nvSpPr>
          <p:cNvPr id="4" name="A_a7d23"/>
          <p:cNvSpPr/>
          <p:nvPr/>
        </p:nvSpPr>
        <p:spPr>
          <a:xfrm>
            <a:off x="4650423" y="3489021"/>
            <a:ext cx="803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</a:p>
        </p:txBody>
      </p:sp>
      <p:sp>
        <p:nvSpPr>
          <p:cNvPr id="3" name="A_1261b"/>
          <p:cNvSpPr/>
          <p:nvPr/>
        </p:nvSpPr>
        <p:spPr>
          <a:xfrm>
            <a:off x="1557973" y="3489021"/>
            <a:ext cx="3498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保尔·柯察金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(3)【读书·劳动·圆梦】圆梦需要付出,请围绕“如何圆梦”补写上联。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上联:　                                        　.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下联:劳动创造财富实现梦想</a:t>
            </a:r>
          </a:p>
        </p:txBody>
      </p:sp>
      <p:sp>
        <p:nvSpPr>
          <p:cNvPr id="4" name="A_4c174"/>
          <p:cNvSpPr/>
          <p:nvPr/>
        </p:nvSpPr>
        <p:spPr>
          <a:xfrm>
            <a:off x="6555423" y="3501403"/>
            <a:ext cx="803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</a:p>
        </p:txBody>
      </p:sp>
      <p:sp>
        <p:nvSpPr>
          <p:cNvPr id="3" name="A_85bf6"/>
          <p:cNvSpPr/>
          <p:nvPr/>
        </p:nvSpPr>
        <p:spPr>
          <a:xfrm>
            <a:off x="1557973" y="3501403"/>
            <a:ext cx="5403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阅读启迪智慧放飞希望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1688" y="2460625"/>
          <a:ext cx="9899650" cy="3657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5925453" imgH="2190543" progId="">
                  <p:embed/>
                </p:oleObj>
              </mc:Choice>
              <mc:Fallback>
                <p:oleObj name="Document" r:id="rId3" imgW="5925453" imgH="2190543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1688" y="2460625"/>
                        <a:ext cx="9899650" cy="3657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0" y="1373188"/>
            <a:ext cx="5759450" cy="1066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一、整体感知</a:t>
            </a:r>
          </a:p>
          <a:p>
            <a:pPr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整体把握课文,填写以下内容。</a:t>
            </a:r>
          </a:p>
        </p:txBody>
      </p:sp>
      <p:sp>
        <p:nvSpPr>
          <p:cNvPr id="3" name="矩形 2"/>
          <p:cNvSpPr/>
          <p:nvPr/>
        </p:nvSpPr>
        <p:spPr>
          <a:xfrm>
            <a:off x="720477" y="3384104"/>
            <a:ext cx="1325880" cy="365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中国人失掉</a:t>
            </a:r>
          </a:p>
        </p:txBody>
      </p:sp>
      <p:sp>
        <p:nvSpPr>
          <p:cNvPr id="6" name="矩形 5"/>
          <p:cNvSpPr/>
          <p:nvPr/>
        </p:nvSpPr>
        <p:spPr>
          <a:xfrm>
            <a:off x="8608104" y="4104182"/>
            <a:ext cx="1593850" cy="365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spcAft>
                <a:spcPct val="0"/>
              </a:spcAft>
            </a:pPr>
            <a:r>
              <a:rPr lang="zh-CN" altLang="zh-CN" sz="1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失掉自信力</a:t>
            </a:r>
          </a:p>
        </p:txBody>
      </p:sp>
      <p:sp>
        <p:nvSpPr>
          <p:cNvPr id="4" name="矩形 3">
            <a:extLst>
              <a:ext uri="{FF2B5EF4-FFF2-40B4-BE49-F238E27FC236}">
                <ele attr="{7D175880-ED69-4674-AB16-84C1505F4266}"/>
              </a:ext>
            </a:extLst>
          </p:cNvPr>
          <p:cNvSpPr/>
          <p:nvPr/>
        </p:nvSpPr>
        <p:spPr>
          <a:xfrm>
            <a:off x="4087547" y="3337789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7" name="矩形 6">
            <a:extLst>
              <a:ext uri="{FF2B5EF4-FFF2-40B4-BE49-F238E27FC236}">
                <ele attr="{1D02E69A-4DA1-4066-9519-8CCB8B7D914B}"/>
              </a:ext>
            </a:extLst>
          </p:cNvPr>
          <p:cNvSpPr/>
          <p:nvPr/>
        </p:nvSpPr>
        <p:spPr>
          <a:xfrm>
            <a:off x="3816821" y="3765918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8" name="矩形 7">
            <a:extLst>
              <a:ext uri="{FF2B5EF4-FFF2-40B4-BE49-F238E27FC236}">
                <ele attr="{843A32EF-E977-48E0-848C-351BC4B1E544}"/>
              </a:ext>
            </a:extLst>
          </p:cNvPr>
          <p:cNvSpPr/>
          <p:nvPr/>
        </p:nvSpPr>
        <p:spPr>
          <a:xfrm>
            <a:off x="3756150" y="4541962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9" name="矩形 8">
            <a:extLst>
              <a:ext uri="{FF2B5EF4-FFF2-40B4-BE49-F238E27FC236}">
                <ele attr="{A4489A3C-6E2A-4D08-971B-36A50488FB23}"/>
              </a:ext>
            </a:extLst>
          </p:cNvPr>
          <p:cNvSpPr/>
          <p:nvPr/>
        </p:nvSpPr>
        <p:spPr>
          <a:xfrm>
            <a:off x="3050828" y="4967729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中国人失掉自信力了吗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①从公开的文字上看起来:两年以前,我们总自夸着“地大物博”,是事实;不久就不再自夸了,只希望着国联,也是事实;现在是既不夸自己,也不信国联,改为一味求神拜佛,怀古伤今了——却也是事实。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②于是有人慨叹曰:中国人失掉自信力了。</a:t>
            </a: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如果单据这一点现象而论,自信其实是早就失掉了的。先前信“地”,信“物”,后来信“国联”,都没有相信过“自己”。假使这也算一种“信”,那也只能说中国人曾经有过“他信力”,自从对国联失望之后,便把这他信力都失掉了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失掉了他信力,就会疑,一个转身,也许能够只相信了自己,倒是一条新生路,但不幸的是逐渐玄虚起来了。信“地”和“物”,还是切实的东西,国联就渺茫,不过这还可以令人不久就省悟到依赖它的不可靠。一到求神拜佛,可就玄虚之至了,有益或是有害,一时就找不出分明的结果来,它可以令人更长久的麻醉着自己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44487" y="647799"/>
          <a:ext cx="10833100" cy="305296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Document" r:id="rId2" imgW="5169266" imgH="1585137" progId="">
                  <p:embed/>
                </p:oleObj>
              </mc:Choice>
              <mc:Fallback>
                <p:oleObj name="Document" r:id="rId2" imgW="5169266" imgH="1585137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4487" y="647799"/>
                        <a:ext cx="10833100" cy="30529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32445" y="3528120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822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⑦我们从古以来,就有埋头苦干的人,有拼命硬干的人,有为民请命的人,有舍身求法的人,……虽是等于为帝王将相作家谱的所谓“正史”,也往往掩不住他们的光耀,这就是中国的脊梁。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5125" y="571500"/>
          <a:ext cx="10744200" cy="36115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Document" r:id="rId2" imgW="5253611" imgH="1770372" progId="">
                  <p:embed/>
                </p:oleObj>
              </mc:Choice>
              <mc:Fallback>
                <p:oleObj name="Document" r:id="rId2" imgW="5253611" imgH="1770372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5125" y="571500"/>
                        <a:ext cx="10744200" cy="3611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74437" y="3744144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822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⑨要论中国人,必须不被搽在表面的自欺欺人的脂粉所诓骗,却看看他的筋骨和脊梁。自信力的有无,状元宰相的文章是不足为据的,要自己去看地底下。</a:t>
            </a:r>
          </a:p>
          <a:p>
            <a:pPr indent="3822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九月二十五日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1413" y="647799"/>
          <a:ext cx="10744200" cy="8001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name="Document" r:id="rId2" imgW="5279556" imgH="396417" progId="">
                  <p:embed/>
                </p:oleObj>
              </mc:Choice>
              <mc:Fallback>
                <p:oleObj name="Document" r:id="rId2" imgW="5279556" imgH="396417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1413" y="647799"/>
                        <a:ext cx="10744200" cy="800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8065294" y="647799"/>
            <a:ext cx="454343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1413" y="1197897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A.本文先用驳论的方法直接批驳对方的观点,又用正面立论的方法间接批驳,两者相结合,批驳全面深刻,十分有力。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B.第⑦段中画线的“中国的脊梁”是指中国共产党人及其领导下的抗日军民。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C.“状元宰相”是指统治阶级的御用文人,“地底下”指当时还处于地下斗争状态的中国共产党及其领导下的革命力量。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D.这篇文章语言犀利、生动、洗练而又周密,显示出鲁迅高超的语言艺术。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2405" y="711795"/>
          <a:ext cx="10744200" cy="8001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Document" r:id="rId2" imgW="5279556" imgH="396417" progId="">
                  <p:embed/>
                </p:oleObj>
              </mc:Choice>
              <mc:Fallback>
                <p:oleObj name="Document" r:id="rId2" imgW="5279556" imgH="396417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405" y="711795"/>
                        <a:ext cx="10744200" cy="800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9145414" y="711096"/>
            <a:ext cx="476568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9250" y="1335577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A.“中国人失掉自信力了”句中的“中国人”指所有中国人。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B.“中国人现在是在发展着‘自欺力’”句中的“中国人”指国民党反动统治及其御用文人。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C.“我们有并不失掉自信力的中国人在”句中的“中国人”指广大人民。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D.“说中国人失掉了自信力”句中的“中国人”指一部分中国人。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解析:D句中“中国人”是用以说明并无特指。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★3.文章③~⑤段,作者层层剥茧,直接批驳论敌的论点和论据,并分析推导论敌的论证得出与之相反的结论,即:失掉的是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　                　,发展着的是　                　。这两句话,作者用了仿词的修辞格,在文中起到的作用是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                                  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                      。 </a:t>
            </a:r>
          </a:p>
        </p:txBody>
      </p:sp>
      <p:sp>
        <p:nvSpPr>
          <p:cNvPr id="7" name="A_224d8"/>
          <p:cNvSpPr/>
          <p:nvPr/>
        </p:nvSpPr>
        <p:spPr>
          <a:xfrm>
            <a:off x="607060" y="4753640"/>
            <a:ext cx="29559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艺术的魅力。</a:t>
            </a:r>
          </a:p>
        </p:txBody>
      </p:sp>
      <p:sp>
        <p:nvSpPr>
          <p:cNvPr id="6" name="A_1f6ad"/>
          <p:cNvSpPr/>
          <p:nvPr/>
        </p:nvSpPr>
        <p:spPr>
          <a:xfrm>
            <a:off x="607060" y="4129196"/>
            <a:ext cx="10401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自欺欺人、自我麻醉的嘴脸刻画得入木三分,显示了语言</a:t>
            </a:r>
          </a:p>
        </p:txBody>
      </p:sp>
      <p:sp>
        <p:nvSpPr>
          <p:cNvPr id="5" name="A_12023"/>
          <p:cNvSpPr/>
          <p:nvPr/>
        </p:nvSpPr>
        <p:spPr>
          <a:xfrm>
            <a:off x="7376478" y="3495212"/>
            <a:ext cx="34655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一字之差,将论敌</a:t>
            </a:r>
          </a:p>
        </p:txBody>
      </p:sp>
      <p:sp>
        <p:nvSpPr>
          <p:cNvPr id="4" name="A_d5795"/>
          <p:cNvSpPr/>
          <p:nvPr/>
        </p:nvSpPr>
        <p:spPr>
          <a:xfrm>
            <a:off x="5194935" y="2861228"/>
            <a:ext cx="2954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“自欺力”　</a:t>
            </a:r>
          </a:p>
        </p:txBody>
      </p:sp>
      <p:sp>
        <p:nvSpPr>
          <p:cNvPr id="3" name="A_4f58a"/>
          <p:cNvSpPr/>
          <p:nvPr/>
        </p:nvSpPr>
        <p:spPr>
          <a:xfrm>
            <a:off x="607060" y="2861228"/>
            <a:ext cx="2954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“他信力”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4.请你选取一个体现当代中国富有自信力的事例并加以概述。(集体、个人皆可)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示例:国产大飞机C919成功研发。C919是中国具有完全自主知识产权的国产大型客机,一举打破了国外公司对大飞机行业的垄断,展示和提升了我们国家在推动创新发展方面的自信力。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6064" y="1224369"/>
            <a:ext cx="10636286" cy="5163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千万别折腾汉字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姚安隆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①这两年,总有人拿汉字说事。一会儿说繁体字要进课堂,一会儿又说用十年时间,放弃简化字、恢复繁体字。如果你像小沈阳那样问一句“为什么呢?”他会说出一大串的理由:第一,现在已是电脑时代,不存在书写困难的问题;第二,台湾至今还在用繁体字,大陆恢复繁体字,有助于海峡两岸的统一;</a:t>
            </a:r>
          </a:p>
        </p:txBody>
      </p:sp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二、教材母题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★1.作者批驳的观点是什么?作者主张的观点是什么?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作者批驳的观点是:中国人失掉自信力了。作者主张的观点是:我们有并不失掉自信力的中国人在。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1749" y="596881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第三,简化字太粗糙,破坏了汉字的审美效果。一副振振有词的样子,真像是真理在握似的。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②可是,了解一下汉字的历史,你就不能不对这种主张打个问号。作为一个符号系统,形态的繁简是有其自身的演变规律的。汉字诞生之初,曾经由简到繁,这是为了提高识别的清晰度,让每一个汉字都能具有鲜明的标志;但繁到一定程度便成了负担,于是从汉代开始,汉字在总体上由繁趋简,人们考虑的是学习和使用的便捷。讨论汉字繁简问题,是不能忽略这个大背景的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47442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  ③随便举个例子吧,比如“灰尘”的“尘”字。它在战国时候的写法,是三个“鹿”字构成品字形,再在上面“鹿”的两旁各加一个“土”字。这是一个会意字,意思是群鹿飞奔,尘土飞扬。就造字来说,这个字是造得很形象的;可是一个字要写三十九笔,在当时的书写条件下,简直是一场苦役。于是我们看到了一个逐步简化的过程:先是去掉一个“土”,后来又去掉两个“鹿”字写成了“塵”;即使简化到这种程度,人们还是不胜其“繁”,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457003"/>
            <a:ext cx="10833100" cy="32613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间又出现了俗体字“尘”。今天,这个字已经成为我们的简化字。“小土为尘”,何等聪明!它凝聚着我们祖先创造的智慧,也记录着汉字发展的轨迹。舍“尘”字不用而恢复到“塵”甚至是三“鹿”两“土”的战国形象,这不是开历史的倒车吗?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529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④不错,现在是电脑时代,可学习汉字,还是要从一笔一画开始的,并不因电脑而改变它的认知规律。有位语言学家曾告诉我,当年推行简化字,他曾到一所学校里告诉小学生,“以后你们再写学校的‘学’字,只要写八画的‘学’,不必再写十六画的‘學’”。这话刚一说完,课堂里便掌声雷动。想到这一场景,我总觉得推行简化字充满人文关怀,不仅是为了文化的普及,更是对生命的一种尊重。否则,人们在一笔一画上,将要虚掷多少时间和精力。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7590" y="856565"/>
            <a:ext cx="10734759" cy="5163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        ⑤至于以繁体字推动海峡两岸的统一,其实也是一种幼稚的想法。文字是不能代替政治的。台湾说闽南话,难道大陆也要放弃普通话,推行闽南话吗?撇开这点不谈,就文字论文字,“以字促统”的想法是对台湾民众文化心理的一种误读。我们不能因为台湾通行的是繁体字,便认定台湾民众反对简化字。事实并非如此。我曾见过台湾一些要人的手迹,包括李登辉在内,他们也用大陆的简化字。台湾有家上海书局,专门销售简化字版图书,生意并没有因为简化字受到影响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1749" y="739757"/>
            <a:ext cx="10904538" cy="5163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有一位大学同学,他给在台湾的哥哥写信,特意用繁体字,“台湾”写成“臺灣”,结果被他哥哥传为笑谈,称他是不知变通的“迂老夫子”。在台湾民众日益了解、日益亲近简化字的今天,我们却要“弃简投繁”,其结果只会造成混乱,说不定反而会干扰海峡两岸的统一进程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⑥在人类文明史上,曾有四大古文字,如今唯有汉字硕果仅存。鲁迅先生曾高度评价汉字的美:形美以感目,音美以感耳,义美以感心。在长期的书写实践中,汉字还形成了独特的书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503783"/>
            <a:ext cx="11089232" cy="5163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艺术——中国书法。从审美的角度说,每一个汉字都是结构匀称,笔画呼应的,繁有繁的丰姿,简有简的神采。简化字虽然减少了汉字的笔画,但并没有损害汉字的特色,相反,有些字还有“削去冗繁留清瘦”的美感。说简化字粗糙,我看主要是一个习惯问题,一个心理问题。只要没有先入之见,你自然会发现,“黄四娘家花满蹊”是美的,“竹外桃花三两枝”同样也是美的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⑦拜托,千万别折腾汉字。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431775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1.下列对选文意思理解有误的一项是(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A.本文是一篇驳论文,开篇即树立批驳的靶子,然后逐一进行有理有据的批驳。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B.第③到第⑤段主要采用的是举例论证的方法,有力证明了“讨论汉字繁简问题,是不能忽略其自身的演变规律的”这一分论点。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C.“从审美的角度说,每一个汉字都是结构匀称,笔画呼应的,繁有繁的丰姿,简有简的神采。”一句中加点的“简”字是指汉字在结构和笔画上的简洁美,而不是专指简化字。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18050" y="603250"/>
            <a:ext cx="1619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</a:rPr>
              <a:t>.  .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4487" y="1367879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D.第⑦段表达了作者内心的担忧和真诚地劝说,与题目遥相呼应。</a:t>
            </a:r>
          </a:p>
        </p:txBody>
      </p:sp>
      <p:sp>
        <p:nvSpPr>
          <p:cNvPr id="3" name="矩形 2"/>
          <p:cNvSpPr/>
          <p:nvPr/>
        </p:nvSpPr>
        <p:spPr>
          <a:xfrm>
            <a:off x="648469" y="2719980"/>
            <a:ext cx="1673542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  <a:cs typeface="Times New Roman" panose="02020603050405020304" pitchFamily="18" charset="0"/>
              </a:rPr>
              <a:t>答案：B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2.第②段画横线的句子中加点的“这种主张”指的是(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A.现在已是电脑时代,不存在书写困难的问题。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B.繁体字要进课堂,要放弃简化字、恢复繁体字。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C.恢复繁体字,有助于海峡两岸的统一。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D.简化字太粗糙,破坏了汉字的审美效果。</a:t>
            </a:r>
          </a:p>
        </p:txBody>
      </p:sp>
      <p:sp>
        <p:nvSpPr>
          <p:cNvPr id="3" name="A_b6798"/>
          <p:cNvSpPr/>
          <p:nvPr/>
        </p:nvSpPr>
        <p:spPr>
          <a:xfrm>
            <a:off x="9612948" y="953085"/>
            <a:ext cx="1444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2.文章最后一句说“自信力的有无,状元宰相的文章是不足为据的,要自己去看地底下”,怎样理解这句话的含义?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是说,中国人是否有自信力,不要看那些御用文人发表出来的文章,而要去看那些真正堪称中国脊梁的人的所作所为。他们虽然“总在被摧残,被抹杀,消灭于黑暗中,不能为大家所知道”,但他们“有确信,不自欺”,是有自信力的中国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★3.作者对有人提出的恢复繁体字的观点和理由进行了反驳,请归纳出他的看法。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(1)汉字形态的繁简有其自身的演变规律,但在总体上由繁趋简,恢复繁体字,是开历史的倒车;(2)学习汉字要遵循认知规律,要从一笔一画开始,电脑无法取代;(3)汉字不能代替政治,用简化字不会阻碍海峡两岸的统一;(4)无论繁体字还是简化字,都有其独特的丰姿和风采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61800" y="125095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2900" y="1409505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1.根据拼音写出相应的词语。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(1)要论中国人,必须不被搽在表面的zì qī qī rén(              )的脂粉所kuāng piàn(          ),却看看他的筋骨和脊梁。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(2)失掉了他信力,就会疑,一个转身,也许能够只相信了自己,倒是一条新生路,但不幸的是逐渐xuán xū(          )起来了。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(3)信“地”和“物”,还是切实的东西,国联就miǎo máng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          ),不过这还可以令人不久就省悟到依赖它的不可靠。</a:t>
            </a:r>
          </a:p>
        </p:txBody>
      </p:sp>
      <p:sp>
        <p:nvSpPr>
          <p:cNvPr id="6" name="A_418b0"/>
          <p:cNvSpPr/>
          <p:nvPr/>
        </p:nvSpPr>
        <p:spPr>
          <a:xfrm>
            <a:off x="735648" y="5453439"/>
            <a:ext cx="15288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渺茫 </a:t>
            </a:r>
          </a:p>
        </p:txBody>
      </p:sp>
      <p:sp>
        <p:nvSpPr>
          <p:cNvPr id="5" name="A_0ff88"/>
          <p:cNvSpPr/>
          <p:nvPr/>
        </p:nvSpPr>
        <p:spPr>
          <a:xfrm>
            <a:off x="7668578" y="4185471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玄虚 </a:t>
            </a:r>
          </a:p>
        </p:txBody>
      </p:sp>
      <p:sp>
        <p:nvSpPr>
          <p:cNvPr id="4" name="A_3c7f3"/>
          <p:cNvSpPr/>
          <p:nvPr/>
        </p:nvSpPr>
        <p:spPr>
          <a:xfrm>
            <a:off x="4122420" y="2917503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诓骗 </a:t>
            </a:r>
          </a:p>
        </p:txBody>
      </p:sp>
      <p:sp>
        <p:nvSpPr>
          <p:cNvPr id="3" name="A_d2634"/>
          <p:cNvSpPr/>
          <p:nvPr/>
        </p:nvSpPr>
        <p:spPr>
          <a:xfrm>
            <a:off x="8830945" y="2247324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自欺欺人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(4)一到求神拜佛,可就玄虚之至了,有益或是有害,一时就找不出分明的结果来,它可以令人更长久的má zuì(          )着自己。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(5)他们有确信,不自欺;他们在qián pū hòu jì(                  )的战斗,不过一面总在被cuī cán(          ),被抹杀,消灭于黑暗中,不能为大家所知道罢了。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(6)现在是既不夸自己,也不信国联,改为一味求神拜佛,huái gǔ shāng jīn(                  )了——却也是事实。</a:t>
            </a:r>
          </a:p>
        </p:txBody>
      </p:sp>
      <p:sp>
        <p:nvSpPr>
          <p:cNvPr id="6" name="A_c0e53"/>
          <p:cNvSpPr/>
          <p:nvPr/>
        </p:nvSpPr>
        <p:spPr>
          <a:xfrm>
            <a:off x="2738438" y="5462728"/>
            <a:ext cx="2344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怀古伤今 </a:t>
            </a:r>
          </a:p>
        </p:txBody>
      </p:sp>
      <p:sp>
        <p:nvSpPr>
          <p:cNvPr id="5" name="A_a7198"/>
          <p:cNvSpPr/>
          <p:nvPr/>
        </p:nvSpPr>
        <p:spPr>
          <a:xfrm>
            <a:off x="5546723" y="3454401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摧残 </a:t>
            </a:r>
          </a:p>
        </p:txBody>
      </p:sp>
      <p:sp>
        <p:nvSpPr>
          <p:cNvPr id="4" name="A_462db"/>
          <p:cNvSpPr/>
          <p:nvPr/>
        </p:nvSpPr>
        <p:spPr>
          <a:xfrm>
            <a:off x="8363585" y="2855037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前仆后继 </a:t>
            </a:r>
          </a:p>
        </p:txBody>
      </p:sp>
      <p:sp>
        <p:nvSpPr>
          <p:cNvPr id="3" name="A_229c7"/>
          <p:cNvSpPr/>
          <p:nvPr/>
        </p:nvSpPr>
        <p:spPr>
          <a:xfrm>
            <a:off x="8673465" y="1587069"/>
            <a:ext cx="15288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麻醉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735"/>
            <a:ext cx="10984230" cy="3261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(7)我们从古以来,就有mái tóu kǔ gàn(                  )的人,有拼命硬干的人,有为民请命的人,有shě shēn qiú fǎ(                 )的人。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(8)自信力的有无,状元宰相的文章是bù zú wéi jù(                )的,要自己去看地底下。</a:t>
            </a:r>
          </a:p>
        </p:txBody>
      </p:sp>
      <p:sp>
        <p:nvSpPr>
          <p:cNvPr id="5" name="A_11af4"/>
          <p:cNvSpPr/>
          <p:nvPr/>
        </p:nvSpPr>
        <p:spPr>
          <a:xfrm>
            <a:off x="9177020" y="3948650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不足为据 </a:t>
            </a:r>
          </a:p>
        </p:txBody>
      </p:sp>
      <p:sp>
        <p:nvSpPr>
          <p:cNvPr id="4" name="A_92166"/>
          <p:cNvSpPr/>
          <p:nvPr/>
        </p:nvSpPr>
        <p:spPr>
          <a:xfrm>
            <a:off x="8925688" y="2644610"/>
            <a:ext cx="234480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舍身求法 </a:t>
            </a:r>
          </a:p>
        </p:txBody>
      </p:sp>
      <p:sp>
        <p:nvSpPr>
          <p:cNvPr id="3" name="A_68bf7"/>
          <p:cNvSpPr/>
          <p:nvPr/>
        </p:nvSpPr>
        <p:spPr>
          <a:xfrm>
            <a:off x="7329170" y="1985103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埋头苦干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3509" y="1727919"/>
          <a:ext cx="10804525" cy="324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Document" r:id="rId2" imgW="5274753" imgH="1585137" progId="">
                  <p:embed/>
                </p:oleObj>
              </mc:Choice>
              <mc:Fallback>
                <p:oleObj name="Document" r:id="rId2" imgW="5274753" imgH="1585137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3509" y="1727919"/>
                        <a:ext cx="10804525" cy="3240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4487" y="359767"/>
          <a:ext cx="10804525" cy="4052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Document" r:id="rId2" imgW="5274753" imgH="1981151" progId="">
                  <p:embed/>
                </p:oleObj>
              </mc:Choice>
              <mc:Fallback>
                <p:oleObj name="Document" r:id="rId2" imgW="5274753" imgH="1981151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4487" y="359767"/>
                        <a:ext cx="10804525" cy="4052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12002" y="4384653"/>
            <a:ext cx="1695767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>
                <a:ea typeface="宋体" panose="02010600030101010101" pitchFamily="2" charset="-122"/>
              </a:rPr>
              <a:t>答案：C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131</Paragraphs>
  <Slides>40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49">
      <vt:lpstr>Arial</vt:lpstr>
      <vt:lpstr>Calibri</vt:lpstr>
      <vt:lpstr>宋体</vt:lpstr>
      <vt:lpstr>黑体</vt:lpstr>
      <vt:lpstr>微软雅黑</vt:lpstr>
      <vt:lpstr>Times New Roman</vt:lpstr>
      <vt:lpstr>NEU-BZ-S92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2021-09-29T10:12:54.444</cp:lastPrinted>
  <dcterms:created xsi:type="dcterms:W3CDTF">2021-09-29T10:12:54Z</dcterms:created>
  <dcterms:modified xsi:type="dcterms:W3CDTF">2021-09-29T02:12:54Z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