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2" r:id="rId3"/>
    <p:sldId id="277" r:id="rId4"/>
    <p:sldId id="286" r:id="rId5"/>
    <p:sldId id="332" r:id="rId6"/>
    <p:sldId id="333" r:id="rId7"/>
    <p:sldId id="334" r:id="rId8"/>
    <p:sldId id="302" r:id="rId9"/>
    <p:sldId id="285" r:id="rId10"/>
    <p:sldId id="335" r:id="rId11"/>
    <p:sldId id="300" r:id="rId12"/>
    <p:sldId id="293" r:id="rId13"/>
    <p:sldId id="288" r:id="rId14"/>
    <p:sldId id="292" r:id="rId15"/>
    <p:sldId id="297" r:id="rId16"/>
    <p:sldId id="289" r:id="rId17"/>
    <p:sldId id="290" r:id="rId18"/>
    <p:sldId id="294" r:id="rId19"/>
    <p:sldId id="291" r:id="rId20"/>
    <p:sldId id="287" r:id="rId21"/>
    <p:sldId id="260" r:id="rId22"/>
    <p:sldId id="258" r:id="rId23"/>
    <p:sldId id="259" r:id="rId24"/>
    <p:sldId id="336" r:id="rId25"/>
  </p:sldIdLst>
  <p:sldSz cx="9144000" cy="6858000" type="screen4x3"/>
  <p:notesSz cx="6858000" cy="9144000"/>
  <p:custDataLst>
    <p:tags r:id="rId2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9"/>
    <p:restoredTop sz="94660"/>
  </p:normalViewPr>
  <p:slideViewPr>
    <p:cSldViewPr showGuides="1">
      <p:cViewPr varScale="1">
        <p:scale>
          <a:sx n="84" d="100"/>
          <a:sy n="84" d="100"/>
        </p:scale>
        <p:origin x="-1560" y="-78"/>
      </p:cViewPr>
      <p:guideLst>
        <p:guide orient="horz" pos="2156"/>
        <p:guide pos="2782"/>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panose="020b0604020202020204" pitchFamily="34" charset="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657F103-0639-42B4-9386-9FF9050A706B}"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38916"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a:t/>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8" name="幻灯片图像占位符 1"/>
          <p:cNvSpPr>
            <a:spLocks noGrp="1" noRot="1" noTextEdit="1"/>
          </p:cNvSpPr>
          <p:nvPr>
            <p:ph type="sldImg"/>
          </p:nvPr>
        </p:nvSpPr>
        <p:spPr>
          <a:ln>
            <a:miter lim="800000"/>
          </a:ln>
        </p:spPr>
      </p:sp>
      <p:sp>
        <p:nvSpPr>
          <p:cNvPr id="39939" name="文本占位符 2"/>
          <p:cNvSpPr>
            <a:spLocks noGrp="1"/>
          </p:cNvSpPr>
          <p:nvPr>
            <p:ph type="body" idx="1"/>
          </p:nvPr>
        </p:nvSpPr>
        <p:spPr/>
        <p:txBody>
          <a:bodyPr wrap="square" lIns="91440" tIns="45720" rIns="91440" bIns="45720" anchor="t"/>
          <a:lstStyle/>
          <a:p>
            <a:pPr lvl="0" eaLnBrk="1" hangingPunct="1"/>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audio" Target="../media/chimes1.wav"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pic>
        <p:nvPicPr>
          <p:cNvPr id="2050" name="图片 103430"/>
          <p:cNvPicPr>
            <a:picLocks noChangeAspect="1"/>
          </p:cNvPicPr>
          <p:nvPr userDrawn="1"/>
        </p:nvPicPr>
        <p:blipFill>
          <a:blip r:embed="rId1"/>
          <a:stretch>
            <a:fillRect/>
          </a:stretch>
        </p:blipFill>
        <p:spPr>
          <a:xfrm>
            <a:off x="0" y="1816100"/>
            <a:ext cx="9144000" cy="5041900"/>
          </a:xfrm>
          <a:prstGeom prst="rect">
            <a:avLst/>
          </a:prstGeom>
          <a:noFill/>
          <a:ln w="9525">
            <a:noFill/>
          </a:ln>
        </p:spPr>
      </p:pic>
      <p:pic>
        <p:nvPicPr>
          <p:cNvPr id="2051" name="图片 103431" descr="标题栏"/>
          <p:cNvPicPr>
            <a:picLocks noChangeAspect="1"/>
          </p:cNvPicPr>
          <p:nvPr userDrawn="1"/>
        </p:nvPicPr>
        <p:blipFill>
          <a:blip r:embed="rId2"/>
          <a:stretch>
            <a:fillRect/>
          </a:stretch>
        </p:blipFill>
        <p:spPr>
          <a:xfrm>
            <a:off x="0" y="0"/>
            <a:ext cx="9144000" cy="1341438"/>
          </a:xfrm>
          <a:prstGeom prst="rect">
            <a:avLst/>
          </a:prstGeom>
          <a:noFill/>
          <a:ln w="9525">
            <a:noFill/>
          </a:ln>
        </p:spPr>
      </p:pic>
      <p:pic>
        <p:nvPicPr>
          <p:cNvPr id="2052" name="图片 103432"/>
          <p:cNvPicPr>
            <a:picLocks noChangeAspect="1"/>
          </p:cNvPicPr>
          <p:nvPr userDrawn="1"/>
        </p:nvPicPr>
        <p:blipFill>
          <a:blip r:embed="rId3"/>
          <a:stretch>
            <a:fillRect/>
          </a:stretch>
        </p:blipFill>
        <p:spPr>
          <a:xfrm>
            <a:off x="0" y="1296988"/>
            <a:ext cx="9144000" cy="523875"/>
          </a:xfrm>
          <a:prstGeom prst="rect">
            <a:avLst/>
          </a:prstGeom>
          <a:noFill/>
          <a:ln w="9525">
            <a:noFill/>
          </a:ln>
        </p:spPr>
      </p:pic>
      <p:sp>
        <p:nvSpPr>
          <p:cNvPr id="103426" name="标题 103425"/>
          <p:cNvSpPr>
            <a:spLocks noGrp="1"/>
          </p:cNvSpPr>
          <p:nvPr>
            <p:ph type="ctrTitle"/>
          </p:nvPr>
        </p:nvSpPr>
        <p:spPr>
          <a:xfrm>
            <a:off x="685800" y="2130425"/>
            <a:ext cx="7772400" cy="1470025"/>
          </a:xfrm>
          <a:prstGeom prst="rect">
            <a:avLst/>
          </a:prstGeom>
          <a:noFill/>
          <a:ln w="9525">
            <a:noFill/>
            <a:miter/>
          </a:ln>
        </p:spPr>
        <p:txBody>
          <a:bodyPr/>
          <a:lstStyle>
            <a:lvl1pPr lvl="0">
              <a:defRPr kern="1200"/>
            </a:lvl1pPr>
          </a:lstStyle>
          <a:p>
            <a:pPr lvl="0"/>
            <a:r>
              <a:rPr lang="zh-CN" altLang="en-US" noProof="1"/>
              <a:t>单击此处编辑母版标题样式</a:t>
            </a:r>
            <a:endParaRPr lang="zh-CN" altLang="en-US" noProof="1"/>
          </a:p>
        </p:txBody>
      </p:sp>
      <p:sp>
        <p:nvSpPr>
          <p:cNvPr id="103427" name="副标题 103426"/>
          <p:cNvSpPr>
            <a:spLocks noGrp="1"/>
          </p:cNvSpPr>
          <p:nvPr>
            <p:ph type="subTitle" idx="1"/>
          </p:nvPr>
        </p:nvSpPr>
        <p:spPr>
          <a:xfrm>
            <a:off x="1371600" y="3886200"/>
            <a:ext cx="6400800" cy="1752600"/>
          </a:xfrm>
          <a:prstGeom prst="rect">
            <a:avLst/>
          </a:prstGeom>
          <a:noFill/>
          <a:ln w="9525">
            <a:noFill/>
            <a:miter/>
          </a:ln>
        </p:spPr>
        <p:txBody>
          <a:bodyP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noProof="1"/>
              <a:t>单击此处编辑母版副标题样式</a:t>
            </a:r>
            <a:endParaRPr lang="zh-CN" altLang="en-US" noProof="1"/>
          </a:p>
        </p:txBody>
      </p:sp>
      <p:sp>
        <p:nvSpPr>
          <p:cNvPr id="11" name="日期占位符 103427"/>
          <p:cNvSpPr>
            <a:spLocks noGrp="1"/>
          </p:cNvSpPr>
          <p:nvPr>
            <p:ph type="dt" sz="half" idx="2"/>
          </p:nvPr>
        </p:nvSpPr>
        <p:spPr>
          <a:xfrm>
            <a:off x="457200" y="6245225"/>
            <a:ext cx="2133600" cy="476250"/>
          </a:xfrm>
          <a:prstGeom prst="rect">
            <a:avLst/>
          </a:prstGeom>
          <a:ln>
            <a:miter/>
          </a:ln>
        </p:spPr>
        <p:txBody>
          <a:bodyPr anchor="t"/>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页脚占位符 103428"/>
          <p:cNvSpPr>
            <a:spLocks noGrp="1"/>
          </p:cNvSpPr>
          <p:nvPr>
            <p:ph type="ftr" sz="quarter" idx="3"/>
          </p:nvPr>
        </p:nvSpPr>
        <p:spPr>
          <a:xfrm>
            <a:off x="3124200" y="6245225"/>
            <a:ext cx="2895600" cy="4762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 name="灯片编号占位符 103429"/>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4" name="chimes.wav"/>
      </p:stSnd>
    </p:sndAc>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日期占位符 102403"/>
          <p:cNvSpPr>
            <a:spLocks noGrp="1"/>
          </p:cNvSpPr>
          <p:nvPr>
            <p:ph type="dt" sz="half" idx="1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日期占位符 102403"/>
          <p:cNvSpPr>
            <a:spLocks noGrp="1"/>
          </p:cNvSpPr>
          <p:nvPr>
            <p:ph type="dt" sz="half" idx="1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1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1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8" name="日期占位符 102403"/>
          <p:cNvSpPr>
            <a:spLocks noGrp="1"/>
          </p:cNvSpPr>
          <p:nvPr>
            <p:ph type="dt" sz="half" idx="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8" name="日期占位符 102403"/>
          <p:cNvSpPr>
            <a:spLocks noGrp="1"/>
          </p:cNvSpPr>
          <p:nvPr>
            <p:ph type="dt" sz="half" idx="1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8" name="日期占位符 102403"/>
          <p:cNvSpPr>
            <a:spLocks noGrp="1"/>
          </p:cNvSpPr>
          <p:nvPr>
            <p:ph type="dt" sz="half" idx="12"/>
          </p:nvPr>
        </p:nvSpPr>
        <p:spPr>
          <a:xfrm>
            <a:off x="457200" y="6245225"/>
            <a:ext cx="2133600" cy="476250"/>
          </a:xfrm>
          <a:prstGeom prst="rect">
            <a:avLst/>
          </a:prstGeom>
          <a:ln>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页脚占位符 102404"/>
          <p:cNvSpPr>
            <a:spLocks noGrp="1"/>
          </p:cNvSpPr>
          <p:nvPr>
            <p:ph type="ftr" sz="quarter" idx="3"/>
          </p:nvPr>
        </p:nvSpPr>
        <p:spPr>
          <a:xfrm>
            <a:off x="3124200" y="6245225"/>
            <a:ext cx="2895600" cy="47625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灯片编号占位符 102405"/>
          <p:cNvSpPr>
            <a:spLocks noGrp="1"/>
          </p:cNvSpPr>
          <p:nvPr>
            <p:ph type="sldNum" sz="quarter" idx="4"/>
          </p:nvPr>
        </p:nvSpPr>
        <p:spPr>
          <a:xfrm>
            <a:off x="6553200" y="6245225"/>
            <a:ext cx="2133600" cy="476250"/>
          </a:xfrm>
          <a:prstGeom prst="rect">
            <a:avLst/>
          </a:prstGeom>
          <a:ln>
            <a:miter/>
          </a:ln>
        </p:spPr>
        <p:txBody>
          <a:bodyPr vert="horz" wrap="square" lIns="91440" tIns="45720" rIns="91440" bIns="45720" numCol="1" anchor="t" anchorCtr="0" compatLnSpc="1"/>
          <a:lstStyle/>
          <a:p>
            <a:pPr algn="r">
              <a:buNone/>
            </a:pPr>
            <a:fld id="{9A0DB2DC-4C9A-4742-B13C-FB6460FD3503}" type="slidenum">
              <a:rPr lang="zh-CN" altLang="en-US">
                <a:latin typeface="Times New Roman" panose="02020603050405020304" pitchFamily="18" charset="0"/>
              </a:rPr>
              <a:t/>
            </a:fld>
            <a:endParaRPr lang="zh-CN" altLang="en-US">
              <a:latin typeface="Times New Roman" panose="02020603050405020304" pitchFamily="18" charset="0"/>
            </a:endParaRPr>
          </a:p>
        </p:txBody>
      </p:sp>
    </p:spTree>
  </p:cSld>
  <p:clrMapOvr>
    <a:masterClrMapping/>
  </p:clrMapOvr>
  <p:transition>
    <p:sndAc>
      <p:stSnd>
        <p:snd r:embed="rId1" name="chimes.wav"/>
      </p:stSnd>
    </p:sndAc>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4.png" /><Relationship Id="rId13" Type="http://schemas.openxmlformats.org/officeDocument/2006/relationships/audio" Target="../media/chimes1.wav"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标题 10240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402"/>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404" name="日期占位符 102403"/>
          <p:cNvSpPr>
            <a:spLocks noGrp="1"/>
          </p:cNvSpPr>
          <p:nvPr>
            <p:ph type="dt" sz="half" idx="2"/>
          </p:nvPr>
        </p:nvSpPr>
        <p:spPr>
          <a:xfrm>
            <a:off x="457200" y="6245225"/>
            <a:ext cx="2133600" cy="476250"/>
          </a:xfrm>
          <a:prstGeom prst="rect">
            <a:avLst/>
          </a:prstGeom>
          <a:noFill/>
          <a:ln w="9525">
            <a:noFill/>
            <a:miter/>
          </a:ln>
        </p:spPr>
        <p:txBody>
          <a:bodyPr/>
          <a:lstStyle>
            <a:lvl1pPr>
              <a:buClr>
                <a:srgbClr val="000000"/>
              </a:buClr>
              <a:defRPr sz="1400" noProof="1">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405" name="页脚占位符 102404"/>
          <p:cNvSpPr>
            <a:spLocks noGrp="1"/>
          </p:cNvSpPr>
          <p:nvPr>
            <p:ph type="ftr" sz="quarter" idx="3"/>
          </p:nvPr>
        </p:nvSpPr>
        <p:spPr>
          <a:xfrm>
            <a:off x="3124200" y="6245225"/>
            <a:ext cx="2895600" cy="476250"/>
          </a:xfrm>
          <a:prstGeom prst="rect">
            <a:avLst/>
          </a:prstGeom>
          <a:noFill/>
          <a:ln w="9525">
            <a:noFill/>
            <a:miter/>
          </a:ln>
        </p:spPr>
        <p:txBody>
          <a:bodyPr/>
          <a:lstStyle>
            <a:lvl1pPr algn="ctr">
              <a:buClr>
                <a:srgbClr val="000000"/>
              </a:buClr>
              <a:defRPr sz="1400" noProof="1">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406" name="灯片编号占位符 102405"/>
          <p:cNvSpPr>
            <a:spLocks noGrp="1"/>
          </p:cNvSpPr>
          <p:nvPr>
            <p:ph type="sldNum" sz="quarter" idx="4"/>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atin typeface="Times New Roman" panose="02020603050405020304" pitchFamily="18" charset="0"/>
              </a:defRPr>
            </a:lvl1pPr>
          </a:lstStyle>
          <a:p>
            <a:pPr lvl="0" eaLnBrk="1" hangingPunct="1">
              <a:buNone/>
            </a:pPr>
            <a:fld id="{9A0DB2DC-4C9A-4742-B13C-FB6460FD3503}" type="slidenum">
              <a:rPr lang="zh-CN" altLang="en-US"/>
              <a:t/>
            </a:fld>
            <a:endParaRPr lang="zh-CN" altLang="en-US">
              <a:latin typeface="Arial" panose="020b0604020202020204" pitchFamily="34" charset="0"/>
            </a:endParaRPr>
          </a:p>
        </p:txBody>
      </p:sp>
      <p:pic>
        <p:nvPicPr>
          <p:cNvPr id="1031" name="图片 102406" descr="背景图"/>
          <p:cNvPicPr>
            <a:picLocks noChangeAspect="1"/>
          </p:cNvPicPr>
          <p:nvPr userDrawn="1"/>
        </p:nvPicPr>
        <p:blipFill>
          <a:blip r:embed="rId12"/>
          <a:stretch>
            <a:fillRect/>
          </a:stretch>
        </p:blipFill>
        <p:spPr>
          <a:xfrm>
            <a:off x="0" y="0"/>
            <a:ext cx="91694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3" name="chimes.wav"/>
      </p:stSnd>
    </p:sndAc>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hyperlink" Target="../../../Documents%20and%20Settings/Administrator/&#26700;&#38754;/&#26032;&#24314;&#25991;&#20214;&#22841;/&#31934;&#24544;&#25253;&#22269;-%20&#23648;&#27946;&#21018;.mp3" TargetMode="External" /><Relationship Id="rId6" Type="http://schemas.openxmlformats.org/officeDocument/2006/relationships/audio" Target="../media/chimes1.wav"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audio" Target="../media/chimes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audio" Target="../media/chimes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audio" Target="../media/chimes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audio" Target="../media/chimes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image" Target="../media/image12.png" /><Relationship Id="rId4" Type="http://schemas.openxmlformats.org/officeDocument/2006/relationships/audio" Target="../media/chimes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audio" Target="../media/chimes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audio" Target="../media/chimes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jpeg" /><Relationship Id="rId3" Type="http://schemas.openxmlformats.org/officeDocument/2006/relationships/audio" Target="../media/chimes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jpeg" /><Relationship Id="rId3" Type="http://schemas.openxmlformats.org/officeDocument/2006/relationships/audio" Target="../media/chimes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4" name="图片 105474" descr="背景图"/>
          <p:cNvPicPr>
            <a:picLocks noChangeAspect="1"/>
          </p:cNvPicPr>
          <p:nvPr/>
        </p:nvPicPr>
        <p:blipFill>
          <a:blip r:embed="rId3"/>
          <a:stretch>
            <a:fillRect/>
          </a:stretch>
        </p:blipFill>
        <p:spPr>
          <a:xfrm>
            <a:off x="0" y="0"/>
            <a:ext cx="9169400" cy="6858000"/>
          </a:xfrm>
          <a:prstGeom prst="rect">
            <a:avLst/>
          </a:prstGeom>
          <a:noFill/>
          <a:ln w="9525">
            <a:noFill/>
          </a:ln>
        </p:spPr>
      </p:pic>
      <p:grpSp>
        <p:nvGrpSpPr>
          <p:cNvPr id="3" name="组合 1"/>
          <p:cNvGrpSpPr/>
          <p:nvPr/>
        </p:nvGrpSpPr>
        <p:grpSpPr>
          <a:xfrm>
            <a:off x="1196432" y="404813"/>
            <a:ext cx="7557043" cy="6453270"/>
            <a:chOff x="441" y="0"/>
            <a:chExt cx="4888" cy="4485"/>
          </a:xfrm>
        </p:grpSpPr>
        <p:sp>
          <p:nvSpPr>
            <p:cNvPr id="13317" name="矩形 2"/>
            <p:cNvSpPr/>
            <p:nvPr/>
          </p:nvSpPr>
          <p:spPr>
            <a:xfrm>
              <a:off x="441" y="1880"/>
              <a:ext cx="635" cy="2605"/>
            </a:xfrm>
            <a:prstGeom prst="rect">
              <a:avLst/>
            </a:prstGeom>
            <a:solidFill>
              <a:srgbClr val="FF6600"/>
            </a:solidFill>
            <a:ln w="9525">
              <a:noFill/>
            </a:ln>
          </p:spPr>
          <p:txBody>
            <a:bodyPr>
              <a:spAutoFit/>
            </a:bodyPr>
            <a:lstStyle/>
            <a:p>
              <a:r>
                <a:rPr lang="zh-CN" altLang="en-US" sz="6000">
                  <a:latin typeface="Arial" panose="020b0604020202020204" pitchFamily="34" charset="0"/>
                  <a:ea typeface="黑体" panose="02010609060101010101" pitchFamily="49" charset="-122"/>
                </a:rPr>
                <a:t>夜读岳飞</a:t>
              </a:r>
              <a:endParaRPr lang="zh-CN" altLang="en-US" sz="6000">
                <a:latin typeface="Arial" panose="020b0604020202020204" pitchFamily="34" charset="0"/>
                <a:ea typeface="黑体" panose="02010609060101010101" pitchFamily="49" charset="-122"/>
              </a:endParaRPr>
            </a:p>
          </p:txBody>
        </p:sp>
        <p:pic>
          <p:nvPicPr>
            <p:cNvPr id="13319" name="图片 3076" descr="yuefei">
              <a:hlinkClick r:id="rId5" action="ppaction://hlinkfile" tooltip="精忠报国"/>
            </p:cNvPr>
            <p:cNvPicPr>
              <a:picLocks noChangeAspect="1"/>
            </p:cNvPicPr>
            <p:nvPr/>
          </p:nvPicPr>
          <p:blipFill>
            <a:blip r:embed="rId4"/>
            <a:stretch>
              <a:fillRect/>
            </a:stretch>
          </p:blipFill>
          <p:spPr>
            <a:xfrm>
              <a:off x="1134" y="0"/>
              <a:ext cx="4195" cy="3936"/>
            </a:xfrm>
            <a:prstGeom prst="rect">
              <a:avLst/>
            </a:prstGeom>
            <a:noFill/>
            <a:ln w="9525">
              <a:noFill/>
            </a:ln>
          </p:spPr>
        </p:pic>
      </p:grpSp>
      <p:sp>
        <p:nvSpPr>
          <p:cNvPr id="4" name="文本框 3"/>
          <p:cNvSpPr txBox="1"/>
          <p:nvPr/>
        </p:nvSpPr>
        <p:spPr>
          <a:xfrm>
            <a:off x="-424180" y="462915"/>
            <a:ext cx="1536700" cy="6082665"/>
          </a:xfrm>
          <a:prstGeom prst="rect">
            <a:avLst/>
          </a:prstGeom>
          <a:noFill/>
        </p:spPr>
        <p:txBody>
          <a:bodyPr vert="eaVert" wrap="square" rtlCol="0">
            <a:spAutoFit/>
          </a:bodyPr>
          <a:lstStyle/>
          <a:p>
            <a:r>
              <a:rPr lang="zh-CN" altLang="en-US" sz="4400" b="1">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身边的文化遗产</a:t>
            </a:r>
            <a:endParaRPr lang="zh-CN" altLang="en-US" sz="4400" b="1">
              <a:ln w="22225">
                <a:solidFill>
                  <a:schemeClr val="accent2"/>
                </a:solidFill>
                <a:prstDash val="solid"/>
              </a:ln>
              <a:solidFill>
                <a:schemeClr val="accent2">
                  <a:lumMod val="40000"/>
                  <a:lumOff val="60000"/>
                </a:schemeClr>
              </a:solidFill>
              <a:effectLst/>
              <a:latin typeface="Times New Roman" panose="02020603050405020304" pitchFamily="18" charset="0"/>
              <a:sym typeface="+mn-ea"/>
            </a:endParaRPr>
          </a:p>
          <a:p>
            <a:endParaRPr lang="zh-CN" altLang="en-US" sz="4400" b="1">
              <a:ln w="22225">
                <a:solidFill>
                  <a:schemeClr val="accent2"/>
                </a:solidFill>
                <a:prstDash val="solid"/>
              </a:ln>
              <a:solidFill>
                <a:schemeClr val="accent2">
                  <a:lumMod val="40000"/>
                  <a:lumOff val="60000"/>
                </a:schemeClr>
              </a:solidFill>
              <a:effectLst/>
              <a:latin typeface="Times New Roman" panose="02020603050405020304" pitchFamily="18" charset="0"/>
              <a:sym typeface="+mn-ea"/>
            </a:endParaRPr>
          </a:p>
        </p:txBody>
      </p:sp>
    </p:spTree>
  </p:cSld>
  <p:clrMapOvr>
    <a:masterClrMapping/>
  </p:clrMapOvr>
  <p:transition spd="slow">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占位符 136194"/>
          <p:cNvSpPr>
            <a:spLocks noGrp="1"/>
          </p:cNvSpPr>
          <p:nvPr>
            <p:ph idx="1"/>
          </p:nvPr>
        </p:nvSpPr>
        <p:spPr>
          <a:xfrm>
            <a:off x="333375" y="771525"/>
            <a:ext cx="8337550" cy="581025"/>
          </a:xfrm>
        </p:spPr>
        <p:txBody>
          <a:bodyPr vert="horz" wrap="square" lIns="91440" tIns="45720" rIns="91440" bIns="45720" anchor="t"/>
          <a:lstStyle/>
          <a:p>
            <a:pPr eaLnBrk="1" hangingPunct="1"/>
            <a:r>
              <a:rPr lang="zh-CN" altLang="en-US">
                <a:solidFill>
                  <a:srgbClr val="CC0099"/>
                </a:solidFill>
              </a:rPr>
              <a:t>合作探究：</a:t>
            </a:r>
            <a:r>
              <a:rPr lang="zh-CN" altLang="en-US"/>
              <a:t>作者怎样一步一步夜读岳飞的</a:t>
            </a:r>
            <a:r>
              <a:rPr lang="en-US" altLang="zh-CN"/>
              <a:t>?</a:t>
            </a:r>
            <a:endParaRPr lang="zh-CN" altLang="zh-CN"/>
          </a:p>
        </p:txBody>
      </p:sp>
      <p:sp>
        <p:nvSpPr>
          <p:cNvPr id="136198" name="矩形 136197"/>
          <p:cNvSpPr/>
          <p:nvPr/>
        </p:nvSpPr>
        <p:spPr>
          <a:xfrm>
            <a:off x="179388" y="2349500"/>
            <a:ext cx="64188975" cy="1554163"/>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　　绍兴戊午秋八月望前，过南阳，谒武侯祠，遇雨，遂宿于</a:t>
            </a:r>
            <a:endParaRPr lang="zh-CN" altLang="en-US" sz="2400" b="1">
              <a:solidFill>
                <a:srgbClr val="FF0000"/>
              </a:solidFill>
              <a:latin typeface="Arial" panose="020b0604020202020204" pitchFamily="34" charset="0"/>
            </a:endParaRPr>
          </a:p>
          <a:p>
            <a:r>
              <a:rPr lang="zh-CN" altLang="en-US" sz="2400" b="1">
                <a:solidFill>
                  <a:srgbClr val="FF0000"/>
                </a:solidFill>
                <a:latin typeface="Arial" panose="020b0604020202020204" pitchFamily="34" charset="0"/>
              </a:rPr>
              <a:t>祠内。更深秉烛，细观壁间昔贤所赞先生文词、诗赋及祠前石</a:t>
            </a:r>
            <a:endParaRPr lang="zh-CN" altLang="en-US" sz="2400" b="1">
              <a:solidFill>
                <a:srgbClr val="FF0000"/>
              </a:solidFill>
              <a:latin typeface="Arial" panose="020b0604020202020204" pitchFamily="34" charset="0"/>
            </a:endParaRPr>
          </a:p>
          <a:p>
            <a:r>
              <a:rPr lang="zh-CN" altLang="en-US" sz="2400" b="1">
                <a:solidFill>
                  <a:srgbClr val="FF0000"/>
                </a:solidFill>
                <a:latin typeface="Arial" panose="020b0604020202020204" pitchFamily="34" charset="0"/>
              </a:rPr>
              <a:t>刻二表，不觉泪下如雨。是夜，竟不成眠，坐以待旦。道士献</a:t>
            </a:r>
            <a:endParaRPr lang="zh-CN" altLang="en-US" sz="2400" b="1">
              <a:solidFill>
                <a:srgbClr val="FF0000"/>
              </a:solidFill>
              <a:latin typeface="Arial" panose="020b0604020202020204" pitchFamily="34" charset="0"/>
            </a:endParaRPr>
          </a:p>
          <a:p>
            <a:r>
              <a:rPr lang="zh-CN" altLang="en-US" sz="2400" b="1">
                <a:solidFill>
                  <a:srgbClr val="FF0000"/>
                </a:solidFill>
                <a:latin typeface="Arial" panose="020b0604020202020204" pitchFamily="34" charset="0"/>
              </a:rPr>
              <a:t>茶毕，出纸索字，挥涕走笔，不计工拙，稍舒胸中抑郁耳。</a:t>
            </a:r>
            <a:endParaRPr lang="zh-CN" altLang="en-US" sz="2400" b="1">
              <a:solidFill>
                <a:srgbClr val="FF0000"/>
              </a:solidFill>
              <a:latin typeface="Arial" panose="020b0604020202020204" pitchFamily="34" charset="0"/>
            </a:endParaRPr>
          </a:p>
        </p:txBody>
      </p:sp>
      <p:sp>
        <p:nvSpPr>
          <p:cNvPr id="23556"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13317" name="文本框 1"/>
          <p:cNvSpPr txBox="1"/>
          <p:nvPr/>
        </p:nvSpPr>
        <p:spPr>
          <a:xfrm>
            <a:off x="698500" y="1352550"/>
            <a:ext cx="4805363" cy="517525"/>
          </a:xfrm>
          <a:prstGeom prst="rect">
            <a:avLst/>
          </a:prstGeom>
          <a:noFill/>
          <a:ln w="9525">
            <a:noFill/>
          </a:ln>
        </p:spPr>
        <p:txBody>
          <a:bodyPr wrap="none">
            <a:spAutoFit/>
          </a:bodyPr>
          <a:lstStyle/>
          <a:p>
            <a:r>
              <a:rPr lang="zh-CN" altLang="en-US" sz="2800">
                <a:solidFill>
                  <a:srgbClr val="0000FF"/>
                </a:solidFill>
                <a:latin typeface="Arial" panose="020b0604020202020204" pitchFamily="34" charset="0"/>
              </a:rPr>
              <a:t>然后作者读到了岳飞的什么？</a:t>
            </a:r>
            <a:endParaRPr lang="zh-CN" altLang="en-US" sz="2800">
              <a:solidFill>
                <a:srgbClr val="0000FF"/>
              </a:solidFill>
              <a:latin typeface="Arial" panose="020b0604020202020204" pitchFamily="34" charset="0"/>
            </a:endParaRPr>
          </a:p>
        </p:txBody>
      </p:sp>
      <p:sp>
        <p:nvSpPr>
          <p:cNvPr id="13318" name="文本框 4"/>
          <p:cNvSpPr txBox="1"/>
          <p:nvPr/>
        </p:nvSpPr>
        <p:spPr>
          <a:xfrm>
            <a:off x="333375" y="5426075"/>
            <a:ext cx="8861425" cy="577850"/>
          </a:xfrm>
          <a:prstGeom prst="rect">
            <a:avLst/>
          </a:prstGeom>
          <a:noFill/>
          <a:ln w="9525">
            <a:noFill/>
          </a:ln>
        </p:spPr>
        <p:txBody>
          <a:bodyPr>
            <a:spAutoFit/>
          </a:bodyPr>
          <a:lstStyle/>
          <a:p>
            <a:r>
              <a:rPr lang="zh-CN" altLang="en-US" sz="3200">
                <a:solidFill>
                  <a:srgbClr val="0000FF"/>
                </a:solidFill>
                <a:latin typeface="Arial" panose="020b0604020202020204" pitchFamily="34" charset="0"/>
              </a:rPr>
              <a:t>通过想象，当时岳飞手书前后《出师表》的情景。</a:t>
            </a:r>
            <a:endParaRPr lang="zh-CN" altLang="en-US" sz="3200">
              <a:solidFill>
                <a:srgbClr val="0000FF"/>
              </a:solidFill>
              <a:latin typeface="Arial" panose="020b0604020202020204" pitchFamily="34" charset="0"/>
            </a:endParaRPr>
          </a:p>
        </p:txBody>
      </p:sp>
      <p:sp>
        <p:nvSpPr>
          <p:cNvPr id="13319" name="文本框 1"/>
          <p:cNvSpPr txBox="1"/>
          <p:nvPr/>
        </p:nvSpPr>
        <p:spPr>
          <a:xfrm>
            <a:off x="333375" y="4365625"/>
            <a:ext cx="8229600" cy="822325"/>
          </a:xfrm>
          <a:prstGeom prst="rect">
            <a:avLst/>
          </a:prstGeom>
          <a:noFill/>
          <a:ln w="9525">
            <a:noFill/>
          </a:ln>
        </p:spPr>
        <p:txBody>
          <a:bodyPr>
            <a:spAutoFit/>
          </a:bodyPr>
          <a:lstStyle/>
          <a:p>
            <a:r>
              <a:rPr lang="zh-CN" altLang="en-US" sz="2400">
                <a:latin typeface="Arial" panose="020b0604020202020204" pitchFamily="34" charset="0"/>
                <a:sym typeface="Arial" panose="020b0604020202020204" pitchFamily="34" charset="0"/>
              </a:rPr>
              <a:t>补充：跋：写在书籍或文章之后的文字。多用以说明写作经过，或评价内容等，又称后记。</a:t>
            </a:r>
            <a:endParaRPr lang="zh-CN" altLang="en-US" sz="2400">
              <a:latin typeface="Arial" panose="020b0604020202020204" pitchFamily="34" charset="0"/>
            </a:endParaRPr>
          </a:p>
        </p:txBody>
      </p:sp>
      <p:sp>
        <p:nvSpPr>
          <p:cNvPr id="3" name="矩形 2"/>
          <p:cNvSpPr/>
          <p:nvPr/>
        </p:nvSpPr>
        <p:spPr>
          <a:xfrm>
            <a:off x="333375" y="263525"/>
            <a:ext cx="2166620" cy="640078"/>
          </a:xfrm>
          <a:prstGeom prst="rect">
            <a:avLst/>
          </a:prstGeom>
          <a:noFill/>
          <a:ln>
            <a:noFill/>
          </a:ln>
        </p:spPr>
        <p:txBody>
          <a:bodyPr>
            <a:spAutoFit/>
            <a:scene3d>
              <a:camera prst="orthographicFront"/>
              <a:lightRig rig="threePt" dir="t"/>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ea"/>
              </a:rPr>
              <a:t>再读岳飞</a:t>
            </a:r>
            <a:endParaRPr kumimoji="0" lang="zh-CN" altLang="en-US" sz="36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p:txBody>
      </p:sp>
      <p:sp>
        <p:nvSpPr>
          <p:cNvPr id="4" name="文本框 1"/>
          <p:cNvSpPr txBox="1"/>
          <p:nvPr/>
        </p:nvSpPr>
        <p:spPr>
          <a:xfrm>
            <a:off x="620713" y="1870075"/>
            <a:ext cx="6748462" cy="519113"/>
          </a:xfrm>
          <a:prstGeom prst="rect">
            <a:avLst/>
          </a:prstGeom>
          <a:noFill/>
          <a:ln w="9525">
            <a:noFill/>
          </a:ln>
        </p:spPr>
        <p:txBody>
          <a:bodyPr>
            <a:spAutoFit/>
          </a:bodyPr>
          <a:lstStyle/>
          <a:p>
            <a:r>
              <a:rPr lang="zh-CN" altLang="en-US" sz="2800">
                <a:latin typeface="Arial" panose="020b0604020202020204" pitchFamily="34" charset="0"/>
              </a:rPr>
              <a:t>再读岳飞书于《出师表》之后的“跋”。</a:t>
            </a:r>
            <a:endParaRPr lang="zh-CN" altLang="en-US" sz="2800">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500" fill="hold"/>
                                        <p:tgtEl>
                                          <p:spTgt spid="13317"/>
                                        </p:tgtEl>
                                        <p:attrNameLst>
                                          <p:attrName>ppt_x</p:attrName>
                                        </p:attrNameLst>
                                      </p:cBhvr>
                                      <p:tavLst>
                                        <p:tav tm="0">
                                          <p:val>
                                            <p:strVal val="#ppt_x"/>
                                          </p:val>
                                        </p:tav>
                                        <p:tav tm="100000">
                                          <p:val>
                                            <p:strVal val="#ppt_x"/>
                                          </p:val>
                                        </p:tav>
                                      </p:tavLst>
                                    </p:anim>
                                    <p:anim calcmode="lin" valueType="num">
                                      <p:cBhvr additive="base">
                                        <p:cTn id="8"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36198"/>
                                        </p:tgtEl>
                                        <p:attrNameLst>
                                          <p:attrName>style.visibility</p:attrName>
                                        </p:attrNameLst>
                                      </p:cBhvr>
                                      <p:to>
                                        <p:strVal val="visible"/>
                                      </p:to>
                                    </p:set>
                                    <p:animEffect transition="in" filter="box(in)">
                                      <p:cBhvr>
                                        <p:cTn id="18" dur="500"/>
                                        <p:tgtEl>
                                          <p:spTgt spid="13619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19"/>
                                        </p:tgtEl>
                                        <p:attrNameLst>
                                          <p:attrName>style.visibility</p:attrName>
                                        </p:attrNameLst>
                                      </p:cBhvr>
                                      <p:to>
                                        <p:strVal val="visible"/>
                                      </p:to>
                                    </p:set>
                                    <p:anim calcmode="lin" valueType="num">
                                      <p:cBhvr additive="base">
                                        <p:cTn id="23" dur="500" fill="hold"/>
                                        <p:tgtEl>
                                          <p:spTgt spid="13319"/>
                                        </p:tgtEl>
                                        <p:attrNameLst>
                                          <p:attrName>ppt_x</p:attrName>
                                        </p:attrNameLst>
                                      </p:cBhvr>
                                      <p:tavLst>
                                        <p:tav tm="0">
                                          <p:val>
                                            <p:strVal val="#ppt_x"/>
                                          </p:val>
                                        </p:tav>
                                        <p:tav tm="100000">
                                          <p:val>
                                            <p:strVal val="#ppt_x"/>
                                          </p:val>
                                        </p:tav>
                                      </p:tavLst>
                                    </p:anim>
                                    <p:anim calcmode="lin" valueType="num">
                                      <p:cBhvr additive="base">
                                        <p:cTn id="24"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3318"/>
                                        </p:tgtEl>
                                        <p:attrNameLst>
                                          <p:attrName>style.visibility</p:attrName>
                                        </p:attrNameLst>
                                      </p:cBhvr>
                                      <p:to>
                                        <p:strVal val="visible"/>
                                      </p:to>
                                    </p:set>
                                    <p:animEffect transition="in" filter="box(in)">
                                      <p:cBhvr>
                                        <p:cTn id="29" dur="2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8" grpId="0"/>
      <p:bldP spid="13317" grpId="0"/>
      <p:bldP spid="13318" grpId="0"/>
      <p:bldP spid="13319"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标题 129025"/>
          <p:cNvSpPr>
            <a:spLocks noGrp="1"/>
          </p:cNvSpPr>
          <p:nvPr>
            <p:ph type="title"/>
          </p:nvPr>
        </p:nvSpPr>
        <p:spPr/>
        <p:txBody>
          <a:bodyPr vert="horz" wrap="square" lIns="91440" tIns="45720" rIns="91440" bIns="45720" anchor="ctr"/>
          <a:lstStyle/>
          <a:p>
            <a:pPr eaLnBrk="1" hangingPunct="1"/>
            <a:r>
              <a:rPr lang="zh-CN" altLang="en-US"/>
              <a:t>作者读跋后有何感受？</a:t>
            </a:r>
            <a:endParaRPr lang="zh-CN" altLang="en-US"/>
          </a:p>
        </p:txBody>
      </p:sp>
      <p:sp>
        <p:nvSpPr>
          <p:cNvPr id="14338" name="文本占位符 129026"/>
          <p:cNvSpPr>
            <a:spLocks noGrp="1"/>
          </p:cNvSpPr>
          <p:nvPr>
            <p:ph idx="1"/>
          </p:nvPr>
        </p:nvSpPr>
        <p:spPr>
          <a:xfrm>
            <a:off x="457200" y="4886325"/>
            <a:ext cx="8229600" cy="1239838"/>
          </a:xfrm>
        </p:spPr>
        <p:txBody>
          <a:bodyPr vert="horz" wrap="square" lIns="91440" tIns="45720" rIns="91440" bIns="45720" anchor="t"/>
          <a:lstStyle/>
          <a:p>
            <a:pPr eaLnBrk="1" hangingPunct="1"/>
            <a:r>
              <a:rPr lang="zh-CN" altLang="en-US">
                <a:solidFill>
                  <a:srgbClr val="990099"/>
                </a:solidFill>
              </a:rPr>
              <a:t>表现了作者对他们心忧天下的爱国精神的的崇敬和赞颂之情。</a:t>
            </a:r>
            <a:endParaRPr lang="zh-CN" altLang="en-US">
              <a:solidFill>
                <a:srgbClr val="990099"/>
              </a:solidFill>
            </a:endParaRPr>
          </a:p>
        </p:txBody>
      </p:sp>
      <p:sp>
        <p:nvSpPr>
          <p:cNvPr id="14340" name="矩形 129028"/>
          <p:cNvSpPr/>
          <p:nvPr/>
        </p:nvSpPr>
        <p:spPr>
          <a:xfrm>
            <a:off x="1547813" y="3213100"/>
            <a:ext cx="6049962" cy="1268413"/>
          </a:xfrm>
          <a:prstGeom prst="rect">
            <a:avLst/>
          </a:prstGeom>
          <a:noFill/>
          <a:ln w="9525">
            <a:noFill/>
          </a:ln>
        </p:spPr>
        <p:txBody>
          <a:bodyPr>
            <a:spAutoFit/>
          </a:bodyPr>
          <a:lstStyle/>
          <a:p>
            <a:pPr>
              <a:lnSpc>
                <a:spcPct val="80000"/>
              </a:lnSpc>
              <a:spcBef>
                <a:spcPct val="20000"/>
              </a:spcBef>
            </a:pPr>
            <a:endParaRPr lang="zh-CN" altLang="en-US" sz="4000" b="1">
              <a:solidFill>
                <a:srgbClr val="FF0000"/>
              </a:solidFill>
              <a:latin typeface="Arial" panose="020b0604020202020204" pitchFamily="34" charset="0"/>
            </a:endParaRPr>
          </a:p>
          <a:p>
            <a:pPr>
              <a:lnSpc>
                <a:spcPct val="80000"/>
              </a:lnSpc>
              <a:spcBef>
                <a:spcPct val="20000"/>
              </a:spcBef>
            </a:pPr>
            <a:r>
              <a:rPr lang="zh-CN" altLang="en-US" sz="4000" b="1">
                <a:solidFill>
                  <a:srgbClr val="FF0000"/>
                </a:solidFill>
                <a:latin typeface="Arial" panose="020b0604020202020204" pitchFamily="34" charset="0"/>
              </a:rPr>
              <a:t>是英雄二重奏的铿然和鸣</a:t>
            </a:r>
            <a:endParaRPr lang="zh-CN" altLang="en-US" sz="4000" b="1">
              <a:solidFill>
                <a:srgbClr val="FF0000"/>
              </a:solidFill>
              <a:latin typeface="Arial" panose="020b0604020202020204" pitchFamily="34" charset="0"/>
            </a:endParaRPr>
          </a:p>
        </p:txBody>
      </p:sp>
      <p:sp>
        <p:nvSpPr>
          <p:cNvPr id="24581"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3" name="文本框 1"/>
          <p:cNvSpPr txBox="1"/>
          <p:nvPr/>
        </p:nvSpPr>
        <p:spPr>
          <a:xfrm>
            <a:off x="536575" y="1250950"/>
            <a:ext cx="7651750" cy="2071688"/>
          </a:xfrm>
          <a:prstGeom prst="rect">
            <a:avLst/>
          </a:prstGeom>
          <a:noFill/>
          <a:ln w="9525">
            <a:noFill/>
          </a:ln>
        </p:spPr>
        <p:txBody>
          <a:bodyPr wrap="none">
            <a:spAutoFit/>
          </a:bodyPr>
          <a:lstStyle/>
          <a:p>
            <a:r>
              <a:rPr lang="zh-CN" altLang="en-US" sz="2800">
                <a:latin typeface="Arial" panose="020b0604020202020204" pitchFamily="34" charset="0"/>
                <a:sym typeface="Arial" panose="020b0604020202020204" pitchFamily="34" charset="0"/>
              </a:rPr>
              <a:t>是一个心忧天下的灵魂和另一个心忧天的灵魂的</a:t>
            </a:r>
            <a:endParaRPr lang="zh-CN" altLang="en-US" sz="2800">
              <a:latin typeface="Arial" panose="020b0604020202020204" pitchFamily="34" charset="0"/>
              <a:sym typeface="Arial" panose="020b0604020202020204" pitchFamily="34" charset="0"/>
            </a:endParaRPr>
          </a:p>
          <a:p>
            <a:r>
              <a:rPr lang="zh-CN" altLang="en-US" sz="2800">
                <a:solidFill>
                  <a:srgbClr val="990099"/>
                </a:solidFill>
                <a:latin typeface="Arial" panose="020b0604020202020204" pitchFamily="34" charset="0"/>
                <a:sym typeface="Arial" panose="020b0604020202020204" pitchFamily="34" charset="0"/>
              </a:rPr>
              <a:t>隔代相呼，</a:t>
            </a:r>
            <a:endParaRPr lang="zh-CN" altLang="en-US" sz="2800">
              <a:solidFill>
                <a:srgbClr val="990099"/>
              </a:solidFill>
              <a:latin typeface="Arial" panose="020b0604020202020204" pitchFamily="34" charset="0"/>
              <a:sym typeface="Arial" panose="020b0604020202020204" pitchFamily="34" charset="0"/>
            </a:endParaRPr>
          </a:p>
          <a:p>
            <a:r>
              <a:rPr lang="zh-CN" altLang="en-US" sz="2800">
                <a:latin typeface="Arial" panose="020b0604020202020204" pitchFamily="34" charset="0"/>
                <a:sym typeface="Arial" panose="020b0604020202020204" pitchFamily="34" charset="0"/>
              </a:rPr>
              <a:t>是一颗高贵的心和另一颗高贵的心的</a:t>
            </a:r>
            <a:endParaRPr lang="zh-CN" altLang="en-US" sz="2800">
              <a:latin typeface="Arial" panose="020b0604020202020204" pitchFamily="34" charset="0"/>
              <a:sym typeface="Arial" panose="020b0604020202020204" pitchFamily="34" charset="0"/>
            </a:endParaRPr>
          </a:p>
          <a:p>
            <a:r>
              <a:rPr lang="zh-CN" altLang="en-US" sz="2800">
                <a:solidFill>
                  <a:srgbClr val="990099"/>
                </a:solidFill>
                <a:latin typeface="Arial" panose="020b0604020202020204" pitchFamily="34" charset="0"/>
                <a:sym typeface="Arial" panose="020b0604020202020204" pitchFamily="34" charset="0"/>
              </a:rPr>
              <a:t>遥相感应</a:t>
            </a:r>
            <a:r>
              <a:rPr lang="zh-CN" altLang="en-US">
                <a:latin typeface="Arial" panose="020b0604020202020204" pitchFamily="34" charset="0"/>
                <a:sym typeface="Arial" panose="020b0604020202020204" pitchFamily="34" charset="0"/>
              </a:rPr>
              <a:t>。</a:t>
            </a:r>
            <a:endParaRPr lang="en-US" altLang="zh-CN">
              <a:latin typeface="Arial" panose="020b0604020202020204" pitchFamily="34" charset="0"/>
            </a:endParaRPr>
          </a:p>
          <a:p>
            <a:endParaRPr lang="zh-CN" altLang="en-US">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500" fill="hold"/>
                                        <p:tgtEl>
                                          <p:spTgt spid="14337"/>
                                        </p:tgtEl>
                                        <p:attrNameLst>
                                          <p:attrName>ppt_x</p:attrName>
                                        </p:attrNameLst>
                                      </p:cBhvr>
                                      <p:tavLst>
                                        <p:tav tm="0">
                                          <p:val>
                                            <p:strVal val="#ppt_x"/>
                                          </p:val>
                                        </p:tav>
                                        <p:tav tm="100000">
                                          <p:val>
                                            <p:strVal val="#ppt_x"/>
                                          </p:val>
                                        </p:tav>
                                      </p:tavLst>
                                    </p:anim>
                                    <p:anim calcmode="lin" valueType="num">
                                      <p:cBhvr additive="base">
                                        <p:cTn id="8" dur="500" fill="hold"/>
                                        <p:tgtEl>
                                          <p:spTgt spid="1433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340"/>
                                        </p:tgtEl>
                                        <p:attrNameLst>
                                          <p:attrName>style.visibility</p:attrName>
                                        </p:attrNameLst>
                                      </p:cBhvr>
                                      <p:to>
                                        <p:strVal val="visible"/>
                                      </p:to>
                                    </p:set>
                                    <p:animEffect transition="in" filter="blinds(horizontal)">
                                      <p:cBhvr>
                                        <p:cTn id="18" dur="500"/>
                                        <p:tgtEl>
                                          <p:spTgt spid="1434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4338">
                                            <p:txEl>
                                              <p:pRg st="0" end="0"/>
                                            </p:txEl>
                                          </p:spTgt>
                                        </p:tgtEl>
                                        <p:attrNameLst>
                                          <p:attrName>style.visibility</p:attrName>
                                        </p:attrNameLst>
                                      </p:cBhvr>
                                      <p:to>
                                        <p:strVal val="visible"/>
                                      </p:to>
                                    </p:set>
                                    <p:animEffect transition="in" filter="diamond(in)">
                                      <p:cBhvr>
                                        <p:cTn id="23" dur="2000"/>
                                        <p:tgtEl>
                                          <p:spTgt spid="143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14338" grpId="0" build="p"/>
      <p:bldP spid="14340"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标题 123905"/>
          <p:cNvSpPr>
            <a:spLocks noGrp="1"/>
          </p:cNvSpPr>
          <p:nvPr>
            <p:ph type="title"/>
          </p:nvPr>
        </p:nvSpPr>
        <p:spPr>
          <a:xfrm>
            <a:off x="257175" y="274638"/>
            <a:ext cx="8713788" cy="1143000"/>
          </a:xfrm>
        </p:spPr>
        <p:txBody>
          <a:bodyPr vert="horz" wrap="square" lIns="91440" tIns="45720" rIns="91440" bIns="45720" anchor="ctr"/>
          <a:lstStyle/>
          <a:p>
            <a:pPr eaLnBrk="1" hangingPunct="1"/>
            <a:r>
              <a:rPr lang="zh-CN" altLang="en-US" sz="2800">
                <a:sym typeface="Arial" panose="020b0604020202020204" pitchFamily="34" charset="0"/>
              </a:rPr>
              <a:t>作者进一步联想到了与</a:t>
            </a:r>
            <a:r>
              <a:rPr lang="en-US" altLang="zh-CN" sz="2800">
                <a:sym typeface="Arial" panose="020b0604020202020204" pitchFamily="34" charset="0"/>
              </a:rPr>
              <a:t>《</a:t>
            </a:r>
            <a:r>
              <a:rPr lang="zh-CN" altLang="en-US" sz="2800">
                <a:sym typeface="Arial" panose="020b0604020202020204" pitchFamily="34" charset="0"/>
              </a:rPr>
              <a:t>出师表</a:t>
            </a:r>
            <a:r>
              <a:rPr lang="en-US" altLang="zh-CN" sz="2800">
                <a:sym typeface="Arial" panose="020b0604020202020204" pitchFamily="34" charset="0"/>
              </a:rPr>
              <a:t>》</a:t>
            </a:r>
            <a:r>
              <a:rPr lang="zh-CN" altLang="en-US" sz="2800">
                <a:sym typeface="Arial" panose="020b0604020202020204" pitchFamily="34" charset="0"/>
              </a:rPr>
              <a:t>有关的内容？</a:t>
            </a:r>
            <a:endParaRPr lang="zh-CN" altLang="en-US" b="1"/>
          </a:p>
        </p:txBody>
      </p:sp>
      <p:sp>
        <p:nvSpPr>
          <p:cNvPr id="16386" name="文本占位符 123906"/>
          <p:cNvSpPr>
            <a:spLocks noGrp="1"/>
          </p:cNvSpPr>
          <p:nvPr>
            <p:ph idx="1"/>
          </p:nvPr>
        </p:nvSpPr>
        <p:spPr>
          <a:xfrm>
            <a:off x="457200" y="1600200"/>
            <a:ext cx="8229600" cy="677863"/>
          </a:xfrm>
        </p:spPr>
        <p:txBody>
          <a:bodyPr vert="horz" wrap="square" lIns="91440" tIns="45720" rIns="91440" bIns="45720" anchor="t"/>
          <a:lstStyle/>
          <a:p>
            <a:pPr eaLnBrk="1" hangingPunct="1"/>
            <a:r>
              <a:rPr lang="zh-CN" altLang="en-US"/>
              <a:t>爱国诗人陆游对</a:t>
            </a:r>
            <a:r>
              <a:rPr lang="en-US" altLang="zh-CN"/>
              <a:t>《</a:t>
            </a:r>
            <a:r>
              <a:rPr lang="zh-CN" altLang="en-US"/>
              <a:t>出师表</a:t>
            </a:r>
            <a:r>
              <a:rPr lang="en-US" altLang="zh-CN"/>
              <a:t>》</a:t>
            </a:r>
            <a:r>
              <a:rPr lang="zh-CN" altLang="en-US"/>
              <a:t>赞美。</a:t>
            </a:r>
            <a:endParaRPr lang="zh-CN" altLang="en-US"/>
          </a:p>
        </p:txBody>
      </p:sp>
      <p:sp>
        <p:nvSpPr>
          <p:cNvPr id="25604"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16388" name="文本框 1"/>
          <p:cNvSpPr txBox="1"/>
          <p:nvPr/>
        </p:nvSpPr>
        <p:spPr>
          <a:xfrm>
            <a:off x="715963" y="2479675"/>
            <a:ext cx="7497762" cy="914400"/>
          </a:xfrm>
          <a:prstGeom prst="rect">
            <a:avLst/>
          </a:prstGeom>
          <a:noFill/>
          <a:ln w="9525">
            <a:noFill/>
          </a:ln>
        </p:spPr>
        <p:txBody>
          <a:bodyPr wrap="none">
            <a:spAutoFit/>
          </a:bodyPr>
          <a:lstStyle/>
          <a:p>
            <a:r>
              <a:rPr lang="zh-CN" altLang="en-US">
                <a:latin typeface="Arial" panose="020b0604020202020204" pitchFamily="34" charset="0"/>
              </a:rPr>
              <a:t> 《书愤》　　陆游</a:t>
            </a:r>
            <a:endParaRPr lang="zh-CN" altLang="en-US">
              <a:latin typeface="Arial" panose="020b0604020202020204" pitchFamily="34" charset="0"/>
            </a:endParaRPr>
          </a:p>
          <a:p>
            <a:r>
              <a:rPr lang="zh-CN" altLang="en-US">
                <a:latin typeface="Arial" panose="020b0604020202020204" pitchFamily="34" charset="0"/>
              </a:rPr>
              <a:t>早岁哪知世事艰？中原北望气如山。楼船夜雪瓜洲渡，铁马秋风大散关。</a:t>
            </a:r>
            <a:endParaRPr lang="zh-CN" altLang="en-US">
              <a:latin typeface="Arial" panose="020b0604020202020204" pitchFamily="34" charset="0"/>
            </a:endParaRPr>
          </a:p>
          <a:p>
            <a:r>
              <a:rPr lang="zh-CN" altLang="en-US">
                <a:latin typeface="Arial" panose="020b0604020202020204" pitchFamily="34" charset="0"/>
              </a:rPr>
              <a:t>塞上长城空自许，镜中衰鬓已先斑。</a:t>
            </a:r>
            <a:r>
              <a:rPr lang="zh-CN" altLang="en-US">
                <a:solidFill>
                  <a:srgbClr val="CC0099"/>
                </a:solidFill>
                <a:latin typeface="Arial" panose="020b0604020202020204" pitchFamily="34" charset="0"/>
              </a:rPr>
              <a:t>出师一表真名世，千载谁堪伯仲间？</a:t>
            </a:r>
            <a:endParaRPr lang="zh-CN" altLang="en-US">
              <a:solidFill>
                <a:srgbClr val="CC0099"/>
              </a:solidFill>
              <a:latin typeface="Arial" panose="020b0604020202020204" pitchFamily="34" charset="0"/>
            </a:endParaRPr>
          </a:p>
        </p:txBody>
      </p:sp>
      <p:sp>
        <p:nvSpPr>
          <p:cNvPr id="16389" name="文本框 2"/>
          <p:cNvSpPr txBox="1"/>
          <p:nvPr/>
        </p:nvSpPr>
        <p:spPr>
          <a:xfrm>
            <a:off x="790575" y="3835400"/>
            <a:ext cx="7497763" cy="914400"/>
          </a:xfrm>
          <a:prstGeom prst="rect">
            <a:avLst/>
          </a:prstGeom>
          <a:noFill/>
          <a:ln w="9525">
            <a:noFill/>
          </a:ln>
        </p:spPr>
        <p:txBody>
          <a:bodyPr wrap="none">
            <a:spAutoFit/>
          </a:bodyPr>
          <a:lstStyle/>
          <a:p>
            <a:r>
              <a:rPr lang="zh-CN" altLang="en-US">
                <a:latin typeface="Arial" panose="020b0604020202020204" pitchFamily="34" charset="0"/>
              </a:rPr>
              <a:t>《病起书怀》　　陆游</a:t>
            </a:r>
            <a:endParaRPr lang="zh-CN" altLang="en-US">
              <a:latin typeface="Arial" panose="020b0604020202020204" pitchFamily="34" charset="0"/>
            </a:endParaRPr>
          </a:p>
          <a:p>
            <a:r>
              <a:rPr lang="zh-CN" altLang="en-US">
                <a:latin typeface="Arial" panose="020b0604020202020204" pitchFamily="34" charset="0"/>
              </a:rPr>
              <a:t>病骨支离纱帽宽，孤臣万里客江干。位卑未敢忘忧国，事定犹须待阖棺。</a:t>
            </a:r>
            <a:endParaRPr lang="zh-CN" altLang="en-US">
              <a:latin typeface="Arial" panose="020b0604020202020204" pitchFamily="34" charset="0"/>
            </a:endParaRPr>
          </a:p>
          <a:p>
            <a:r>
              <a:rPr lang="zh-CN" altLang="en-US">
                <a:latin typeface="Arial" panose="020b0604020202020204" pitchFamily="34" charset="0"/>
              </a:rPr>
              <a:t>天地神灵扶庙社，京华父老望和銮。</a:t>
            </a:r>
            <a:r>
              <a:rPr lang="zh-CN" altLang="en-US">
                <a:solidFill>
                  <a:srgbClr val="CC0099"/>
                </a:solidFill>
                <a:latin typeface="Arial" panose="020b0604020202020204" pitchFamily="34" charset="0"/>
              </a:rPr>
              <a:t>出师一表通今古，夜半挑灯更细看。</a:t>
            </a:r>
            <a:endParaRPr lang="zh-CN" altLang="en-US">
              <a:solidFill>
                <a:srgbClr val="CC0099"/>
              </a:solidFill>
              <a:latin typeface="Arial" panose="020b0604020202020204" pitchFamily="34" charset="0"/>
            </a:endParaRPr>
          </a:p>
        </p:txBody>
      </p:sp>
      <p:sp>
        <p:nvSpPr>
          <p:cNvPr id="16390" name="文本框 3"/>
          <p:cNvSpPr txBox="1"/>
          <p:nvPr/>
        </p:nvSpPr>
        <p:spPr>
          <a:xfrm>
            <a:off x="917575" y="5037138"/>
            <a:ext cx="8312150" cy="1066800"/>
          </a:xfrm>
          <a:prstGeom prst="rect">
            <a:avLst/>
          </a:prstGeom>
          <a:noFill/>
          <a:ln w="9525">
            <a:noFill/>
          </a:ln>
        </p:spPr>
        <p:txBody>
          <a:bodyPr wrap="none">
            <a:spAutoFit/>
          </a:bodyPr>
          <a:lstStyle/>
          <a:p>
            <a:r>
              <a:rPr lang="zh-CN" altLang="en-US" sz="3200">
                <a:solidFill>
                  <a:srgbClr val="FF0000"/>
                </a:solidFill>
                <a:latin typeface="Arial" panose="020b0604020202020204" pitchFamily="34" charset="0"/>
              </a:rPr>
              <a:t>通过陆游的赞美，更能表现岳飞的敬佩之情，</a:t>
            </a:r>
            <a:endParaRPr lang="zh-CN" altLang="en-US" sz="3200">
              <a:solidFill>
                <a:srgbClr val="FF0000"/>
              </a:solidFill>
              <a:latin typeface="Arial" panose="020b0604020202020204" pitchFamily="34" charset="0"/>
            </a:endParaRPr>
          </a:p>
          <a:p>
            <a:r>
              <a:rPr lang="zh-CN" altLang="en-US" sz="3200">
                <a:solidFill>
                  <a:srgbClr val="FF0000"/>
                </a:solidFill>
                <a:latin typeface="Arial" panose="020b0604020202020204" pitchFamily="34" charset="0"/>
              </a:rPr>
              <a:t>更能引起英雄惺惺相惜的情感共鸣。</a:t>
            </a:r>
            <a:endParaRPr lang="zh-CN" altLang="en-US" sz="3200">
              <a:solidFill>
                <a:srgbClr val="FF0000"/>
              </a:solidFill>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ppt_x"/>
                                          </p:val>
                                        </p:tav>
                                        <p:tav tm="100000">
                                          <p:val>
                                            <p:strVal val="#ppt_x"/>
                                          </p:val>
                                        </p:tav>
                                      </p:tavLst>
                                    </p:anim>
                                    <p:anim calcmode="lin" valueType="num">
                                      <p:cBhvr additive="base">
                                        <p:cTn id="8" dur="500" fill="hold"/>
                                        <p:tgtEl>
                                          <p:spTgt spid="1638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13" dur="500"/>
                                        <p:tgtEl>
                                          <p:spTgt spid="16386">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388"/>
                                        </p:tgtEl>
                                        <p:attrNameLst>
                                          <p:attrName>style.visibility</p:attrName>
                                        </p:attrNameLst>
                                      </p:cBhvr>
                                      <p:to>
                                        <p:strVal val="visible"/>
                                      </p:to>
                                    </p:set>
                                    <p:animEffect transition="in" filter="blinds(horizontal)">
                                      <p:cBhvr>
                                        <p:cTn id="18" dur="500"/>
                                        <p:tgtEl>
                                          <p:spTgt spid="1638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389"/>
                                        </p:tgtEl>
                                        <p:attrNameLst>
                                          <p:attrName>style.visibility</p:attrName>
                                        </p:attrNameLst>
                                      </p:cBhvr>
                                      <p:to>
                                        <p:strVal val="visible"/>
                                      </p:to>
                                    </p:set>
                                    <p:animEffect transition="in" filter="blinds(horizontal)">
                                      <p:cBhvr>
                                        <p:cTn id="23" dur="500"/>
                                        <p:tgtEl>
                                          <p:spTgt spid="1638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390"/>
                                        </p:tgtEl>
                                        <p:attrNameLst>
                                          <p:attrName>style.visibility</p:attrName>
                                        </p:attrNameLst>
                                      </p:cBhvr>
                                      <p:to>
                                        <p:strVal val="visible"/>
                                      </p:to>
                                    </p:set>
                                    <p:anim calcmode="lin" valueType="num">
                                      <p:cBhvr additive="base">
                                        <p:cTn id="28" dur="500" fill="hold"/>
                                        <p:tgtEl>
                                          <p:spTgt spid="16390"/>
                                        </p:tgtEl>
                                        <p:attrNameLst>
                                          <p:attrName>ppt_x</p:attrName>
                                        </p:attrNameLst>
                                      </p:cBhvr>
                                      <p:tavLst>
                                        <p:tav tm="0">
                                          <p:val>
                                            <p:strVal val="#ppt_x"/>
                                          </p:val>
                                        </p:tav>
                                        <p:tav tm="100000">
                                          <p:val>
                                            <p:strVal val="#ppt_x"/>
                                          </p:val>
                                        </p:tav>
                                      </p:tavLst>
                                    </p:anim>
                                    <p:anim calcmode="lin" valueType="num">
                                      <p:cBhvr additive="base">
                                        <p:cTn id="29"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p:bldP spid="16388" grpId="0"/>
      <p:bldP spid="16389" grpId="0"/>
      <p:bldP spid="1639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标题 128001"/>
          <p:cNvSpPr>
            <a:spLocks noGrp="1"/>
          </p:cNvSpPr>
          <p:nvPr>
            <p:ph type="title"/>
          </p:nvPr>
        </p:nvSpPr>
        <p:spPr>
          <a:xfrm>
            <a:off x="457200" y="717550"/>
            <a:ext cx="8461375" cy="882650"/>
          </a:xfrm>
        </p:spPr>
        <p:txBody>
          <a:bodyPr vert="horz" wrap="square" lIns="91440" tIns="45720" rIns="91440" bIns="45720" anchor="ctr"/>
          <a:lstStyle/>
          <a:p>
            <a:pPr algn="l" eaLnBrk="1" hangingPunct="1"/>
            <a:r>
              <a:rPr lang="zh-CN" altLang="en-US" sz="3200"/>
              <a:t>合作探究：作者是怎样一步一步夜读岳飞的？</a:t>
            </a:r>
            <a:endParaRPr lang="zh-CN" altLang="en-US" sz="3200"/>
          </a:p>
        </p:txBody>
      </p:sp>
      <p:sp>
        <p:nvSpPr>
          <p:cNvPr id="15362" name="文本占位符 128002"/>
          <p:cNvSpPr>
            <a:spLocks noGrp="1"/>
          </p:cNvSpPr>
          <p:nvPr>
            <p:ph idx="1"/>
          </p:nvPr>
        </p:nvSpPr>
        <p:spPr>
          <a:xfrm>
            <a:off x="428625" y="1600200"/>
            <a:ext cx="8577263" cy="744538"/>
          </a:xfrm>
        </p:spPr>
        <p:txBody>
          <a:bodyPr vert="horz" wrap="square" lIns="91440" tIns="45720" rIns="91440" bIns="45720" anchor="t"/>
          <a:lstStyle/>
          <a:p>
            <a:pPr marL="0" indent="0" eaLnBrk="1" hangingPunct="1">
              <a:buNone/>
            </a:pPr>
            <a:r>
              <a:rPr lang="zh-CN" altLang="en-US" sz="2800">
                <a:solidFill>
                  <a:srgbClr val="CC0099"/>
                </a:solidFill>
              </a:rPr>
              <a:t>小组讨论：</a:t>
            </a:r>
            <a:r>
              <a:rPr lang="zh-CN" altLang="en-US" sz="2800"/>
              <a:t>最后读岳飞的什么？有什么感受？</a:t>
            </a:r>
            <a:endParaRPr lang="zh-CN" altLang="en-US" sz="2800"/>
          </a:p>
        </p:txBody>
      </p:sp>
      <p:sp>
        <p:nvSpPr>
          <p:cNvPr id="26628"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15364" name="文本框 1"/>
          <p:cNvSpPr txBox="1"/>
          <p:nvPr/>
        </p:nvSpPr>
        <p:spPr>
          <a:xfrm>
            <a:off x="611188" y="2835275"/>
            <a:ext cx="8307387" cy="639763"/>
          </a:xfrm>
          <a:prstGeom prst="rect">
            <a:avLst/>
          </a:prstGeom>
          <a:noFill/>
          <a:ln w="9525">
            <a:noFill/>
          </a:ln>
        </p:spPr>
        <p:txBody>
          <a:bodyPr>
            <a:spAutoFit/>
          </a:bodyPr>
          <a:lstStyle/>
          <a:p>
            <a:r>
              <a:rPr lang="zh-CN" altLang="en-US">
                <a:solidFill>
                  <a:srgbClr val="CC0099"/>
                </a:solidFill>
                <a:latin typeface="Arial" panose="020b0604020202020204" pitchFamily="34" charset="0"/>
              </a:rPr>
              <a:t>或问：“天下何时太平？”</a:t>
            </a:r>
            <a:endParaRPr lang="zh-CN" altLang="en-US">
              <a:solidFill>
                <a:srgbClr val="CC0099"/>
              </a:solidFill>
              <a:latin typeface="Arial" panose="020b0604020202020204" pitchFamily="34" charset="0"/>
            </a:endParaRPr>
          </a:p>
          <a:p>
            <a:r>
              <a:rPr lang="zh-CN" altLang="en-US">
                <a:solidFill>
                  <a:srgbClr val="CC0099"/>
                </a:solidFill>
                <a:latin typeface="Arial" panose="020b0604020202020204" pitchFamily="34" charset="0"/>
              </a:rPr>
              <a:t>飞曰：“文臣不爱钱，武臣不惜死，天下太平矣。”</a:t>
            </a:r>
            <a:endParaRPr lang="zh-CN" altLang="en-US">
              <a:solidFill>
                <a:srgbClr val="CC0099"/>
              </a:solidFill>
              <a:latin typeface="Arial" panose="020b0604020202020204" pitchFamily="34" charset="0"/>
            </a:endParaRPr>
          </a:p>
        </p:txBody>
      </p:sp>
      <p:sp>
        <p:nvSpPr>
          <p:cNvPr id="15365" name="文本框 2"/>
          <p:cNvSpPr txBox="1"/>
          <p:nvPr/>
        </p:nvSpPr>
        <p:spPr>
          <a:xfrm>
            <a:off x="611188" y="3644900"/>
            <a:ext cx="7726362" cy="639763"/>
          </a:xfrm>
          <a:prstGeom prst="rect">
            <a:avLst/>
          </a:prstGeom>
          <a:noFill/>
          <a:ln w="9525">
            <a:noFill/>
          </a:ln>
        </p:spPr>
        <p:txBody>
          <a:bodyPr wrap="none">
            <a:spAutoFit/>
          </a:bodyPr>
          <a:lstStyle/>
          <a:p>
            <a:r>
              <a:rPr lang="zh-CN" altLang="en-US">
                <a:solidFill>
                  <a:srgbClr val="0000FF"/>
                </a:solidFill>
                <a:latin typeface="Arial" panose="020b0604020202020204" pitchFamily="34" charset="0"/>
              </a:rPr>
              <a:t>当今之世，钱潮动地，欲浪拍天，芸芸众生对财神的尊敬不是远远超过了对</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其他所有的神明?</a:t>
            </a:r>
            <a:endParaRPr lang="zh-CN" altLang="en-US">
              <a:solidFill>
                <a:srgbClr val="0000FF"/>
              </a:solidFill>
              <a:latin typeface="Arial" panose="020b0604020202020204" pitchFamily="34" charset="0"/>
            </a:endParaRPr>
          </a:p>
        </p:txBody>
      </p:sp>
      <p:sp>
        <p:nvSpPr>
          <p:cNvPr id="15366" name="文本框 3"/>
          <p:cNvSpPr txBox="1"/>
          <p:nvPr/>
        </p:nvSpPr>
        <p:spPr>
          <a:xfrm>
            <a:off x="611188" y="4364038"/>
            <a:ext cx="7726362" cy="639762"/>
          </a:xfrm>
          <a:prstGeom prst="rect">
            <a:avLst/>
          </a:prstGeom>
          <a:noFill/>
          <a:ln w="9525">
            <a:noFill/>
          </a:ln>
        </p:spPr>
        <p:txBody>
          <a:bodyPr wrap="none">
            <a:spAutoFit/>
          </a:bodyPr>
          <a:lstStyle/>
          <a:p>
            <a:r>
              <a:rPr lang="zh-CN" altLang="en-US">
                <a:solidFill>
                  <a:srgbClr val="0000FF"/>
                </a:solidFill>
                <a:latin typeface="Arial" panose="020b0604020202020204" pitchFamily="34" charset="0"/>
              </a:rPr>
              <a:t>今天，人欲与物欲一起横流，穷乡僻壤仍然饥肠辘辘，酒楼宾馆有的人却挥</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公款如挥泥土。</a:t>
            </a:r>
            <a:endParaRPr lang="zh-CN" altLang="en-US">
              <a:solidFill>
                <a:srgbClr val="0000FF"/>
              </a:solidFill>
              <a:latin typeface="Arial" panose="020b0604020202020204" pitchFamily="34" charset="0"/>
            </a:endParaRPr>
          </a:p>
        </p:txBody>
      </p:sp>
      <p:sp>
        <p:nvSpPr>
          <p:cNvPr id="15367" name="文本框 4"/>
          <p:cNvSpPr txBox="1"/>
          <p:nvPr/>
        </p:nvSpPr>
        <p:spPr>
          <a:xfrm>
            <a:off x="611188" y="5084763"/>
            <a:ext cx="8243887" cy="1371600"/>
          </a:xfrm>
          <a:prstGeom prst="rect">
            <a:avLst/>
          </a:prstGeom>
          <a:noFill/>
          <a:ln w="9525">
            <a:noFill/>
          </a:ln>
        </p:spPr>
        <p:txBody>
          <a:bodyPr>
            <a:spAutoFit/>
          </a:bodyPr>
          <a:lstStyle/>
          <a:p>
            <a:r>
              <a:rPr lang="zh-CN" altLang="en-US" sz="2800">
                <a:solidFill>
                  <a:srgbClr val="FF0000"/>
                </a:solidFill>
                <a:latin typeface="Arial" panose="020b0604020202020204" pitchFamily="34" charset="0"/>
              </a:rPr>
              <a:t>作者的感受，对岳飞的廉洁节俭，与士卒同甘共苦，奋勇杀敌的精神的赞颂，对当今社会追求金钱、物质利益的现象进行了批判和谴责。</a:t>
            </a:r>
            <a:endParaRPr lang="zh-CN" altLang="en-US" sz="2800">
              <a:solidFill>
                <a:srgbClr val="FF0000"/>
              </a:solidFill>
              <a:latin typeface="Arial" panose="020b0604020202020204" pitchFamily="34" charset="0"/>
            </a:endParaRPr>
          </a:p>
        </p:txBody>
      </p:sp>
      <p:sp>
        <p:nvSpPr>
          <p:cNvPr id="2" name="矩形 1"/>
          <p:cNvSpPr/>
          <p:nvPr/>
        </p:nvSpPr>
        <p:spPr>
          <a:xfrm>
            <a:off x="4416425" y="2835275"/>
            <a:ext cx="311150" cy="639763"/>
          </a:xfrm>
          <a:prstGeom prst="rect">
            <a:avLst/>
          </a:prstGeom>
          <a:noFill/>
          <a:ln>
            <a:noFill/>
          </a:ln>
        </p:spPr>
        <p:txBody>
          <a:bodyPr wrap="none">
            <a:spAutoFit/>
            <a:scene3d>
              <a:camera prst="orthographicFront"/>
              <a:lightRig rig="threePt" dir="t"/>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华文行楷" charset="0"/>
              <a:ea typeface="华文行楷" charset="0"/>
              <a:cs typeface="+mn-cs"/>
            </a:endParaRPr>
          </a:p>
        </p:txBody>
      </p:sp>
      <p:sp>
        <p:nvSpPr>
          <p:cNvPr id="3" name="文本框 2"/>
          <p:cNvSpPr txBox="1"/>
          <p:nvPr/>
        </p:nvSpPr>
        <p:spPr>
          <a:xfrm>
            <a:off x="672465" y="262890"/>
            <a:ext cx="2055495" cy="640080"/>
          </a:xfrm>
          <a:prstGeom prst="rect">
            <a:avLst/>
          </a:prstGeom>
          <a:noFill/>
        </p:spPr>
        <p:txBody>
          <a:bodyPr>
            <a:spAutoFit/>
          </a:bodyPr>
          <a:lstStyle/>
          <a:p>
            <a:pPr marR="0" defTabSz="914400">
              <a:buClrTx/>
              <a:buSzTx/>
              <a:defRPr/>
            </a:pPr>
            <a:r>
              <a:rPr kumimoji="0" lang="zh-CN" altLang="en-US" sz="3600" b="1"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华文行楷" charset="0"/>
                <a:ea typeface="华文行楷" charset="0"/>
                <a:cs typeface="+mn-ea"/>
                <a:sym typeface="+mn-ea"/>
              </a:rPr>
              <a:t>三读岳飞</a:t>
            </a:r>
            <a:endParaRPr kumimoji="0" lang="zh-CN" altLang="en-US" sz="3600" b="1"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华文行楷" charset="0"/>
              <a:ea typeface="华文行楷" charset="0"/>
              <a:cs typeface="+mn-cs"/>
            </a:endParaRPr>
          </a:p>
        </p:txBody>
      </p:sp>
      <p:sp>
        <p:nvSpPr>
          <p:cNvPr id="4" name="文本框 3"/>
          <p:cNvSpPr txBox="1"/>
          <p:nvPr/>
        </p:nvSpPr>
        <p:spPr>
          <a:xfrm>
            <a:off x="611188" y="2185988"/>
            <a:ext cx="6605587" cy="457200"/>
          </a:xfrm>
          <a:prstGeom prst="rect">
            <a:avLst/>
          </a:prstGeom>
          <a:noFill/>
          <a:ln w="9525">
            <a:noFill/>
          </a:ln>
        </p:spPr>
        <p:txBody>
          <a:bodyPr>
            <a:spAutoFit/>
          </a:bodyPr>
          <a:lstStyle/>
          <a:p>
            <a:r>
              <a:rPr lang="zh-CN" altLang="en-US" sz="2400">
                <a:latin typeface="Arial" panose="020b0604020202020204" pitchFamily="34" charset="0"/>
                <a:sym typeface="Arial" panose="020b0604020202020204" pitchFamily="34" charset="0"/>
              </a:rPr>
              <a:t>三读岳飞：岳飞的故事</a:t>
            </a:r>
            <a:endParaRPr lang="zh-CN" altLang="en-US" sz="2400">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5364"/>
                                        </p:tgtEl>
                                        <p:attrNameLst>
                                          <p:attrName>style.visibility</p:attrName>
                                        </p:attrNameLst>
                                      </p:cBhvr>
                                      <p:to>
                                        <p:strVal val="visible"/>
                                      </p:to>
                                    </p:set>
                                    <p:animEffect transition="in" filter="diamond(in)">
                                      <p:cBhvr>
                                        <p:cTn id="18" dur="2000"/>
                                        <p:tgtEl>
                                          <p:spTgt spid="1536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5365"/>
                                        </p:tgtEl>
                                        <p:attrNameLst>
                                          <p:attrName>style.visibility</p:attrName>
                                        </p:attrNameLst>
                                      </p:cBhvr>
                                      <p:to>
                                        <p:strVal val="visible"/>
                                      </p:to>
                                    </p:set>
                                    <p:animEffect transition="in" filter="diamond(in)">
                                      <p:cBhvr>
                                        <p:cTn id="23" dur="2000"/>
                                        <p:tgtEl>
                                          <p:spTgt spid="1536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5366"/>
                                        </p:tgtEl>
                                        <p:attrNameLst>
                                          <p:attrName>style.visibility</p:attrName>
                                        </p:attrNameLst>
                                      </p:cBhvr>
                                      <p:to>
                                        <p:strVal val="visible"/>
                                      </p:to>
                                    </p:set>
                                    <p:animEffect transition="in" filter="diamond(in)">
                                      <p:cBhvr>
                                        <p:cTn id="28" dur="2000"/>
                                        <p:tgtEl>
                                          <p:spTgt spid="1536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367"/>
                                        </p:tgtEl>
                                        <p:attrNameLst>
                                          <p:attrName>style.visibility</p:attrName>
                                        </p:attrNameLst>
                                      </p:cBhvr>
                                      <p:to>
                                        <p:strVal val="visible"/>
                                      </p:to>
                                    </p:set>
                                    <p:anim calcmode="lin" valueType="num">
                                      <p:cBhvr additive="base">
                                        <p:cTn id="33" dur="500" fill="hold"/>
                                        <p:tgtEl>
                                          <p:spTgt spid="15367"/>
                                        </p:tgtEl>
                                        <p:attrNameLst>
                                          <p:attrName>ppt_x</p:attrName>
                                        </p:attrNameLst>
                                      </p:cBhvr>
                                      <p:tavLst>
                                        <p:tav tm="0">
                                          <p:val>
                                            <p:strVal val="#ppt_x"/>
                                          </p:val>
                                        </p:tav>
                                        <p:tav tm="100000">
                                          <p:val>
                                            <p:strVal val="#ppt_x"/>
                                          </p:val>
                                        </p:tav>
                                      </p:tavLst>
                                    </p:anim>
                                    <p:anim calcmode="lin" valueType="num">
                                      <p:cBhvr additive="base">
                                        <p:cTn id="34"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15364" grpId="0"/>
      <p:bldP spid="15365" grpId="0"/>
      <p:bldP spid="15366" grpId="0"/>
      <p:bldP spid="15367"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标题 133121"/>
          <p:cNvSpPr>
            <a:spLocks noGrp="1"/>
          </p:cNvSpPr>
          <p:nvPr>
            <p:ph type="title"/>
          </p:nvPr>
        </p:nvSpPr>
        <p:spPr/>
        <p:txBody>
          <a:bodyPr vert="horz" wrap="square" lIns="91440" tIns="45720" rIns="91440" bIns="45720" anchor="ctr"/>
          <a:lstStyle/>
          <a:p>
            <a:pPr eaLnBrk="1" hangingPunct="1"/>
            <a:r>
              <a:rPr lang="zh-CN" altLang="en-US"/>
              <a:t>文章最后一段怎样理解？</a:t>
            </a:r>
            <a:endParaRPr lang="zh-CN" altLang="en-US"/>
          </a:p>
        </p:txBody>
      </p:sp>
      <p:sp>
        <p:nvSpPr>
          <p:cNvPr id="17410" name="文本占位符 133122"/>
          <p:cNvSpPr>
            <a:spLocks noGrp="1"/>
          </p:cNvSpPr>
          <p:nvPr>
            <p:ph idx="1"/>
          </p:nvPr>
        </p:nvSpPr>
        <p:spPr/>
        <p:txBody>
          <a:bodyPr vert="horz" wrap="square" lIns="91440" tIns="45720" rIns="91440" bIns="45720" anchor="t"/>
          <a:lstStyle/>
          <a:p>
            <a:pPr eaLnBrk="1" hangingPunct="1"/>
            <a:r>
              <a:rPr lang="zh-CN" altLang="en-US">
                <a:solidFill>
                  <a:srgbClr val="FF0000"/>
                </a:solidFill>
              </a:rPr>
              <a:t>结构上点题，首尾照应，使文章结构严谨。内容上明确主旨，深化中化，岳飞的精神人格即是民族的精神人格；表现了对岳飞无比敬仰、爱戴的情感；表达了对官员穷奢极欲的义愤；期待人们对英雄神明的尊敬。</a:t>
            </a:r>
            <a:endParaRPr lang="zh-CN" altLang="en-US">
              <a:solidFill>
                <a:srgbClr val="FF0000"/>
              </a:solidFill>
            </a:endParaRPr>
          </a:p>
        </p:txBody>
      </p:sp>
      <p:sp>
        <p:nvSpPr>
          <p:cNvPr id="27652"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additive="base">
                                        <p:cTn id="7" dur="500" fill="hold"/>
                                        <p:tgtEl>
                                          <p:spTgt spid="17409"/>
                                        </p:tgtEl>
                                        <p:attrNameLst>
                                          <p:attrName>ppt_x</p:attrName>
                                        </p:attrNameLst>
                                      </p:cBhvr>
                                      <p:tavLst>
                                        <p:tav tm="0">
                                          <p:val>
                                            <p:strVal val="#ppt_x"/>
                                          </p:val>
                                        </p:tav>
                                        <p:tav tm="100000">
                                          <p:val>
                                            <p:strVal val="#ppt_x"/>
                                          </p:val>
                                        </p:tav>
                                      </p:tavLst>
                                    </p:anim>
                                    <p:anim calcmode="lin" valueType="num">
                                      <p:cBhvr additive="base">
                                        <p:cTn id="8" dur="500" fill="hold"/>
                                        <p:tgtEl>
                                          <p:spTgt spid="1740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7410">
                                            <p:txEl>
                                              <p:pRg st="0" end="0"/>
                                            </p:txEl>
                                          </p:spTgt>
                                        </p:tgtEl>
                                        <p:attrNameLst>
                                          <p:attrName>style.visibility</p:attrName>
                                        </p:attrNameLst>
                                      </p:cBhvr>
                                      <p:to>
                                        <p:strVal val="visible"/>
                                      </p:to>
                                    </p:set>
                                    <p:animEffect transition="in" filter="box(in)">
                                      <p:cBhvr>
                                        <p:cTn id="13" dur="2000"/>
                                        <p:tgtEl>
                                          <p:spTgt spid="174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10"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标题 124929"/>
          <p:cNvSpPr>
            <a:spLocks noGrp="1"/>
          </p:cNvSpPr>
          <p:nvPr>
            <p:ph type="title"/>
          </p:nvPr>
        </p:nvSpPr>
        <p:spPr/>
        <p:txBody>
          <a:bodyPr vert="horz" wrap="square" lIns="91440" tIns="45720" rIns="91440" bIns="45720" anchor="ctr"/>
          <a:lstStyle/>
          <a:p>
            <a:pPr eaLnBrk="1" hangingPunct="1"/>
            <a:endParaRPr lang="zh-CN" altLang="zh-CN"/>
          </a:p>
        </p:txBody>
      </p:sp>
      <p:sp>
        <p:nvSpPr>
          <p:cNvPr id="18434" name="文本占位符 124930"/>
          <p:cNvSpPr>
            <a:spLocks noGrp="1"/>
          </p:cNvSpPr>
          <p:nvPr>
            <p:ph idx="1"/>
          </p:nvPr>
        </p:nvSpPr>
        <p:spPr/>
        <p:txBody>
          <a:bodyPr vert="horz" wrap="square" lIns="91440" tIns="45720" rIns="91440" bIns="45720" anchor="t"/>
          <a:lstStyle/>
          <a:p>
            <a:pPr eaLnBrk="1" hangingPunct="1"/>
            <a:r>
              <a:rPr lang="en-US" altLang="zh-CN"/>
              <a:t>1</a:t>
            </a:r>
            <a:r>
              <a:rPr lang="zh-CN" altLang="en-US"/>
              <a:t>、通过联想，层层深入，三读岳飞。</a:t>
            </a:r>
            <a:endParaRPr lang="zh-CN" altLang="en-US"/>
          </a:p>
          <a:p>
            <a:pPr eaLnBrk="1" hangingPunct="1"/>
            <a:r>
              <a:rPr lang="zh-CN" altLang="en-US"/>
              <a:t>   </a:t>
            </a:r>
            <a:r>
              <a:rPr lang="en-US" altLang="zh-CN"/>
              <a:t>2</a:t>
            </a:r>
            <a:r>
              <a:rPr lang="zh-CN" altLang="en-US"/>
              <a:t>、运用想象，描绘情境，给人身临其境之感。</a:t>
            </a:r>
            <a:endParaRPr lang="zh-CN" altLang="en-US"/>
          </a:p>
          <a:p>
            <a:pPr eaLnBrk="1" hangingPunct="1"/>
            <a:r>
              <a:rPr lang="zh-CN" altLang="en-US"/>
              <a:t>   </a:t>
            </a:r>
            <a:r>
              <a:rPr lang="en-US" altLang="zh-CN"/>
              <a:t>3</a:t>
            </a:r>
            <a:r>
              <a:rPr lang="zh-CN" altLang="en-US"/>
              <a:t>、叙述描写为主，兼用抒情议论，多种表达方式运用，恰如其分的表情达意。</a:t>
            </a:r>
            <a:endParaRPr lang="zh-CN" altLang="en-US"/>
          </a:p>
          <a:p>
            <a:pPr eaLnBrk="1" hangingPunct="1"/>
            <a:r>
              <a:rPr lang="zh-CN" altLang="en-US"/>
              <a:t>   </a:t>
            </a:r>
            <a:r>
              <a:rPr lang="en-US" altLang="zh-CN"/>
              <a:t>4</a:t>
            </a:r>
            <a:r>
              <a:rPr lang="zh-CN" altLang="en-US"/>
              <a:t>、巧借词意，创设意境，将历史与现实巧妙融为一体。</a:t>
            </a:r>
            <a:endParaRPr lang="zh-CN" altLang="en-US"/>
          </a:p>
        </p:txBody>
      </p:sp>
      <p:sp>
        <p:nvSpPr>
          <p:cNvPr id="28676"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2" name="矩形 1"/>
          <p:cNvSpPr/>
          <p:nvPr/>
        </p:nvSpPr>
        <p:spPr>
          <a:xfrm>
            <a:off x="624840" y="229235"/>
            <a:ext cx="3855720" cy="1188719"/>
          </a:xfrm>
          <a:prstGeom prst="rect">
            <a:avLst/>
          </a:prstGeom>
          <a:noFill/>
          <a:ln>
            <a:noFill/>
          </a:ln>
        </p:spPr>
        <p:txBody>
          <a:bodyPr>
            <a:spAutoFit/>
            <a:scene3d>
              <a:camera prst="orthographicFront"/>
              <a:lightRig rig="threePt" dir="t"/>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ea"/>
              </a:rPr>
              <a:t>讨论写法</a:t>
            </a:r>
            <a:endParaRPr kumimoji="0" lang="zh-CN" altLang="zh-CN"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8434">
                                            <p:txEl>
                                              <p:pRg st="0" end="0"/>
                                            </p:txEl>
                                          </p:spTgt>
                                        </p:tgtEl>
                                        <p:attrNameLst>
                                          <p:attrName>style.visibility</p:attrName>
                                        </p:attrNameLst>
                                      </p:cBhvr>
                                      <p:to>
                                        <p:strVal val="visible"/>
                                      </p:to>
                                    </p:set>
                                    <p:animEffect transition="in" filter="diamond(in)">
                                      <p:cBhvr>
                                        <p:cTn id="13" dur="2000"/>
                                        <p:tgtEl>
                                          <p:spTgt spid="1843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8434">
                                            <p:txEl>
                                              <p:pRg st="1" end="1"/>
                                            </p:txEl>
                                          </p:spTgt>
                                        </p:tgtEl>
                                        <p:attrNameLst>
                                          <p:attrName>style.visibility</p:attrName>
                                        </p:attrNameLst>
                                      </p:cBhvr>
                                      <p:to>
                                        <p:strVal val="visible"/>
                                      </p:to>
                                    </p:set>
                                    <p:animEffect transition="in" filter="diamond(in)">
                                      <p:cBhvr>
                                        <p:cTn id="18" dur="2000"/>
                                        <p:tgtEl>
                                          <p:spTgt spid="1843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8434">
                                            <p:txEl>
                                              <p:pRg st="2" end="2"/>
                                            </p:txEl>
                                          </p:spTgt>
                                        </p:tgtEl>
                                        <p:attrNameLst>
                                          <p:attrName>style.visibility</p:attrName>
                                        </p:attrNameLst>
                                      </p:cBhvr>
                                      <p:to>
                                        <p:strVal val="visible"/>
                                      </p:to>
                                    </p:set>
                                    <p:animEffect transition="in" filter="diamond(in)">
                                      <p:cBhvr>
                                        <p:cTn id="23" dur="2000"/>
                                        <p:tgtEl>
                                          <p:spTgt spid="1843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8434">
                                            <p:txEl>
                                              <p:pRg st="3" end="3"/>
                                            </p:txEl>
                                          </p:spTgt>
                                        </p:tgtEl>
                                        <p:attrNameLst>
                                          <p:attrName>style.visibility</p:attrName>
                                        </p:attrNameLst>
                                      </p:cBhvr>
                                      <p:to>
                                        <p:strVal val="visible"/>
                                      </p:to>
                                    </p:set>
                                    <p:animEffect transition="in" filter="diamond(in)">
                                      <p:cBhvr>
                                        <p:cTn id="28" dur="2000"/>
                                        <p:tgtEl>
                                          <p:spTgt spid="184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标题 125953"/>
          <p:cNvSpPr>
            <a:spLocks noGrp="1"/>
          </p:cNvSpPr>
          <p:nvPr>
            <p:ph type="title"/>
          </p:nvPr>
        </p:nvSpPr>
        <p:spPr>
          <a:xfrm>
            <a:off x="288925" y="1223963"/>
            <a:ext cx="8229600" cy="1143000"/>
          </a:xfrm>
        </p:spPr>
        <p:txBody>
          <a:bodyPr vert="horz" wrap="square" lIns="91440" tIns="45720" rIns="91440" bIns="45720" anchor="ctr"/>
          <a:lstStyle/>
          <a:p>
            <a:pPr eaLnBrk="1" hangingPunct="1"/>
            <a:r>
              <a:rPr lang="zh-CN" altLang="en-US"/>
              <a:t>请同学谈谈</a:t>
            </a:r>
            <a:r>
              <a:rPr lang="en-US" altLang="zh-CN"/>
              <a:t>《</a:t>
            </a:r>
            <a:r>
              <a:rPr lang="zh-CN" altLang="en-US"/>
              <a:t>夜读岳飞</a:t>
            </a:r>
            <a:r>
              <a:rPr lang="en-US" altLang="zh-CN"/>
              <a:t>》</a:t>
            </a:r>
            <a:r>
              <a:rPr lang="zh-CN" altLang="en-US"/>
              <a:t>，有何现实意义？</a:t>
            </a:r>
            <a:endParaRPr lang="zh-CN" altLang="en-US"/>
          </a:p>
        </p:txBody>
      </p:sp>
      <p:sp>
        <p:nvSpPr>
          <p:cNvPr id="19458" name="文本占位符 125954"/>
          <p:cNvSpPr>
            <a:spLocks noGrp="1"/>
          </p:cNvSpPr>
          <p:nvPr>
            <p:ph idx="1"/>
          </p:nvPr>
        </p:nvSpPr>
        <p:spPr>
          <a:xfrm>
            <a:off x="288925" y="3209925"/>
            <a:ext cx="8397875" cy="2916238"/>
          </a:xfrm>
        </p:spPr>
        <p:txBody>
          <a:bodyPr vert="horz" wrap="square" lIns="91440" tIns="45720" rIns="91440" bIns="45720" anchor="t"/>
          <a:lstStyle/>
          <a:p>
            <a:pPr eaLnBrk="1" hangingPunct="1"/>
            <a:r>
              <a:rPr lang="en-US" altLang="zh-CN"/>
              <a:t>1</a:t>
            </a:r>
            <a:r>
              <a:rPr lang="zh-CN" altLang="en-US"/>
              <a:t>、民族精神、浩然正气需要传承，更好的保卫祖国，建设祖国。</a:t>
            </a:r>
            <a:endParaRPr lang="zh-CN" altLang="en-US"/>
          </a:p>
          <a:p>
            <a:pPr eaLnBrk="1" hangingPunct="1"/>
            <a:r>
              <a:rPr lang="en-US" altLang="zh-CN"/>
              <a:t>2</a:t>
            </a:r>
            <a:r>
              <a:rPr lang="zh-CN" altLang="en-US"/>
              <a:t>、现代社会应该加大反对腐败力度，杜绝贪赃枉法的行为，形成廉洁奉公、为人民服务的良好风气，早日实现中华民族复兴的中国梦。</a:t>
            </a:r>
            <a:endParaRPr lang="zh-CN" altLang="en-US"/>
          </a:p>
        </p:txBody>
      </p:sp>
      <p:sp>
        <p:nvSpPr>
          <p:cNvPr id="29700"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2" name="矩形 1"/>
          <p:cNvSpPr/>
          <p:nvPr/>
        </p:nvSpPr>
        <p:spPr>
          <a:xfrm>
            <a:off x="550544" y="36194"/>
            <a:ext cx="3855721" cy="1188721"/>
          </a:xfrm>
          <a:prstGeom prst="rect">
            <a:avLst/>
          </a:prstGeom>
          <a:noFill/>
          <a:ln>
            <a:noFill/>
          </a:ln>
        </p:spPr>
        <p:txBody>
          <a:bodyPr wrap="none">
            <a:spAutoFit/>
            <a:scene3d>
              <a:camera prst="orthographicFront"/>
              <a:lightRig rig="threePt" dir="t"/>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ea"/>
              </a:rPr>
              <a:t>拓展延伸</a:t>
            </a:r>
            <a:endParaRPr kumimoji="0" lang="zh-CN" altLang="en-US" sz="7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9458">
                                            <p:txEl>
                                              <p:pRg st="0" end="0"/>
                                            </p:txEl>
                                          </p:spTgt>
                                        </p:tgtEl>
                                        <p:attrNameLst>
                                          <p:attrName>style.visibility</p:attrName>
                                        </p:attrNameLst>
                                      </p:cBhvr>
                                      <p:to>
                                        <p:strVal val="visible"/>
                                      </p:to>
                                    </p:set>
                                    <p:animEffect transition="in" filter="checkerboard(across)">
                                      <p:cBhvr>
                                        <p:cTn id="13" dur="500"/>
                                        <p:tgtEl>
                                          <p:spTgt spid="19458">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9458">
                                            <p:txEl>
                                              <p:pRg st="1" end="1"/>
                                            </p:txEl>
                                          </p:spTgt>
                                        </p:tgtEl>
                                        <p:attrNameLst>
                                          <p:attrName>style.visibility</p:attrName>
                                        </p:attrNameLst>
                                      </p:cBhvr>
                                      <p:to>
                                        <p:strVal val="visible"/>
                                      </p:to>
                                    </p:set>
                                    <p:animEffect transition="in" filter="checkerboard(across)">
                                      <p:cBhvr>
                                        <p:cTn id="18" dur="500"/>
                                        <p:tgtEl>
                                          <p:spTgt spid="194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8"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标题 130049"/>
          <p:cNvSpPr>
            <a:spLocks noGrp="1"/>
          </p:cNvSpPr>
          <p:nvPr>
            <p:ph type="title"/>
          </p:nvPr>
        </p:nvSpPr>
        <p:spPr/>
        <p:txBody>
          <a:bodyPr vert="horz" wrap="square" lIns="91440" tIns="45720" rIns="91440" bIns="45720" anchor="ctr"/>
          <a:lstStyle/>
          <a:p>
            <a:pPr eaLnBrk="1" hangingPunct="1"/>
            <a:r>
              <a:rPr lang="en-US" altLang="zh-CN" sz="2800">
                <a:solidFill>
                  <a:srgbClr val="FF0000"/>
                </a:solidFill>
                <a:sym typeface="宋体" panose="02010600030101010101" pitchFamily="2" charset="-122"/>
              </a:rPr>
              <a:t>《</a:t>
            </a:r>
            <a:r>
              <a:rPr lang="zh-CN" altLang="en-US" sz="2800">
                <a:solidFill>
                  <a:srgbClr val="FF0000"/>
                </a:solidFill>
                <a:sym typeface="宋体" panose="02010600030101010101" pitchFamily="2" charset="-122"/>
              </a:rPr>
              <a:t>夜读岳飞</a:t>
            </a:r>
            <a:r>
              <a:rPr lang="en-US" altLang="zh-CN" sz="2800">
                <a:solidFill>
                  <a:srgbClr val="FF0000"/>
                </a:solidFill>
                <a:sym typeface="宋体" panose="02010600030101010101" pitchFamily="2" charset="-122"/>
              </a:rPr>
              <a:t>》</a:t>
            </a:r>
            <a:r>
              <a:rPr lang="zh-CN" altLang="en-US" sz="2800">
                <a:solidFill>
                  <a:srgbClr val="FF0000"/>
                </a:solidFill>
                <a:sym typeface="宋体" panose="02010600030101010101" pitchFamily="2" charset="-122"/>
              </a:rPr>
              <a:t>中考真题训练</a:t>
            </a:r>
            <a:endParaRPr lang="zh-CN" altLang="en-US" sz="2800">
              <a:solidFill>
                <a:srgbClr val="FF0000"/>
              </a:solidFill>
              <a:sym typeface="宋体" panose="02010600030101010101" pitchFamily="2" charset="-122"/>
            </a:endParaRPr>
          </a:p>
        </p:txBody>
      </p:sp>
      <p:sp>
        <p:nvSpPr>
          <p:cNvPr id="30723" name="文本占位符 130050"/>
          <p:cNvSpPr>
            <a:spLocks noGrp="1"/>
          </p:cNvSpPr>
          <p:nvPr>
            <p:ph idx="1"/>
          </p:nvPr>
        </p:nvSpPr>
        <p:spPr>
          <a:xfrm>
            <a:off x="314325" y="1536700"/>
            <a:ext cx="8229600" cy="4589463"/>
          </a:xfrm>
        </p:spPr>
        <p:txBody>
          <a:bodyPr vert="horz" wrap="square" lIns="91440" tIns="45720" rIns="91440" bIns="45720" anchor="t"/>
          <a:lstStyle/>
          <a:p>
            <a:pPr eaLnBrk="1" hangingPunct="1"/>
            <a:r>
              <a:rPr lang="en-US" altLang="zh-CN" sz="2400">
                <a:sym typeface="Arial" panose="020b0604020202020204" pitchFamily="34" charset="0"/>
              </a:rPr>
              <a:t>1.</a:t>
            </a:r>
            <a:r>
              <a:rPr lang="zh-CN" altLang="en-US" sz="2400">
                <a:sym typeface="Arial" panose="020b0604020202020204" pitchFamily="34" charset="0"/>
              </a:rPr>
              <a:t>从全文看</a:t>
            </a:r>
            <a:r>
              <a:rPr lang="en-US" altLang="zh-CN" sz="2400">
                <a:sym typeface="Arial" panose="020b0604020202020204" pitchFamily="34" charset="0"/>
              </a:rPr>
              <a:t>,</a:t>
            </a:r>
            <a:r>
              <a:rPr lang="zh-CN" altLang="en-US" sz="2400">
                <a:sym typeface="Arial" panose="020b0604020202020204" pitchFamily="34" charset="0"/>
              </a:rPr>
              <a:t>标题</a:t>
            </a:r>
            <a:r>
              <a:rPr lang="en-US" altLang="zh-CN" sz="2400">
                <a:sym typeface="Arial" panose="020b0604020202020204" pitchFamily="34" charset="0"/>
              </a:rPr>
              <a:t>《</a:t>
            </a:r>
            <a:r>
              <a:rPr lang="zh-CN" altLang="en-US" sz="2400">
                <a:sym typeface="Arial" panose="020b0604020202020204" pitchFamily="34" charset="0"/>
              </a:rPr>
              <a:t>夜读岳飞</a:t>
            </a:r>
            <a:r>
              <a:rPr lang="en-US" altLang="zh-CN" sz="2400">
                <a:sym typeface="Arial" panose="020b0604020202020204" pitchFamily="34" charset="0"/>
              </a:rPr>
              <a:t>》</a:t>
            </a:r>
            <a:r>
              <a:rPr lang="zh-CN" altLang="en-US" sz="2400">
                <a:sym typeface="Arial" panose="020b0604020202020204" pitchFamily="34" charset="0"/>
              </a:rPr>
              <a:t>中“读”的意思有哪两层</a:t>
            </a:r>
            <a:r>
              <a:rPr lang="en-US" altLang="zh-CN" sz="2400">
                <a:sym typeface="Arial" panose="020b0604020202020204" pitchFamily="34" charset="0"/>
              </a:rPr>
              <a:t>?</a:t>
            </a:r>
            <a:r>
              <a:rPr lang="zh-CN" altLang="en-US" sz="2400">
                <a:sym typeface="Arial" panose="020b0604020202020204" pitchFamily="34" charset="0"/>
              </a:rPr>
              <a:t>（</a:t>
            </a:r>
            <a:r>
              <a:rPr lang="en-US" altLang="zh-CN" sz="2400">
                <a:sym typeface="Arial" panose="020b0604020202020204" pitchFamily="34" charset="0"/>
              </a:rPr>
              <a:t>4</a:t>
            </a:r>
            <a:r>
              <a:rPr lang="zh-CN" altLang="en-US" sz="2400">
                <a:sym typeface="Arial" panose="020b0604020202020204" pitchFamily="34" charset="0"/>
              </a:rPr>
              <a:t>分）</a:t>
            </a:r>
            <a:endParaRPr lang="zh-CN" altLang="en-US" sz="2400">
              <a:sym typeface="Arial" panose="020b0604020202020204" pitchFamily="34" charset="0"/>
            </a:endParaRPr>
          </a:p>
          <a:p>
            <a:pPr eaLnBrk="1" hangingPunct="1"/>
            <a:r>
              <a:rPr lang="en-US" altLang="zh-CN" sz="2400">
                <a:sym typeface="Arial" panose="020b0604020202020204" pitchFamily="34" charset="0"/>
              </a:rPr>
              <a:t>2.</a:t>
            </a:r>
            <a:r>
              <a:rPr lang="zh-CN" altLang="en-US" sz="2400">
                <a:sym typeface="Arial" panose="020b0604020202020204" pitchFamily="34" charset="0"/>
              </a:rPr>
              <a:t>文章第</a:t>
            </a:r>
            <a:r>
              <a:rPr lang="en-US" altLang="zh-CN" sz="2400">
                <a:sym typeface="Arial" panose="020b0604020202020204" pitchFamily="34" charset="0"/>
              </a:rPr>
              <a:t>①</a:t>
            </a:r>
            <a:r>
              <a:rPr lang="zh-CN" altLang="en-US" sz="2400">
                <a:sym typeface="Arial" panose="020b0604020202020204" pitchFamily="34" charset="0"/>
              </a:rPr>
              <a:t>段</a:t>
            </a:r>
            <a:r>
              <a:rPr lang="en-US" altLang="zh-CN" sz="2400">
                <a:sym typeface="Arial" panose="020b0604020202020204" pitchFamily="34" charset="0"/>
              </a:rPr>
              <a:t>,</a:t>
            </a:r>
            <a:r>
              <a:rPr lang="zh-CN" altLang="en-US" sz="2400">
                <a:sym typeface="Arial" panose="020b0604020202020204" pitchFamily="34" charset="0"/>
              </a:rPr>
              <a:t>作者在书房挑灯夜读</a:t>
            </a:r>
            <a:r>
              <a:rPr lang="en-US" altLang="zh-CN" sz="2400">
                <a:sym typeface="Arial" panose="020b0604020202020204" pitchFamily="34" charset="0"/>
              </a:rPr>
              <a:t>,</a:t>
            </a:r>
            <a:r>
              <a:rPr lang="zh-CN" altLang="en-US" sz="2400">
                <a:sym typeface="Arial" panose="020b0604020202020204" pitchFamily="34" charset="0"/>
              </a:rPr>
              <a:t>为什么还要写远处高楼上灯明灭不定的五彩霓虹以及近处泛滥新潮的流行音乐</a:t>
            </a:r>
            <a:r>
              <a:rPr lang="en-US" altLang="zh-CN" sz="2400">
                <a:sym typeface="Arial" panose="020b0604020202020204" pitchFamily="34" charset="0"/>
              </a:rPr>
              <a:t>?</a:t>
            </a:r>
            <a:r>
              <a:rPr lang="zh-CN" altLang="en-US" sz="2400">
                <a:sym typeface="Arial" panose="020b0604020202020204" pitchFamily="34" charset="0"/>
              </a:rPr>
              <a:t>（</a:t>
            </a:r>
            <a:r>
              <a:rPr lang="en-US" altLang="zh-CN" sz="2400">
                <a:sym typeface="Arial" panose="020b0604020202020204" pitchFamily="34" charset="0"/>
              </a:rPr>
              <a:t>4</a:t>
            </a:r>
            <a:r>
              <a:rPr lang="zh-CN" altLang="en-US" sz="2400">
                <a:sym typeface="Arial" panose="020b0604020202020204" pitchFamily="34" charset="0"/>
              </a:rPr>
              <a:t>分）</a:t>
            </a:r>
            <a:endParaRPr lang="zh-CN" altLang="en-US" sz="2400">
              <a:sym typeface="Arial" panose="020b0604020202020204" pitchFamily="34" charset="0"/>
            </a:endParaRPr>
          </a:p>
          <a:p>
            <a:pPr eaLnBrk="1" hangingPunct="1"/>
            <a:r>
              <a:rPr lang="en-US" altLang="zh-CN" sz="2400">
                <a:sym typeface="Arial" panose="020b0604020202020204" pitchFamily="34" charset="0"/>
              </a:rPr>
              <a:t>3.</a:t>
            </a:r>
            <a:r>
              <a:rPr lang="zh-CN" altLang="en-US" sz="2400">
                <a:sym typeface="Arial" panose="020b0604020202020204" pitchFamily="34" charset="0"/>
              </a:rPr>
              <a:t>第</a:t>
            </a:r>
            <a:r>
              <a:rPr lang="en-US" altLang="zh-CN" sz="2400">
                <a:sym typeface="Arial" panose="020b0604020202020204" pitchFamily="34" charset="0"/>
              </a:rPr>
              <a:t>②</a:t>
            </a:r>
            <a:r>
              <a:rPr lang="zh-CN" altLang="en-US" sz="2400">
                <a:sym typeface="Arial" panose="020b0604020202020204" pitchFamily="34" charset="0"/>
              </a:rPr>
              <a:t>段“我庆幸我的夙愿于斯时斯地如愿以偿”</a:t>
            </a:r>
            <a:r>
              <a:rPr lang="en-US" altLang="zh-CN" sz="2400">
                <a:sym typeface="Arial" panose="020b0604020202020204" pitchFamily="34" charset="0"/>
              </a:rPr>
              <a:t>,“</a:t>
            </a:r>
            <a:r>
              <a:rPr lang="zh-CN" altLang="en-US" sz="2400">
                <a:sym typeface="Arial" panose="020b0604020202020204" pitchFamily="34" charset="0"/>
              </a:rPr>
              <a:t>我的夙愿”具体指的是什么</a:t>
            </a:r>
            <a:r>
              <a:rPr lang="en-US" altLang="zh-CN" sz="2400">
                <a:sym typeface="Arial" panose="020b0604020202020204" pitchFamily="34" charset="0"/>
              </a:rPr>
              <a:t>?</a:t>
            </a:r>
            <a:r>
              <a:rPr lang="zh-CN" altLang="en-US" sz="2400">
                <a:sym typeface="Arial" panose="020b0604020202020204" pitchFamily="34" charset="0"/>
              </a:rPr>
              <a:t>（</a:t>
            </a:r>
            <a:r>
              <a:rPr lang="en-US" altLang="zh-CN" sz="2400">
                <a:sym typeface="Arial" panose="020b0604020202020204" pitchFamily="34" charset="0"/>
              </a:rPr>
              <a:t>3</a:t>
            </a:r>
            <a:r>
              <a:rPr lang="zh-CN" altLang="en-US" sz="2400">
                <a:sym typeface="Arial" panose="020b0604020202020204" pitchFamily="34" charset="0"/>
              </a:rPr>
              <a:t>分）</a:t>
            </a:r>
            <a:endParaRPr lang="zh-CN" altLang="en-US" sz="2400">
              <a:sym typeface="Arial" panose="020b0604020202020204" pitchFamily="34" charset="0"/>
            </a:endParaRPr>
          </a:p>
          <a:p>
            <a:pPr eaLnBrk="1" hangingPunct="1"/>
            <a:r>
              <a:rPr lang="en-US" altLang="zh-CN" sz="2400">
                <a:sym typeface="Arial" panose="020b0604020202020204" pitchFamily="34" charset="0"/>
              </a:rPr>
              <a:t>4.</a:t>
            </a:r>
            <a:r>
              <a:rPr lang="zh-CN" altLang="en-US" sz="2400">
                <a:sym typeface="Arial" panose="020b0604020202020204" pitchFamily="34" charset="0"/>
              </a:rPr>
              <a:t>文章末段</a:t>
            </a:r>
            <a:r>
              <a:rPr lang="en-US" altLang="zh-CN" sz="2400">
                <a:sym typeface="Arial" panose="020b0604020202020204" pitchFamily="34" charset="0"/>
              </a:rPr>
              <a:t>,</a:t>
            </a:r>
            <a:r>
              <a:rPr lang="zh-CN" altLang="en-US" sz="2400">
                <a:sym typeface="Arial" panose="020b0604020202020204" pitchFamily="34" charset="0"/>
              </a:rPr>
              <a:t>作者说读岳飞</a:t>
            </a:r>
            <a:r>
              <a:rPr lang="en-US" altLang="zh-CN" sz="2400">
                <a:sym typeface="Arial" panose="020b0604020202020204" pitchFamily="34" charset="0"/>
              </a:rPr>
              <a:t>,</a:t>
            </a:r>
            <a:r>
              <a:rPr lang="zh-CN" altLang="en-US" sz="2400">
                <a:sym typeface="Arial" panose="020b0604020202020204" pitchFamily="34" charset="0"/>
              </a:rPr>
              <a:t>就是“读人的傲然脊梁</a:t>
            </a:r>
            <a:r>
              <a:rPr lang="en-US" altLang="zh-CN" sz="2400">
                <a:sym typeface="Arial" panose="020b0604020202020204" pitchFamily="34" charset="0"/>
              </a:rPr>
              <a:t>,</a:t>
            </a:r>
            <a:r>
              <a:rPr lang="zh-CN" altLang="en-US" sz="2400">
                <a:sym typeface="Arial" panose="020b0604020202020204" pitchFamily="34" charset="0"/>
              </a:rPr>
              <a:t>读民族的浩然正气</a:t>
            </a:r>
            <a:r>
              <a:rPr lang="en-US" altLang="zh-CN" sz="2400">
                <a:sym typeface="Arial" panose="020b0604020202020204" pitchFamily="34" charset="0"/>
              </a:rPr>
              <a:t>,</a:t>
            </a:r>
            <a:r>
              <a:rPr lang="zh-CN" altLang="en-US" sz="2400">
                <a:sym typeface="Arial" panose="020b0604020202020204" pitchFamily="34" charset="0"/>
              </a:rPr>
              <a:t>读历史的巍然丰碑”</a:t>
            </a:r>
            <a:r>
              <a:rPr lang="en-US" altLang="zh-CN" sz="2400">
                <a:sym typeface="Arial" panose="020b0604020202020204" pitchFamily="34" charset="0"/>
              </a:rPr>
              <a:t>,</a:t>
            </a:r>
            <a:r>
              <a:rPr lang="zh-CN" altLang="en-US" sz="2400">
                <a:sym typeface="Arial" panose="020b0604020202020204" pitchFamily="34" charset="0"/>
              </a:rPr>
              <a:t>这样说有什么深刻的含义</a:t>
            </a:r>
            <a:r>
              <a:rPr lang="en-US" altLang="zh-CN" sz="2400">
                <a:sym typeface="Arial" panose="020b0604020202020204" pitchFamily="34" charset="0"/>
              </a:rPr>
              <a:t>?</a:t>
            </a:r>
            <a:r>
              <a:rPr lang="zh-CN" altLang="en-US" sz="2400">
                <a:sym typeface="Arial" panose="020b0604020202020204" pitchFamily="34" charset="0"/>
              </a:rPr>
              <a:t>（</a:t>
            </a:r>
            <a:r>
              <a:rPr lang="en-US" altLang="zh-CN" sz="2400">
                <a:sym typeface="Arial" panose="020b0604020202020204" pitchFamily="34" charset="0"/>
              </a:rPr>
              <a:t>4</a:t>
            </a:r>
            <a:r>
              <a:rPr lang="zh-CN" altLang="en-US" sz="2400">
                <a:sym typeface="Arial" panose="020b0604020202020204" pitchFamily="34" charset="0"/>
              </a:rPr>
              <a:t>分）</a:t>
            </a:r>
            <a:endParaRPr lang="zh-CN" altLang="en-US" sz="2400">
              <a:sym typeface="Arial" panose="020b0604020202020204" pitchFamily="34" charset="0"/>
            </a:endParaRPr>
          </a:p>
          <a:p>
            <a:pPr eaLnBrk="1" hangingPunct="1"/>
            <a:r>
              <a:rPr lang="en-US" altLang="zh-CN" sz="2400">
                <a:sym typeface="Arial" panose="020b0604020202020204" pitchFamily="34" charset="0"/>
              </a:rPr>
              <a:t>5.</a:t>
            </a:r>
            <a:r>
              <a:rPr lang="zh-CN" altLang="en-US" sz="2400">
                <a:sym typeface="Arial" panose="020b0604020202020204" pitchFamily="34" charset="0"/>
              </a:rPr>
              <a:t>用简要的语言举例说明岳飞是怎样的一个人</a:t>
            </a:r>
            <a:r>
              <a:rPr lang="en-US" altLang="zh-CN" sz="2400">
                <a:sym typeface="Arial" panose="020b0604020202020204" pitchFamily="34" charset="0"/>
              </a:rPr>
              <a:t>?</a:t>
            </a:r>
            <a:r>
              <a:rPr lang="zh-CN" altLang="en-US" sz="2400">
                <a:sym typeface="Arial" panose="020b0604020202020204" pitchFamily="34" charset="0"/>
              </a:rPr>
              <a:t>（</a:t>
            </a:r>
            <a:r>
              <a:rPr lang="en-US" altLang="zh-CN" sz="2400">
                <a:sym typeface="Arial" panose="020b0604020202020204" pitchFamily="34" charset="0"/>
              </a:rPr>
              <a:t>4</a:t>
            </a:r>
            <a:r>
              <a:rPr lang="zh-CN" altLang="en-US" sz="2400">
                <a:sym typeface="Arial" panose="020b0604020202020204" pitchFamily="34" charset="0"/>
              </a:rPr>
              <a:t>分）</a:t>
            </a:r>
            <a:endParaRPr lang="zh-CN" altLang="en-US" sz="2400"/>
          </a:p>
        </p:txBody>
      </p:sp>
      <p:sp>
        <p:nvSpPr>
          <p:cNvPr id="30724"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2" name="chimes.wav"/>
      </p:stSnd>
    </p:sndAc>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标题 126977"/>
          <p:cNvSpPr>
            <a:spLocks noGrp="1"/>
          </p:cNvSpPr>
          <p:nvPr>
            <p:ph type="title"/>
          </p:nvPr>
        </p:nvSpPr>
        <p:spPr/>
        <p:txBody>
          <a:bodyPr vert="horz" wrap="square" lIns="91440" tIns="45720" rIns="91440" bIns="45720" anchor="ctr"/>
          <a:lstStyle/>
          <a:p>
            <a:pPr eaLnBrk="1" hangingPunct="1"/>
            <a:r>
              <a:rPr lang="zh-CN" altLang="en-US">
                <a:solidFill>
                  <a:srgbClr val="0000FF"/>
                </a:solidFill>
              </a:rPr>
              <a:t>参考答案</a:t>
            </a:r>
            <a:endParaRPr lang="zh-CN" altLang="en-US">
              <a:solidFill>
                <a:srgbClr val="0000FF"/>
              </a:solidFill>
            </a:endParaRPr>
          </a:p>
        </p:txBody>
      </p:sp>
      <p:sp>
        <p:nvSpPr>
          <p:cNvPr id="31747" name="文本占位符 126978"/>
          <p:cNvSpPr>
            <a:spLocks noGrp="1"/>
          </p:cNvSpPr>
          <p:nvPr>
            <p:ph idx="1"/>
          </p:nvPr>
        </p:nvSpPr>
        <p:spPr/>
        <p:txBody>
          <a:bodyPr vert="horz" wrap="square" lIns="91440" tIns="45720" rIns="91440" bIns="45720" anchor="t"/>
          <a:lstStyle/>
          <a:p>
            <a:pPr eaLnBrk="1" hangingPunct="1"/>
            <a:r>
              <a:rPr lang="en-US" altLang="zh-CN" sz="2000"/>
              <a:t>1.</a:t>
            </a:r>
            <a:r>
              <a:rPr lang="zh-CN" altLang="en-US" sz="2000"/>
              <a:t>一是阅读或看的意思</a:t>
            </a:r>
            <a:r>
              <a:rPr lang="en-US" altLang="zh-CN" sz="2000"/>
              <a:t>,</a:t>
            </a:r>
            <a:r>
              <a:rPr lang="zh-CN" altLang="en-US" sz="2000"/>
              <a:t>阅读岳飞手书的前后出师表及其事迹（</a:t>
            </a:r>
            <a:r>
              <a:rPr lang="en-US" altLang="zh-CN" sz="2000"/>
              <a:t>2</a:t>
            </a:r>
            <a:r>
              <a:rPr lang="zh-CN" altLang="en-US" sz="2000"/>
              <a:t>分）；二是瞻仰、领悟的意思</a:t>
            </a:r>
            <a:r>
              <a:rPr lang="en-US" altLang="zh-CN" sz="2000"/>
              <a:t>,</a:t>
            </a:r>
            <a:r>
              <a:rPr lang="zh-CN" altLang="en-US" sz="2000"/>
              <a:t>瞻仰岳飞</a:t>
            </a:r>
            <a:r>
              <a:rPr lang="en-US" altLang="zh-CN" sz="2000"/>
              <a:t>,</a:t>
            </a:r>
            <a:r>
              <a:rPr lang="zh-CN" altLang="en-US" sz="2000"/>
              <a:t>领悟岳飞的精神人格（</a:t>
            </a:r>
            <a:r>
              <a:rPr lang="en-US" altLang="zh-CN" sz="2000"/>
              <a:t>2</a:t>
            </a:r>
            <a:r>
              <a:rPr lang="zh-CN" altLang="en-US" sz="2000"/>
              <a:t>分）</a:t>
            </a:r>
            <a:r>
              <a:rPr lang="en-US" altLang="zh-CN" sz="2000"/>
              <a:t>.</a:t>
            </a:r>
            <a:endParaRPr lang="en-US" altLang="zh-CN" sz="2000"/>
          </a:p>
          <a:p>
            <a:pPr eaLnBrk="1" hangingPunct="1"/>
            <a:r>
              <a:rPr lang="en-US" altLang="zh-CN" sz="2000"/>
              <a:t>2.</a:t>
            </a:r>
            <a:r>
              <a:rPr lang="zh-CN" altLang="en-US" sz="2000"/>
              <a:t>交代写作背景</a:t>
            </a:r>
            <a:r>
              <a:rPr lang="en-US" altLang="zh-CN" sz="2000"/>
              <a:t>,</a:t>
            </a:r>
            <a:r>
              <a:rPr lang="zh-CN" altLang="en-US" sz="2000"/>
              <a:t>反映滚滚红尘中欲浪拍天的现代生活（</a:t>
            </a:r>
            <a:r>
              <a:rPr lang="en-US" altLang="zh-CN" sz="2000"/>
              <a:t>1</a:t>
            </a:r>
            <a:r>
              <a:rPr lang="zh-CN" altLang="en-US" sz="2000"/>
              <a:t>分）；形成对比</a:t>
            </a:r>
            <a:r>
              <a:rPr lang="en-US" altLang="zh-CN" sz="2000"/>
              <a:t>,</a:t>
            </a:r>
            <a:r>
              <a:rPr lang="zh-CN" altLang="en-US" sz="2000"/>
              <a:t>表现我对纵情享乐的芸芸众生的反感和不满（</a:t>
            </a:r>
            <a:r>
              <a:rPr lang="en-US" altLang="zh-CN" sz="2000"/>
              <a:t>1</a:t>
            </a:r>
            <a:r>
              <a:rPr lang="zh-CN" altLang="en-US" sz="2000"/>
              <a:t>分）；反衬岳飞精神人格的高贵（</a:t>
            </a:r>
            <a:r>
              <a:rPr lang="en-US" altLang="zh-CN" sz="2000"/>
              <a:t>1</a:t>
            </a:r>
            <a:r>
              <a:rPr lang="zh-CN" altLang="en-US" sz="2000"/>
              <a:t>分）</a:t>
            </a:r>
            <a:r>
              <a:rPr lang="en-US" altLang="zh-CN" sz="2000"/>
              <a:t>,</a:t>
            </a:r>
            <a:r>
              <a:rPr lang="zh-CN" altLang="en-US" sz="2000"/>
              <a:t>引出话题</a:t>
            </a:r>
            <a:r>
              <a:rPr lang="en-US" altLang="zh-CN" sz="2000"/>
              <a:t>,</a:t>
            </a:r>
            <a:r>
              <a:rPr lang="zh-CN" altLang="en-US" sz="2000"/>
              <a:t>揭示写作目的（</a:t>
            </a:r>
            <a:r>
              <a:rPr lang="en-US" altLang="zh-CN" sz="2000"/>
              <a:t>1</a:t>
            </a:r>
            <a:r>
              <a:rPr lang="zh-CN" altLang="en-US" sz="2000"/>
              <a:t>分）</a:t>
            </a:r>
            <a:r>
              <a:rPr lang="en-US" altLang="zh-CN" sz="2000"/>
              <a:t>.</a:t>
            </a:r>
            <a:endParaRPr lang="en-US" altLang="zh-CN" sz="2000"/>
          </a:p>
          <a:p>
            <a:pPr eaLnBrk="1" hangingPunct="1"/>
            <a:r>
              <a:rPr lang="en-US" altLang="zh-CN" sz="2000"/>
              <a:t>3.</a:t>
            </a:r>
            <a:r>
              <a:rPr lang="zh-CN" altLang="en-US" sz="2000"/>
              <a:t>将岳飞手书的前后</a:t>
            </a:r>
            <a:r>
              <a:rPr lang="en-US" altLang="zh-CN" sz="2000"/>
              <a:t>《</a:t>
            </a:r>
            <a:r>
              <a:rPr lang="zh-CN" altLang="en-US" sz="2000"/>
              <a:t>出师表</a:t>
            </a:r>
            <a:r>
              <a:rPr lang="en-US" altLang="zh-CN" sz="2000"/>
              <a:t>》</a:t>
            </a:r>
            <a:r>
              <a:rPr lang="zh-CN" altLang="en-US" sz="2000"/>
              <a:t>的碑帖带回家</a:t>
            </a:r>
            <a:r>
              <a:rPr lang="en-US" altLang="zh-CN" sz="2000"/>
              <a:t>.</a:t>
            </a:r>
            <a:r>
              <a:rPr lang="zh-CN" altLang="en-US" sz="2000"/>
              <a:t>（</a:t>
            </a:r>
            <a:r>
              <a:rPr lang="en-US" altLang="zh-CN" sz="2000"/>
              <a:t>4</a:t>
            </a:r>
            <a:r>
              <a:rPr lang="zh-CN" altLang="en-US" sz="2000"/>
              <a:t>分）</a:t>
            </a:r>
            <a:endParaRPr lang="zh-CN" altLang="en-US" sz="2000"/>
          </a:p>
          <a:p>
            <a:pPr eaLnBrk="1" hangingPunct="1"/>
            <a:r>
              <a:rPr lang="en-US" altLang="zh-CN" sz="2000"/>
              <a:t>4.</a:t>
            </a:r>
            <a:r>
              <a:rPr lang="zh-CN" altLang="en-US" sz="2000"/>
              <a:t>岳飞的精神人格即是民族的精神人格；表现了对岳飞无比敬仰、爱戴的情感；表达了对官员穷奢极欲的义愤；期待人们对英雄神明的尊敬（</a:t>
            </a:r>
            <a:r>
              <a:rPr lang="en-US" altLang="zh-CN" sz="2000"/>
              <a:t>1</a:t>
            </a:r>
            <a:r>
              <a:rPr lang="zh-CN" altLang="en-US" sz="2000"/>
              <a:t>句</a:t>
            </a:r>
            <a:r>
              <a:rPr lang="en-US" altLang="zh-CN" sz="2000"/>
              <a:t>1</a:t>
            </a:r>
            <a:r>
              <a:rPr lang="zh-CN" altLang="en-US" sz="2000"/>
              <a:t>分）</a:t>
            </a:r>
            <a:r>
              <a:rPr lang="en-US" altLang="zh-CN" sz="2000"/>
              <a:t>.</a:t>
            </a:r>
            <a:endParaRPr lang="en-US" altLang="zh-CN" sz="2000"/>
          </a:p>
          <a:p>
            <a:pPr eaLnBrk="1" hangingPunct="1"/>
            <a:r>
              <a:rPr lang="en-US" altLang="zh-CN" sz="2000"/>
              <a:t>5.</a:t>
            </a:r>
            <a:r>
              <a:rPr lang="zh-CN" altLang="en-US" sz="2000"/>
              <a:t>岳飞是名垂青史的伟丈夫（</a:t>
            </a:r>
            <a:r>
              <a:rPr lang="en-US" altLang="zh-CN" sz="2000"/>
              <a:t>2</a:t>
            </a:r>
            <a:r>
              <a:rPr lang="zh-CN" altLang="en-US" sz="2000"/>
              <a:t>分）</a:t>
            </a:r>
            <a:r>
              <a:rPr lang="en-US" altLang="zh-CN" sz="2000"/>
              <a:t>.</a:t>
            </a:r>
            <a:r>
              <a:rPr lang="zh-CN" altLang="en-US" sz="2000"/>
              <a:t>他是爱国忧民的英雄</a:t>
            </a:r>
            <a:r>
              <a:rPr lang="en-US" altLang="zh-CN" sz="2000"/>
              <a:t>,</a:t>
            </a:r>
            <a:r>
              <a:rPr lang="zh-CN" altLang="en-US" sz="2000"/>
              <a:t>少时铭记精忠报国的志向</a:t>
            </a:r>
            <a:r>
              <a:rPr lang="en-US" altLang="zh-CN" sz="2000"/>
              <a:t>,</a:t>
            </a:r>
            <a:r>
              <a:rPr lang="zh-CN" altLang="en-US" sz="2000"/>
              <a:t>危难时期心忧天下（</a:t>
            </a:r>
            <a:r>
              <a:rPr lang="en-US" altLang="zh-CN" sz="2000"/>
              <a:t>1</a:t>
            </a:r>
            <a:r>
              <a:rPr lang="zh-CN" altLang="en-US" sz="2000"/>
              <a:t>分）；他是胸怀坦荡的豪杰</a:t>
            </a:r>
            <a:r>
              <a:rPr lang="en-US" altLang="zh-CN" sz="2000"/>
              <a:t>,</a:t>
            </a:r>
            <a:r>
              <a:rPr lang="zh-CN" altLang="en-US" sz="2000"/>
              <a:t>面对纷乱时局发出不爱钱不怕死的豪言（</a:t>
            </a:r>
            <a:r>
              <a:rPr lang="en-US" altLang="zh-CN" sz="2000"/>
              <a:t>1</a:t>
            </a:r>
            <a:r>
              <a:rPr lang="zh-CN" altLang="en-US" sz="2000"/>
              <a:t>分）；他是节俭自律的清官</a:t>
            </a:r>
            <a:r>
              <a:rPr lang="en-US" altLang="zh-CN" sz="2000"/>
              <a:t>,</a:t>
            </a:r>
            <a:r>
              <a:rPr lang="zh-CN" altLang="en-US" sz="2000"/>
              <a:t>身居高位自俸甚俭</a:t>
            </a:r>
            <a:r>
              <a:rPr lang="en-US" altLang="zh-CN" sz="2000"/>
              <a:t>,</a:t>
            </a:r>
            <a:r>
              <a:rPr lang="zh-CN" altLang="en-US" sz="2000"/>
              <a:t>全家仍是布衣粗食（</a:t>
            </a:r>
            <a:r>
              <a:rPr lang="en-US" altLang="zh-CN" sz="2000"/>
              <a:t>1</a:t>
            </a:r>
            <a:r>
              <a:rPr lang="zh-CN" altLang="en-US" sz="2000"/>
              <a:t>分）；他是治军有方的武将</a:t>
            </a:r>
            <a:r>
              <a:rPr lang="en-US" altLang="zh-CN" sz="2000"/>
              <a:t>,</a:t>
            </a:r>
            <a:r>
              <a:rPr lang="zh-CN" altLang="en-US" sz="2000"/>
              <a:t>与士卒同甘共苦</a:t>
            </a:r>
            <a:r>
              <a:rPr lang="en-US" altLang="zh-CN" sz="2000"/>
              <a:t>,</a:t>
            </a:r>
            <a:r>
              <a:rPr lang="zh-CN" altLang="en-US" sz="2000"/>
              <a:t>使岳家军上下一心</a:t>
            </a:r>
            <a:r>
              <a:rPr lang="en-US" altLang="zh-CN" sz="2000"/>
              <a:t>,</a:t>
            </a:r>
            <a:r>
              <a:rPr lang="zh-CN" altLang="en-US" sz="2000"/>
              <a:t>战无不胜（</a:t>
            </a:r>
            <a:r>
              <a:rPr lang="en-US" altLang="zh-CN" sz="2000"/>
              <a:t>1</a:t>
            </a:r>
            <a:r>
              <a:rPr lang="zh-CN" altLang="en-US" sz="2000"/>
              <a:t>分）</a:t>
            </a:r>
            <a:r>
              <a:rPr lang="en-US" altLang="zh-CN" sz="2000"/>
              <a:t>.</a:t>
            </a:r>
            <a:r>
              <a:rPr lang="zh-CN" altLang="en-US" sz="2000"/>
              <a:t>（既答出第一句</a:t>
            </a:r>
            <a:r>
              <a:rPr lang="en-US" altLang="zh-CN" sz="2000"/>
              <a:t>,</a:t>
            </a:r>
            <a:r>
              <a:rPr lang="zh-CN" altLang="en-US" sz="2000"/>
              <a:t>又答出后面的句子时</a:t>
            </a:r>
            <a:r>
              <a:rPr lang="en-US" altLang="zh-CN" sz="2000"/>
              <a:t>,</a:t>
            </a:r>
            <a:r>
              <a:rPr lang="zh-CN" altLang="en-US" sz="2000"/>
              <a:t>以后者计分</a:t>
            </a:r>
            <a:r>
              <a:rPr lang="en-US" altLang="zh-CN" sz="2000"/>
              <a:t>,</a:t>
            </a:r>
            <a:r>
              <a:rPr lang="zh-CN" altLang="en-US" sz="2000"/>
              <a:t>不累计</a:t>
            </a:r>
            <a:r>
              <a:rPr lang="en-US" altLang="zh-CN" sz="2000"/>
              <a:t>.</a:t>
            </a:r>
            <a:r>
              <a:rPr lang="zh-CN" altLang="en-US" sz="2000"/>
              <a:t>）</a:t>
            </a:r>
            <a:endParaRPr lang="zh-CN" altLang="en-US" sz="2000"/>
          </a:p>
        </p:txBody>
      </p:sp>
      <p:sp>
        <p:nvSpPr>
          <p:cNvPr id="31748"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2" name="chimes.wav"/>
      </p:stSnd>
    </p:sndAc>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矩形 120834"/>
          <p:cNvSpPr/>
          <p:nvPr/>
        </p:nvSpPr>
        <p:spPr>
          <a:xfrm>
            <a:off x="539750" y="1295400"/>
            <a:ext cx="8135938" cy="3814763"/>
          </a:xfrm>
          <a:prstGeom prst="rect">
            <a:avLst/>
          </a:prstGeom>
          <a:noFill/>
          <a:ln w="9525">
            <a:noFill/>
          </a:ln>
        </p:spPr>
        <p:txBody>
          <a:bodyPr>
            <a:spAutoFit/>
          </a:bodyPr>
          <a:lstStyle/>
          <a:p>
            <a:pPr eaLnBrk="0" hangingPunct="0">
              <a:spcBef>
                <a:spcPct val="50000"/>
              </a:spcBef>
            </a:pPr>
            <a:r>
              <a:rPr lang="en-US" altLang="zh-CN" sz="2400">
                <a:solidFill>
                  <a:srgbClr val="FFFF00"/>
                </a:solidFill>
                <a:latin typeface="Times New Roman" panose="02020603050405020304" pitchFamily="18" charset="0"/>
              </a:rPr>
              <a:t>   </a:t>
            </a:r>
            <a:r>
              <a:rPr lang="en-US" altLang="zh-CN" sz="2400">
                <a:latin typeface="Times New Roman" panose="02020603050405020304" pitchFamily="18" charset="0"/>
              </a:rPr>
              <a:t>  </a:t>
            </a:r>
            <a:r>
              <a:rPr lang="zh-CN" altLang="en-US" sz="2800" b="1">
                <a:latin typeface="Times New Roman" panose="02020603050405020304" pitchFamily="18" charset="0"/>
              </a:rPr>
              <a:t>怒发冲冠，凭栏处、潇潇雨歇。抬望眼、仰天长啸，壮怀激烈。三十功名尘与土，八千里路云和月。莫等闲、白了少年头．空悲切。</a:t>
            </a:r>
            <a:endParaRPr lang="zh-CN" altLang="en-US" sz="2800" b="1">
              <a:latin typeface="Times New Roman" panose="02020603050405020304" pitchFamily="18" charset="0"/>
            </a:endParaRPr>
          </a:p>
          <a:p>
            <a:pPr eaLnBrk="0" hangingPunct="0">
              <a:spcBef>
                <a:spcPct val="50000"/>
              </a:spcBef>
            </a:pPr>
            <a:r>
              <a:rPr lang="zh-CN" altLang="en-US" sz="2800" b="1">
                <a:latin typeface="Times New Roman" panose="02020603050405020304" pitchFamily="18" charset="0"/>
              </a:rPr>
              <a:t>靖康耻，犹未雪。臣子恨，何时灭？驾长车踏破，贺兰山缺。壮志饥餐胡虏肉，笑谈渴饮匈奴血。待从头、收拾旧山河，朝天阙。</a:t>
            </a:r>
            <a:r>
              <a:rPr lang="zh-CN" altLang="en-US" sz="3600" b="1">
                <a:latin typeface="Times New Roman" panose="02020603050405020304" pitchFamily="18" charset="0"/>
              </a:rPr>
              <a:t> </a:t>
            </a:r>
            <a:endParaRPr lang="zh-CN" altLang="en-US" sz="3600" b="1">
              <a:latin typeface="Times New Roman" panose="02020603050405020304" pitchFamily="18" charset="0"/>
            </a:endParaRPr>
          </a:p>
          <a:p>
            <a:pPr eaLnBrk="0" hangingPunct="0">
              <a:spcBef>
                <a:spcPct val="50000"/>
              </a:spcBef>
            </a:pPr>
            <a:endParaRPr lang="zh-CN" altLang="en-US" sz="3600" b="1">
              <a:latin typeface="Times New Roman" panose="02020603050405020304" pitchFamily="18" charset="0"/>
            </a:endParaRPr>
          </a:p>
        </p:txBody>
      </p:sp>
      <p:sp>
        <p:nvSpPr>
          <p:cNvPr id="33795" name="矩形 120835"/>
          <p:cNvSpPr/>
          <p:nvPr/>
        </p:nvSpPr>
        <p:spPr>
          <a:xfrm>
            <a:off x="3535363" y="134938"/>
            <a:ext cx="2255837" cy="762000"/>
          </a:xfrm>
          <a:prstGeom prst="rect">
            <a:avLst/>
          </a:prstGeom>
          <a:noFill/>
          <a:ln w="9525">
            <a:noFill/>
          </a:ln>
        </p:spPr>
        <p:txBody>
          <a:bodyPr>
            <a:spAutoFit/>
          </a:bodyPr>
          <a:lstStyle/>
          <a:p>
            <a:pPr>
              <a:spcBef>
                <a:spcPct val="50000"/>
              </a:spcBef>
            </a:pPr>
            <a:r>
              <a:rPr lang="zh-CN" altLang="en-US" sz="4400" b="1">
                <a:solidFill>
                  <a:srgbClr val="FF0000"/>
                </a:solidFill>
                <a:latin typeface="Arial" panose="020b0604020202020204" pitchFamily="34" charset="0"/>
              </a:rPr>
              <a:t>满江红</a:t>
            </a:r>
            <a:endParaRPr lang="zh-CN" altLang="en-US" sz="4400">
              <a:solidFill>
                <a:srgbClr val="FF0000"/>
              </a:solidFill>
              <a:latin typeface="Arial" panose="020b0604020202020204" pitchFamily="34" charset="0"/>
            </a:endParaRPr>
          </a:p>
        </p:txBody>
      </p:sp>
      <p:sp>
        <p:nvSpPr>
          <p:cNvPr id="33796" name="矩形 120836"/>
          <p:cNvSpPr/>
          <p:nvPr/>
        </p:nvSpPr>
        <p:spPr>
          <a:xfrm>
            <a:off x="5867400" y="549275"/>
            <a:ext cx="2578100" cy="762000"/>
          </a:xfrm>
          <a:prstGeom prst="rect">
            <a:avLst/>
          </a:prstGeom>
          <a:noFill/>
          <a:ln w="9525">
            <a:noFill/>
          </a:ln>
        </p:spPr>
        <p:txBody>
          <a:bodyPr wrap="none">
            <a:spAutoFit/>
          </a:bodyPr>
          <a:lstStyle/>
          <a:p>
            <a:pPr>
              <a:spcBef>
                <a:spcPct val="50000"/>
              </a:spcBef>
            </a:pPr>
            <a:r>
              <a:rPr lang="en-US" altLang="zh-CN" sz="4400" b="1">
                <a:solidFill>
                  <a:srgbClr val="FF0000"/>
                </a:solidFill>
                <a:latin typeface="Arial" panose="020b0604020202020204" pitchFamily="34" charset="0"/>
              </a:rPr>
              <a:t>——</a:t>
            </a:r>
            <a:r>
              <a:rPr lang="zh-CN" altLang="en-US" sz="4400" b="1">
                <a:solidFill>
                  <a:srgbClr val="FF0000"/>
                </a:solidFill>
                <a:latin typeface="Arial" panose="020b0604020202020204" pitchFamily="34" charset="0"/>
              </a:rPr>
              <a:t>岳飞</a:t>
            </a:r>
            <a:r>
              <a:rPr lang="zh-CN" altLang="en-US" sz="4400" b="1">
                <a:latin typeface="Arial" panose="020b0604020202020204" pitchFamily="34" charset="0"/>
              </a:rPr>
              <a:t> </a:t>
            </a:r>
            <a:endParaRPr lang="zh-CN" altLang="en-US" sz="4400" b="1">
              <a:latin typeface="Arial" panose="020b0604020202020204" pitchFamily="34" charset="0"/>
            </a:endParaRPr>
          </a:p>
        </p:txBody>
      </p:sp>
      <p:sp>
        <p:nvSpPr>
          <p:cNvPr id="120839" name="矩形标注 120838"/>
          <p:cNvSpPr/>
          <p:nvPr/>
        </p:nvSpPr>
        <p:spPr>
          <a:xfrm>
            <a:off x="684213" y="4508500"/>
            <a:ext cx="7705725" cy="1798638"/>
          </a:xfrm>
          <a:prstGeom prst="wedgeRectCallout">
            <a:avLst>
              <a:gd name="adj1" fmla="val -42769"/>
              <a:gd name="adj2" fmla="val 46028"/>
            </a:avLst>
          </a:prstGeom>
          <a:solidFill>
            <a:schemeClr val="accent1"/>
          </a:solidFill>
          <a:ln w="9525" cap="flat" cmpd="sng">
            <a:solidFill>
              <a:schemeClr val="tx1"/>
            </a:solidFill>
            <a:prstDash val="solid"/>
            <a:miter/>
            <a:headEnd type="none" w="med" len="med"/>
            <a:tailEnd type="none" w="med" len="med"/>
          </a:ln>
        </p:spPr>
        <p:txBody>
          <a:bodyPr/>
          <a:lstStyle/>
          <a:p>
            <a:r>
              <a:rPr lang="en-US" altLang="zh-CN" sz="2800">
                <a:latin typeface="Arial" panose="020b0604020202020204" pitchFamily="34" charset="0"/>
              </a:rPr>
              <a:t> </a:t>
            </a:r>
            <a:r>
              <a:rPr lang="zh-CN" altLang="en-US" sz="2800">
                <a:latin typeface="Arial" panose="020b0604020202020204" pitchFamily="34" charset="0"/>
              </a:rPr>
              <a:t>思考 一句话回答   </a:t>
            </a:r>
            <a:endParaRPr lang="zh-CN" altLang="en-US" sz="2800">
              <a:latin typeface="Arial" panose="020b0604020202020204" pitchFamily="34" charset="0"/>
            </a:endParaRPr>
          </a:p>
          <a:p>
            <a:r>
              <a:rPr lang="zh-CN" altLang="en-US" sz="2800">
                <a:latin typeface="Arial" panose="020b0604020202020204" pitchFamily="34" charset="0"/>
              </a:rPr>
              <a:t>             </a:t>
            </a:r>
            <a:r>
              <a:rPr lang="en-US" altLang="zh-CN" sz="2800">
                <a:latin typeface="Arial" panose="020b0604020202020204" pitchFamily="34" charset="0"/>
              </a:rPr>
              <a:t>1 </a:t>
            </a:r>
            <a:r>
              <a:rPr lang="zh-CN" altLang="en-US" sz="2800">
                <a:latin typeface="Arial" panose="020b0604020202020204" pitchFamily="34" charset="0"/>
              </a:rPr>
              <a:t>这是一首</a:t>
            </a:r>
            <a:r>
              <a:rPr lang="en-US" altLang="zh-CN" sz="2800">
                <a:latin typeface="Arial" panose="020b0604020202020204" pitchFamily="34" charset="0"/>
              </a:rPr>
              <a:t>——</a:t>
            </a:r>
            <a:r>
              <a:rPr lang="zh-CN" altLang="en-US" sz="2800">
                <a:latin typeface="Arial" panose="020b0604020202020204" pitchFamily="34" charset="0"/>
              </a:rPr>
              <a:t>词。       </a:t>
            </a:r>
            <a:endParaRPr lang="zh-CN" altLang="en-US" sz="2800">
              <a:latin typeface="Arial" panose="020b0604020202020204" pitchFamily="34" charset="0"/>
            </a:endParaRPr>
          </a:p>
          <a:p>
            <a:r>
              <a:rPr lang="zh-CN" altLang="en-US" sz="2800">
                <a:latin typeface="Arial" panose="020b0604020202020204" pitchFamily="34" charset="0"/>
              </a:rPr>
              <a:t>             </a:t>
            </a:r>
            <a:r>
              <a:rPr lang="en-US" altLang="zh-CN" sz="2800">
                <a:latin typeface="Arial" panose="020b0604020202020204" pitchFamily="34" charset="0"/>
              </a:rPr>
              <a:t>2 </a:t>
            </a:r>
            <a:r>
              <a:rPr lang="zh-CN" altLang="en-US" sz="2800">
                <a:latin typeface="Arial" panose="020b0604020202020204" pitchFamily="34" charset="0"/>
              </a:rPr>
              <a:t>这首词妙在</a:t>
            </a:r>
            <a:r>
              <a:rPr lang="en-US" altLang="zh-CN" sz="2800">
                <a:latin typeface="Arial" panose="020b0604020202020204" pitchFamily="34" charset="0"/>
              </a:rPr>
              <a:t>——</a:t>
            </a:r>
            <a:endParaRPr lang="en-US" altLang="zh-CN" sz="2800">
              <a:latin typeface="Arial" panose="020b0604020202020204" pitchFamily="34" charset="0"/>
            </a:endParaRPr>
          </a:p>
          <a:p>
            <a:r>
              <a:rPr lang="en-US" altLang="zh-CN" sz="2800">
                <a:latin typeface="Arial" panose="020b0604020202020204" pitchFamily="34" charset="0"/>
              </a:rPr>
              <a:t>             3 </a:t>
            </a:r>
            <a:r>
              <a:rPr lang="zh-CN" altLang="en-US" sz="2800">
                <a:latin typeface="Arial" panose="020b0604020202020204" pitchFamily="34" charset="0"/>
              </a:rPr>
              <a:t>读完这首词我感受到</a:t>
            </a:r>
            <a:r>
              <a:rPr lang="en-US" altLang="zh-CN" sz="2800">
                <a:latin typeface="Arial" panose="020b0604020202020204" pitchFamily="34" charset="0"/>
              </a:rPr>
              <a:t>——</a:t>
            </a:r>
            <a:endParaRPr lang="en-US" altLang="zh-CN" sz="2800">
              <a:latin typeface="Arial" panose="020b0604020202020204" pitchFamily="34" charset="0"/>
            </a:endParaRPr>
          </a:p>
        </p:txBody>
      </p:sp>
      <p:sp>
        <p:nvSpPr>
          <p:cNvPr id="120840" name="圆角矩形标注 120839"/>
          <p:cNvSpPr/>
          <p:nvPr/>
        </p:nvSpPr>
        <p:spPr>
          <a:xfrm>
            <a:off x="4102100" y="3860800"/>
            <a:ext cx="5041900" cy="2663825"/>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lstStyle/>
          <a:p>
            <a:pPr algn="ctr"/>
            <a:r>
              <a:rPr lang="zh-CN" altLang="en-US" sz="2800" b="1">
                <a:latin typeface="Arial" panose="020b0604020202020204" pitchFamily="34" charset="0"/>
              </a:rPr>
              <a:t>是一篇千古传诵的洋溢着爱国主义</a:t>
            </a:r>
            <a:r>
              <a:rPr lang="zh-CN" altLang="en-US" sz="2800" b="1">
                <a:solidFill>
                  <a:srgbClr val="FF0000"/>
                </a:solidFill>
                <a:latin typeface="Arial" panose="020b0604020202020204" pitchFamily="34" charset="0"/>
              </a:rPr>
              <a:t>豪情</a:t>
            </a:r>
            <a:r>
              <a:rPr lang="zh-CN" altLang="en-US" sz="2800" b="1">
                <a:latin typeface="Arial" panose="020b0604020202020204" pitchFamily="34" charset="0"/>
              </a:rPr>
              <a:t>的壮丽词章。词中充满了</a:t>
            </a:r>
            <a:r>
              <a:rPr lang="zh-CN" altLang="en-US" sz="2800" b="1">
                <a:solidFill>
                  <a:srgbClr val="FF0000"/>
                </a:solidFill>
                <a:latin typeface="Arial" panose="020b0604020202020204" pitchFamily="34" charset="0"/>
              </a:rPr>
              <a:t>豪情壮志，表达了作者抗击强敌、收复失地、报仇雪耻、奋发图强的崇高精神和英雄气概</a:t>
            </a:r>
            <a:r>
              <a:rPr lang="zh-CN" altLang="en-US" sz="2800" b="1">
                <a:latin typeface="Arial" panose="020b0604020202020204" pitchFamily="34" charset="0"/>
              </a:rPr>
              <a:t>。</a:t>
            </a:r>
            <a:endParaRPr lang="zh-CN" altLang="en-US" sz="2800" b="1">
              <a:latin typeface="Arial" panose="020b0604020202020204" pitchFamily="34" charset="0"/>
            </a:endParaRPr>
          </a:p>
        </p:txBody>
      </p:sp>
      <p:sp>
        <p:nvSpPr>
          <p:cNvPr id="33799"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33800" name="TextBox 7"/>
          <p:cNvSpPr txBox="1"/>
          <p:nvPr/>
        </p:nvSpPr>
        <p:spPr>
          <a:xfrm>
            <a:off x="500063" y="285750"/>
            <a:ext cx="2714625" cy="708025"/>
          </a:xfrm>
          <a:prstGeom prst="rect">
            <a:avLst/>
          </a:prstGeom>
          <a:noFill/>
          <a:ln w="9525">
            <a:noFill/>
          </a:ln>
        </p:spPr>
        <p:txBody>
          <a:bodyPr>
            <a:spAutoFit/>
          </a:bodyPr>
          <a:lstStyle/>
          <a:p>
            <a:r>
              <a:rPr lang="zh-CN" altLang="en-US" sz="4000">
                <a:solidFill>
                  <a:srgbClr val="0000FF"/>
                </a:solidFill>
                <a:latin typeface="Arial" panose="020b0604020202020204" pitchFamily="34" charset="0"/>
              </a:rPr>
              <a:t>拓展阅读</a:t>
            </a:r>
            <a:endParaRPr lang="zh-CN" altLang="en-US" sz="4000">
              <a:solidFill>
                <a:srgbClr val="0000FF"/>
              </a:solidFill>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0839"/>
                                        </p:tgtEl>
                                        <p:attrNameLst>
                                          <p:attrName>style.visibility</p:attrName>
                                        </p:attrNameLst>
                                      </p:cBhvr>
                                      <p:to>
                                        <p:strVal val="visible"/>
                                      </p:to>
                                    </p:set>
                                    <p:animEffect transition="in" filter="box(in)">
                                      <p:cBhvr>
                                        <p:cTn id="7" dur="500"/>
                                        <p:tgtEl>
                                          <p:spTgt spid="12083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20839">
                                            <p:txEl>
                                              <p:pRg st="0" end="0"/>
                                            </p:txEl>
                                          </p:spTgt>
                                        </p:tgtEl>
                                        <p:attrNameLst>
                                          <p:attrName>style.visibility</p:attrName>
                                        </p:attrNameLst>
                                      </p:cBhvr>
                                      <p:to>
                                        <p:strVal val="visible"/>
                                      </p:to>
                                    </p:set>
                                    <p:animEffect transition="in" filter="box(in)">
                                      <p:cBhvr>
                                        <p:cTn id="10" dur="500"/>
                                        <p:tgtEl>
                                          <p:spTgt spid="120839">
                                            <p:txEl>
                                              <p:pRg st="0" end="0"/>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20839">
                                            <p:txEl>
                                              <p:pRg st="1" end="1"/>
                                            </p:txEl>
                                          </p:spTgt>
                                        </p:tgtEl>
                                        <p:attrNameLst>
                                          <p:attrName>style.visibility</p:attrName>
                                        </p:attrNameLst>
                                      </p:cBhvr>
                                      <p:to>
                                        <p:strVal val="visible"/>
                                      </p:to>
                                    </p:set>
                                    <p:animEffect transition="in" filter="box(in)">
                                      <p:cBhvr>
                                        <p:cTn id="13" dur="500"/>
                                        <p:tgtEl>
                                          <p:spTgt spid="120839">
                                            <p:txEl>
                                              <p:pRg st="1" end="1"/>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20839">
                                            <p:txEl>
                                              <p:pRg st="2" end="2"/>
                                            </p:txEl>
                                          </p:spTgt>
                                        </p:tgtEl>
                                        <p:attrNameLst>
                                          <p:attrName>style.visibility</p:attrName>
                                        </p:attrNameLst>
                                      </p:cBhvr>
                                      <p:to>
                                        <p:strVal val="visible"/>
                                      </p:to>
                                    </p:set>
                                    <p:animEffect transition="in" filter="box(in)">
                                      <p:cBhvr>
                                        <p:cTn id="16" dur="500"/>
                                        <p:tgtEl>
                                          <p:spTgt spid="120839">
                                            <p:txEl>
                                              <p:pRg st="2" end="2"/>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20839">
                                            <p:txEl>
                                              <p:pRg st="3" end="3"/>
                                            </p:txEl>
                                          </p:spTgt>
                                        </p:tgtEl>
                                        <p:attrNameLst>
                                          <p:attrName>style.visibility</p:attrName>
                                        </p:attrNameLst>
                                      </p:cBhvr>
                                      <p:to>
                                        <p:strVal val="visible"/>
                                      </p:to>
                                    </p:set>
                                    <p:animEffect transition="in" filter="box(in)">
                                      <p:cBhvr>
                                        <p:cTn id="19" dur="500"/>
                                        <p:tgtEl>
                                          <p:spTgt spid="120839">
                                            <p:txEl>
                                              <p:pRg st="3" end="3"/>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xit" presetSubtype="16" fill="hold" grpId="1" nodeType="clickEffect">
                                  <p:stCondLst>
                                    <p:cond delay="0"/>
                                  </p:stCondLst>
                                  <p:childTnLst>
                                    <p:animEffect transition="out" filter="diamond(in)">
                                      <p:cBhvr>
                                        <p:cTn id="23" dur="2000"/>
                                        <p:tgtEl>
                                          <p:spTgt spid="120839">
                                            <p:txEl>
                                              <p:pRg st="0" end="0"/>
                                            </p:txEl>
                                          </p:spTgt>
                                        </p:tgtEl>
                                      </p:cBhvr>
                                    </p:animEffect>
                                    <p:set>
                                      <p:cBhvr>
                                        <p:cTn id="24" dur="1" fill="hold">
                                          <p:stCondLst>
                                            <p:cond delay="1999"/>
                                          </p:stCondLst>
                                        </p:cTn>
                                        <p:tgtEl>
                                          <p:spTgt spid="120839">
                                            <p:txEl>
                                              <p:pRg st="0" end="0"/>
                                            </p:txEl>
                                          </p:spTgt>
                                        </p:tgtEl>
                                        <p:attrNameLst>
                                          <p:attrName>style.visibility</p:attrName>
                                        </p:attrNameLst>
                                      </p:cBhvr>
                                      <p:to>
                                        <p:strVal val="hidden"/>
                                      </p:to>
                                    </p:set>
                                  </p:childTnLst>
                                </p:cTn>
                              </p:par>
                              <p:par>
                                <p:cTn id="25" presetID="8" presetClass="exit" presetSubtype="16" fill="hold" grpId="1" nodeType="withEffect">
                                  <p:stCondLst>
                                    <p:cond delay="0"/>
                                  </p:stCondLst>
                                  <p:childTnLst>
                                    <p:animEffect transition="out" filter="diamond(in)">
                                      <p:cBhvr>
                                        <p:cTn id="26" dur="2000"/>
                                        <p:tgtEl>
                                          <p:spTgt spid="120839">
                                            <p:txEl>
                                              <p:pRg st="1" end="1"/>
                                            </p:txEl>
                                          </p:spTgt>
                                        </p:tgtEl>
                                      </p:cBhvr>
                                    </p:animEffect>
                                    <p:set>
                                      <p:cBhvr>
                                        <p:cTn id="27" dur="1" fill="hold">
                                          <p:stCondLst>
                                            <p:cond delay="1999"/>
                                          </p:stCondLst>
                                        </p:cTn>
                                        <p:tgtEl>
                                          <p:spTgt spid="120839">
                                            <p:txEl>
                                              <p:pRg st="1" end="1"/>
                                            </p:txEl>
                                          </p:spTgt>
                                        </p:tgtEl>
                                        <p:attrNameLst>
                                          <p:attrName>style.visibility</p:attrName>
                                        </p:attrNameLst>
                                      </p:cBhvr>
                                      <p:to>
                                        <p:strVal val="hidden"/>
                                      </p:to>
                                    </p:set>
                                  </p:childTnLst>
                                </p:cTn>
                              </p:par>
                              <p:par>
                                <p:cTn id="28" presetID="8" presetClass="exit" presetSubtype="16" fill="hold" grpId="1" nodeType="withEffect">
                                  <p:stCondLst>
                                    <p:cond delay="0"/>
                                  </p:stCondLst>
                                  <p:childTnLst>
                                    <p:animEffect transition="out" filter="diamond(in)">
                                      <p:cBhvr>
                                        <p:cTn id="29" dur="2000"/>
                                        <p:tgtEl>
                                          <p:spTgt spid="120839">
                                            <p:txEl>
                                              <p:pRg st="2" end="2"/>
                                            </p:txEl>
                                          </p:spTgt>
                                        </p:tgtEl>
                                      </p:cBhvr>
                                    </p:animEffect>
                                    <p:set>
                                      <p:cBhvr>
                                        <p:cTn id="30" dur="1" fill="hold">
                                          <p:stCondLst>
                                            <p:cond delay="1999"/>
                                          </p:stCondLst>
                                        </p:cTn>
                                        <p:tgtEl>
                                          <p:spTgt spid="120839">
                                            <p:txEl>
                                              <p:pRg st="2" end="2"/>
                                            </p:txEl>
                                          </p:spTgt>
                                        </p:tgtEl>
                                        <p:attrNameLst>
                                          <p:attrName>style.visibility</p:attrName>
                                        </p:attrNameLst>
                                      </p:cBhvr>
                                      <p:to>
                                        <p:strVal val="hidden"/>
                                      </p:to>
                                    </p:set>
                                  </p:childTnLst>
                                </p:cTn>
                              </p:par>
                              <p:par>
                                <p:cTn id="31" presetID="8" presetClass="exit" presetSubtype="16" fill="hold" grpId="1" nodeType="withEffect">
                                  <p:stCondLst>
                                    <p:cond delay="0"/>
                                  </p:stCondLst>
                                  <p:childTnLst>
                                    <p:animEffect transition="out" filter="diamond(in)">
                                      <p:cBhvr>
                                        <p:cTn id="32" dur="2000"/>
                                        <p:tgtEl>
                                          <p:spTgt spid="120839">
                                            <p:txEl>
                                              <p:pRg st="3" end="3"/>
                                            </p:txEl>
                                          </p:spTgt>
                                        </p:tgtEl>
                                      </p:cBhvr>
                                    </p:animEffect>
                                    <p:set>
                                      <p:cBhvr>
                                        <p:cTn id="33" dur="1" fill="hold">
                                          <p:stCondLst>
                                            <p:cond delay="1999"/>
                                          </p:stCondLst>
                                        </p:cTn>
                                        <p:tgtEl>
                                          <p:spTgt spid="120839">
                                            <p:txEl>
                                              <p:pRg st="3" end="3"/>
                                            </p:txEl>
                                          </p:spTgt>
                                        </p:tgtEl>
                                        <p:attrNameLst>
                                          <p:attrName>style.visibility</p:attrName>
                                        </p:attrNameLst>
                                      </p:cBhvr>
                                      <p:to>
                                        <p:strVal val="hidden"/>
                                      </p:to>
                                    </p:set>
                                  </p:childTnLst>
                                </p:cTn>
                              </p:par>
                              <p:par>
                                <p:cTn id="34" presetID="8" presetClass="exit" presetSubtype="16" fill="hold" grpId="1" nodeType="withEffect">
                                  <p:stCondLst>
                                    <p:cond delay="0"/>
                                  </p:stCondLst>
                                  <p:childTnLst>
                                    <p:animEffect transition="out" filter="diamond(in)">
                                      <p:cBhvr>
                                        <p:cTn id="35" dur="2000"/>
                                        <p:tgtEl>
                                          <p:spTgt spid="120839"/>
                                        </p:tgtEl>
                                      </p:cBhvr>
                                    </p:animEffect>
                                    <p:set>
                                      <p:cBhvr>
                                        <p:cTn id="36" dur="1" fill="hold">
                                          <p:stCondLst>
                                            <p:cond delay="1999"/>
                                          </p:stCondLst>
                                        </p:cTn>
                                        <p:tgtEl>
                                          <p:spTgt spid="120839"/>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20840"/>
                                        </p:tgtEl>
                                        <p:attrNameLst>
                                          <p:attrName>style.visibility</p:attrName>
                                        </p:attrNameLst>
                                      </p:cBhvr>
                                      <p:to>
                                        <p:strVal val="visible"/>
                                      </p:to>
                                    </p:set>
                                    <p:animEffect transition="in" filter="box(in)">
                                      <p:cBhvr>
                                        <p:cTn id="41" dur="500"/>
                                        <p:tgtEl>
                                          <p:spTgt spid="120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9" grpId="0" uiExpand="1" build="allAtOnce"/>
      <p:bldP spid="120839" grpId="1" uiExpand="1" build="allAtOnce"/>
      <p:bldP spid="12084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文本占位符 110594"/>
          <p:cNvSpPr>
            <a:spLocks noGrp="1"/>
          </p:cNvSpPr>
          <p:nvPr>
            <p:ph idx="1"/>
          </p:nvPr>
        </p:nvSpPr>
        <p:spPr/>
        <p:txBody>
          <a:bodyPr vert="horz" wrap="square" lIns="91440" tIns="45720" rIns="91440" bIns="45720" anchor="t"/>
          <a:lstStyle/>
          <a:p>
            <a:pPr eaLnBrk="1" hangingPunct="1">
              <a:buNone/>
            </a:pPr>
            <a:endParaRPr lang="zh-CN" altLang="en-US" sz="9600"/>
          </a:p>
        </p:txBody>
      </p:sp>
      <p:sp>
        <p:nvSpPr>
          <p:cNvPr id="15363"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pic>
        <p:nvPicPr>
          <p:cNvPr id="2" name="文本占位符 5122" descr="岳飞"/>
          <p:cNvPicPr>
            <a:picLocks noChangeAspect="1"/>
          </p:cNvPicPr>
          <p:nvPr/>
        </p:nvPicPr>
        <p:blipFill>
          <a:blip r:embed="rId2"/>
          <a:stretch>
            <a:fillRect/>
          </a:stretch>
        </p:blipFill>
        <p:spPr>
          <a:xfrm>
            <a:off x="107950" y="44450"/>
            <a:ext cx="9144000" cy="6858000"/>
          </a:xfrm>
          <a:prstGeom prst="rect">
            <a:avLst/>
          </a:prstGeom>
          <a:noFill/>
          <a:ln w="9525">
            <a:noFill/>
          </a:ln>
        </p:spPr>
      </p:pic>
      <p:sp>
        <p:nvSpPr>
          <p:cNvPr id="15365" name="文本框 5"/>
          <p:cNvSpPr txBox="1"/>
          <p:nvPr/>
        </p:nvSpPr>
        <p:spPr>
          <a:xfrm>
            <a:off x="179388" y="188913"/>
            <a:ext cx="914400" cy="2528887"/>
          </a:xfrm>
          <a:prstGeom prst="rect">
            <a:avLst/>
          </a:prstGeom>
          <a:solidFill>
            <a:srgbClr val="00B050"/>
          </a:solidFill>
          <a:ln w="9525">
            <a:noFill/>
          </a:ln>
        </p:spPr>
        <p:txBody>
          <a:bodyPr vert="eaVert" wrap="none">
            <a:spAutoFit/>
          </a:bodyPr>
          <a:lstStyle/>
          <a:p>
            <a:r>
              <a:rPr lang="zh-CN" altLang="en-US" sz="4800">
                <a:solidFill>
                  <a:srgbClr val="FF0000"/>
                </a:solidFill>
                <a:latin typeface="黑体" panose="02010609060101010101" pitchFamily="49" charset="-122"/>
                <a:ea typeface="黑体" panose="02010609060101010101" pitchFamily="49" charset="-122"/>
              </a:rPr>
              <a:t>朗读课文</a:t>
            </a:r>
            <a:endParaRPr lang="zh-CN" altLang="en-US" sz="480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8388350" y="981075"/>
            <a:ext cx="549275" cy="5434013"/>
          </a:xfrm>
          <a:prstGeom prst="rect">
            <a:avLst/>
          </a:prstGeom>
        </p:spPr>
        <p:style>
          <a:lnRef idx="3">
            <a:schemeClr val="lt1"/>
          </a:lnRef>
          <a:fillRef idx="1">
            <a:schemeClr val="accent2"/>
          </a:fillRef>
          <a:effectRef idx="1">
            <a:schemeClr val="accent2"/>
          </a:effectRef>
          <a:fontRef idx="minor">
            <a:schemeClr val="lt1"/>
          </a:fontRef>
        </p:style>
        <p:txBody>
          <a:bodyPr vert="eaVe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rgbClr val="00B050"/>
                </a:solidFill>
                <a:effectLst/>
                <a:uLnTx/>
                <a:uFillTx/>
                <a:latin typeface="+mn-lt"/>
                <a:ea typeface="+mn-ea"/>
                <a:cs typeface="+mn-cs"/>
                <a:sym typeface="+mn-ea"/>
              </a:rPr>
              <a:t>思考：夜读了岳飞什么？读到了什么？</a:t>
            </a:r>
            <a:endParaRPr kumimoji="0" lang="zh-CN" altLang="en-US" sz="2400" b="1" i="0" u="none" strike="noStrike" kern="1200" cap="none" spc="0" normalizeH="0" baseline="0" noProof="1">
              <a:ln>
                <a:noFill/>
              </a:ln>
              <a:solidFill>
                <a:srgbClr val="00B050"/>
              </a:solidFill>
              <a:effectLst/>
              <a:uLnTx/>
              <a:uFillTx/>
              <a:latin typeface="+mn-lt"/>
              <a:ea typeface="+mn-ea"/>
              <a:cs typeface="+mn-cs"/>
              <a:sym typeface="+mn-ea"/>
            </a:endParaRP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3" name="标题 22532"/>
          <p:cNvSpPr>
            <a:spLocks noGrp="1"/>
          </p:cNvSpPr>
          <p:nvPr>
            <p:ph type="title"/>
          </p:nvPr>
        </p:nvSpPr>
        <p:spPr>
          <a:xfrm>
            <a:off x="238125" y="247650"/>
            <a:ext cx="8634413" cy="1439863"/>
          </a:xfrm>
        </p:spPr>
        <p:txBody>
          <a:bodyPr vert="horz" wrap="square" lIns="91440" tIns="45720" rIns="91440" bIns="45720" anchor="ctr"/>
          <a:lstStyle/>
          <a:p>
            <a:pPr algn="l" eaLnBrk="1" hangingPunct="1"/>
            <a:r>
              <a:rPr lang="en-US" altLang="zh-CN" sz="3600" b="1"/>
              <a:t>       1136</a:t>
            </a:r>
            <a:r>
              <a:rPr lang="zh-CN" altLang="en-US" sz="3600" b="1"/>
              <a:t>年因朝廷不供军粮，岳飞收复山河功败垂成，壮志难酬，填</a:t>
            </a:r>
            <a:r>
              <a:rPr lang="en-US" altLang="zh-CN" sz="3600" b="1"/>
              <a:t>《</a:t>
            </a:r>
            <a:r>
              <a:rPr lang="zh-CN" altLang="en-US" sz="3600" b="1"/>
              <a:t>满江红 </a:t>
            </a:r>
            <a:r>
              <a:rPr lang="en-US" altLang="zh-CN" sz="3600" b="1"/>
              <a:t>》</a:t>
            </a:r>
            <a:r>
              <a:rPr lang="zh-CN" altLang="en-US" sz="3600" b="1"/>
              <a:t>抒怀：</a:t>
            </a:r>
            <a:endParaRPr lang="zh-CN" altLang="en-US" sz="4000"/>
          </a:p>
        </p:txBody>
      </p:sp>
      <p:pic>
        <p:nvPicPr>
          <p:cNvPr id="22532" name="内容占位符 22531" descr="w25"/>
          <p:cNvPicPr>
            <a:picLocks noGrp="1" noChangeAspect="1"/>
          </p:cNvPicPr>
          <p:nvPr>
            <p:ph idx="1"/>
          </p:nvPr>
        </p:nvPicPr>
        <p:blipFill>
          <a:blip r:embed="rId2"/>
          <a:stretch>
            <a:fillRect/>
          </a:stretch>
        </p:blipFill>
        <p:spPr>
          <a:xfrm>
            <a:off x="0" y="1817688"/>
            <a:ext cx="9144000" cy="5040312"/>
          </a:xfrm>
        </p:spPr>
      </p:pic>
      <p:sp>
        <p:nvSpPr>
          <p:cNvPr id="34820"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fade">
                                      <p:cBhvr>
                                        <p:cTn id="7" dur="1000"/>
                                        <p:tgtEl>
                                          <p:spTgt spid="22533"/>
                                        </p:tgtEl>
                                      </p:cBhvr>
                                    </p:animEffect>
                                    <p:anim calcmode="lin" valueType="num">
                                      <p:cBhvr>
                                        <p:cTn id="8" dur="1000" fill="hold"/>
                                        <p:tgtEl>
                                          <p:spTgt spid="22533"/>
                                        </p:tgtEl>
                                        <p:attrNameLst>
                                          <p:attrName>ppt_x</p:attrName>
                                        </p:attrNameLst>
                                      </p:cBhvr>
                                      <p:tavLst>
                                        <p:tav tm="0">
                                          <p:val>
                                            <p:strVal val="#ppt_x"/>
                                          </p:val>
                                        </p:tav>
                                        <p:tav tm="100000">
                                          <p:val>
                                            <p:strVal val="#ppt_x"/>
                                          </p:val>
                                        </p:tav>
                                      </p:tavLst>
                                    </p:anim>
                                    <p:anim calcmode="lin" valueType="num">
                                      <p:cBhvr>
                                        <p:cTn id="9" dur="1000" fill="hold"/>
                                        <p:tgtEl>
                                          <p:spTgt spid="2253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2532"/>
                                        </p:tgtEl>
                                        <p:attrNameLst>
                                          <p:attrName>style.visibility</p:attrName>
                                        </p:attrNameLst>
                                      </p:cBhvr>
                                      <p:to>
                                        <p:strVal val="visible"/>
                                      </p:to>
                                    </p:set>
                                    <p:animEffect transition="in" filter="fade">
                                      <p:cBhvr>
                                        <p:cTn id="14"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标题 9217"/>
          <p:cNvSpPr>
            <a:spLocks noGrp="1"/>
          </p:cNvSpPr>
          <p:nvPr>
            <p:ph type="title"/>
          </p:nvPr>
        </p:nvSpPr>
        <p:spPr>
          <a:xfrm>
            <a:off x="236538" y="160338"/>
            <a:ext cx="8893175" cy="1439862"/>
          </a:xfrm>
        </p:spPr>
        <p:txBody>
          <a:bodyPr vert="horz" wrap="square" lIns="91440" tIns="45720" rIns="91440" bIns="45720" anchor="ctr"/>
          <a:lstStyle/>
          <a:p>
            <a:pPr algn="l" eaLnBrk="1" hangingPunct="1"/>
            <a:r>
              <a:rPr lang="en-US" altLang="zh-CN" sz="4000" b="1">
                <a:solidFill>
                  <a:srgbClr val="FF0000"/>
                </a:solidFill>
              </a:rPr>
              <a:t>      </a:t>
            </a:r>
            <a:r>
              <a:rPr lang="zh-CN" altLang="en-US" sz="4000" b="1">
                <a:solidFill>
                  <a:srgbClr val="FF0000"/>
                </a:solidFill>
              </a:rPr>
              <a:t>岳飞</a:t>
            </a:r>
            <a:r>
              <a:rPr lang="zh-CN" altLang="en-US" sz="3600" b="1"/>
              <a:t>是南宋著名的抗金将领，为奸臣和昏君所害，死后封为“鄂王”；立岳庙</a:t>
            </a:r>
            <a:r>
              <a:rPr lang="zh-CN" altLang="en-US" sz="4000" b="1"/>
              <a:t> 。</a:t>
            </a:r>
            <a:endParaRPr lang="zh-CN" altLang="en-US" sz="4000" b="1"/>
          </a:p>
        </p:txBody>
      </p:sp>
      <p:pic>
        <p:nvPicPr>
          <p:cNvPr id="9224" name="图片 9223"/>
          <p:cNvPicPr>
            <a:picLocks noChangeAspect="1"/>
          </p:cNvPicPr>
          <p:nvPr/>
        </p:nvPicPr>
        <p:blipFill>
          <a:blip r:embed="rId2"/>
          <a:stretch>
            <a:fillRect/>
          </a:stretch>
        </p:blipFill>
        <p:spPr>
          <a:xfrm>
            <a:off x="827088" y="1700213"/>
            <a:ext cx="7705725" cy="4860925"/>
          </a:xfrm>
          <a:prstGeom prst="rect">
            <a:avLst/>
          </a:prstGeom>
          <a:noFill/>
          <a:ln w="9525">
            <a:noFill/>
          </a:ln>
        </p:spPr>
      </p:pic>
      <p:sp>
        <p:nvSpPr>
          <p:cNvPr id="35844"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224"/>
                                        </p:tgtEl>
                                        <p:attrNameLst>
                                          <p:attrName>style.visibility</p:attrName>
                                        </p:attrNameLst>
                                      </p:cBhvr>
                                      <p:to>
                                        <p:strVal val="visible"/>
                                      </p:to>
                                    </p:set>
                                    <p:animEffect transition="in" filter="box(in)">
                                      <p:cBhvr>
                                        <p:cTn id="13"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2" name="标题 17411"/>
          <p:cNvSpPr>
            <a:spLocks noGrp="1"/>
          </p:cNvSpPr>
          <p:nvPr>
            <p:ph type="title"/>
          </p:nvPr>
        </p:nvSpPr>
        <p:spPr>
          <a:xfrm>
            <a:off x="315913" y="115888"/>
            <a:ext cx="8424862" cy="1800225"/>
          </a:xfrm>
        </p:spPr>
        <p:txBody>
          <a:bodyPr vert="horz" wrap="square" lIns="91440" tIns="45720" rIns="91440" bIns="45720" anchor="ctr"/>
          <a:lstStyle/>
          <a:p>
            <a:pPr algn="l" eaLnBrk="1" hangingPunct="1"/>
            <a:r>
              <a:rPr lang="en-US" altLang="zh-CN" sz="3600" b="1"/>
              <a:t>       </a:t>
            </a:r>
            <a:r>
              <a:rPr lang="zh-CN" altLang="en-US" sz="3600" b="1"/>
              <a:t>人们在杭州岳飞墓前铸造了秦桧夫妇等四个铁人，造象为双手反剪面，向岳坟跪着，墓阙上悬联：</a:t>
            </a:r>
            <a:endParaRPr lang="zh-CN" altLang="en-US" sz="3600" b="1"/>
          </a:p>
        </p:txBody>
      </p:sp>
      <p:pic>
        <p:nvPicPr>
          <p:cNvPr id="17414" name="内容占位符 17413" descr="YUEFEN-5"/>
          <p:cNvPicPr>
            <a:picLocks noGrp="1" noChangeAspect="1"/>
          </p:cNvPicPr>
          <p:nvPr>
            <p:ph idx="1"/>
          </p:nvPr>
        </p:nvPicPr>
        <p:blipFill>
          <a:blip r:embed="rId2"/>
          <a:stretch>
            <a:fillRect/>
          </a:stretch>
        </p:blipFill>
        <p:spPr>
          <a:xfrm>
            <a:off x="395288" y="2036763"/>
            <a:ext cx="7056437" cy="4632325"/>
          </a:xfrm>
        </p:spPr>
      </p:pic>
      <p:sp>
        <p:nvSpPr>
          <p:cNvPr id="17417" name="文本框 17416"/>
          <p:cNvSpPr txBox="1"/>
          <p:nvPr/>
        </p:nvSpPr>
        <p:spPr>
          <a:xfrm>
            <a:off x="6951663" y="2420938"/>
            <a:ext cx="2012950" cy="3960812"/>
          </a:xfrm>
          <a:prstGeom prst="rect">
            <a:avLst/>
          </a:prstGeom>
          <a:noFill/>
          <a:ln w="9525">
            <a:noFill/>
          </a:ln>
        </p:spPr>
        <p:txBody>
          <a:bodyPr vert="eaVert">
            <a:spAutoFit/>
          </a:bodyPr>
          <a:lstStyle/>
          <a:p>
            <a:pPr>
              <a:spcBef>
                <a:spcPct val="20000"/>
              </a:spcBef>
            </a:pPr>
            <a:r>
              <a:rPr lang="zh-CN" altLang="en-US" sz="4000" b="1">
                <a:solidFill>
                  <a:srgbClr val="FF0000"/>
                </a:solidFill>
                <a:latin typeface="Arial" panose="020b0604020202020204" pitchFamily="34" charset="0"/>
                <a:ea typeface="华文隶书" pitchFamily="2" charset="-122"/>
              </a:rPr>
              <a:t>青山有幸埋忠骨</a:t>
            </a:r>
            <a:br>
              <a:rPr lang="zh-CN" altLang="en-US" sz="4000" b="1">
                <a:solidFill>
                  <a:srgbClr val="FF0000"/>
                </a:solidFill>
                <a:latin typeface="Arial" panose="020b0604020202020204" pitchFamily="34" charset="0"/>
                <a:ea typeface="华文隶书" pitchFamily="2" charset="-122"/>
              </a:rPr>
            </a:br>
            <a:r>
              <a:rPr lang="zh-CN" altLang="en-US" sz="4000" b="1">
                <a:solidFill>
                  <a:srgbClr val="FF0000"/>
                </a:solidFill>
                <a:latin typeface="Arial" panose="020b0604020202020204" pitchFamily="34" charset="0"/>
                <a:ea typeface="华文隶书" pitchFamily="2" charset="-122"/>
              </a:rPr>
              <a:t>白铁无辜铸佞臣</a:t>
            </a:r>
            <a:endParaRPr lang="zh-CN" altLang="en-US" sz="4000" b="1">
              <a:solidFill>
                <a:srgbClr val="FF0000"/>
              </a:solidFill>
              <a:latin typeface="Arial" panose="020b0604020202020204" pitchFamily="34" charset="0"/>
              <a:ea typeface="华文隶书" pitchFamily="2" charset="-122"/>
            </a:endParaRPr>
          </a:p>
          <a:p>
            <a:endParaRPr lang="zh-CN" altLang="en-US" sz="4000" b="1">
              <a:solidFill>
                <a:srgbClr val="FF0000"/>
              </a:solidFill>
              <a:latin typeface="Arial" panose="020b0604020202020204" pitchFamily="34" charset="0"/>
              <a:ea typeface="华文隶书" pitchFamily="2" charset="-122"/>
            </a:endParaRPr>
          </a:p>
        </p:txBody>
      </p:sp>
      <p:sp>
        <p:nvSpPr>
          <p:cNvPr id="36869"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ox(in)">
                                      <p:cBhvr>
                                        <p:cTn id="7" dur="500"/>
                                        <p:tgtEl>
                                          <p:spTgt spid="174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7414"/>
                                        </p:tgtEl>
                                        <p:attrNameLst>
                                          <p:attrName>style.visibility</p:attrName>
                                        </p:attrNameLst>
                                      </p:cBhvr>
                                      <p:to>
                                        <p:strVal val="visible"/>
                                      </p:to>
                                    </p:set>
                                    <p:animEffect transition="in" filter="box(in)">
                                      <p:cBhvr>
                                        <p:cTn id="12" dur="500"/>
                                        <p:tgtEl>
                                          <p:spTgt spid="17414"/>
                                        </p:tgtEl>
                                      </p:cBhvr>
                                    </p:animEffect>
                                  </p:childTnLst>
                                </p:cTn>
                              </p:par>
                            </p:childTnLst>
                          </p:cTn>
                        </p:par>
                        <p:par>
                          <p:cTn id="13" fill="hold" nodeType="afterGroup">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7417"/>
                                        </p:tgtEl>
                                        <p:attrNameLst>
                                          <p:attrName>style.visibility</p:attrName>
                                        </p:attrNameLst>
                                      </p:cBhvr>
                                      <p:to>
                                        <p:strVal val="visible"/>
                                      </p:to>
                                    </p:set>
                                    <p:anim calcmode="lin" valueType="num">
                                      <p:cBhvr additive="base">
                                        <p:cTn id="16" dur="500" fill="hold"/>
                                        <p:tgtEl>
                                          <p:spTgt spid="17417"/>
                                        </p:tgtEl>
                                        <p:attrNameLst>
                                          <p:attrName>ppt_x</p:attrName>
                                        </p:attrNameLst>
                                      </p:cBhvr>
                                      <p:tavLst>
                                        <p:tav tm="0">
                                          <p:val>
                                            <p:strVal val="#ppt_x"/>
                                          </p:val>
                                        </p:tav>
                                        <p:tav tm="100000">
                                          <p:val>
                                            <p:strVal val="#ppt_x"/>
                                          </p:val>
                                        </p:tav>
                                      </p:tavLst>
                                    </p:anim>
                                    <p:anim calcmode="lin" valueType="num">
                                      <p:cBhvr additive="base">
                                        <p:cTn id="17"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5" presetClass="entr" presetSubtype="10" fill="hold" grpId="1" nodeType="clickEffect">
                                  <p:stCondLst>
                                    <p:cond delay="0"/>
                                  </p:stCondLst>
                                  <p:childTnLst>
                                    <p:set>
                                      <p:cBhvr>
                                        <p:cTn id="21" dur="1" fill="hold">
                                          <p:stCondLst>
                                            <p:cond delay="0"/>
                                          </p:stCondLst>
                                        </p:cTn>
                                        <p:tgtEl>
                                          <p:spTgt spid="17417"/>
                                        </p:tgtEl>
                                        <p:attrNameLst>
                                          <p:attrName>style.visibility</p:attrName>
                                        </p:attrNameLst>
                                      </p:cBhvr>
                                      <p:to>
                                        <p:strVal val="visible"/>
                                      </p:to>
                                    </p:set>
                                    <p:animEffect transition="in" filter="checkerboard(across)">
                                      <p:cBhvr>
                                        <p:cTn id="22" dur="5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7" grpId="0"/>
      <p:bldP spid="17417"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标题 1"/>
          <p:cNvSpPr>
            <a:spLocks noGrp="1"/>
          </p:cNvSpPr>
          <p:nvPr>
            <p:ph type="title"/>
          </p:nvPr>
        </p:nvSpPr>
        <p:spPr/>
        <p:txBody>
          <a:bodyPr vert="horz" wrap="square" lIns="91440" tIns="45720" rIns="91440" bIns="45720" anchor="ctr"/>
          <a:lstStyle/>
          <a:p>
            <a:pPr eaLnBrk="1" hangingPunct="1"/>
            <a:endParaRPr lang="zh-CN" altLang="en-US"/>
          </a:p>
        </p:txBody>
      </p:sp>
      <p:sp>
        <p:nvSpPr>
          <p:cNvPr id="37891" name="内容占位符 2"/>
          <p:cNvSpPr>
            <a:spLocks noGrp="1"/>
          </p:cNvSpPr>
          <p:nvPr>
            <p:ph idx="1"/>
          </p:nvPr>
        </p:nvSpPr>
        <p:spPr/>
        <p:txBody>
          <a:bodyPr vert="horz" wrap="square" lIns="91440" tIns="45720" rIns="91440" bIns="45720" anchor="t"/>
          <a:lstStyle/>
          <a:p>
            <a:pPr eaLnBrk="1" hangingPunct="1"/>
            <a:endParaRPr lang="zh-CN" altLang="en-US"/>
          </a:p>
        </p:txBody>
      </p:sp>
      <p:pic>
        <p:nvPicPr>
          <p:cNvPr id="4" name="文本占位符 5122" descr="岳飞"/>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7893" name="TextBox 5"/>
          <p:cNvSpPr txBox="1"/>
          <p:nvPr/>
        </p:nvSpPr>
        <p:spPr>
          <a:xfrm>
            <a:off x="928688" y="6143625"/>
            <a:ext cx="6750050" cy="584200"/>
          </a:xfrm>
          <a:prstGeom prst="rect">
            <a:avLst/>
          </a:prstGeom>
          <a:noFill/>
          <a:ln w="9525">
            <a:noFill/>
          </a:ln>
        </p:spPr>
        <p:txBody>
          <a:bodyPr wrap="none">
            <a:spAutoFit/>
          </a:bodyPr>
          <a:lstStyle/>
          <a:p>
            <a:r>
              <a:rPr lang="zh-CN" altLang="en-US" sz="3200">
                <a:solidFill>
                  <a:srgbClr val="3333FF"/>
                </a:solidFill>
                <a:latin typeface="Arial" panose="020b0604020202020204" pitchFamily="34" charset="0"/>
              </a:rPr>
              <a:t>习作训练：写一篇读本文后的读后感</a:t>
            </a:r>
            <a:endParaRPr lang="zh-CN" altLang="en-US" sz="3200">
              <a:solidFill>
                <a:srgbClr val="3333FF"/>
              </a:solidFill>
              <a:latin typeface="Arial" panose="020b0604020202020204" pitchFamily="34" charset="0"/>
            </a:endParaRPr>
          </a:p>
        </p:txBody>
      </p:sp>
      <p:pic>
        <p:nvPicPr>
          <p:cNvPr id="37894" name="New picture"/>
          <p:cNvPicPr/>
          <p:nvPr/>
        </p:nvPicPr>
        <p:blipFill>
          <a:blip r:embed="rId3"/>
          <a:stretch>
            <a:fillRect/>
          </a:stretch>
        </p:blipFill>
        <p:spPr>
          <a:xfrm>
            <a:off x="12331700" y="11442700"/>
            <a:ext cx="304800" cy="228600"/>
          </a:xfrm>
          <a:prstGeom prst="cube">
            <a:avLst/>
          </a:prstGeom>
        </p:spPr>
      </p:pic>
    </p:spTree>
  </p:cSld>
  <p:clrMapOvr>
    <a:masterClrMapping/>
  </p:clrMapOvr>
  <p:transition>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1" name="内容占位符 119810"/>
          <p:cNvSpPr>
            <a:spLocks noGrp="1" noTextEdit="1"/>
          </p:cNvSpPr>
          <p:nvPr>
            <p:ph idx="4294967295"/>
          </p:nvPr>
        </p:nvSpPr>
        <p:spPr bwMode="auto">
          <a:xfrm>
            <a:off x="381000" y="152400"/>
            <a:ext cx="3581400" cy="1020762"/>
          </a:xfrm>
          <a:ln>
            <a:miter lim="800000"/>
          </a:ln>
          <a:effectLst/>
          <a:scene3d>
            <a:camera prst="orthographicFront"/>
            <a:lightRig rig="balanced" dir="t"/>
          </a:scene3d>
          <a:sp3d prstMaterial="plastic"/>
        </p:spPr>
        <p:txBody>
          <a:bodyPr vert="horz" wrap="none" lIns="91440" tIns="45720" rIns="91440" bIns="45720" numCol="1" fromWordArt="0" anchor="t" anchorCtr="0" compatLnSpc="1">
            <a:prstTxWarp prst="textPlain">
              <a:avLst/>
            </a:prstTxWarp>
            <a:normAutofit/>
          </a:bodyPr>
          <a:lstStyle/>
          <a:p>
            <a:pPr marL="342900" marR="0" lvl="0" indent="-342900" algn="ctr" defTabSz="914400" rtl="0" eaLnBrk="1" fontAlgn="base" latinLnBrk="0" hangingPunct="1">
              <a:lnSpc>
                <a:spcPct val="100000"/>
              </a:lnSpc>
              <a:spcBef>
                <a:spcPct val="20000"/>
              </a:spcBef>
              <a:spcAft>
                <a:spcPct val="0"/>
              </a:spcAft>
              <a:buClrTx/>
              <a:buSzTx/>
              <a:buFontTx/>
              <a:buChar char="•"/>
              <a:defRPr/>
            </a:pPr>
            <a:r>
              <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rPr>
              <a:t>整体感知</a:t>
            </a:r>
            <a:endPar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endParaRPr>
          </a:p>
        </p:txBody>
      </p:sp>
      <p:sp>
        <p:nvSpPr>
          <p:cNvPr id="16387"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6147" name="文本框 1"/>
          <p:cNvSpPr txBox="1"/>
          <p:nvPr/>
        </p:nvSpPr>
        <p:spPr>
          <a:xfrm>
            <a:off x="904875" y="1663700"/>
            <a:ext cx="3433763" cy="579438"/>
          </a:xfrm>
          <a:prstGeom prst="rect">
            <a:avLst/>
          </a:prstGeom>
          <a:noFill/>
          <a:ln w="9525">
            <a:noFill/>
          </a:ln>
        </p:spPr>
        <p:txBody>
          <a:bodyPr wrap="none">
            <a:spAutoFit/>
          </a:bodyPr>
          <a:lstStyle/>
          <a:p>
            <a:r>
              <a:rPr lang="zh-CN" altLang="en-US" sz="3200">
                <a:latin typeface="Arial" panose="020b0604020202020204" pitchFamily="34" charset="0"/>
              </a:rPr>
              <a:t>夜读了岳飞什么？</a:t>
            </a:r>
            <a:endParaRPr lang="zh-CN" altLang="en-US" sz="3200">
              <a:latin typeface="Arial" panose="020b0604020202020204" pitchFamily="34" charset="0"/>
            </a:endParaRPr>
          </a:p>
        </p:txBody>
      </p:sp>
      <p:sp>
        <p:nvSpPr>
          <p:cNvPr id="6148" name="文本框 3"/>
          <p:cNvSpPr txBox="1"/>
          <p:nvPr/>
        </p:nvSpPr>
        <p:spPr>
          <a:xfrm>
            <a:off x="755650" y="2060575"/>
            <a:ext cx="7011988" cy="1189038"/>
          </a:xfrm>
          <a:prstGeom prst="rect">
            <a:avLst/>
          </a:prstGeom>
          <a:noFill/>
          <a:ln w="9525">
            <a:noFill/>
          </a:ln>
        </p:spPr>
        <p:txBody>
          <a:bodyPr>
            <a:spAutoFit/>
          </a:bodyPr>
          <a:lstStyle/>
          <a:p>
            <a:r>
              <a:rPr lang="zh-CN" altLang="en-US" sz="2400">
                <a:solidFill>
                  <a:srgbClr val="3333FF"/>
                </a:solidFill>
                <a:latin typeface="Arial" panose="020b0604020202020204" pitchFamily="34" charset="0"/>
              </a:rPr>
              <a:t>（1）读岳飞手书的诸葛亮前后《出师表》。</a:t>
            </a:r>
            <a:endParaRPr lang="zh-CN" altLang="en-US" sz="2400">
              <a:solidFill>
                <a:srgbClr val="3333FF"/>
              </a:solidFill>
              <a:latin typeface="Arial" panose="020b0604020202020204" pitchFamily="34" charset="0"/>
            </a:endParaRPr>
          </a:p>
          <a:p>
            <a:r>
              <a:rPr lang="zh-CN" altLang="en-US" sz="2400">
                <a:solidFill>
                  <a:srgbClr val="3333FF"/>
                </a:solidFill>
                <a:latin typeface="Arial" panose="020b0604020202020204" pitchFamily="34" charset="0"/>
              </a:rPr>
              <a:t>（２）读岳飞书《出师表》之后的跋。</a:t>
            </a:r>
            <a:endParaRPr lang="zh-CN" altLang="en-US" sz="2400">
              <a:solidFill>
                <a:srgbClr val="3333FF"/>
              </a:solidFill>
              <a:latin typeface="Arial" panose="020b0604020202020204" pitchFamily="34" charset="0"/>
            </a:endParaRPr>
          </a:p>
          <a:p>
            <a:r>
              <a:rPr lang="zh-CN" altLang="en-US" sz="2400">
                <a:solidFill>
                  <a:srgbClr val="3333FF"/>
                </a:solidFill>
                <a:latin typeface="Arial" panose="020b0604020202020204" pitchFamily="34" charset="0"/>
              </a:rPr>
              <a:t>（</a:t>
            </a:r>
            <a:r>
              <a:rPr lang="en-US" altLang="zh-CN" sz="2400">
                <a:solidFill>
                  <a:srgbClr val="3333FF"/>
                </a:solidFill>
                <a:latin typeface="Arial" panose="020b0604020202020204" pitchFamily="34" charset="0"/>
              </a:rPr>
              <a:t>3</a:t>
            </a:r>
            <a:r>
              <a:rPr lang="zh-CN" altLang="en-US" sz="2400">
                <a:solidFill>
                  <a:srgbClr val="3333FF"/>
                </a:solidFill>
                <a:latin typeface="Arial" panose="020b0604020202020204" pitchFamily="34" charset="0"/>
              </a:rPr>
              <a:t>）读岳飞的事迹。</a:t>
            </a:r>
            <a:endParaRPr lang="zh-CN" altLang="en-US" sz="2400">
              <a:solidFill>
                <a:srgbClr val="3333FF"/>
              </a:solidFill>
              <a:latin typeface="Arial" panose="020b0604020202020204" pitchFamily="34" charset="0"/>
            </a:endParaRPr>
          </a:p>
        </p:txBody>
      </p:sp>
      <p:sp>
        <p:nvSpPr>
          <p:cNvPr id="6149" name="文本框 5"/>
          <p:cNvSpPr txBox="1"/>
          <p:nvPr/>
        </p:nvSpPr>
        <p:spPr>
          <a:xfrm>
            <a:off x="1038225" y="3254375"/>
            <a:ext cx="2620963" cy="854075"/>
          </a:xfrm>
          <a:prstGeom prst="rect">
            <a:avLst/>
          </a:prstGeom>
          <a:noFill/>
          <a:ln w="9525">
            <a:noFill/>
          </a:ln>
        </p:spPr>
        <p:txBody>
          <a:bodyPr wrap="none">
            <a:spAutoFit/>
          </a:bodyPr>
          <a:lstStyle/>
          <a:p>
            <a:r>
              <a:rPr lang="zh-CN" altLang="en-US" sz="3200">
                <a:latin typeface="Arial" panose="020b0604020202020204" pitchFamily="34" charset="0"/>
                <a:sym typeface="Arial" panose="020b0604020202020204" pitchFamily="34" charset="0"/>
              </a:rPr>
              <a:t>读到了什么？</a:t>
            </a:r>
            <a:endParaRPr lang="zh-CN" altLang="en-US" sz="3200">
              <a:latin typeface="Arial" panose="020b0604020202020204" pitchFamily="34" charset="0"/>
              <a:sym typeface="Arial" panose="020b0604020202020204" pitchFamily="34" charset="0"/>
            </a:endParaRPr>
          </a:p>
          <a:p>
            <a:endParaRPr lang="zh-CN" altLang="en-US">
              <a:latin typeface="Arial" panose="020b0604020202020204" pitchFamily="34" charset="0"/>
            </a:endParaRPr>
          </a:p>
        </p:txBody>
      </p:sp>
      <p:sp>
        <p:nvSpPr>
          <p:cNvPr id="6150" name="文本框 6"/>
          <p:cNvSpPr txBox="1"/>
          <p:nvPr/>
        </p:nvSpPr>
        <p:spPr>
          <a:xfrm>
            <a:off x="755650" y="3932238"/>
            <a:ext cx="8582025" cy="822325"/>
          </a:xfrm>
          <a:prstGeom prst="rect">
            <a:avLst/>
          </a:prstGeom>
          <a:noFill/>
          <a:ln w="9525">
            <a:noFill/>
          </a:ln>
        </p:spPr>
        <p:txBody>
          <a:bodyPr wrap="none">
            <a:spAutoFit/>
          </a:bodyPr>
          <a:lstStyle/>
          <a:p>
            <a:r>
              <a:rPr lang="zh-CN" altLang="en-US" sz="2400">
                <a:solidFill>
                  <a:srgbClr val="3333FF"/>
                </a:solidFill>
                <a:latin typeface="Arial" panose="020b0604020202020204" pitchFamily="34" charset="0"/>
              </a:rPr>
              <a:t>（</a:t>
            </a:r>
            <a:r>
              <a:rPr lang="en-US" altLang="zh-CN" sz="2400">
                <a:solidFill>
                  <a:srgbClr val="3333FF"/>
                </a:solidFill>
                <a:latin typeface="Arial" panose="020b0604020202020204" pitchFamily="34" charset="0"/>
              </a:rPr>
              <a:t>1</a:t>
            </a:r>
            <a:r>
              <a:rPr lang="zh-CN" altLang="en-US" sz="2400">
                <a:solidFill>
                  <a:srgbClr val="3333FF"/>
                </a:solidFill>
                <a:latin typeface="Arial" panose="020b0604020202020204" pitchFamily="34" charset="0"/>
              </a:rPr>
              <a:t>）人的傲然脊梁，读民族的浩然正气，读历史的巍然丰碑。</a:t>
            </a:r>
            <a:endParaRPr lang="zh-CN" altLang="en-US" sz="2400">
              <a:solidFill>
                <a:srgbClr val="3333FF"/>
              </a:solidFill>
              <a:latin typeface="Arial" panose="020b0604020202020204" pitchFamily="34" charset="0"/>
            </a:endParaRPr>
          </a:p>
          <a:p>
            <a:r>
              <a:rPr lang="zh-CN" altLang="en-US" sz="2400">
                <a:solidFill>
                  <a:srgbClr val="3333FF"/>
                </a:solidFill>
                <a:latin typeface="Arial" panose="020b0604020202020204" pitchFamily="34" charset="0"/>
              </a:rPr>
              <a:t>（</a:t>
            </a:r>
            <a:r>
              <a:rPr lang="en-US" altLang="zh-CN" sz="2400">
                <a:solidFill>
                  <a:srgbClr val="3333FF"/>
                </a:solidFill>
                <a:latin typeface="Arial" panose="020b0604020202020204" pitchFamily="34" charset="0"/>
              </a:rPr>
              <a:t>2</a:t>
            </a:r>
            <a:r>
              <a:rPr lang="zh-CN" altLang="en-US" sz="2400">
                <a:solidFill>
                  <a:srgbClr val="3333FF"/>
                </a:solidFill>
                <a:latin typeface="Arial" panose="020b0604020202020204" pitchFamily="34" charset="0"/>
              </a:rPr>
              <a:t>）对追求物欲的现象进行批判。</a:t>
            </a:r>
            <a:endParaRPr lang="zh-CN" altLang="en-US" sz="2400">
              <a:solidFill>
                <a:srgbClr val="3333FF"/>
              </a:solidFill>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blinds(horizontal)">
                                      <p:cBhvr>
                                        <p:cTn id="13" dur="500"/>
                                        <p:tgtEl>
                                          <p:spTgt spid="614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49"/>
                                        </p:tgtEl>
                                        <p:attrNameLst>
                                          <p:attrName>style.visibility</p:attrName>
                                        </p:attrNameLst>
                                      </p:cBhvr>
                                      <p:to>
                                        <p:strVal val="visible"/>
                                      </p:to>
                                    </p:set>
                                    <p:anim calcmode="lin" valueType="num">
                                      <p:cBhvr additive="base">
                                        <p:cTn id="18" dur="500" fill="hold"/>
                                        <p:tgtEl>
                                          <p:spTgt spid="6149"/>
                                        </p:tgtEl>
                                        <p:attrNameLst>
                                          <p:attrName>ppt_x</p:attrName>
                                        </p:attrNameLst>
                                      </p:cBhvr>
                                      <p:tavLst>
                                        <p:tav tm="0">
                                          <p:val>
                                            <p:strVal val="#ppt_x"/>
                                          </p:val>
                                        </p:tav>
                                        <p:tav tm="100000">
                                          <p:val>
                                            <p:strVal val="#ppt_x"/>
                                          </p:val>
                                        </p:tav>
                                      </p:tavLst>
                                    </p:anim>
                                    <p:anim calcmode="lin" valueType="num">
                                      <p:cBhvr additive="base">
                                        <p:cTn id="19"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150"/>
                                        </p:tgtEl>
                                        <p:attrNameLst>
                                          <p:attrName>style.visibility</p:attrName>
                                        </p:attrNameLst>
                                      </p:cBhvr>
                                      <p:to>
                                        <p:strVal val="visible"/>
                                      </p:to>
                                    </p:set>
                                    <p:animEffect transition="in" filter="blinds(horizontal)">
                                      <p:cBhvr>
                                        <p:cTn id="24"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P spid="6149" grpId="0"/>
      <p:bldP spid="615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1" name="内容占位符 119810"/>
          <p:cNvSpPr>
            <a:spLocks noGrp="1" noTextEdit="1"/>
          </p:cNvSpPr>
          <p:nvPr>
            <p:ph idx="4294967295"/>
          </p:nvPr>
        </p:nvSpPr>
        <p:spPr bwMode="auto">
          <a:xfrm>
            <a:off x="380999" y="152400"/>
            <a:ext cx="3581401" cy="1020762"/>
          </a:xfrm>
          <a:ln>
            <a:miter lim="800000"/>
          </a:ln>
          <a:effectLst/>
          <a:scene3d>
            <a:camera prst="orthographicFront"/>
            <a:lightRig rig="balanced" dir="t"/>
          </a:scene3d>
          <a:sp3d prstMaterial="plastic"/>
        </p:spPr>
        <p:txBody>
          <a:bodyPr vert="horz" wrap="none" lIns="91440" tIns="45720" rIns="91440" bIns="45720" numCol="1" fromWordArt="0" anchor="t" anchorCtr="0" compatLnSpc="1">
            <a:prstTxWarp prst="textPlain">
              <a:avLst/>
            </a:prstTxWarp>
            <a:normAutofit/>
          </a:bodyPr>
          <a:lstStyle/>
          <a:p>
            <a:pPr marL="342900" marR="0" lvl="0" indent="-342900" algn="ctr" defTabSz="914400" rtl="0" eaLnBrk="1" fontAlgn="base" latinLnBrk="0" hangingPunct="1">
              <a:lnSpc>
                <a:spcPct val="100000"/>
              </a:lnSpc>
              <a:spcBef>
                <a:spcPct val="20000"/>
              </a:spcBef>
              <a:spcAft>
                <a:spcPct val="0"/>
              </a:spcAft>
              <a:buClrTx/>
              <a:buSzTx/>
              <a:buFontTx/>
              <a:buChar char="•"/>
              <a:defRPr/>
            </a:pPr>
            <a:r>
              <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rPr>
              <a:t>合作探究</a:t>
            </a:r>
            <a:r>
              <a:rPr kumimoji="0" lang="zh-CN" altLang="en-US" sz="3600" b="0" i="0" u="none" strike="noStrike" kern="1200" cap="none" spc="0" normalizeH="0" baseline="0" noProof="1">
                <a:ln>
                  <a:noFill/>
                </a:ln>
                <a:solidFill>
                  <a:srgbClr val="0000FF"/>
                </a:solidFill>
                <a:effectLst/>
                <a:uLnTx/>
                <a:uFillTx/>
                <a:latin typeface="+mn-lt"/>
                <a:ea typeface="+mn-ea"/>
                <a:cs typeface="+mn-cs"/>
                <a:sym typeface="+mn-ea"/>
              </a:rPr>
              <a:t>一读岳飞</a:t>
            </a:r>
            <a:endPar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endParaRPr>
          </a:p>
        </p:txBody>
      </p:sp>
      <p:sp>
        <p:nvSpPr>
          <p:cNvPr id="17411"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7171" name="文本框 1"/>
          <p:cNvSpPr txBox="1"/>
          <p:nvPr/>
        </p:nvSpPr>
        <p:spPr>
          <a:xfrm>
            <a:off x="904875" y="1663700"/>
            <a:ext cx="6278563" cy="579438"/>
          </a:xfrm>
          <a:prstGeom prst="rect">
            <a:avLst/>
          </a:prstGeom>
          <a:noFill/>
          <a:ln w="9525">
            <a:noFill/>
          </a:ln>
        </p:spPr>
        <p:txBody>
          <a:bodyPr wrap="none">
            <a:spAutoFit/>
          </a:bodyPr>
          <a:lstStyle/>
          <a:p>
            <a:r>
              <a:rPr lang="zh-CN" altLang="en-US" sz="3200">
                <a:latin typeface="Arial" panose="020b0604020202020204" pitchFamily="34" charset="0"/>
              </a:rPr>
              <a:t>作者是怎样一步一步夜读岳飞的？</a:t>
            </a:r>
            <a:endParaRPr lang="zh-CN" altLang="en-US" sz="3200">
              <a:latin typeface="Arial" panose="020b0604020202020204" pitchFamily="34" charset="0"/>
            </a:endParaRPr>
          </a:p>
        </p:txBody>
      </p:sp>
      <p:sp>
        <p:nvSpPr>
          <p:cNvPr id="7172" name="文本框 3"/>
          <p:cNvSpPr txBox="1"/>
          <p:nvPr/>
        </p:nvSpPr>
        <p:spPr>
          <a:xfrm>
            <a:off x="755650" y="2916238"/>
            <a:ext cx="6972300" cy="823912"/>
          </a:xfrm>
          <a:prstGeom prst="rect">
            <a:avLst/>
          </a:prstGeom>
          <a:noFill/>
          <a:ln w="9525">
            <a:noFill/>
          </a:ln>
        </p:spPr>
        <p:txBody>
          <a:bodyPr>
            <a:spAutoFit/>
          </a:bodyPr>
          <a:lstStyle/>
          <a:p>
            <a:r>
              <a:rPr lang="zh-CN" altLang="en-US" sz="2400">
                <a:solidFill>
                  <a:srgbClr val="0000FF"/>
                </a:solidFill>
                <a:latin typeface="Arial" panose="020b0604020202020204" pitchFamily="34" charset="0"/>
              </a:rPr>
              <a:t>一读岳飞：</a:t>
            </a:r>
            <a:r>
              <a:rPr lang="zh-CN" altLang="en-US" sz="2400">
                <a:solidFill>
                  <a:srgbClr val="FF0000"/>
                </a:solidFill>
                <a:latin typeface="Arial" panose="020b0604020202020204" pitchFamily="34" charset="0"/>
              </a:rPr>
              <a:t>读岳飞手书的诸葛亮前后《出师表》。</a:t>
            </a:r>
            <a:endParaRPr lang="zh-CN" altLang="en-US" sz="2400">
              <a:solidFill>
                <a:srgbClr val="FF0000"/>
              </a:solidFill>
              <a:latin typeface="Arial" panose="020b0604020202020204" pitchFamily="34" charset="0"/>
            </a:endParaRPr>
          </a:p>
          <a:p>
            <a:endParaRPr lang="zh-CN" altLang="en-US" sz="2400">
              <a:solidFill>
                <a:srgbClr val="FF0000"/>
              </a:solidFill>
              <a:latin typeface="Arial" panose="020b0604020202020204" pitchFamily="34" charset="0"/>
            </a:endParaRPr>
          </a:p>
        </p:txBody>
      </p:sp>
      <p:sp>
        <p:nvSpPr>
          <p:cNvPr id="7173" name="文本框 5"/>
          <p:cNvSpPr txBox="1"/>
          <p:nvPr/>
        </p:nvSpPr>
        <p:spPr>
          <a:xfrm>
            <a:off x="1027113" y="3427413"/>
            <a:ext cx="3949700" cy="1066800"/>
          </a:xfrm>
          <a:prstGeom prst="rect">
            <a:avLst/>
          </a:prstGeom>
          <a:noFill/>
          <a:ln w="9525">
            <a:noFill/>
          </a:ln>
        </p:spPr>
        <p:txBody>
          <a:bodyPr>
            <a:spAutoFit/>
          </a:bodyPr>
          <a:lstStyle/>
          <a:p>
            <a:r>
              <a:rPr lang="zh-CN" altLang="en-US" sz="3200">
                <a:latin typeface="Arial" panose="020b0604020202020204" pitchFamily="34" charset="0"/>
                <a:sym typeface="宋体" panose="02010600030101010101" pitchFamily="2" charset="-122"/>
              </a:rPr>
              <a:t>回忆了哪些内容？</a:t>
            </a:r>
            <a:endParaRPr lang="zh-CN" altLang="en-US" sz="3200">
              <a:latin typeface="Arial" panose="020b0604020202020204" pitchFamily="34" charset="0"/>
            </a:endParaRPr>
          </a:p>
          <a:p>
            <a:endParaRPr lang="zh-CN" altLang="en-US" sz="3200">
              <a:latin typeface="Arial" panose="020b0604020202020204" pitchFamily="34" charset="0"/>
            </a:endParaRPr>
          </a:p>
        </p:txBody>
      </p:sp>
      <p:sp>
        <p:nvSpPr>
          <p:cNvPr id="7174" name="文本框 6"/>
          <p:cNvSpPr txBox="1"/>
          <p:nvPr/>
        </p:nvSpPr>
        <p:spPr>
          <a:xfrm>
            <a:off x="755650" y="3932238"/>
            <a:ext cx="7497763" cy="822325"/>
          </a:xfrm>
          <a:prstGeom prst="rect">
            <a:avLst/>
          </a:prstGeom>
          <a:noFill/>
          <a:ln w="9525">
            <a:noFill/>
          </a:ln>
        </p:spPr>
        <p:txBody>
          <a:bodyPr wrap="none">
            <a:spAutoFit/>
          </a:bodyPr>
          <a:lstStyle/>
          <a:p>
            <a:r>
              <a:rPr lang="zh-CN" altLang="en-US" sz="2400">
                <a:latin typeface="Arial" panose="020b0604020202020204" pitchFamily="34" charset="0"/>
              </a:rPr>
              <a:t>Ａ、在成都武侯祠读岳飞手书前后《出师表》的感受。</a:t>
            </a:r>
            <a:endParaRPr lang="zh-CN" altLang="en-US" sz="2400">
              <a:latin typeface="Arial" panose="020b0604020202020204" pitchFamily="34" charset="0"/>
            </a:endParaRPr>
          </a:p>
          <a:p>
            <a:endParaRPr lang="zh-CN" altLang="en-US" sz="2400">
              <a:latin typeface="Arial" panose="020b0604020202020204" pitchFamily="34" charset="0"/>
            </a:endParaRPr>
          </a:p>
        </p:txBody>
      </p:sp>
      <p:sp>
        <p:nvSpPr>
          <p:cNvPr id="2" name="文本框 1"/>
          <p:cNvSpPr txBox="1"/>
          <p:nvPr/>
        </p:nvSpPr>
        <p:spPr>
          <a:xfrm>
            <a:off x="576263" y="4519613"/>
            <a:ext cx="7991475" cy="457200"/>
          </a:xfrm>
          <a:prstGeom prst="rect">
            <a:avLst/>
          </a:prstGeom>
          <a:noFill/>
          <a:ln w="9525">
            <a:noFill/>
          </a:ln>
        </p:spPr>
        <p:txBody>
          <a:bodyPr>
            <a:spAutoFit/>
          </a:bodyPr>
          <a:lstStyle/>
          <a:p>
            <a:r>
              <a:rPr lang="en-US" altLang="zh-CN" sz="2400">
                <a:latin typeface="Arial" panose="020b0604020202020204" pitchFamily="34" charset="0"/>
                <a:sym typeface="Arial" panose="020b0604020202020204" pitchFamily="34" charset="0"/>
              </a:rPr>
              <a:t> </a:t>
            </a:r>
            <a:r>
              <a:rPr lang="zh-CN" altLang="en-US" sz="2400">
                <a:latin typeface="Arial" panose="020b0604020202020204" pitchFamily="34" charset="0"/>
                <a:sym typeface="Arial" panose="020b0604020202020204" pitchFamily="34" charset="0"/>
              </a:rPr>
              <a:t>Ｂ、在谭嗣同的家乡买到《岳飞书前后出师表》的感受。</a:t>
            </a:r>
            <a:endParaRPr lang="zh-CN" altLang="en-US" sz="2400" b="1">
              <a:latin typeface="Arial" panose="020b0604020202020204" pitchFamily="34" charset="0"/>
            </a:endParaRPr>
          </a:p>
        </p:txBody>
      </p:sp>
      <p:sp>
        <p:nvSpPr>
          <p:cNvPr id="3" name="文本框 2"/>
          <p:cNvSpPr txBox="1"/>
          <p:nvPr/>
        </p:nvSpPr>
        <p:spPr>
          <a:xfrm>
            <a:off x="977900" y="2270125"/>
            <a:ext cx="6257925" cy="519113"/>
          </a:xfrm>
          <a:prstGeom prst="rect">
            <a:avLst/>
          </a:prstGeom>
          <a:noFill/>
          <a:ln w="9525">
            <a:noFill/>
          </a:ln>
        </p:spPr>
        <p:txBody>
          <a:bodyPr>
            <a:spAutoFit/>
          </a:bodyPr>
          <a:lstStyle/>
          <a:p>
            <a:r>
              <a:rPr lang="zh-CN" altLang="en-US" sz="2800">
                <a:latin typeface="Arial" panose="020b0604020202020204" pitchFamily="34" charset="0"/>
              </a:rPr>
              <a:t>作者首先读到了岳飞的什么？</a:t>
            </a:r>
            <a:endParaRPr lang="zh-CN" altLang="en-US" sz="2800">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2000"/>
                                        <p:tgtEl>
                                          <p:spTgt spid="71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diamond(in)">
                                      <p:cBhvr>
                                        <p:cTn id="18" dur="2000"/>
                                        <p:tgtEl>
                                          <p:spTgt spid="717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7173">
                                            <p:txEl>
                                              <p:pRg st="0" end="0"/>
                                            </p:txEl>
                                          </p:spTgt>
                                        </p:tgtEl>
                                        <p:attrNameLst>
                                          <p:attrName>style.visibility</p:attrName>
                                        </p:attrNameLst>
                                      </p:cBhvr>
                                      <p:to>
                                        <p:strVal val="visible"/>
                                      </p:to>
                                    </p:set>
                                    <p:animEffect transition="in" filter="box(in)">
                                      <p:cBhvr>
                                        <p:cTn id="23" dur="2000"/>
                                        <p:tgtEl>
                                          <p:spTgt spid="7173">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7174"/>
                                        </p:tgtEl>
                                        <p:attrNameLst>
                                          <p:attrName>style.visibility</p:attrName>
                                        </p:attrNameLst>
                                      </p:cBhvr>
                                      <p:to>
                                        <p:strVal val="visible"/>
                                      </p:to>
                                    </p:set>
                                    <p:animEffect transition="in" filter="box(in)">
                                      <p:cBhvr>
                                        <p:cTn id="28" dur="2000"/>
                                        <p:tgtEl>
                                          <p:spTgt spid="717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ox(in)">
                                      <p:cBhvr>
                                        <p:cTn id="3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4" grpId="0"/>
      <p:bldP spid="2"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1" name="内容占位符 119810"/>
          <p:cNvSpPr>
            <a:spLocks noGrp="1" noTextEdit="1"/>
          </p:cNvSpPr>
          <p:nvPr>
            <p:ph idx="4294967295"/>
          </p:nvPr>
        </p:nvSpPr>
        <p:spPr bwMode="auto">
          <a:xfrm>
            <a:off x="381000" y="152400"/>
            <a:ext cx="3581400" cy="1020762"/>
          </a:xfrm>
          <a:ln>
            <a:miter lim="800000"/>
          </a:ln>
          <a:effectLst/>
          <a:scene3d>
            <a:camera prst="orthographicFront"/>
            <a:lightRig rig="balanced" dir="t"/>
          </a:scene3d>
          <a:sp3d prstMaterial="plastic"/>
        </p:spPr>
        <p:txBody>
          <a:bodyPr vert="horz" wrap="none" lIns="91440" tIns="45720" rIns="91440" bIns="45720" numCol="1" fromWordArt="0" anchor="t" anchorCtr="0" compatLnSpc="1">
            <a:prstTxWarp prst="textPlain">
              <a:avLst/>
            </a:prstTxWarp>
            <a:normAutofit/>
          </a:bodyPr>
          <a:lstStyle/>
          <a:p>
            <a:pPr marL="342900" marR="0" lvl="0" indent="-342900" algn="ctr" defTabSz="914400" rtl="0" eaLnBrk="1" fontAlgn="base" latinLnBrk="0" hangingPunct="1">
              <a:lnSpc>
                <a:spcPct val="100000"/>
              </a:lnSpc>
              <a:spcBef>
                <a:spcPct val="20000"/>
              </a:spcBef>
              <a:spcAft>
                <a:spcPct val="0"/>
              </a:spcAft>
              <a:buClrTx/>
              <a:buSzTx/>
              <a:buFontTx/>
              <a:buChar char="•"/>
              <a:defRPr/>
            </a:pPr>
            <a:r>
              <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rPr>
              <a:t>合作探究</a:t>
            </a:r>
            <a:endPar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endParaRPr>
          </a:p>
        </p:txBody>
      </p:sp>
      <p:sp>
        <p:nvSpPr>
          <p:cNvPr id="18435"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pic>
        <p:nvPicPr>
          <p:cNvPr id="18436" name="图片 2" descr="002QSEwMgy6OaKDmIIP0b&amp;690"/>
          <p:cNvPicPr>
            <a:picLocks noChangeAspect="1"/>
          </p:cNvPicPr>
          <p:nvPr/>
        </p:nvPicPr>
        <p:blipFill>
          <a:blip r:embed="rId2"/>
          <a:stretch>
            <a:fillRect/>
          </a:stretch>
        </p:blipFill>
        <p:spPr>
          <a:xfrm>
            <a:off x="-107950" y="798513"/>
            <a:ext cx="9369425" cy="6249987"/>
          </a:xfrm>
          <a:prstGeom prst="rect">
            <a:avLst/>
          </a:prstGeom>
          <a:noFill/>
          <a:ln w="9525">
            <a:noFill/>
          </a:ln>
        </p:spPr>
      </p:pic>
    </p:spTree>
  </p:cSld>
  <p:clrMapOvr>
    <a:masterClrMapping/>
  </p:clrMapOvr>
  <p:transition>
    <p:sndAc>
      <p:stSnd>
        <p:snd r:embed="rId3" name="chimes.wav"/>
      </p:stSnd>
    </p:sndAc>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1" name="内容占位符 119810"/>
          <p:cNvSpPr>
            <a:spLocks noGrp="1" noTextEdit="1"/>
          </p:cNvSpPr>
          <p:nvPr>
            <p:ph idx="4294967295"/>
          </p:nvPr>
        </p:nvSpPr>
        <p:spPr bwMode="auto">
          <a:xfrm>
            <a:off x="381000" y="152400"/>
            <a:ext cx="3581400" cy="1020762"/>
          </a:xfrm>
          <a:ln>
            <a:miter lim="800000"/>
          </a:ln>
          <a:effectLst/>
          <a:scene3d>
            <a:camera prst="orthographicFront"/>
            <a:lightRig rig="balanced" dir="t"/>
          </a:scene3d>
          <a:sp3d prstMaterial="plastic"/>
        </p:spPr>
        <p:txBody>
          <a:bodyPr vert="horz" wrap="none" lIns="91440" tIns="45720" rIns="91440" bIns="45720" numCol="1" fromWordArt="0" anchor="t" anchorCtr="0" compatLnSpc="1">
            <a:prstTxWarp prst="textPlain">
              <a:avLst/>
            </a:prstTxWarp>
            <a:normAutofit/>
          </a:bodyPr>
          <a:lstStyle/>
          <a:p>
            <a:pPr marL="342900" marR="0" lvl="0" indent="-342900" algn="ctr" defTabSz="914400" rtl="0" eaLnBrk="1" fontAlgn="base" latinLnBrk="0" hangingPunct="1">
              <a:lnSpc>
                <a:spcPct val="100000"/>
              </a:lnSpc>
              <a:spcBef>
                <a:spcPct val="20000"/>
              </a:spcBef>
              <a:spcAft>
                <a:spcPct val="0"/>
              </a:spcAft>
              <a:buClrTx/>
              <a:buSzTx/>
              <a:buFontTx/>
              <a:buChar char="•"/>
              <a:defRPr/>
            </a:pPr>
            <a:r>
              <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rPr>
              <a:t>合作探究</a:t>
            </a:r>
            <a:endParaRPr kumimoji="0" lang="zh-CN" altLang="en-US" sz="3600" b="1" i="0" u="none" strike="noStrike" kern="1200" cap="none" spc="0" normalizeH="0" baseline="0"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uLnTx/>
              <a:uFillTx/>
              <a:latin typeface="华文行楷" charset="0"/>
              <a:ea typeface="华文行楷" charset="0"/>
              <a:cs typeface="+mn-cs"/>
            </a:endParaRPr>
          </a:p>
        </p:txBody>
      </p:sp>
      <p:sp>
        <p:nvSpPr>
          <p:cNvPr id="19459"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pic>
        <p:nvPicPr>
          <p:cNvPr id="19460" name="图片 1" descr="002QSEwMgy6OaKEEKrK70&amp;690"/>
          <p:cNvPicPr>
            <a:picLocks noChangeAspect="1"/>
          </p:cNvPicPr>
          <p:nvPr/>
        </p:nvPicPr>
        <p:blipFill>
          <a:blip r:embed="rId2"/>
          <a:stretch>
            <a:fillRect/>
          </a:stretch>
        </p:blipFill>
        <p:spPr>
          <a:xfrm>
            <a:off x="-36512" y="803275"/>
            <a:ext cx="9194800" cy="6130925"/>
          </a:xfrm>
          <a:prstGeom prst="rect">
            <a:avLst/>
          </a:prstGeom>
          <a:noFill/>
          <a:ln w="9525">
            <a:noFill/>
          </a:ln>
        </p:spPr>
      </p:pic>
    </p:spTree>
  </p:cSld>
  <p:clrMapOvr>
    <a:masterClrMapping/>
  </p:clrMapOvr>
  <p:transition>
    <p:sndAc>
      <p:stSnd>
        <p:snd r:embed="rId3" name="chimes.wav"/>
      </p:stSnd>
    </p:sndAc>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标题 138241"/>
          <p:cNvSpPr>
            <a:spLocks noGrp="1"/>
          </p:cNvSpPr>
          <p:nvPr>
            <p:ph type="title"/>
          </p:nvPr>
        </p:nvSpPr>
        <p:spPr>
          <a:xfrm>
            <a:off x="255588" y="274638"/>
            <a:ext cx="8359775" cy="1143000"/>
          </a:xfrm>
        </p:spPr>
        <p:txBody>
          <a:bodyPr vert="horz" wrap="square" lIns="91440" tIns="45720" rIns="91440" bIns="45720" anchor="ctr"/>
          <a:lstStyle/>
          <a:p>
            <a:pPr eaLnBrk="1" hangingPunct="1"/>
            <a:r>
              <a:rPr lang="zh-CN" altLang="en-US" sz="3200">
                <a:solidFill>
                  <a:srgbClr val="0000FF"/>
                </a:solidFill>
              </a:rPr>
              <a:t>思考：读岳飞手书的诸葛亮前后《出师表》后</a:t>
            </a:r>
            <a:br>
              <a:rPr lang="zh-CN" altLang="en-US" sz="3200">
                <a:solidFill>
                  <a:srgbClr val="0000FF"/>
                </a:solidFill>
              </a:rPr>
            </a:br>
            <a:r>
              <a:rPr lang="zh-CN" altLang="en-US" sz="3200">
                <a:solidFill>
                  <a:srgbClr val="0000FF"/>
                </a:solidFill>
              </a:rPr>
              <a:t>有什么感受？</a:t>
            </a:r>
            <a:endParaRPr lang="zh-CN" altLang="en-US" sz="3200">
              <a:solidFill>
                <a:srgbClr val="0000FF"/>
              </a:solidFill>
            </a:endParaRPr>
          </a:p>
        </p:txBody>
      </p:sp>
      <p:sp>
        <p:nvSpPr>
          <p:cNvPr id="20483"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10244" name="文本框 1"/>
          <p:cNvSpPr txBox="1"/>
          <p:nvPr/>
        </p:nvSpPr>
        <p:spPr>
          <a:xfrm>
            <a:off x="255588" y="4143375"/>
            <a:ext cx="6684962" cy="579438"/>
          </a:xfrm>
          <a:prstGeom prst="rect">
            <a:avLst/>
          </a:prstGeom>
          <a:noFill/>
          <a:ln w="9525">
            <a:noFill/>
          </a:ln>
        </p:spPr>
        <p:txBody>
          <a:bodyPr wrap="none">
            <a:spAutoFit/>
          </a:bodyPr>
          <a:lstStyle/>
          <a:p>
            <a:r>
              <a:rPr lang="zh-CN" altLang="en-US" sz="3200">
                <a:solidFill>
                  <a:srgbClr val="0000FF"/>
                </a:solidFill>
                <a:latin typeface="Arial" panose="020b0604020202020204" pitchFamily="34" charset="0"/>
              </a:rPr>
              <a:t>思考：作者为什么会有这样的感受？</a:t>
            </a:r>
            <a:endParaRPr lang="zh-CN" altLang="en-US" sz="3200">
              <a:solidFill>
                <a:srgbClr val="0000FF"/>
              </a:solidFill>
              <a:latin typeface="Arial" panose="020b0604020202020204" pitchFamily="34" charset="0"/>
            </a:endParaRPr>
          </a:p>
        </p:txBody>
      </p:sp>
      <p:sp>
        <p:nvSpPr>
          <p:cNvPr id="8" name="TextBox 7"/>
          <p:cNvSpPr txBox="1"/>
          <p:nvPr/>
        </p:nvSpPr>
        <p:spPr>
          <a:xfrm>
            <a:off x="357188" y="1714500"/>
            <a:ext cx="7215187" cy="1754188"/>
          </a:xfrm>
          <a:prstGeom prst="rect">
            <a:avLst/>
          </a:prstGeom>
          <a:noFill/>
          <a:ln w="9525">
            <a:noFill/>
          </a:ln>
        </p:spPr>
        <p:txBody>
          <a:bodyPr>
            <a:spAutoFit/>
          </a:bodyPr>
          <a:lstStyle/>
          <a:p>
            <a:r>
              <a:rPr altLang="en-US" sz="3600">
                <a:latin typeface="Arial" panose="020b0604020202020204" pitchFamily="34" charset="0"/>
              </a:rPr>
              <a:t>谭嗣同是封建末世的奇男子，</a:t>
            </a:r>
            <a:endParaRPr altLang="zh-CN" sz="3600">
              <a:latin typeface="Arial" panose="020b0604020202020204" pitchFamily="34" charset="0"/>
            </a:endParaRPr>
          </a:p>
          <a:p>
            <a:r>
              <a:rPr altLang="en-US" sz="3600">
                <a:latin typeface="Arial" panose="020b0604020202020204" pitchFamily="34" charset="0"/>
              </a:rPr>
              <a:t>岳飞是名彪青史的伟丈夫，</a:t>
            </a:r>
            <a:endParaRPr altLang="zh-CN" sz="3600">
              <a:latin typeface="Arial" panose="020b0604020202020204" pitchFamily="34" charset="0"/>
            </a:endParaRPr>
          </a:p>
          <a:p>
            <a:r>
              <a:rPr altLang="en-US" sz="3600">
                <a:latin typeface="Arial" panose="020b0604020202020204" pitchFamily="34" charset="0"/>
              </a:rPr>
              <a:t>我的遇合冥冥之中有什么天意吗？</a:t>
            </a:r>
            <a:endParaRPr lang="zh-CN" altLang="en-US" sz="3600">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1"/>
                                        </p:tgtEl>
                                        <p:attrNameLst>
                                          <p:attrName>style.visibility</p:attrName>
                                        </p:attrNameLst>
                                      </p:cBhvr>
                                      <p:to>
                                        <p:strVal val="visible"/>
                                      </p:to>
                                    </p:set>
                                    <p:anim calcmode="lin" valueType="num">
                                      <p:cBhvr additive="base">
                                        <p:cTn id="7" dur="500" fill="hold"/>
                                        <p:tgtEl>
                                          <p:spTgt spid="10241"/>
                                        </p:tgtEl>
                                        <p:attrNameLst>
                                          <p:attrName>ppt_x</p:attrName>
                                        </p:attrNameLst>
                                      </p:cBhvr>
                                      <p:tavLst>
                                        <p:tav tm="0">
                                          <p:val>
                                            <p:strVal val="#ppt_x"/>
                                          </p:val>
                                        </p:tav>
                                        <p:tav tm="100000">
                                          <p:val>
                                            <p:strVal val="#ppt_x"/>
                                          </p:val>
                                        </p:tav>
                                      </p:tavLst>
                                    </p:anim>
                                    <p:anim calcmode="lin" valueType="num">
                                      <p:cBhvr additive="base">
                                        <p:cTn id="8" dur="500" fill="hold"/>
                                        <p:tgtEl>
                                          <p:spTgt spid="102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4"/>
                                        </p:tgtEl>
                                        <p:attrNameLst>
                                          <p:attrName>style.visibility</p:attrName>
                                        </p:attrNameLst>
                                      </p:cBhvr>
                                      <p:to>
                                        <p:strVal val="visible"/>
                                      </p:to>
                                    </p:set>
                                    <p:anim calcmode="lin" valueType="num">
                                      <p:cBhvr additive="base">
                                        <p:cTn id="19" dur="500" fill="hold"/>
                                        <p:tgtEl>
                                          <p:spTgt spid="10244"/>
                                        </p:tgtEl>
                                        <p:attrNameLst>
                                          <p:attrName>ppt_x</p:attrName>
                                        </p:attrNameLst>
                                      </p:cBhvr>
                                      <p:tavLst>
                                        <p:tav tm="0">
                                          <p:val>
                                            <p:strVal val="#ppt_x"/>
                                          </p:val>
                                        </p:tav>
                                        <p:tav tm="100000">
                                          <p:val>
                                            <p:strVal val="#ppt_x"/>
                                          </p:val>
                                        </p:tav>
                                      </p:tavLst>
                                    </p:anim>
                                    <p:anim calcmode="lin" valueType="num">
                                      <p:cBhvr additive="base">
                                        <p:cTn id="20"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10244"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标题 118785"/>
          <p:cNvSpPr>
            <a:spLocks noGrp="1"/>
          </p:cNvSpPr>
          <p:nvPr>
            <p:ph type="title"/>
          </p:nvPr>
        </p:nvSpPr>
        <p:spPr/>
        <p:txBody>
          <a:bodyPr vert="horz" wrap="square" lIns="91440" tIns="45720" rIns="91440" bIns="45720" anchor="ctr"/>
          <a:lstStyle/>
          <a:p>
            <a:pPr eaLnBrk="1" hangingPunct="1"/>
            <a:r>
              <a:rPr lang="zh-CN" altLang="en-US" sz="4800" b="1">
                <a:ea typeface="华文彩云" pitchFamily="2" charset="-122"/>
              </a:rPr>
              <a:t>补充材料</a:t>
            </a:r>
            <a:endParaRPr lang="zh-CN" altLang="en-US" sz="4800" b="1">
              <a:ea typeface="华文彩云" pitchFamily="2" charset="-122"/>
            </a:endParaRPr>
          </a:p>
        </p:txBody>
      </p:sp>
      <p:sp>
        <p:nvSpPr>
          <p:cNvPr id="13314" name="文本占位符 118786"/>
          <p:cNvSpPr>
            <a:spLocks noGrp="1"/>
          </p:cNvSpPr>
          <p:nvPr>
            <p:ph idx="1"/>
          </p:nvPr>
        </p:nvSpPr>
        <p:spPr>
          <a:xfrm>
            <a:off x="1104900" y="1200150"/>
            <a:ext cx="7451725" cy="3082925"/>
          </a:xfrm>
        </p:spPr>
        <p:txBody>
          <a:bodyPr vert="horz" wrap="square" lIns="91440" tIns="45720" rIns="91440" bIns="45720" anchor="t"/>
          <a:lstStyle/>
          <a:p>
            <a:pPr eaLnBrk="1" hangingPunct="1"/>
            <a:r>
              <a:rPr lang="en-US" altLang="zh-CN" b="1"/>
              <a:t>《</a:t>
            </a:r>
            <a:r>
              <a:rPr lang="zh-CN" altLang="en-US" b="1"/>
              <a:t>蜀相</a:t>
            </a:r>
            <a:r>
              <a:rPr lang="en-US" altLang="zh-CN" b="1"/>
              <a:t>》</a:t>
            </a:r>
            <a:r>
              <a:rPr lang="zh-CN" altLang="en-US" b="1"/>
              <a:t>杜甫</a:t>
            </a:r>
            <a:endParaRPr lang="zh-CN" altLang="en-US" b="1"/>
          </a:p>
          <a:p>
            <a:pPr eaLnBrk="1" hangingPunct="1"/>
            <a:r>
              <a:rPr lang="zh-CN" altLang="en-US" b="1">
                <a:solidFill>
                  <a:srgbClr val="0000FF"/>
                </a:solidFill>
              </a:rPr>
              <a:t>丞相祠堂何处寻，锦官城外柏森森。</a:t>
            </a:r>
            <a:endParaRPr lang="zh-CN" altLang="en-US" b="1">
              <a:solidFill>
                <a:srgbClr val="0000FF"/>
              </a:solidFill>
            </a:endParaRPr>
          </a:p>
          <a:p>
            <a:pPr eaLnBrk="1" hangingPunct="1"/>
            <a:r>
              <a:rPr lang="zh-CN" altLang="en-US" b="1">
                <a:solidFill>
                  <a:srgbClr val="0000FF"/>
                </a:solidFill>
              </a:rPr>
              <a:t>映阶碧草自春色，隔叶黄鹂空好音。 </a:t>
            </a:r>
            <a:endParaRPr lang="zh-CN" altLang="en-US" b="1">
              <a:solidFill>
                <a:srgbClr val="0000FF"/>
              </a:solidFill>
            </a:endParaRPr>
          </a:p>
          <a:p>
            <a:pPr eaLnBrk="1" hangingPunct="1"/>
            <a:r>
              <a:rPr lang="zh-CN" altLang="en-US" b="1">
                <a:solidFill>
                  <a:srgbClr val="0000FF"/>
                </a:solidFill>
              </a:rPr>
              <a:t>三顾频烦天下计，两朝开济老臣心。</a:t>
            </a:r>
            <a:endParaRPr lang="zh-CN" altLang="en-US" b="1">
              <a:solidFill>
                <a:srgbClr val="0000FF"/>
              </a:solidFill>
            </a:endParaRPr>
          </a:p>
          <a:p>
            <a:pPr eaLnBrk="1" hangingPunct="1"/>
            <a:r>
              <a:rPr lang="zh-CN" altLang="en-US" b="1">
                <a:solidFill>
                  <a:srgbClr val="0000FF"/>
                </a:solidFill>
              </a:rPr>
              <a:t>出师未捷身先死，长使英雄泪满襟。</a:t>
            </a:r>
            <a:endParaRPr lang="zh-CN" altLang="en-US" b="1">
              <a:solidFill>
                <a:srgbClr val="0000FF"/>
              </a:solidFill>
            </a:endParaRPr>
          </a:p>
        </p:txBody>
      </p:sp>
      <p:sp>
        <p:nvSpPr>
          <p:cNvPr id="21508"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
        <p:nvSpPr>
          <p:cNvPr id="13316" name="文本框 1"/>
          <p:cNvSpPr txBox="1"/>
          <p:nvPr/>
        </p:nvSpPr>
        <p:spPr>
          <a:xfrm>
            <a:off x="1293813" y="4614863"/>
            <a:ext cx="6716712" cy="1554162"/>
          </a:xfrm>
          <a:prstGeom prst="rect">
            <a:avLst/>
          </a:prstGeom>
          <a:noFill/>
          <a:ln w="9525">
            <a:noFill/>
          </a:ln>
        </p:spPr>
        <p:txBody>
          <a:bodyPr wrap="none">
            <a:spAutoFit/>
          </a:bodyPr>
          <a:lstStyle/>
          <a:p>
            <a:r>
              <a:rPr lang="zh-CN" altLang="en-US" sz="3200" b="1">
                <a:solidFill>
                  <a:srgbClr val="990099"/>
                </a:solidFill>
                <a:latin typeface="Arial" panose="020b0604020202020204" pitchFamily="34" charset="0"/>
              </a:rPr>
              <a:t>《狱中题壁》谭嗣同</a:t>
            </a:r>
            <a:endParaRPr lang="zh-CN" altLang="en-US" sz="3200" b="1">
              <a:solidFill>
                <a:srgbClr val="990099"/>
              </a:solidFill>
              <a:latin typeface="Arial" panose="020b0604020202020204" pitchFamily="34" charset="0"/>
            </a:endParaRPr>
          </a:p>
          <a:p>
            <a:r>
              <a:rPr lang="zh-CN" altLang="en-US" sz="3200" b="1">
                <a:solidFill>
                  <a:srgbClr val="FF0000"/>
                </a:solidFill>
                <a:latin typeface="Arial" panose="020b0604020202020204" pitchFamily="34" charset="0"/>
              </a:rPr>
              <a:t>望门投止思张俭，忍死须臾待杜根。</a:t>
            </a:r>
            <a:endParaRPr lang="zh-CN" altLang="en-US" sz="3200" b="1">
              <a:solidFill>
                <a:srgbClr val="FF0000"/>
              </a:solidFill>
              <a:latin typeface="Arial" panose="020b0604020202020204" pitchFamily="34" charset="0"/>
            </a:endParaRPr>
          </a:p>
          <a:p>
            <a:r>
              <a:rPr lang="zh-CN" altLang="en-US" sz="3200" b="1">
                <a:solidFill>
                  <a:srgbClr val="FF0000"/>
                </a:solidFill>
                <a:latin typeface="Arial" panose="020b0604020202020204" pitchFamily="34" charset="0"/>
              </a:rPr>
              <a:t>我自横刀向天笑，去留肝胆两昆仑!</a:t>
            </a:r>
            <a:endParaRPr lang="zh-CN" altLang="en-US" sz="3200" b="1">
              <a:solidFill>
                <a:srgbClr val="FF0000"/>
              </a:solidFill>
              <a:latin typeface="Arial" panose="020b0604020202020204" pitchFamily="34" charset="0"/>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blinds(horizontal)">
                                      <p:cBhvr>
                                        <p:cTn id="7" dur="500"/>
                                        <p:tgtEl>
                                          <p:spTgt spid="133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4">
                                            <p:txEl>
                                              <p:pRg st="0" end="0"/>
                                            </p:txEl>
                                          </p:spTgt>
                                        </p:tgtEl>
                                        <p:attrNameLst>
                                          <p:attrName>style.visibility</p:attrName>
                                        </p:attrNameLst>
                                      </p:cBhvr>
                                      <p:to>
                                        <p:strVal val="visible"/>
                                      </p:to>
                                    </p:set>
                                    <p:animEffect transition="in" filter="box(in)">
                                      <p:cBhvr>
                                        <p:cTn id="12" dur="500"/>
                                        <p:tgtEl>
                                          <p:spTgt spid="1331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314">
                                            <p:txEl>
                                              <p:pRg st="1" end="1"/>
                                            </p:txEl>
                                          </p:spTgt>
                                        </p:tgtEl>
                                        <p:attrNameLst>
                                          <p:attrName>style.visibility</p:attrName>
                                        </p:attrNameLst>
                                      </p:cBhvr>
                                      <p:to>
                                        <p:strVal val="visible"/>
                                      </p:to>
                                    </p:set>
                                    <p:animEffect transition="in" filter="box(in)">
                                      <p:cBhvr>
                                        <p:cTn id="17" dur="500"/>
                                        <p:tgtEl>
                                          <p:spTgt spid="1331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314">
                                            <p:txEl>
                                              <p:pRg st="2" end="2"/>
                                            </p:txEl>
                                          </p:spTgt>
                                        </p:tgtEl>
                                        <p:attrNameLst>
                                          <p:attrName>style.visibility</p:attrName>
                                        </p:attrNameLst>
                                      </p:cBhvr>
                                      <p:to>
                                        <p:strVal val="visible"/>
                                      </p:to>
                                    </p:set>
                                    <p:animEffect transition="in" filter="box(in)">
                                      <p:cBhvr>
                                        <p:cTn id="22" dur="500"/>
                                        <p:tgtEl>
                                          <p:spTgt spid="1331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314">
                                            <p:txEl>
                                              <p:pRg st="3" end="3"/>
                                            </p:txEl>
                                          </p:spTgt>
                                        </p:tgtEl>
                                        <p:attrNameLst>
                                          <p:attrName>style.visibility</p:attrName>
                                        </p:attrNameLst>
                                      </p:cBhvr>
                                      <p:to>
                                        <p:strVal val="visible"/>
                                      </p:to>
                                    </p:set>
                                    <p:animEffect transition="in" filter="box(in)">
                                      <p:cBhvr>
                                        <p:cTn id="27" dur="500"/>
                                        <p:tgtEl>
                                          <p:spTgt spid="1331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314">
                                            <p:txEl>
                                              <p:pRg st="4" end="4"/>
                                            </p:txEl>
                                          </p:spTgt>
                                        </p:tgtEl>
                                        <p:attrNameLst>
                                          <p:attrName>style.visibility</p:attrName>
                                        </p:attrNameLst>
                                      </p:cBhvr>
                                      <p:to>
                                        <p:strVal val="visible"/>
                                      </p:to>
                                    </p:set>
                                    <p:animEffect transition="in" filter="box(in)">
                                      <p:cBhvr>
                                        <p:cTn id="32" dur="500"/>
                                        <p:tgtEl>
                                          <p:spTgt spid="1331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16"/>
                                        </p:tgtEl>
                                        <p:attrNameLst>
                                          <p:attrName>style.visibility</p:attrName>
                                        </p:attrNameLst>
                                      </p:cBhvr>
                                      <p:to>
                                        <p:strVal val="visible"/>
                                      </p:to>
                                    </p:set>
                                    <p:anim calcmode="lin" valueType="num">
                                      <p:cBhvr additive="base">
                                        <p:cTn id="37" dur="500" fill="hold"/>
                                        <p:tgtEl>
                                          <p:spTgt spid="13316"/>
                                        </p:tgtEl>
                                        <p:attrNameLst>
                                          <p:attrName>ppt_x</p:attrName>
                                        </p:attrNameLst>
                                      </p:cBhvr>
                                      <p:tavLst>
                                        <p:tav tm="0">
                                          <p:val>
                                            <p:strVal val="#ppt_x"/>
                                          </p:val>
                                        </p:tav>
                                        <p:tav tm="100000">
                                          <p:val>
                                            <p:strVal val="#ppt_x"/>
                                          </p:val>
                                        </p:tav>
                                      </p:tavLst>
                                    </p:anim>
                                    <p:anim calcmode="lin" valueType="num">
                                      <p:cBhvr additive="base">
                                        <p:cTn id="3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13314" grpId="0" uiExpand="1" build="p"/>
      <p:bldP spid="1331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标题 118785"/>
          <p:cNvSpPr>
            <a:spLocks noGrp="1"/>
          </p:cNvSpPr>
          <p:nvPr>
            <p:ph type="title"/>
          </p:nvPr>
        </p:nvSpPr>
        <p:spPr>
          <a:xfrm>
            <a:off x="457200" y="274638"/>
            <a:ext cx="8229600" cy="1830387"/>
          </a:xfrm>
        </p:spPr>
        <p:txBody>
          <a:bodyPr vert="horz" wrap="square" lIns="91440" tIns="45720" rIns="91440" bIns="45720" anchor="ctr"/>
          <a:lstStyle/>
          <a:p>
            <a:pPr eaLnBrk="1" hangingPunct="1"/>
            <a:r>
              <a:rPr lang="zh-CN" altLang="en-US" sz="2800" b="1">
                <a:ea typeface="华文彩云" pitchFamily="2" charset="-122"/>
              </a:rPr>
              <a:t>我的遇合冥冥之中有什么天意吗？</a:t>
            </a:r>
            <a:endParaRPr lang="zh-CN" altLang="en-US" sz="2800" b="1">
              <a:ea typeface="华文彩云" pitchFamily="2" charset="-122"/>
            </a:endParaRPr>
          </a:p>
        </p:txBody>
      </p:sp>
      <p:sp>
        <p:nvSpPr>
          <p:cNvPr id="12290" name="文本占位符 118786"/>
          <p:cNvSpPr>
            <a:spLocks noGrp="1"/>
          </p:cNvSpPr>
          <p:nvPr>
            <p:ph idx="1"/>
          </p:nvPr>
        </p:nvSpPr>
        <p:spPr>
          <a:xfrm>
            <a:off x="1104900" y="2660650"/>
            <a:ext cx="7451725" cy="1622425"/>
          </a:xfrm>
        </p:spPr>
        <p:txBody>
          <a:bodyPr vert="horz" wrap="square" lIns="91440" tIns="45720" rIns="91440" bIns="45720" anchor="t"/>
          <a:lstStyle/>
          <a:p>
            <a:pPr eaLnBrk="1" hangingPunct="1"/>
            <a:r>
              <a:rPr lang="zh-CN" altLang="en-US" b="1">
                <a:solidFill>
                  <a:srgbClr val="FF0000"/>
                </a:solidFill>
              </a:rPr>
              <a:t>他们都是爱国英雄，表达了我对他们的崇敬和赞美之情。</a:t>
            </a:r>
            <a:endParaRPr lang="zh-CN" altLang="en-US" b="1">
              <a:solidFill>
                <a:srgbClr val="FF0000"/>
              </a:solidFill>
            </a:endParaRPr>
          </a:p>
        </p:txBody>
      </p:sp>
      <p:sp>
        <p:nvSpPr>
          <p:cNvPr id="22532" name="日期占位符 1"/>
          <p:cNvSpPr txBox="1">
            <a:spLocks noGrp="1"/>
          </p:cNvSpPr>
          <p:nvPr>
            <p:ph type="dt" sz="half" idx="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endParaRPr altLang="en-US" sz="1400"/>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additive="base">
                                        <p:cTn id="7" dur="500" fill="hold"/>
                                        <p:tgtEl>
                                          <p:spTgt spid="12289"/>
                                        </p:tgtEl>
                                        <p:attrNameLst>
                                          <p:attrName>ppt_x</p:attrName>
                                        </p:attrNameLst>
                                      </p:cBhvr>
                                      <p:tavLst>
                                        <p:tav tm="0">
                                          <p:val>
                                            <p:strVal val="#ppt_x"/>
                                          </p:val>
                                        </p:tav>
                                        <p:tav tm="100000">
                                          <p:val>
                                            <p:strVal val="#ppt_x"/>
                                          </p:val>
                                        </p:tav>
                                      </p:tavLst>
                                    </p:anim>
                                    <p:anim calcmode="lin" valueType="num">
                                      <p:cBhvr additive="base">
                                        <p:cTn id="8" dur="500" fill="hold"/>
                                        <p:tgtEl>
                                          <p:spTgt spid="122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2290">
                                            <p:txEl>
                                              <p:pRg st="0" end="0"/>
                                            </p:txEl>
                                          </p:spTgt>
                                        </p:tgtEl>
                                        <p:attrNameLst>
                                          <p:attrName>style.visibility</p:attrName>
                                        </p:attrNameLst>
                                      </p:cBhvr>
                                      <p:to>
                                        <p:strVal val="visible"/>
                                      </p:to>
                                    </p:set>
                                    <p:animEffect transition="in" filter="checkerboard(across)">
                                      <p:cBhvr>
                                        <p:cTn id="13" dur="500"/>
                                        <p:tgtEl>
                                          <p:spTgt spid="122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12290" grpId="0"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113</Paragraphs>
  <Slides>23</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23</vt:i4>
      </vt:variant>
    </vt:vector>
  </HeadingPairs>
  <TitlesOfParts>
    <vt:vector baseType="lpstr" size="33">
      <vt:lpstr>Arial</vt:lpstr>
      <vt:lpstr>宋体</vt:lpstr>
      <vt:lpstr>Times New Roman</vt:lpstr>
      <vt:lpstr>Calibri Light</vt:lpstr>
      <vt:lpstr>Calibri</vt:lpstr>
      <vt:lpstr>黑体</vt:lpstr>
      <vt:lpstr>华文行楷</vt:lpstr>
      <vt:lpstr>华文彩云</vt:lpstr>
      <vt:lpstr>华文隶书</vt:lpstr>
      <vt:lpstr>自定义设计方案</vt:lpstr>
      <vt:lpstr>PowerPoint Presentation</vt:lpstr>
      <vt:lpstr>PowerPoint Presentation</vt:lpstr>
      <vt:lpstr>PowerPoint Presentation</vt:lpstr>
      <vt:lpstr>PowerPoint Presentation</vt:lpstr>
      <vt:lpstr>PowerPoint Presentation</vt:lpstr>
      <vt:lpstr>PowerPoint Presentation</vt:lpstr>
      <vt:lpstr>思考：读岳飞手书的诸葛亮前后《出师表》后有什么感受？</vt:lpstr>
      <vt:lpstr>补充材料</vt:lpstr>
      <vt:lpstr>我的遇合冥冥之中有什么天意吗？</vt:lpstr>
      <vt:lpstr>PowerPoint Presentation</vt:lpstr>
      <vt:lpstr>作者读跋后有何感受？</vt:lpstr>
      <vt:lpstr>作者进一步联想到了与《出师表》有关的内容？</vt:lpstr>
      <vt:lpstr>合作探究：作者是怎样一步一步夜读岳飞的？</vt:lpstr>
      <vt:lpstr>文章最后一段怎样理解？</vt:lpstr>
      <vt:lpstr>PowerPoint Presentation</vt:lpstr>
      <vt:lpstr>请同学谈谈《夜读岳飞》，有何现实意义？</vt:lpstr>
      <vt:lpstr>《夜读岳飞》中考真题训练</vt:lpstr>
      <vt:lpstr>参考答案</vt:lpstr>
      <vt:lpstr>PowerPoint Presentation</vt:lpstr>
      <vt:lpstr>       1136年因朝廷不供军粮，岳飞收复山河功败垂成，壮志难酬，填《满江红 》抒怀：</vt:lpstr>
      <vt:lpstr>      岳飞是南宋著名的抗金将领，为奸臣和昏君所害，死后封为“鄂王”；立岳庙 。</vt:lpstr>
      <vt:lpstr>       人们在杭州岳飞墓前铸造了秦桧夫妇等四个铁人，造象为双手反剪面，向岳坟跪着，墓阙上悬联：</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2020-12-29T13:33:32.409</cp:lastPrinted>
  <dcterms:created xsi:type="dcterms:W3CDTF">2020-12-29T13:33:32Z</dcterms:created>
  <dcterms:modified xsi:type="dcterms:W3CDTF">2020-12-29T05:33:33Z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