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69" r:id="rId2"/>
    <p:sldId id="283" r:id="rId3"/>
    <p:sldId id="272" r:id="rId4"/>
    <p:sldId id="324" r:id="rId5"/>
    <p:sldId id="285" r:id="rId6"/>
    <p:sldId id="273" r:id="rId7"/>
    <p:sldId id="294" r:id="rId8"/>
    <p:sldId id="274" r:id="rId9"/>
    <p:sldId id="275" r:id="rId10"/>
    <p:sldId id="276" r:id="rId11"/>
    <p:sldId id="317" r:id="rId12"/>
    <p:sldId id="304" r:id="rId13"/>
    <p:sldId id="298" r:id="rId14"/>
    <p:sldId id="319" r:id="rId15"/>
    <p:sldId id="299" r:id="rId16"/>
    <p:sldId id="321" r:id="rId17"/>
    <p:sldId id="320" r:id="rId18"/>
    <p:sldId id="277" r:id="rId19"/>
    <p:sldId id="278" r:id="rId20"/>
    <p:sldId id="322" r:id="rId21"/>
    <p:sldId id="323" r:id="rId22"/>
    <p:sldId id="279" r:id="rId23"/>
    <p:sldId id="280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02"/>
  </p:normalViewPr>
  <p:slideViewPr>
    <p:cSldViewPr snapToGrid="0" snapToObjects="1">
      <p:cViewPr varScale="1">
        <p:scale>
          <a:sx n="71" d="100"/>
          <a:sy n="71" d="100"/>
        </p:scale>
        <p:origin x="6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C5652-FE1E-0541-B8D8-94794E1BDE6A}" type="datetimeFigureOut">
              <a:rPr kumimoji="1" lang="zh-CN" altLang="en-US" smtClean="0"/>
              <a:t>2021/4/26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BF297-937C-0A4F-BB39-96AA097089A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png" /><Relationship Id="rId11" Type="http://schemas.openxmlformats.org/officeDocument/2006/relationships/image" Target="../media/image10.png" /><Relationship Id="rId12" Type="http://schemas.openxmlformats.org/officeDocument/2006/relationships/image" Target="../media/image11.jpeg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6.png" /><Relationship Id="rId4" Type="http://schemas.openxmlformats.org/officeDocument/2006/relationships/image" Target="../media/image2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6.png" /><Relationship Id="rId4" Type="http://schemas.openxmlformats.org/officeDocument/2006/relationships/image" Target="../media/image17.png" /><Relationship Id="rId5" Type="http://schemas.openxmlformats.org/officeDocument/2006/relationships/image" Target="../media/image2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2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24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8.png" /><Relationship Id="rId11" Type="http://schemas.openxmlformats.org/officeDocument/2006/relationships/image" Target="../media/image19.svg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8.png" /><Relationship Id="rId11" Type="http://schemas.openxmlformats.org/officeDocument/2006/relationships/image" Target="../media/image19.svg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5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5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2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9.png" /><Relationship Id="rId11" Type="http://schemas.openxmlformats.org/officeDocument/2006/relationships/image" Target="../media/image27.png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26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9.png" /><Relationship Id="rId5" Type="http://schemas.openxmlformats.org/officeDocument/2006/relationships/image" Target="../media/image16.png" /><Relationship Id="rId6" Type="http://schemas.openxmlformats.org/officeDocument/2006/relationships/image" Target="../media/image1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image" Target="../media/image2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Relationship Id="rId7" Type="http://schemas.openxmlformats.org/officeDocument/2006/relationships/image" Target="../media/image1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Relationship Id="rId9" Type="http://schemas.openxmlformats.org/officeDocument/2006/relationships/hyperlink" Target="file:///C:\Users\Administrator\My%20Documents\&#25105;&#30340;&#35270;&#39057;\&#36814;&#26149;&#19977;&#22992;&#22969;.MPG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9.png" /><Relationship Id="rId7" Type="http://schemas.openxmlformats.org/officeDocument/2006/relationships/image" Target="../media/image16.png" /><Relationship Id="rId8" Type="http://schemas.openxmlformats.org/officeDocument/2006/relationships/image" Target="../media/image1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3771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7018"/>
            <a:ext cx="12192000" cy="380098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4106642"/>
            <a:ext cx="12192000" cy="275135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194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618718" y="0"/>
            <a:ext cx="1573282" cy="1195061"/>
          </a:xfrm>
          <a:prstGeom prst="rect">
            <a:avLst/>
          </a:prstGeom>
        </p:spPr>
      </p:pic>
      <p:sp>
        <p:nvSpPr>
          <p:cNvPr id="54" name="任意多边形 53"/>
          <p:cNvSpPr/>
          <p:nvPr/>
        </p:nvSpPr>
        <p:spPr>
          <a:xfrm>
            <a:off x="5889314" y="3159528"/>
            <a:ext cx="3020" cy="316"/>
          </a:xfrm>
          <a:custGeom>
            <a:rect l="l" t="t" r="r" b="b"/>
            <a:pathLst>
              <a:path w="3020" h="316">
                <a:moveTo>
                  <a:pt x="1384" y="0"/>
                </a:moveTo>
                <a:lnTo>
                  <a:pt x="3020" y="0"/>
                </a:lnTo>
                <a:lnTo>
                  <a:pt x="0" y="316"/>
                </a:lnTo>
                <a:lnTo>
                  <a:pt x="1384" y="0"/>
                </a:lnTo>
                <a:close/>
              </a:path>
            </a:pathLst>
          </a:cu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7385645" y="3165549"/>
            <a:ext cx="782388" cy="1341748"/>
            <a:chOff x="1602623" y="3430715"/>
            <a:chExt cx="782388" cy="1341748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1747596" y="3596534"/>
              <a:ext cx="492443" cy="93391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kumimoji="1" lang="zh-CN" altLang="en-US" sz="20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红楼梦</a:t>
              </a:r>
              <a:endParaRPr lang="zh-CN" altLang="en-US" sz="20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304" y="-212"/>
            <a:ext cx="38023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统编版高中语文必修下册第七单元</a:t>
            </a: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4106641"/>
            <a:ext cx="2032717" cy="2004792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9953321" y="2507657"/>
            <a:ext cx="2005238" cy="387439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85970" y="2369466"/>
            <a:ext cx="2895420" cy="55943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5400" y="5127736"/>
            <a:ext cx="2457854" cy="474891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16000" y="2315210"/>
            <a:ext cx="6374130" cy="2288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r">
              <a:lnSpc>
                <a:spcPct val="170000"/>
              </a:lnSpc>
            </a:pPr>
            <a:r>
              <a:rPr lang="zh-CN" sz="3600" b="1">
                <a:ea typeface="黑体" panose="02010609060101010101" charset="-122"/>
              </a:rPr>
              <a:t>在矛盾冲突中</a:t>
            </a:r>
            <a:r>
              <a:rPr lang="zh-CN" altLang="en-US" sz="6000" b="1">
                <a:ln w="19050" cap="flat" cmpd="sng">
                  <a:prstDash val="solid"/>
                  <a:round/>
                </a:ln>
                <a:solidFill>
                  <a:schemeClr val="tx1"/>
                </a:solidFill>
                <a:effectLst>
                  <a:glow rad="63500">
                    <a:schemeClr val="accent1">
                      <a:alpha val="40000"/>
                    </a:schemeClr>
                  </a:glow>
                  <a:outerShdw blurRad="63500" dist="38100" dir="5400000" sx="102000" sy="102000" algn="t" rotWithShape="0">
                    <a:srgbClr val="D85974">
                      <a:alpha val="95000"/>
                    </a:srgbClr>
                  </a:outerShdw>
                  <a:reflection stA="45000" endPos="0" dist="50800" dir="5400000" sy="-100000" algn="bl" rotWithShape="0"/>
                </a:effectLst>
                <a:latin typeface="汉仪哈哈体简" panose="02010604000101010101" charset="-122"/>
                <a:ea typeface="汉仪哈哈体简" panose="02010604000101010101" charset="-122"/>
              </a:rPr>
              <a:t>窥探</a:t>
            </a:r>
            <a:r>
              <a:rPr lang="zh-CN" sz="3600" b="1">
                <a:ea typeface="黑体" panose="02010609060101010101" charset="-122"/>
              </a:rPr>
              <a:t>人物性格</a:t>
            </a:r>
            <a:endParaRPr lang="en-US" sz="1400" b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 algn="r">
              <a:lnSpc>
                <a:spcPct val="170000"/>
              </a:lnSpc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以《红楼梦》第三十三回为例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30895" y="2928620"/>
            <a:ext cx="3392170" cy="3356610"/>
            <a:chOff x="13277" y="4612"/>
            <a:chExt cx="5342" cy="528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3277" y="4612"/>
              <a:ext cx="5343" cy="5287"/>
            </a:xfrm>
            <a:prstGeom prst="rect">
              <a:avLst/>
            </a:prstGeom>
          </p:spPr>
        </p:pic>
        <p:pic>
          <p:nvPicPr>
            <p:cNvPr id="4" name="图片 3" descr="2"/>
            <p:cNvPicPr>
              <a:picLocks noChangeAspect="1"/>
            </p:cNvPicPr>
            <p:nvPr/>
          </p:nvPicPr>
          <p:blipFill>
            <a:blip r:embed="rId12"/>
            <a:srcRect l="14120" r="15679"/>
            <a:stretch>
              <a:fillRect/>
            </a:stretch>
          </p:blipFill>
          <p:spPr>
            <a:xfrm>
              <a:off x="13546" y="4791"/>
              <a:ext cx="4804" cy="4852"/>
            </a:xfrm>
            <a:prstGeom prst="ellipse">
              <a:avLst/>
            </a:prstGeom>
          </p:spPr>
        </p:pic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638979" y="1421414"/>
            <a:ext cx="10914042" cy="4287952"/>
          </a:xfrm>
          <a:custGeom>
            <a:gdLst>
              <a:gd name="connsiteX0" fmla="*/ 0 w 10914042"/>
              <a:gd name="connsiteY0" fmla="*/ 0 h 3641621"/>
              <a:gd name="connsiteX1" fmla="*/ 10914042 w 10914042"/>
              <a:gd name="connsiteY1" fmla="*/ 0 h 3641621"/>
              <a:gd name="connsiteX2" fmla="*/ 10914042 w 10914042"/>
              <a:gd name="connsiteY2" fmla="*/ 1569832 h 3641621"/>
              <a:gd name="connsiteX3" fmla="*/ 8185532 w 10914042"/>
              <a:gd name="connsiteY3" fmla="*/ 1569832 h 3641621"/>
              <a:gd name="connsiteX4" fmla="*/ 8185532 w 10914042"/>
              <a:gd name="connsiteY4" fmla="*/ 2680382 h 3641621"/>
              <a:gd name="connsiteX5" fmla="*/ 10914042 w 10914042"/>
              <a:gd name="connsiteY5" fmla="*/ 2680382 h 3641621"/>
              <a:gd name="connsiteX6" fmla="*/ 5457021 w 10914042"/>
              <a:gd name="connsiteY6" fmla="*/ 3641621 h 3641621"/>
              <a:gd name="connsiteX7" fmla="*/ 0 w 10914042"/>
              <a:gd name="connsiteY7" fmla="*/ 2680382 h 3641621"/>
              <a:gd name="connsiteX8" fmla="*/ 2728511 w 10914042"/>
              <a:gd name="connsiteY8" fmla="*/ 2680382 h 3641621"/>
              <a:gd name="connsiteX9" fmla="*/ 2728511 w 10914042"/>
              <a:gd name="connsiteY9" fmla="*/ 1569832 h 3641621"/>
              <a:gd name="connsiteX10" fmla="*/ 0 w 10914042"/>
              <a:gd name="connsiteY10" fmla="*/ 1569832 h 3641621"/>
              <a:gd name="connsiteX0-1" fmla="*/ 0 w 10914042"/>
              <a:gd name="connsiteY0-2" fmla="*/ 0 h 3641621"/>
              <a:gd name="connsiteX1-3" fmla="*/ 10914042 w 10914042"/>
              <a:gd name="connsiteY1-4" fmla="*/ 0 h 3641621"/>
              <a:gd name="connsiteX2-5" fmla="*/ 10914042 w 10914042"/>
              <a:gd name="connsiteY2-6" fmla="*/ 1569832 h 3641621"/>
              <a:gd name="connsiteX3-7" fmla="*/ 8185532 w 10914042"/>
              <a:gd name="connsiteY3-8" fmla="*/ 1569832 h 3641621"/>
              <a:gd name="connsiteX4-9" fmla="*/ 8185532 w 10914042"/>
              <a:gd name="connsiteY4-10" fmla="*/ 2680382 h 3641621"/>
              <a:gd name="connsiteX5-11" fmla="*/ 10914042 w 10914042"/>
              <a:gd name="connsiteY5-12" fmla="*/ 2680382 h 3641621"/>
              <a:gd name="connsiteX6-13" fmla="*/ 5457021 w 10914042"/>
              <a:gd name="connsiteY6-14" fmla="*/ 3641621 h 3641621"/>
              <a:gd name="connsiteX7-15" fmla="*/ 0 w 10914042"/>
              <a:gd name="connsiteY7-16" fmla="*/ 2680382 h 3641621"/>
              <a:gd name="connsiteX8-17" fmla="*/ 2728511 w 10914042"/>
              <a:gd name="connsiteY8-18" fmla="*/ 2680382 h 3641621"/>
              <a:gd name="connsiteX9-19" fmla="*/ 0 w 10914042"/>
              <a:gd name="connsiteY9-20" fmla="*/ 1569832 h 3641621"/>
              <a:gd name="connsiteX10-21" fmla="*/ 0 w 10914042"/>
              <a:gd name="connsiteY10-22" fmla="*/ 0 h 3641621"/>
              <a:gd name="connsiteX0-23" fmla="*/ 0 w 10914042"/>
              <a:gd name="connsiteY0-24" fmla="*/ 0 h 3641621"/>
              <a:gd name="connsiteX1-25" fmla="*/ 10914042 w 10914042"/>
              <a:gd name="connsiteY1-26" fmla="*/ 0 h 3641621"/>
              <a:gd name="connsiteX2-27" fmla="*/ 10914042 w 10914042"/>
              <a:gd name="connsiteY2-28" fmla="*/ 1569832 h 3641621"/>
              <a:gd name="connsiteX3-29" fmla="*/ 8185532 w 10914042"/>
              <a:gd name="connsiteY3-30" fmla="*/ 1569832 h 3641621"/>
              <a:gd name="connsiteX4-31" fmla="*/ 8185532 w 10914042"/>
              <a:gd name="connsiteY4-32" fmla="*/ 2680382 h 3641621"/>
              <a:gd name="connsiteX5-33" fmla="*/ 10914042 w 10914042"/>
              <a:gd name="connsiteY5-34" fmla="*/ 2680382 h 3641621"/>
              <a:gd name="connsiteX6-35" fmla="*/ 5457021 w 10914042"/>
              <a:gd name="connsiteY6-36" fmla="*/ 3641621 h 3641621"/>
              <a:gd name="connsiteX7-37" fmla="*/ 0 w 10914042"/>
              <a:gd name="connsiteY7-38" fmla="*/ 2680382 h 3641621"/>
              <a:gd name="connsiteX8-39" fmla="*/ 2728511 w 10914042"/>
              <a:gd name="connsiteY8-40" fmla="*/ 2680382 h 3641621"/>
              <a:gd name="connsiteX9-41" fmla="*/ 0 w 10914042"/>
              <a:gd name="connsiteY9-42" fmla="*/ 0 h 3641621"/>
              <a:gd name="connsiteX0-43" fmla="*/ 0 w 10914042"/>
              <a:gd name="connsiteY0-44" fmla="*/ 0 h 3641621"/>
              <a:gd name="connsiteX1-45" fmla="*/ 10914042 w 10914042"/>
              <a:gd name="connsiteY1-46" fmla="*/ 0 h 3641621"/>
              <a:gd name="connsiteX2-47" fmla="*/ 10914042 w 10914042"/>
              <a:gd name="connsiteY2-48" fmla="*/ 1569832 h 3641621"/>
              <a:gd name="connsiteX3-49" fmla="*/ 8185532 w 10914042"/>
              <a:gd name="connsiteY3-50" fmla="*/ 2680382 h 3641621"/>
              <a:gd name="connsiteX4-51" fmla="*/ 10914042 w 10914042"/>
              <a:gd name="connsiteY4-52" fmla="*/ 2680382 h 3641621"/>
              <a:gd name="connsiteX5-53" fmla="*/ 5457021 w 10914042"/>
              <a:gd name="connsiteY5-54" fmla="*/ 3641621 h 3641621"/>
              <a:gd name="connsiteX6-55" fmla="*/ 0 w 10914042"/>
              <a:gd name="connsiteY6-56" fmla="*/ 2680382 h 3641621"/>
              <a:gd name="connsiteX7-57" fmla="*/ 2728511 w 10914042"/>
              <a:gd name="connsiteY7-58" fmla="*/ 2680382 h 3641621"/>
              <a:gd name="connsiteX8-59" fmla="*/ 0 w 10914042"/>
              <a:gd name="connsiteY8-60" fmla="*/ 0 h 3641621"/>
              <a:gd name="connsiteX0-61" fmla="*/ 0 w 10914042"/>
              <a:gd name="connsiteY0-62" fmla="*/ 0 h 3641621"/>
              <a:gd name="connsiteX1-63" fmla="*/ 10914042 w 10914042"/>
              <a:gd name="connsiteY1-64" fmla="*/ 0 h 3641621"/>
              <a:gd name="connsiteX2-65" fmla="*/ 8185532 w 10914042"/>
              <a:gd name="connsiteY2-66" fmla="*/ 2680382 h 3641621"/>
              <a:gd name="connsiteX3-67" fmla="*/ 10914042 w 10914042"/>
              <a:gd name="connsiteY3-68" fmla="*/ 2680382 h 3641621"/>
              <a:gd name="connsiteX4-69" fmla="*/ 5457021 w 10914042"/>
              <a:gd name="connsiteY4-70" fmla="*/ 3641621 h 3641621"/>
              <a:gd name="connsiteX5-71" fmla="*/ 0 w 10914042"/>
              <a:gd name="connsiteY5-72" fmla="*/ 2680382 h 3641621"/>
              <a:gd name="connsiteX6-73" fmla="*/ 2728511 w 10914042"/>
              <a:gd name="connsiteY6-74" fmla="*/ 2680382 h 3641621"/>
              <a:gd name="connsiteX7-75" fmla="*/ 0 w 10914042"/>
              <a:gd name="connsiteY7-76" fmla="*/ 0 h 3641621"/>
              <a:gd name="connsiteX0-77" fmla="*/ 0 w 10914042"/>
              <a:gd name="connsiteY0-78" fmla="*/ 0 h 3641621"/>
              <a:gd name="connsiteX1-79" fmla="*/ 10914042 w 10914042"/>
              <a:gd name="connsiteY1-80" fmla="*/ 0 h 3641621"/>
              <a:gd name="connsiteX2-81" fmla="*/ 8185532 w 10914042"/>
              <a:gd name="connsiteY2-82" fmla="*/ 2680382 h 3641621"/>
              <a:gd name="connsiteX3-83" fmla="*/ 10914042 w 10914042"/>
              <a:gd name="connsiteY3-84" fmla="*/ 2680382 h 3641621"/>
              <a:gd name="connsiteX4-85" fmla="*/ 5457021 w 10914042"/>
              <a:gd name="connsiteY4-86" fmla="*/ 3641621 h 3641621"/>
              <a:gd name="connsiteX5-87" fmla="*/ 0 w 10914042"/>
              <a:gd name="connsiteY5-88" fmla="*/ 2680382 h 3641621"/>
              <a:gd name="connsiteX6-89" fmla="*/ 1057741 w 10914042"/>
              <a:gd name="connsiteY6-90" fmla="*/ 2681481 h 3641621"/>
              <a:gd name="connsiteX7-91" fmla="*/ 2728511 w 10914042"/>
              <a:gd name="connsiteY7-92" fmla="*/ 2680382 h 3641621"/>
              <a:gd name="connsiteX8-93" fmla="*/ 0 w 10914042"/>
              <a:gd name="connsiteY8-94" fmla="*/ 0 h 364162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914042" h="3641621">
                <a:moveTo>
                  <a:pt x="0" y="0"/>
                </a:moveTo>
                <a:lnTo>
                  <a:pt x="10914042" y="0"/>
                </a:lnTo>
                <a:lnTo>
                  <a:pt x="8185532" y="2680382"/>
                </a:lnTo>
                <a:lnTo>
                  <a:pt x="10914042" y="2680382"/>
                </a:lnTo>
                <a:lnTo>
                  <a:pt x="5457021" y="3641621"/>
                </a:lnTo>
                <a:lnTo>
                  <a:pt x="0" y="2680382"/>
                </a:lnTo>
                <a:lnTo>
                  <a:pt x="1057741" y="2681481"/>
                </a:lnTo>
                <a:lnTo>
                  <a:pt x="2728511" y="26803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9AE7B">
                  <a:alpha val="0"/>
                </a:srgbClr>
              </a:gs>
              <a:gs pos="100000">
                <a:srgbClr val="D9AE7B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3556" y="372715"/>
            <a:ext cx="284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分析贾政形象</a:t>
            </a:r>
          </a:p>
        </p:txBody>
      </p:sp>
      <p:sp>
        <p:nvSpPr>
          <p:cNvPr id="34" name="矩形: 圆角 1"/>
          <p:cNvSpPr/>
          <p:nvPr/>
        </p:nvSpPr>
        <p:spPr>
          <a:xfrm>
            <a:off x="638810" y="1671320"/>
            <a:ext cx="3406775" cy="4003040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1"/>
          <p:cNvSpPr/>
          <p:nvPr/>
        </p:nvSpPr>
        <p:spPr>
          <a:xfrm>
            <a:off x="4711700" y="1671320"/>
            <a:ext cx="3276600" cy="259016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1"/>
          <p:cNvSpPr/>
          <p:nvPr/>
        </p:nvSpPr>
        <p:spPr>
          <a:xfrm>
            <a:off x="8592820" y="1671320"/>
            <a:ext cx="2958465" cy="3338830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59130" y="2155825"/>
            <a:ext cx="3356610" cy="3525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还解劝，明日酿到他弑君杀父，你们才不劝不成！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为儿的教训儿子，也为的是光宗耀祖。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母亲也不必伤感，皆是作儿的一时性起，从此以后再也不打他了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412423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行动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1404455" y="1421414"/>
            <a:ext cx="1875486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134475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728845" y="2155825"/>
            <a:ext cx="3258820" cy="180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一脚踢开掌板，夺过来，咬着牙狠命盖了三四十下。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板子越发下去又狠又快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889048" y="2155997"/>
            <a:ext cx="2366010" cy="2860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眼都红紫了</a:t>
            </a:r>
            <a:endParaRPr kumimoji="1" lang="zh-CN" altLang="en-US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火上烧油一般</a:t>
            </a:r>
            <a:endParaRPr kumimoji="1" lang="zh-CN" altLang="en-US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冷笑</a:t>
            </a:r>
            <a:endParaRPr kumimoji="1" lang="zh-CN" altLang="en-US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长叹一声</a:t>
            </a:r>
            <a:endParaRPr kumimoji="1" lang="zh-CN" altLang="en-US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泪如雨下</a:t>
            </a:r>
            <a:endParaRPr kumimoji="1" lang="zh-CN" altLang="en-US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又急又痛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33797" name="文本框 33796"/>
          <p:cNvSpPr txBox="1"/>
          <p:nvPr/>
        </p:nvSpPr>
        <p:spPr>
          <a:xfrm>
            <a:off x="772160" y="1496695"/>
            <a:ext cx="10586720" cy="4213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“什么《诗经》古文，一概不用虚应故事，只是先把《四书》一气讲明背熟，是最要紧的。”</a:t>
            </a:r>
            <a:r>
              <a:rPr kumimoji="1" lang="zh-CN" altLang="en-US" sz="24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kumimoji="1" lang="en-US" altLang="zh-CN" sz="24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</a:t>
            </a:r>
            <a:r>
              <a:rPr kumimoji="1" lang="zh-CN" altLang="en-US" sz="24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1" lang="en-US" altLang="zh-CN" sz="24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kumimoji="1" lang="zh-CN" altLang="en-US" sz="24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——第9回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br>
              <a:rPr kumimoji="1" lang="zh-CN" altLang="en-US" sz="10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kumimoji="1" lang="zh-CN" altLang="en-US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“你可好生用心习学，再不守分安常，你可仔细着!” </a:t>
            </a:r>
            <a:r>
              <a:rPr kumimoji="1" lang="en-US" altLang="zh-CN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1" lang="zh-CN" altLang="en-US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 ——第23回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br>
              <a:rPr kumimoji="1" lang="zh-CN" altLang="en-US" sz="1000" b="1" spc="300">
                <a:solidFill>
                  <a:srgbClr val="96572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kumimoji="1" lang="zh-CN" altLang="en-US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“自今日为始，不许再做诗做对的了。单要学习八股文章，限你一年，若毫无长进，你也不用念书了，我也不愿有你这样的儿子了。”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kumimoji="1" lang="en-US" altLang="zh-CN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             </a:t>
            </a:r>
            <a:r>
              <a:rPr kumimoji="1" lang="zh-CN" altLang="en-US" sz="2400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——第81回</a:t>
            </a:r>
          </a:p>
        </p:txBody>
      </p:sp>
      <p:sp>
        <p:nvSpPr>
          <p:cNvPr id="5" name="矩形 4"/>
          <p:cNvSpPr/>
          <p:nvPr/>
        </p:nvSpPr>
        <p:spPr>
          <a:xfrm>
            <a:off x="1278356" y="490825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追根溯源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2481" y="270480"/>
            <a:ext cx="284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贾政形象分析</a:t>
            </a:r>
          </a:p>
        </p:txBody>
      </p:sp>
      <p:sp>
        <p:nvSpPr>
          <p:cNvPr id="142339" name="Rectangle 3"/>
          <p:cNvSpPr>
            <a:spLocks noGrp="1"/>
          </p:cNvSpPr>
          <p:nvPr/>
        </p:nvSpPr>
        <p:spPr>
          <a:xfrm>
            <a:off x="596265" y="1325245"/>
            <a:ext cx="741045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一、严父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ClrTx/>
              <a:buSzTx/>
              <a:buFont typeface="+mj-ea"/>
              <a:buNone/>
            </a:pPr>
            <a:r>
              <a:rPr lang="en-US" altLang="zh-CN" sz="2400" b="1"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在家庭中，贾政主观上严于律己，勤于修身，谨于治家，处处按儒家教条规范自己与下人，不敢越雷池半步，他竭思尽虑，试图把自己塑造成一个教子成龙的严父形象。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二、孝子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60000"/>
              </a:lnSpc>
              <a:buClrTx/>
              <a:buSzTx/>
              <a:buNone/>
            </a:pP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作为人子，贾政在家庭中唯贾母之命是听，千方百计让母亲开心，主观上尽全力要使自己成为符合儒家标准的孝子楷模。</a:t>
            </a:r>
            <a:endParaRPr lang="zh-CN" altLang="en-US" b="1">
              <a:sym typeface="+mn-ea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/>
          </a:p>
          <a:p>
            <a:pPr marL="0" indent="0" eaLnBrk="1" hangingPunct="1">
              <a:lnSpc>
                <a:spcPct val="110000"/>
              </a:lnSpc>
              <a:buClrTx/>
              <a:buSzTx/>
              <a:buNone/>
            </a:pPr>
            <a:endParaRPr lang="zh-CN" altLang="en-US" b="1"/>
          </a:p>
          <a:p>
            <a:pPr eaLnBrk="1" hangingPunct="1">
              <a:lnSpc>
                <a:spcPct val="11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 sz="2800"/>
          </a:p>
        </p:txBody>
      </p:sp>
      <p:pic>
        <p:nvPicPr>
          <p:cNvPr id="36867" name="Picture 4" descr="G:\红楼梦\图片\贾政.jpg贾政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4045" y="1325245"/>
            <a:ext cx="3629025" cy="2748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1" name="Rectangle 5"/>
          <p:cNvSpPr/>
          <p:nvPr/>
        </p:nvSpPr>
        <p:spPr>
          <a:xfrm>
            <a:off x="8323898" y="4507230"/>
            <a:ext cx="3449320" cy="1076325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封建制度和礼教的</a:t>
            </a: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</a:rPr>
              <a:t>忠实卫道者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638979" y="1421414"/>
            <a:ext cx="10914042" cy="4287952"/>
          </a:xfrm>
          <a:custGeom>
            <a:gdLst>
              <a:gd name="connsiteX0" fmla="*/ 0 w 10914042"/>
              <a:gd name="connsiteY0" fmla="*/ 0 h 3641621"/>
              <a:gd name="connsiteX1" fmla="*/ 10914042 w 10914042"/>
              <a:gd name="connsiteY1" fmla="*/ 0 h 3641621"/>
              <a:gd name="connsiteX2" fmla="*/ 10914042 w 10914042"/>
              <a:gd name="connsiteY2" fmla="*/ 1569832 h 3641621"/>
              <a:gd name="connsiteX3" fmla="*/ 8185532 w 10914042"/>
              <a:gd name="connsiteY3" fmla="*/ 1569832 h 3641621"/>
              <a:gd name="connsiteX4" fmla="*/ 8185532 w 10914042"/>
              <a:gd name="connsiteY4" fmla="*/ 2680382 h 3641621"/>
              <a:gd name="connsiteX5" fmla="*/ 10914042 w 10914042"/>
              <a:gd name="connsiteY5" fmla="*/ 2680382 h 3641621"/>
              <a:gd name="connsiteX6" fmla="*/ 5457021 w 10914042"/>
              <a:gd name="connsiteY6" fmla="*/ 3641621 h 3641621"/>
              <a:gd name="connsiteX7" fmla="*/ 0 w 10914042"/>
              <a:gd name="connsiteY7" fmla="*/ 2680382 h 3641621"/>
              <a:gd name="connsiteX8" fmla="*/ 2728511 w 10914042"/>
              <a:gd name="connsiteY8" fmla="*/ 2680382 h 3641621"/>
              <a:gd name="connsiteX9" fmla="*/ 2728511 w 10914042"/>
              <a:gd name="connsiteY9" fmla="*/ 1569832 h 3641621"/>
              <a:gd name="connsiteX10" fmla="*/ 0 w 10914042"/>
              <a:gd name="connsiteY10" fmla="*/ 1569832 h 3641621"/>
              <a:gd name="connsiteX0-1" fmla="*/ 0 w 10914042"/>
              <a:gd name="connsiteY0-2" fmla="*/ 0 h 3641621"/>
              <a:gd name="connsiteX1-3" fmla="*/ 10914042 w 10914042"/>
              <a:gd name="connsiteY1-4" fmla="*/ 0 h 3641621"/>
              <a:gd name="connsiteX2-5" fmla="*/ 10914042 w 10914042"/>
              <a:gd name="connsiteY2-6" fmla="*/ 1569832 h 3641621"/>
              <a:gd name="connsiteX3-7" fmla="*/ 8185532 w 10914042"/>
              <a:gd name="connsiteY3-8" fmla="*/ 1569832 h 3641621"/>
              <a:gd name="connsiteX4-9" fmla="*/ 8185532 w 10914042"/>
              <a:gd name="connsiteY4-10" fmla="*/ 2680382 h 3641621"/>
              <a:gd name="connsiteX5-11" fmla="*/ 10914042 w 10914042"/>
              <a:gd name="connsiteY5-12" fmla="*/ 2680382 h 3641621"/>
              <a:gd name="connsiteX6-13" fmla="*/ 5457021 w 10914042"/>
              <a:gd name="connsiteY6-14" fmla="*/ 3641621 h 3641621"/>
              <a:gd name="connsiteX7-15" fmla="*/ 0 w 10914042"/>
              <a:gd name="connsiteY7-16" fmla="*/ 2680382 h 3641621"/>
              <a:gd name="connsiteX8-17" fmla="*/ 2728511 w 10914042"/>
              <a:gd name="connsiteY8-18" fmla="*/ 2680382 h 3641621"/>
              <a:gd name="connsiteX9-19" fmla="*/ 0 w 10914042"/>
              <a:gd name="connsiteY9-20" fmla="*/ 1569832 h 3641621"/>
              <a:gd name="connsiteX10-21" fmla="*/ 0 w 10914042"/>
              <a:gd name="connsiteY10-22" fmla="*/ 0 h 3641621"/>
              <a:gd name="connsiteX0-23" fmla="*/ 0 w 10914042"/>
              <a:gd name="connsiteY0-24" fmla="*/ 0 h 3641621"/>
              <a:gd name="connsiteX1-25" fmla="*/ 10914042 w 10914042"/>
              <a:gd name="connsiteY1-26" fmla="*/ 0 h 3641621"/>
              <a:gd name="connsiteX2-27" fmla="*/ 10914042 w 10914042"/>
              <a:gd name="connsiteY2-28" fmla="*/ 1569832 h 3641621"/>
              <a:gd name="connsiteX3-29" fmla="*/ 8185532 w 10914042"/>
              <a:gd name="connsiteY3-30" fmla="*/ 1569832 h 3641621"/>
              <a:gd name="connsiteX4-31" fmla="*/ 8185532 w 10914042"/>
              <a:gd name="connsiteY4-32" fmla="*/ 2680382 h 3641621"/>
              <a:gd name="connsiteX5-33" fmla="*/ 10914042 w 10914042"/>
              <a:gd name="connsiteY5-34" fmla="*/ 2680382 h 3641621"/>
              <a:gd name="connsiteX6-35" fmla="*/ 5457021 w 10914042"/>
              <a:gd name="connsiteY6-36" fmla="*/ 3641621 h 3641621"/>
              <a:gd name="connsiteX7-37" fmla="*/ 0 w 10914042"/>
              <a:gd name="connsiteY7-38" fmla="*/ 2680382 h 3641621"/>
              <a:gd name="connsiteX8-39" fmla="*/ 2728511 w 10914042"/>
              <a:gd name="connsiteY8-40" fmla="*/ 2680382 h 3641621"/>
              <a:gd name="connsiteX9-41" fmla="*/ 0 w 10914042"/>
              <a:gd name="connsiteY9-42" fmla="*/ 0 h 3641621"/>
              <a:gd name="connsiteX0-43" fmla="*/ 0 w 10914042"/>
              <a:gd name="connsiteY0-44" fmla="*/ 0 h 3641621"/>
              <a:gd name="connsiteX1-45" fmla="*/ 10914042 w 10914042"/>
              <a:gd name="connsiteY1-46" fmla="*/ 0 h 3641621"/>
              <a:gd name="connsiteX2-47" fmla="*/ 10914042 w 10914042"/>
              <a:gd name="connsiteY2-48" fmla="*/ 1569832 h 3641621"/>
              <a:gd name="connsiteX3-49" fmla="*/ 8185532 w 10914042"/>
              <a:gd name="connsiteY3-50" fmla="*/ 2680382 h 3641621"/>
              <a:gd name="connsiteX4-51" fmla="*/ 10914042 w 10914042"/>
              <a:gd name="connsiteY4-52" fmla="*/ 2680382 h 3641621"/>
              <a:gd name="connsiteX5-53" fmla="*/ 5457021 w 10914042"/>
              <a:gd name="connsiteY5-54" fmla="*/ 3641621 h 3641621"/>
              <a:gd name="connsiteX6-55" fmla="*/ 0 w 10914042"/>
              <a:gd name="connsiteY6-56" fmla="*/ 2680382 h 3641621"/>
              <a:gd name="connsiteX7-57" fmla="*/ 2728511 w 10914042"/>
              <a:gd name="connsiteY7-58" fmla="*/ 2680382 h 3641621"/>
              <a:gd name="connsiteX8-59" fmla="*/ 0 w 10914042"/>
              <a:gd name="connsiteY8-60" fmla="*/ 0 h 3641621"/>
              <a:gd name="connsiteX0-61" fmla="*/ 0 w 10914042"/>
              <a:gd name="connsiteY0-62" fmla="*/ 0 h 3641621"/>
              <a:gd name="connsiteX1-63" fmla="*/ 10914042 w 10914042"/>
              <a:gd name="connsiteY1-64" fmla="*/ 0 h 3641621"/>
              <a:gd name="connsiteX2-65" fmla="*/ 8185532 w 10914042"/>
              <a:gd name="connsiteY2-66" fmla="*/ 2680382 h 3641621"/>
              <a:gd name="connsiteX3-67" fmla="*/ 10914042 w 10914042"/>
              <a:gd name="connsiteY3-68" fmla="*/ 2680382 h 3641621"/>
              <a:gd name="connsiteX4-69" fmla="*/ 5457021 w 10914042"/>
              <a:gd name="connsiteY4-70" fmla="*/ 3641621 h 3641621"/>
              <a:gd name="connsiteX5-71" fmla="*/ 0 w 10914042"/>
              <a:gd name="connsiteY5-72" fmla="*/ 2680382 h 3641621"/>
              <a:gd name="connsiteX6-73" fmla="*/ 2728511 w 10914042"/>
              <a:gd name="connsiteY6-74" fmla="*/ 2680382 h 3641621"/>
              <a:gd name="connsiteX7-75" fmla="*/ 0 w 10914042"/>
              <a:gd name="connsiteY7-76" fmla="*/ 0 h 3641621"/>
              <a:gd name="connsiteX0-77" fmla="*/ 0 w 10914042"/>
              <a:gd name="connsiteY0-78" fmla="*/ 0 h 3641621"/>
              <a:gd name="connsiteX1-79" fmla="*/ 10914042 w 10914042"/>
              <a:gd name="connsiteY1-80" fmla="*/ 0 h 3641621"/>
              <a:gd name="connsiteX2-81" fmla="*/ 8185532 w 10914042"/>
              <a:gd name="connsiteY2-82" fmla="*/ 2680382 h 3641621"/>
              <a:gd name="connsiteX3-83" fmla="*/ 10914042 w 10914042"/>
              <a:gd name="connsiteY3-84" fmla="*/ 2680382 h 3641621"/>
              <a:gd name="connsiteX4-85" fmla="*/ 5457021 w 10914042"/>
              <a:gd name="connsiteY4-86" fmla="*/ 3641621 h 3641621"/>
              <a:gd name="connsiteX5-87" fmla="*/ 0 w 10914042"/>
              <a:gd name="connsiteY5-88" fmla="*/ 2680382 h 3641621"/>
              <a:gd name="connsiteX6-89" fmla="*/ 1057741 w 10914042"/>
              <a:gd name="connsiteY6-90" fmla="*/ 2681481 h 3641621"/>
              <a:gd name="connsiteX7-91" fmla="*/ 2728511 w 10914042"/>
              <a:gd name="connsiteY7-92" fmla="*/ 2680382 h 3641621"/>
              <a:gd name="connsiteX8-93" fmla="*/ 0 w 10914042"/>
              <a:gd name="connsiteY8-94" fmla="*/ 0 h 364162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914042" h="3641621">
                <a:moveTo>
                  <a:pt x="0" y="0"/>
                </a:moveTo>
                <a:lnTo>
                  <a:pt x="10914042" y="0"/>
                </a:lnTo>
                <a:lnTo>
                  <a:pt x="8185532" y="2680382"/>
                </a:lnTo>
                <a:lnTo>
                  <a:pt x="10914042" y="2680382"/>
                </a:lnTo>
                <a:lnTo>
                  <a:pt x="5457021" y="3641621"/>
                </a:lnTo>
                <a:lnTo>
                  <a:pt x="0" y="2680382"/>
                </a:lnTo>
                <a:lnTo>
                  <a:pt x="1057741" y="2681481"/>
                </a:lnTo>
                <a:lnTo>
                  <a:pt x="2728511" y="26803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9AE7B">
                  <a:alpha val="0"/>
                </a:srgbClr>
              </a:gs>
              <a:gs pos="100000">
                <a:srgbClr val="D9AE7B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3556" y="372715"/>
            <a:ext cx="3294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分析王夫人形象</a:t>
            </a:r>
          </a:p>
        </p:txBody>
      </p:sp>
      <p:sp>
        <p:nvSpPr>
          <p:cNvPr id="34" name="矩形: 圆角 1"/>
          <p:cNvSpPr/>
          <p:nvPr/>
        </p:nvSpPr>
        <p:spPr>
          <a:xfrm>
            <a:off x="638810" y="1671320"/>
            <a:ext cx="2544445" cy="4003040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1"/>
          <p:cNvSpPr/>
          <p:nvPr/>
        </p:nvSpPr>
        <p:spPr>
          <a:xfrm>
            <a:off x="4711700" y="1671320"/>
            <a:ext cx="2543810" cy="259016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1"/>
          <p:cNvSpPr/>
          <p:nvPr/>
        </p:nvSpPr>
        <p:spPr>
          <a:xfrm>
            <a:off x="8783955" y="1671320"/>
            <a:ext cx="2543810" cy="262445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59130" y="2155825"/>
            <a:ext cx="2484120" cy="3463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老爷也要自重，倘或老太太一时不自在了岂不事大</a:t>
            </a: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16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贾母角度</a:t>
            </a:r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）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也要看夫妻份上越发要他死，岂不是有意绝我</a:t>
            </a: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16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夫妻角度</a:t>
            </a:r>
            <a:r>
              <a:rPr lang="zh-CN" altLang="en-US" sz="16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若有你活着，便死一百个我也不管了</a:t>
            </a:r>
          </a:p>
          <a:p>
            <a:pPr indent="0">
              <a:lnSpc>
                <a:spcPct val="150000"/>
              </a:lnSpc>
              <a:buFont typeface="+mj-ea"/>
              <a:buNone/>
            </a:pP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1600" b="1">
                <a:solidFill>
                  <a:srgbClr val="A5002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打出贾珠这张王牌</a:t>
            </a:r>
            <a:r>
              <a:rPr lang="zh-CN" altLang="en-US" sz="1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endParaRPr kumimoji="1" lang="zh-CN" altLang="en-US" sz="16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046013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行动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73427" y="1421414"/>
            <a:ext cx="1875486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118268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928870" y="2155825"/>
            <a:ext cx="268478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忙穿衣出来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忙忙赶往书房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抱住板子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爬在宝玉身上大哭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9349170" y="2155997"/>
            <a:ext cx="236601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哭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抱住哭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大哭</a:t>
            </a: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失声大哭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2481" y="224760"/>
            <a:ext cx="3294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王夫人形象分析</a:t>
            </a:r>
          </a:p>
        </p:txBody>
      </p:sp>
      <p:sp>
        <p:nvSpPr>
          <p:cNvPr id="142339" name="Rectangle 3"/>
          <p:cNvSpPr>
            <a:spLocks noGrp="1"/>
          </p:cNvSpPr>
          <p:nvPr/>
        </p:nvSpPr>
        <p:spPr>
          <a:xfrm>
            <a:off x="606425" y="1661795"/>
            <a:ext cx="6360160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一、贤妻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对贾母和自己的丈夫贾政恭顺温柔，所以丈夫打儿子，她不敢明劝，只能搬出贾母，甚至是已故的贾珠。</a:t>
            </a: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endParaRPr lang="zh-CN" altLang="en-US" sz="1000" b="1">
              <a:sym typeface="+mn-ea"/>
            </a:endParaRPr>
          </a:p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二、“慈母”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王夫人对宝玉的疼爱一方面是因为</a:t>
            </a: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母子情深</a:t>
            </a: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，另一方面也是出于巩固自己的家庭地位的需要。</a:t>
            </a:r>
            <a:endParaRPr lang="zh-CN" altLang="en-US" b="1">
              <a:sym typeface="+mn-ea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/>
          </a:p>
          <a:p>
            <a:pPr marL="0" indent="0" eaLnBrk="1" hangingPunct="1">
              <a:lnSpc>
                <a:spcPct val="110000"/>
              </a:lnSpc>
              <a:buClrTx/>
              <a:buSzTx/>
              <a:buNone/>
            </a:pPr>
            <a:endParaRPr lang="zh-CN" altLang="en-US" b="1"/>
          </a:p>
          <a:p>
            <a:pPr eaLnBrk="1" hangingPunct="1">
              <a:lnSpc>
                <a:spcPct val="11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 sz="2800"/>
          </a:p>
        </p:txBody>
      </p:sp>
      <p:pic>
        <p:nvPicPr>
          <p:cNvPr id="36867" name="Picture 4" descr="G:\红楼梦\图片\王夫人.jpg王夫人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5280" y="1496695"/>
            <a:ext cx="3557270" cy="3801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1" name="Rectangle 5"/>
          <p:cNvSpPr/>
          <p:nvPr/>
        </p:nvSpPr>
        <p:spPr>
          <a:xfrm>
            <a:off x="6966903" y="697865"/>
            <a:ext cx="675005" cy="539940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典型的封建贵族家庭的贵妇人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任意多边形 74"/>
          <p:cNvSpPr/>
          <p:nvPr/>
        </p:nvSpPr>
        <p:spPr>
          <a:xfrm>
            <a:off x="638979" y="1421414"/>
            <a:ext cx="10914042" cy="4287952"/>
          </a:xfrm>
          <a:custGeom>
            <a:gdLst>
              <a:gd name="connsiteX0" fmla="*/ 0 w 10914042"/>
              <a:gd name="connsiteY0" fmla="*/ 0 h 3641621"/>
              <a:gd name="connsiteX1" fmla="*/ 10914042 w 10914042"/>
              <a:gd name="connsiteY1" fmla="*/ 0 h 3641621"/>
              <a:gd name="connsiteX2" fmla="*/ 10914042 w 10914042"/>
              <a:gd name="connsiteY2" fmla="*/ 1569832 h 3641621"/>
              <a:gd name="connsiteX3" fmla="*/ 8185532 w 10914042"/>
              <a:gd name="connsiteY3" fmla="*/ 1569832 h 3641621"/>
              <a:gd name="connsiteX4" fmla="*/ 8185532 w 10914042"/>
              <a:gd name="connsiteY4" fmla="*/ 2680382 h 3641621"/>
              <a:gd name="connsiteX5" fmla="*/ 10914042 w 10914042"/>
              <a:gd name="connsiteY5" fmla="*/ 2680382 h 3641621"/>
              <a:gd name="connsiteX6" fmla="*/ 5457021 w 10914042"/>
              <a:gd name="connsiteY6" fmla="*/ 3641621 h 3641621"/>
              <a:gd name="connsiteX7" fmla="*/ 0 w 10914042"/>
              <a:gd name="connsiteY7" fmla="*/ 2680382 h 3641621"/>
              <a:gd name="connsiteX8" fmla="*/ 2728511 w 10914042"/>
              <a:gd name="connsiteY8" fmla="*/ 2680382 h 3641621"/>
              <a:gd name="connsiteX9" fmla="*/ 2728511 w 10914042"/>
              <a:gd name="connsiteY9" fmla="*/ 1569832 h 3641621"/>
              <a:gd name="connsiteX10" fmla="*/ 0 w 10914042"/>
              <a:gd name="connsiteY10" fmla="*/ 1569832 h 3641621"/>
              <a:gd name="connsiteX0-1" fmla="*/ 0 w 10914042"/>
              <a:gd name="connsiteY0-2" fmla="*/ 0 h 3641621"/>
              <a:gd name="connsiteX1-3" fmla="*/ 10914042 w 10914042"/>
              <a:gd name="connsiteY1-4" fmla="*/ 0 h 3641621"/>
              <a:gd name="connsiteX2-5" fmla="*/ 10914042 w 10914042"/>
              <a:gd name="connsiteY2-6" fmla="*/ 1569832 h 3641621"/>
              <a:gd name="connsiteX3-7" fmla="*/ 8185532 w 10914042"/>
              <a:gd name="connsiteY3-8" fmla="*/ 1569832 h 3641621"/>
              <a:gd name="connsiteX4-9" fmla="*/ 8185532 w 10914042"/>
              <a:gd name="connsiteY4-10" fmla="*/ 2680382 h 3641621"/>
              <a:gd name="connsiteX5-11" fmla="*/ 10914042 w 10914042"/>
              <a:gd name="connsiteY5-12" fmla="*/ 2680382 h 3641621"/>
              <a:gd name="connsiteX6-13" fmla="*/ 5457021 w 10914042"/>
              <a:gd name="connsiteY6-14" fmla="*/ 3641621 h 3641621"/>
              <a:gd name="connsiteX7-15" fmla="*/ 0 w 10914042"/>
              <a:gd name="connsiteY7-16" fmla="*/ 2680382 h 3641621"/>
              <a:gd name="connsiteX8-17" fmla="*/ 2728511 w 10914042"/>
              <a:gd name="connsiteY8-18" fmla="*/ 2680382 h 3641621"/>
              <a:gd name="connsiteX9-19" fmla="*/ 0 w 10914042"/>
              <a:gd name="connsiteY9-20" fmla="*/ 1569832 h 3641621"/>
              <a:gd name="connsiteX10-21" fmla="*/ 0 w 10914042"/>
              <a:gd name="connsiteY10-22" fmla="*/ 0 h 3641621"/>
              <a:gd name="connsiteX0-23" fmla="*/ 0 w 10914042"/>
              <a:gd name="connsiteY0-24" fmla="*/ 0 h 3641621"/>
              <a:gd name="connsiteX1-25" fmla="*/ 10914042 w 10914042"/>
              <a:gd name="connsiteY1-26" fmla="*/ 0 h 3641621"/>
              <a:gd name="connsiteX2-27" fmla="*/ 10914042 w 10914042"/>
              <a:gd name="connsiteY2-28" fmla="*/ 1569832 h 3641621"/>
              <a:gd name="connsiteX3-29" fmla="*/ 8185532 w 10914042"/>
              <a:gd name="connsiteY3-30" fmla="*/ 1569832 h 3641621"/>
              <a:gd name="connsiteX4-31" fmla="*/ 8185532 w 10914042"/>
              <a:gd name="connsiteY4-32" fmla="*/ 2680382 h 3641621"/>
              <a:gd name="connsiteX5-33" fmla="*/ 10914042 w 10914042"/>
              <a:gd name="connsiteY5-34" fmla="*/ 2680382 h 3641621"/>
              <a:gd name="connsiteX6-35" fmla="*/ 5457021 w 10914042"/>
              <a:gd name="connsiteY6-36" fmla="*/ 3641621 h 3641621"/>
              <a:gd name="connsiteX7-37" fmla="*/ 0 w 10914042"/>
              <a:gd name="connsiteY7-38" fmla="*/ 2680382 h 3641621"/>
              <a:gd name="connsiteX8-39" fmla="*/ 2728511 w 10914042"/>
              <a:gd name="connsiteY8-40" fmla="*/ 2680382 h 3641621"/>
              <a:gd name="connsiteX9-41" fmla="*/ 0 w 10914042"/>
              <a:gd name="connsiteY9-42" fmla="*/ 0 h 3641621"/>
              <a:gd name="connsiteX0-43" fmla="*/ 0 w 10914042"/>
              <a:gd name="connsiteY0-44" fmla="*/ 0 h 3641621"/>
              <a:gd name="connsiteX1-45" fmla="*/ 10914042 w 10914042"/>
              <a:gd name="connsiteY1-46" fmla="*/ 0 h 3641621"/>
              <a:gd name="connsiteX2-47" fmla="*/ 10914042 w 10914042"/>
              <a:gd name="connsiteY2-48" fmla="*/ 1569832 h 3641621"/>
              <a:gd name="connsiteX3-49" fmla="*/ 8185532 w 10914042"/>
              <a:gd name="connsiteY3-50" fmla="*/ 2680382 h 3641621"/>
              <a:gd name="connsiteX4-51" fmla="*/ 10914042 w 10914042"/>
              <a:gd name="connsiteY4-52" fmla="*/ 2680382 h 3641621"/>
              <a:gd name="connsiteX5-53" fmla="*/ 5457021 w 10914042"/>
              <a:gd name="connsiteY5-54" fmla="*/ 3641621 h 3641621"/>
              <a:gd name="connsiteX6-55" fmla="*/ 0 w 10914042"/>
              <a:gd name="connsiteY6-56" fmla="*/ 2680382 h 3641621"/>
              <a:gd name="connsiteX7-57" fmla="*/ 2728511 w 10914042"/>
              <a:gd name="connsiteY7-58" fmla="*/ 2680382 h 3641621"/>
              <a:gd name="connsiteX8-59" fmla="*/ 0 w 10914042"/>
              <a:gd name="connsiteY8-60" fmla="*/ 0 h 3641621"/>
              <a:gd name="connsiteX0-61" fmla="*/ 0 w 10914042"/>
              <a:gd name="connsiteY0-62" fmla="*/ 0 h 3641621"/>
              <a:gd name="connsiteX1-63" fmla="*/ 10914042 w 10914042"/>
              <a:gd name="connsiteY1-64" fmla="*/ 0 h 3641621"/>
              <a:gd name="connsiteX2-65" fmla="*/ 8185532 w 10914042"/>
              <a:gd name="connsiteY2-66" fmla="*/ 2680382 h 3641621"/>
              <a:gd name="connsiteX3-67" fmla="*/ 10914042 w 10914042"/>
              <a:gd name="connsiteY3-68" fmla="*/ 2680382 h 3641621"/>
              <a:gd name="connsiteX4-69" fmla="*/ 5457021 w 10914042"/>
              <a:gd name="connsiteY4-70" fmla="*/ 3641621 h 3641621"/>
              <a:gd name="connsiteX5-71" fmla="*/ 0 w 10914042"/>
              <a:gd name="connsiteY5-72" fmla="*/ 2680382 h 3641621"/>
              <a:gd name="connsiteX6-73" fmla="*/ 2728511 w 10914042"/>
              <a:gd name="connsiteY6-74" fmla="*/ 2680382 h 3641621"/>
              <a:gd name="connsiteX7-75" fmla="*/ 0 w 10914042"/>
              <a:gd name="connsiteY7-76" fmla="*/ 0 h 3641621"/>
              <a:gd name="connsiteX0-77" fmla="*/ 0 w 10914042"/>
              <a:gd name="connsiteY0-78" fmla="*/ 0 h 3641621"/>
              <a:gd name="connsiteX1-79" fmla="*/ 10914042 w 10914042"/>
              <a:gd name="connsiteY1-80" fmla="*/ 0 h 3641621"/>
              <a:gd name="connsiteX2-81" fmla="*/ 8185532 w 10914042"/>
              <a:gd name="connsiteY2-82" fmla="*/ 2680382 h 3641621"/>
              <a:gd name="connsiteX3-83" fmla="*/ 10914042 w 10914042"/>
              <a:gd name="connsiteY3-84" fmla="*/ 2680382 h 3641621"/>
              <a:gd name="connsiteX4-85" fmla="*/ 5457021 w 10914042"/>
              <a:gd name="connsiteY4-86" fmla="*/ 3641621 h 3641621"/>
              <a:gd name="connsiteX5-87" fmla="*/ 0 w 10914042"/>
              <a:gd name="connsiteY5-88" fmla="*/ 2680382 h 3641621"/>
              <a:gd name="connsiteX6-89" fmla="*/ 1057741 w 10914042"/>
              <a:gd name="connsiteY6-90" fmla="*/ 2681481 h 3641621"/>
              <a:gd name="connsiteX7-91" fmla="*/ 2728511 w 10914042"/>
              <a:gd name="connsiteY7-92" fmla="*/ 2680382 h 3641621"/>
              <a:gd name="connsiteX8-93" fmla="*/ 0 w 10914042"/>
              <a:gd name="connsiteY8-94" fmla="*/ 0 h 364162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914042" h="3641621">
                <a:moveTo>
                  <a:pt x="0" y="0"/>
                </a:moveTo>
                <a:lnTo>
                  <a:pt x="10914042" y="0"/>
                </a:lnTo>
                <a:lnTo>
                  <a:pt x="8185532" y="2680382"/>
                </a:lnTo>
                <a:lnTo>
                  <a:pt x="10914042" y="2680382"/>
                </a:lnTo>
                <a:lnTo>
                  <a:pt x="5457021" y="3641621"/>
                </a:lnTo>
                <a:lnTo>
                  <a:pt x="0" y="2680382"/>
                </a:lnTo>
                <a:lnTo>
                  <a:pt x="1057741" y="2681481"/>
                </a:lnTo>
                <a:lnTo>
                  <a:pt x="2728511" y="26803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D9AE7B">
                  <a:alpha val="0"/>
                </a:srgbClr>
              </a:gs>
              <a:gs pos="100000">
                <a:srgbClr val="D9AE7B">
                  <a:alpha val="4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3556" y="372715"/>
            <a:ext cx="284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分析贾母形象</a:t>
            </a:r>
          </a:p>
        </p:txBody>
      </p:sp>
      <p:sp>
        <p:nvSpPr>
          <p:cNvPr id="34" name="矩形: 圆角 1"/>
          <p:cNvSpPr/>
          <p:nvPr/>
        </p:nvSpPr>
        <p:spPr>
          <a:xfrm>
            <a:off x="638810" y="1671320"/>
            <a:ext cx="2544445" cy="349694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1"/>
          <p:cNvSpPr/>
          <p:nvPr/>
        </p:nvSpPr>
        <p:spPr>
          <a:xfrm>
            <a:off x="4711700" y="1671320"/>
            <a:ext cx="2543810" cy="335851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矩形: 圆角 1"/>
          <p:cNvSpPr/>
          <p:nvPr/>
        </p:nvSpPr>
        <p:spPr>
          <a:xfrm>
            <a:off x="8783955" y="1671320"/>
            <a:ext cx="2543810" cy="3035935"/>
          </a:xfrm>
          <a:prstGeom prst="roundRect">
            <a:avLst>
              <a:gd name="adj" fmla="val 2636"/>
            </a:avLst>
          </a:prstGeom>
          <a:solidFill>
            <a:schemeClr val="bg1"/>
          </a:solidFill>
          <a:ln>
            <a:noFill/>
          </a:ln>
          <a:effectLst>
            <a:outerShdw blurRad="889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59130" y="2155825"/>
            <a:ext cx="24841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先打死我，再打死他，岂不干净了！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你说教训儿子是光宗耀祖，当初你父亲怎么教训你来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我们回去了，你心里干净，看有谁许你打。</a:t>
            </a:r>
            <a:endParaRPr kumimoji="1" lang="zh-CN" altLang="en-US" sz="16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046013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行动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73427" y="1421414"/>
            <a:ext cx="1875486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118268" y="1421414"/>
            <a:ext cx="1875155" cy="646331"/>
          </a:xfrm>
          <a:prstGeom prst="rect">
            <a:avLst/>
          </a:prstGeom>
          <a:solidFill>
            <a:srgbClr val="F3E6D6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神态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4919345" y="2155825"/>
            <a:ext cx="2521585" cy="2804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喘吁吁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啐了贾政一口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冷笑两次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心疼生气，抱着哭个不停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+mj-ea"/>
              <a:buAutoNum type="circleNumDbPlain"/>
            </a:pPr>
            <a:r>
              <a:rPr kumimoji="1" lang="zh-CN" altLang="en-US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含泪说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872920" y="2155997"/>
            <a:ext cx="2366010" cy="2389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sz="1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颤巍巍</a:t>
            </a:r>
            <a:endParaRPr kumimoji="1" lang="zh-CN" altLang="en-US" sz="18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sz="1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喘吁吁</a:t>
            </a:r>
            <a:endParaRPr kumimoji="1" lang="zh-CN" altLang="en-US" sz="18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sz="1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厉声</a:t>
            </a:r>
            <a:endParaRPr kumimoji="1" lang="zh-CN" altLang="en-US" sz="18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sz="1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冷笑</a:t>
            </a:r>
            <a:endParaRPr kumimoji="1" lang="zh-CN" altLang="en-US" sz="18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>
              <a:lnSpc>
                <a:spcPct val="150000"/>
              </a:lnSpc>
              <a:spcBef>
                <a:spcPct val="20000"/>
              </a:spcBef>
              <a:buClrTx/>
              <a:buSzTx/>
              <a:buFont typeface="+mj-ea"/>
              <a:buAutoNum type="circleNumDbPlain"/>
            </a:pPr>
            <a:r>
              <a:rPr kumimoji="1" lang="zh-CN" altLang="en-US" sz="1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含泪</a:t>
            </a:r>
            <a:endParaRPr kumimoji="1" lang="zh-CN" altLang="en-US" sz="1800" b="1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29786" y="574010"/>
            <a:ext cx="4183380" cy="5835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贾母位高溺孙</a:t>
            </a:r>
            <a:r>
              <a:rPr kumimoji="1" lang="zh-CN" altLang="en-US" sz="3200" b="1" spc="3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逼</a:t>
            </a: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贾政</a:t>
            </a:r>
          </a:p>
        </p:txBody>
      </p:sp>
      <p:sp>
        <p:nvSpPr>
          <p:cNvPr id="142339" name="Rectangle 3"/>
          <p:cNvSpPr>
            <a:spLocks noGrp="1"/>
          </p:cNvSpPr>
          <p:nvPr/>
        </p:nvSpPr>
        <p:spPr>
          <a:xfrm>
            <a:off x="352425" y="1661795"/>
            <a:ext cx="11505565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、先嚷着让贾政“先打死我，再打死他”</a:t>
            </a:r>
            <a:endParaRPr lang="zh-CN" altLang="en-US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、再借责怪自己“可怜我一生没养个好儿子，却教我和谁说去！”</a:t>
            </a:r>
            <a:endParaRPr lang="zh-CN" altLang="en-US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、顺势责备贾政：“我说一句话，你就禁不起，你那样下死手的板子，宝玉就禁得起了？”</a:t>
            </a:r>
            <a:endParaRPr lang="zh-CN" altLang="en-US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、抬出贾政的父亲当年教训贾政的做法，训斥贾政的教导无方，使贾政表态：“从此以后再不打他了”</a:t>
            </a:r>
            <a:endParaRPr lang="zh-CN" altLang="en-US" b="1">
              <a:sym typeface="+mn-ea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endParaRPr lang="zh-CN" altLang="en-US" b="1">
              <a:sym typeface="+mn-ea"/>
            </a:endParaRPr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endParaRPr lang="en-US" altLang="zh-CN"/>
          </a:p>
          <a:p>
            <a:pPr marL="0" indent="0" eaLnBrk="1" hangingPunct="1">
              <a:lnSpc>
                <a:spcPct val="130000"/>
              </a:lnSpc>
              <a:buClrTx/>
              <a:buSzTx/>
              <a:buNone/>
            </a:pPr>
            <a:endParaRPr lang="zh-CN" altLang="en-US" b="1"/>
          </a:p>
          <a:p>
            <a:pPr eaLnBrk="1" hangingPunct="1">
              <a:lnSpc>
                <a:spcPct val="13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8125460" y="1763395"/>
            <a:ext cx="3445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——贬自己救宝玉</a:t>
            </a:r>
            <a:endParaRPr lang="zh-CN" altLang="en-US" sz="3200" b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7370" y="3127375"/>
            <a:ext cx="271145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——明贬自己，实贬贾政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42355" y="4454525"/>
            <a:ext cx="179197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——类比斥贾政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25460" y="5863590"/>
            <a:ext cx="3445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——直接训斥贾政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2481" y="224760"/>
            <a:ext cx="284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贾母形象分析</a:t>
            </a:r>
          </a:p>
        </p:txBody>
      </p:sp>
      <p:sp>
        <p:nvSpPr>
          <p:cNvPr id="142339" name="Rectangle 3"/>
          <p:cNvSpPr>
            <a:spLocks noGrp="1"/>
          </p:cNvSpPr>
          <p:nvPr/>
        </p:nvSpPr>
        <p:spPr>
          <a:xfrm>
            <a:off x="606425" y="1661795"/>
            <a:ext cx="6749415" cy="41148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一、溺爱孙儿的老祖宗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贾府里地位最高的人，因为宝玉的俊俏可爱，她对宝玉十分溺爱，这种爱使得宝玉能够自在生活，宝玉的叛逆行为在贾母的庇护下，得到了不小的伸展。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90000"/>
              </a:lnSpc>
              <a:buClrTx/>
              <a:buSzTx/>
              <a:buFont typeface="+mj-ea"/>
              <a:buNone/>
            </a:pPr>
            <a:r>
              <a:rPr kumimoji="1" lang="zh-CN" altLang="en-US" b="1" spc="3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二、典型的封建家长</a:t>
            </a:r>
            <a:endParaRPr lang="zh-CN" altLang="en-US" b="1">
              <a:sym typeface="+mn-ea"/>
            </a:endParaRPr>
          </a:p>
          <a:p>
            <a:pPr marL="0" indent="0" eaLnBrk="1" hangingPunct="1">
              <a:lnSpc>
                <a:spcPct val="130000"/>
              </a:lnSpc>
              <a:buClrTx/>
              <a:buSzTx/>
              <a:buFont typeface="+mj-ea"/>
              <a:buNone/>
            </a:pPr>
            <a:r>
              <a:rPr kumimoji="1" lang="en-US" altLang="zh-CN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她说退贾政所使用的武器就是“孝道”。儒家讲究“百善孝为先”，贾政虽是一家之长，但对于自己的母亲，也不得不“躬身陪笑”“叩头谢罪”。</a:t>
            </a:r>
            <a:endParaRPr lang="zh-CN" altLang="en-US" b="1">
              <a:sym typeface="+mn-ea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zh-CN" altLang="en-US" b="1">
              <a:sym typeface="+mn-ea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/>
          </a:p>
          <a:p>
            <a:pPr marL="0" indent="0" eaLnBrk="1" hangingPunct="1">
              <a:lnSpc>
                <a:spcPct val="110000"/>
              </a:lnSpc>
              <a:buClrTx/>
              <a:buSzTx/>
              <a:buNone/>
            </a:pPr>
            <a:endParaRPr lang="zh-CN" altLang="en-US" b="1"/>
          </a:p>
          <a:p>
            <a:pPr eaLnBrk="1" hangingPunct="1">
              <a:lnSpc>
                <a:spcPct val="110000"/>
              </a:lnSpc>
              <a:buClrTx/>
              <a:buSzTx/>
              <a:buFontTx/>
            </a:pPr>
            <a:endParaRPr lang="zh-CN" altLang="en-US" b="1"/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 sz="2800"/>
          </a:p>
        </p:txBody>
      </p:sp>
      <p:pic>
        <p:nvPicPr>
          <p:cNvPr id="36867" name="Picture 4" descr="G:\红楼梦\图片\贾母.jpg贾母"/>
          <p:cNvPicPr>
            <a:picLocks noGrp="1"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5205" y="2294890"/>
            <a:ext cx="4035425" cy="269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852410" y="1496695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none" rtlCol="0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zh-CN" altLang="en-US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贾家最高权位者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82471" y="504795"/>
            <a:ext cx="53009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分析人物有怎样的基本思路？</a:t>
            </a:r>
          </a:p>
        </p:txBody>
      </p:sp>
      <p:sp>
        <p:nvSpPr>
          <p:cNvPr id="14" name="弧形 13"/>
          <p:cNvSpPr/>
          <p:nvPr/>
        </p:nvSpPr>
        <p:spPr>
          <a:xfrm>
            <a:off x="3383666" y="2094505"/>
            <a:ext cx="5424668" cy="5424668"/>
          </a:xfrm>
          <a:prstGeom prst="arc">
            <a:avLst>
              <a:gd name="adj1" fmla="val 10805442"/>
              <a:gd name="adj2" fmla="val 0"/>
            </a:avLst>
          </a:prstGeom>
          <a:noFill/>
          <a:ln w="28575">
            <a:solidFill>
              <a:srgbClr val="965722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3119244" y="3696494"/>
            <a:ext cx="692428" cy="692428"/>
            <a:chOff x="3734582" y="2346573"/>
            <a:chExt cx="975359" cy="975359"/>
          </a:xfrm>
        </p:grpSpPr>
        <p:sp>
          <p:nvSpPr>
            <p:cNvPr id="21" name="椭圆 20"/>
            <p:cNvSpPr/>
            <p:nvPr/>
          </p:nvSpPr>
          <p:spPr>
            <a:xfrm>
              <a:off x="3734582" y="2346573"/>
              <a:ext cx="975359" cy="9753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868949" y="2480940"/>
              <a:ext cx="706627" cy="706627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49786" y="1647432"/>
            <a:ext cx="692428" cy="692428"/>
            <a:chOff x="3734581" y="2346573"/>
            <a:chExt cx="975359" cy="975359"/>
          </a:xfrm>
        </p:grpSpPr>
        <p:sp>
          <p:nvSpPr>
            <p:cNvPr id="27" name="椭圆 26"/>
            <p:cNvSpPr/>
            <p:nvPr/>
          </p:nvSpPr>
          <p:spPr>
            <a:xfrm>
              <a:off x="3734581" y="2346573"/>
              <a:ext cx="975359" cy="9753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68949" y="2480940"/>
              <a:ext cx="706627" cy="706627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24022" y="2260878"/>
            <a:ext cx="692428" cy="692428"/>
            <a:chOff x="3734582" y="2346572"/>
            <a:chExt cx="975359" cy="975359"/>
          </a:xfrm>
        </p:grpSpPr>
        <p:sp>
          <p:nvSpPr>
            <p:cNvPr id="24" name="椭圆 23"/>
            <p:cNvSpPr/>
            <p:nvPr/>
          </p:nvSpPr>
          <p:spPr>
            <a:xfrm>
              <a:off x="3734582" y="2346572"/>
              <a:ext cx="975359" cy="9753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68949" y="2480940"/>
              <a:ext cx="706627" cy="706627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75551" y="2260878"/>
            <a:ext cx="692428" cy="692428"/>
            <a:chOff x="3734582" y="2346573"/>
            <a:chExt cx="975359" cy="975359"/>
          </a:xfrm>
        </p:grpSpPr>
        <p:sp>
          <p:nvSpPr>
            <p:cNvPr id="30" name="椭圆 29"/>
            <p:cNvSpPr/>
            <p:nvPr/>
          </p:nvSpPr>
          <p:spPr>
            <a:xfrm>
              <a:off x="3734582" y="2346573"/>
              <a:ext cx="975359" cy="9753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868949" y="2480940"/>
              <a:ext cx="706627" cy="706627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380329" y="3696494"/>
            <a:ext cx="692428" cy="692428"/>
            <a:chOff x="3734581" y="2346573"/>
            <a:chExt cx="975359" cy="975359"/>
          </a:xfrm>
        </p:grpSpPr>
        <p:sp>
          <p:nvSpPr>
            <p:cNvPr id="33" name="椭圆 32"/>
            <p:cNvSpPr/>
            <p:nvPr/>
          </p:nvSpPr>
          <p:spPr>
            <a:xfrm>
              <a:off x="3734581" y="2346573"/>
              <a:ext cx="975359" cy="9753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8900" dist="635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868949" y="2480940"/>
              <a:ext cx="706627" cy="706627"/>
            </a:xfrm>
            <a:prstGeom prst="ellipse">
              <a:avLst/>
            </a:prstGeom>
            <a:solidFill>
              <a:srgbClr val="D9AE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089660" y="3719830"/>
            <a:ext cx="1936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找出人物的</a:t>
            </a:r>
          </a:p>
          <a:p>
            <a:pPr algn="l"/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言行表现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780540" y="2123440"/>
            <a:ext cx="2335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联系特定环境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066665" y="1169670"/>
            <a:ext cx="2308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揣摩内心世界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075930" y="2284095"/>
            <a:ext cx="2319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确定角色地位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072880" y="3719830"/>
            <a:ext cx="2257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分析性格特点</a:t>
            </a:r>
          </a:p>
        </p:txBody>
      </p:sp>
      <p:sp>
        <p:nvSpPr>
          <p:cNvPr id="50" name="饼形 49"/>
          <p:cNvSpPr/>
          <p:nvPr/>
        </p:nvSpPr>
        <p:spPr>
          <a:xfrm>
            <a:off x="4078147" y="2788986"/>
            <a:ext cx="4035706" cy="4035706"/>
          </a:xfrm>
          <a:prstGeom prst="pie">
            <a:avLst>
              <a:gd name="adj1" fmla="val 10821875"/>
              <a:gd name="adj2" fmla="val 21595945"/>
            </a:avLst>
          </a:prstGeom>
          <a:solidFill>
            <a:srgbClr val="F3E6D6"/>
          </a:solidFill>
          <a:ln w="28575">
            <a:noFill/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饼形 50"/>
          <p:cNvSpPr/>
          <p:nvPr/>
        </p:nvSpPr>
        <p:spPr>
          <a:xfrm>
            <a:off x="4495092" y="3205931"/>
            <a:ext cx="3201816" cy="3201816"/>
          </a:xfrm>
          <a:prstGeom prst="pie">
            <a:avLst>
              <a:gd name="adj1" fmla="val 10821875"/>
              <a:gd name="adj2" fmla="val 21595945"/>
            </a:avLst>
          </a:prstGeom>
          <a:solidFill>
            <a:srgbClr val="D9AE7B"/>
          </a:solidFill>
          <a:ln w="28575">
            <a:noFill/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饼形 53"/>
          <p:cNvSpPr/>
          <p:nvPr/>
        </p:nvSpPr>
        <p:spPr>
          <a:xfrm>
            <a:off x="4912037" y="3622876"/>
            <a:ext cx="2367926" cy="2367926"/>
          </a:xfrm>
          <a:prstGeom prst="pie">
            <a:avLst>
              <a:gd name="adj1" fmla="val 10821875"/>
              <a:gd name="adj2" fmla="val 21595945"/>
            </a:avLst>
          </a:prstGeom>
          <a:solidFill>
            <a:srgbClr val="965722"/>
          </a:solidFill>
          <a:ln w="28575">
            <a:noFill/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5708715" y="3962167"/>
            <a:ext cx="774571" cy="70788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2000" b="1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endParaRPr kumimoji="1" lang="en-US" altLang="zh-CN" sz="2000" b="1" spc="3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kumimoji="1" lang="zh-CN" altLang="en-US" sz="2000" b="1" spc="3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思路</a:t>
            </a:r>
            <a:endParaRPr lang="zh-CN" altLang="en-US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681" y="556230"/>
            <a:ext cx="13512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</a:p>
        </p:txBody>
      </p:sp>
      <p:sp>
        <p:nvSpPr>
          <p:cNvPr id="20" name="矩形 19"/>
          <p:cNvSpPr/>
          <p:nvPr/>
        </p:nvSpPr>
        <p:spPr>
          <a:xfrm>
            <a:off x="343535" y="1614170"/>
            <a:ext cx="10431780" cy="4022090"/>
          </a:xfrm>
          <a:prstGeom prst="rect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8965" y="1764665"/>
            <a:ext cx="10013950" cy="3746500"/>
          </a:xfrm>
          <a:prstGeom prst="rect">
            <a:avLst/>
          </a:prstGeom>
          <a:solidFill>
            <a:srgbClr val="F3E6D6"/>
          </a:solidFill>
          <a:ln w="38100">
            <a:solidFill>
              <a:srgbClr val="96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965" y="1899920"/>
            <a:ext cx="7784465" cy="348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《红楼梦》常用的一种写法:围绕着某个</a:t>
            </a:r>
            <a:r>
              <a:rPr kumimoji="1" lang="zh-CN" altLang="en-US" sz="2400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中心事件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，展示其他种种人不同的反应,充分展现各自的</a:t>
            </a:r>
            <a:r>
              <a:rPr kumimoji="1" lang="zh-CN" altLang="en-US" sz="2400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身分、地位和性格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kumimoji="1" lang="zh-CN" altLang="en-US" sz="2400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kumimoji="1" lang="en-US" altLang="zh-CN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作用：借一个事件，通过</a:t>
            </a:r>
            <a:r>
              <a:rPr kumimoji="1" lang="zh-CN" altLang="en-US" sz="2400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不同人物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的行为言语及人物间的相互</a:t>
            </a:r>
            <a:r>
              <a:rPr kumimoji="1" lang="zh-CN" altLang="en-US" sz="2400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烘托对比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，使每个人物都显得立体而丰满。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449289" y="1474960"/>
            <a:ext cx="3459086" cy="4079664"/>
            <a:chOff x="1551008" y="1307543"/>
            <a:chExt cx="3459086" cy="4079664"/>
          </a:xfrm>
        </p:grpSpPr>
        <p:sp>
          <p:nvSpPr>
            <p:cNvPr id="17" name="任意多边形 16"/>
            <p:cNvSpPr/>
            <p:nvPr/>
          </p:nvSpPr>
          <p:spPr>
            <a:xfrm>
              <a:off x="1551008" y="1307543"/>
              <a:ext cx="3459086" cy="4079664"/>
            </a:xfrm>
            <a:custGeom>
              <a:gdLst>
                <a:gd name="connsiteX0" fmla="*/ 0 w 3218993"/>
                <a:gd name="connsiteY0" fmla="*/ 0 h 3796496"/>
                <a:gd name="connsiteX1" fmla="*/ 3218993 w 3218993"/>
                <a:gd name="connsiteY1" fmla="*/ 0 h 3796496"/>
                <a:gd name="connsiteX2" fmla="*/ 3218993 w 3218993"/>
                <a:gd name="connsiteY2" fmla="*/ 3796496 h 3796496"/>
                <a:gd name="connsiteX3" fmla="*/ 0 w 3218993"/>
                <a:gd name="connsiteY3" fmla="*/ 3796496 h 3796496"/>
                <a:gd name="connsiteX4" fmla="*/ 0 w 3218993"/>
                <a:gd name="connsiteY4" fmla="*/ 2520926 h 3796496"/>
                <a:gd name="connsiteX5" fmla="*/ 0 w 3218993"/>
                <a:gd name="connsiteY5" fmla="*/ 644796 h 379649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8993" h="3796496">
                  <a:moveTo>
                    <a:pt x="0" y="0"/>
                  </a:moveTo>
                  <a:lnTo>
                    <a:pt x="3218993" y="0"/>
                  </a:lnTo>
                  <a:lnTo>
                    <a:pt x="3218993" y="3796496"/>
                  </a:lnTo>
                  <a:lnTo>
                    <a:pt x="0" y="3796496"/>
                  </a:lnTo>
                  <a:lnTo>
                    <a:pt x="0" y="2520926"/>
                  </a:lnTo>
                  <a:lnTo>
                    <a:pt x="0" y="6447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778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5" name="图片 14" descr="G:\红楼梦\图片\新绘红楼梦·宝玉挨打.jpg新绘红楼梦·宝玉挨打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1055" y="1678278"/>
              <a:ext cx="3218993" cy="3338195"/>
            </a:xfrm>
            <a:prstGeom prst="rect">
              <a:avLst/>
            </a:prstGeom>
            <a:ln w="38100">
              <a:solidFill>
                <a:srgbClr val="965722"/>
              </a:solidFill>
            </a:ln>
          </p:spPr>
        </p:pic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696630" y="573862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情境导入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081404" y="794789"/>
            <a:ext cx="782388" cy="1341748"/>
            <a:chOff x="1602623" y="3430715"/>
            <a:chExt cx="782388" cy="1341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749821" y="3636769"/>
              <a:ext cx="490220" cy="8534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红楼梦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22345" y="2585085"/>
            <a:ext cx="486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你小时候被父母打过吗？</a:t>
            </a:r>
          </a:p>
        </p:txBody>
      </p:sp>
      <p:pic>
        <p:nvPicPr>
          <p:cNvPr id="8" name="图片 7" descr="32313534343230383b32313534343230353bccd6c2db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432685" y="241998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696630" y="573862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各抒己见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081404" y="794789"/>
            <a:ext cx="782388" cy="1341748"/>
            <a:chOff x="1602623" y="3430715"/>
            <a:chExt cx="782388" cy="1341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749821" y="3636769"/>
              <a:ext cx="490220" cy="8534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红楼梦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22345" y="2585085"/>
            <a:ext cx="486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你觉得宝玉该打吗？</a:t>
            </a:r>
          </a:p>
        </p:txBody>
      </p:sp>
      <p:pic>
        <p:nvPicPr>
          <p:cNvPr id="8" name="图片 7" descr="32313534343230383b32313534343230353bccd6c2db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2432685" y="2419985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4407" y="6033179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696630" y="573862"/>
            <a:ext cx="3294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不同人物的看法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081404" y="794789"/>
            <a:ext cx="782388" cy="1341748"/>
            <a:chOff x="1602623" y="3430715"/>
            <a:chExt cx="782388" cy="1341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749821" y="3636769"/>
              <a:ext cx="490220" cy="8534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红楼梦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00735" y="1531620"/>
            <a:ext cx="10280650" cy="4485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ct val="17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①王夫人哭道：“宝玉虽然该打，老爷也要自重。”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0" hangingPunct="0">
              <a:lnSpc>
                <a:spcPct val="17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②袭人咬着牙说道：“我的娘，怎么下这般的狠手！你但凡听我一句话。也不得到这步地位。”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 eaLnBrk="0" hangingPunct="0">
              <a:lnSpc>
                <a:spcPct val="17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③宝玉挨打后，宝钗说“早听人一句话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也不至今日……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据我想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到底宝兄弟素日不正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肯和那些人来往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老爷才生气”，这几句话说明宝钗认为宝玉是该打的。</a:t>
            </a:r>
            <a:endParaRPr lang="zh-CN" altLang="zh-CN" sz="2800" b="1" spc="300">
              <a:solidFill>
                <a:srgbClr val="96572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1158240"/>
            <a:ext cx="12192000" cy="4385310"/>
          </a:xfrm>
          <a:prstGeom prst="rect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6175" y="1851025"/>
            <a:ext cx="8343900" cy="3423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kumimoji="1" lang="en-US" altLang="zh-CN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kumimoji="1" lang="zh-CN" altLang="en-US" sz="2400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还想什么念书，我最讨厌这些道学话，更可笑的是八股文章，拿他诓功名混饭吃也罢了，还要说代圣贤立言，好些的，不过拿些经书凑搭凑搭还罢了，更有一种可笑的，肚子里原没有什么，东扯西扯，弄得牛鬼蛇神，还自以为博奥。”</a:t>
            </a: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（第16回）          </a:t>
            </a:r>
            <a:endParaRPr kumimoji="1" lang="zh-CN" altLang="en-US" sz="2400" spc="300">
              <a:solidFill>
                <a:srgbClr val="9657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请结合讨论成果和上述宝玉说过的话，试析宝玉的人物形象。</a:t>
            </a:r>
            <a:endParaRPr lang="zh-CN" altLang="en-US" sz="2400" b="1">
              <a:solidFill>
                <a:srgbClr val="CC0066"/>
              </a:solidFill>
              <a:latin typeface="隶书" pitchFamily="1" charset="-122"/>
              <a:ea typeface="隶书" pitchFamily="1" charset="-122"/>
            </a:endParaRPr>
          </a:p>
          <a:p>
            <a:pPr algn="ctr">
              <a:lnSpc>
                <a:spcPct val="150000"/>
              </a:lnSpc>
            </a:pPr>
            <a:endParaRPr kumimoji="1" lang="zh-CN" altLang="en-US" b="1" spc="3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G:\红楼梦\图片\贾宝玉.jpg贾宝玉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595" y="1695450"/>
            <a:ext cx="2761615" cy="3211195"/>
          </a:xfrm>
          <a:prstGeom prst="round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696630" y="573862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布置作业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3771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57018"/>
            <a:ext cx="12192000" cy="380098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4106642"/>
            <a:ext cx="12192000" cy="275135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2194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618718" y="0"/>
            <a:ext cx="1573282" cy="1195061"/>
          </a:xfrm>
          <a:prstGeom prst="rect">
            <a:avLst/>
          </a:prstGeom>
        </p:spPr>
      </p:pic>
      <p:sp>
        <p:nvSpPr>
          <p:cNvPr id="54" name="任意多边形 53"/>
          <p:cNvSpPr/>
          <p:nvPr/>
        </p:nvSpPr>
        <p:spPr>
          <a:xfrm>
            <a:off x="5889314" y="3159528"/>
            <a:ext cx="3020" cy="316"/>
          </a:xfrm>
          <a:custGeom>
            <a:rect l="l" t="t" r="r" b="b"/>
            <a:pathLst>
              <a:path w="3020" h="316">
                <a:moveTo>
                  <a:pt x="1384" y="0"/>
                </a:moveTo>
                <a:lnTo>
                  <a:pt x="3020" y="0"/>
                </a:lnTo>
                <a:lnTo>
                  <a:pt x="0" y="316"/>
                </a:lnTo>
                <a:lnTo>
                  <a:pt x="1384" y="0"/>
                </a:lnTo>
                <a:close/>
              </a:path>
            </a:pathLst>
          </a:cu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109180" y="1960880"/>
            <a:ext cx="1973640" cy="3830264"/>
            <a:chOff x="2222152" y="3907672"/>
            <a:chExt cx="1973640" cy="3830264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22152" y="3907672"/>
              <a:ext cx="1973640" cy="38302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矩形 64"/>
            <p:cNvSpPr/>
            <p:nvPr/>
          </p:nvSpPr>
          <p:spPr>
            <a:xfrm>
              <a:off x="2747307" y="4575562"/>
              <a:ext cx="923330" cy="2778966"/>
            </a:xfrm>
            <a:prstGeom prst="rect">
              <a:avLst/>
            </a:prstGeom>
          </p:spPr>
          <p:txBody>
            <a:bodyPr vert="eaVert" wrap="none" anchor="ctr">
              <a:spAutoFit/>
            </a:bodyPr>
            <a:lstStyle/>
            <a:p>
              <a:pPr algn="ctr"/>
              <a:r>
                <a:rPr kumimoji="1" lang="zh-CN" altLang="en-US" sz="480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谢谢大家</a:t>
              </a:r>
              <a:endParaRPr lang="zh-CN" altLang="en-US" sz="480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4194811" y="5787813"/>
            <a:ext cx="38023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16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统编版高中语文必修下册第七单元</a:t>
            </a:r>
            <a:endParaRPr kumimoji="1" lang="zh-CN" altLang="en-US" sz="1600" spc="3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4" name="图片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4106641"/>
            <a:ext cx="2032717" cy="2004792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9953321" y="2507657"/>
            <a:ext cx="2005238" cy="387439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285970" y="2369466"/>
            <a:ext cx="2895420" cy="559435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5400" y="5127736"/>
            <a:ext cx="2457854" cy="474891"/>
          </a:xfrm>
          <a:prstGeom prst="rect">
            <a:avLst/>
          </a:prstGeom>
        </p:spPr>
      </p:pic>
      <p:pic>
        <p:nvPicPr>
          <p:cNvPr id="79" name="New picture"/>
          <p:cNvPicPr/>
          <p:nvPr/>
        </p:nvPicPr>
        <p:blipFill>
          <a:blip r:embed="rId11"/>
          <a:stretch>
            <a:fillRect/>
          </a:stretch>
        </p:blipFill>
        <p:spPr>
          <a:xfrm>
            <a:off x="10160000" y="11023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3746" y="464790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61327" y="1321257"/>
            <a:ext cx="3485659" cy="3757971"/>
            <a:chOff x="661988" y="838200"/>
            <a:chExt cx="3485659" cy="5181600"/>
          </a:xfrm>
        </p:grpSpPr>
        <p:sp>
          <p:nvSpPr>
            <p:cNvPr id="14" name="矩形: 圆角 1"/>
            <p:cNvSpPr/>
            <p:nvPr/>
          </p:nvSpPr>
          <p:spPr>
            <a:xfrm>
              <a:off x="661988" y="838200"/>
              <a:ext cx="3485659" cy="5181600"/>
            </a:xfrm>
            <a:prstGeom prst="roundRect">
              <a:avLst>
                <a:gd name="adj" fmla="val 2636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0"/>
            <p:cNvSpPr/>
            <p:nvPr/>
          </p:nvSpPr>
          <p:spPr>
            <a:xfrm>
              <a:off x="828675" y="1047703"/>
              <a:ext cx="3152286" cy="4762595"/>
            </a:xfrm>
            <a:prstGeom prst="roundRect">
              <a:avLst>
                <a:gd name="adj" fmla="val 2636"/>
              </a:avLst>
            </a:prstGeom>
            <a:solidFill>
              <a:srgbClr val="F3E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53171" y="1321257"/>
            <a:ext cx="3485659" cy="3757971"/>
            <a:chOff x="661988" y="838200"/>
            <a:chExt cx="3485659" cy="5181600"/>
          </a:xfrm>
        </p:grpSpPr>
        <p:sp>
          <p:nvSpPr>
            <p:cNvPr id="17" name="矩形: 圆角 1"/>
            <p:cNvSpPr/>
            <p:nvPr/>
          </p:nvSpPr>
          <p:spPr>
            <a:xfrm>
              <a:off x="661988" y="838200"/>
              <a:ext cx="3485659" cy="5181600"/>
            </a:xfrm>
            <a:prstGeom prst="roundRect">
              <a:avLst>
                <a:gd name="adj" fmla="val 2636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0"/>
            <p:cNvSpPr/>
            <p:nvPr/>
          </p:nvSpPr>
          <p:spPr>
            <a:xfrm>
              <a:off x="828675" y="1047703"/>
              <a:ext cx="3152286" cy="4762595"/>
            </a:xfrm>
            <a:prstGeom prst="roundRect">
              <a:avLst>
                <a:gd name="adj" fmla="val 2636"/>
              </a:avLst>
            </a:prstGeom>
            <a:solidFill>
              <a:srgbClr val="F3E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45015" y="1321257"/>
            <a:ext cx="3485659" cy="3757971"/>
            <a:chOff x="661988" y="838200"/>
            <a:chExt cx="3485659" cy="5181600"/>
          </a:xfrm>
        </p:grpSpPr>
        <p:sp>
          <p:nvSpPr>
            <p:cNvPr id="20" name="矩形: 圆角 1"/>
            <p:cNvSpPr/>
            <p:nvPr/>
          </p:nvSpPr>
          <p:spPr>
            <a:xfrm>
              <a:off x="661988" y="838200"/>
              <a:ext cx="3485659" cy="5181600"/>
            </a:xfrm>
            <a:prstGeom prst="roundRect">
              <a:avLst>
                <a:gd name="adj" fmla="val 2636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10"/>
            <p:cNvSpPr/>
            <p:nvPr/>
          </p:nvSpPr>
          <p:spPr>
            <a:xfrm>
              <a:off x="828675" y="1047703"/>
              <a:ext cx="3152286" cy="4762595"/>
            </a:xfrm>
            <a:prstGeom prst="roundRect">
              <a:avLst>
                <a:gd name="adj" fmla="val 2636"/>
              </a:avLst>
            </a:prstGeom>
            <a:solidFill>
              <a:srgbClr val="F3E6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51339" y="1733718"/>
            <a:ext cx="19056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/>
              <a:t>1.</a:t>
            </a:r>
            <a:r>
              <a:rPr lang="zh-CN" altLang="en-US"/>
              <a:t>理清原因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37636" y="2439368"/>
            <a:ext cx="27330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16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结合第二十八至三十三回的内容，理清思路，弄懂为什么“宝玉”会挨打。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143183" y="1733718"/>
            <a:ext cx="19056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体会性格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729480" y="2439368"/>
            <a:ext cx="27330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16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通过在激烈的矛盾冲突中人物不同反应的分析，体会各种人物的性格特点。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035027" y="1733718"/>
            <a:ext cx="190563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en-US" altLang="zh-CN"/>
              <a:t>3.</a:t>
            </a:r>
            <a:r>
              <a:rPr lang="zh-CN" altLang="en-US"/>
              <a:t>了解写法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621323" y="2306018"/>
            <a:ext cx="2733041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zh-CN" altLang="en-US" sz="1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了解《红楼梦》经常借一件事或一个场面把很多人卷进来，再逼迫每个人一一表态，通过不同人物的言行及人物间的相互烘托与对比，使得每个人物都显得立体而丰满的非常“经济”的写法。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837636" y="2326640"/>
            <a:ext cx="2733040" cy="0"/>
          </a:xfrm>
          <a:prstGeom prst="line">
            <a:avLst/>
          </a:prstGeom>
          <a:ln w="28575">
            <a:solidFill>
              <a:srgbClr val="965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729480" y="2326640"/>
            <a:ext cx="2733040" cy="0"/>
          </a:xfrm>
          <a:prstGeom prst="line">
            <a:avLst/>
          </a:prstGeom>
          <a:ln w="28575">
            <a:solidFill>
              <a:srgbClr val="965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21324" y="2326640"/>
            <a:ext cx="2733040" cy="0"/>
          </a:xfrm>
          <a:prstGeom prst="line">
            <a:avLst/>
          </a:prstGeom>
          <a:ln w="28575">
            <a:solidFill>
              <a:srgbClr val="965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956" y="523845"/>
            <a:ext cx="32943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本回目背景简介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101725" y="1658620"/>
            <a:ext cx="9578975" cy="3537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kumimoji="1" lang="zh-CN" altLang="en-US" sz="32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28回：宝玉与琪官蒋玉菡在酒席上一见如故并互赠了汗巾，而且两人过从甚密。</a:t>
            </a: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kumimoji="1" lang="zh-CN" altLang="en-US" sz="32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30回：宝玉与金钏儿调笑被王夫人发觉，王夫人大怒，不顾金钏儿哭求立刻把她撵了出去，金钏儿含羞忍辱投井自尽。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5941060" y="3244850"/>
              <a:ext cx="309880" cy="3683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403895" y="481787"/>
            <a:ext cx="1960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回目名称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1081404" y="794789"/>
            <a:ext cx="782388" cy="1341748"/>
            <a:chOff x="1602623" y="3430715"/>
            <a:chExt cx="782388" cy="134174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02623" y="3430715"/>
              <a:ext cx="782388" cy="1341748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749821" y="3636769"/>
              <a:ext cx="490220" cy="8534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红楼梦</a:t>
              </a:r>
            </a:p>
          </p:txBody>
        </p:sp>
      </p:grpSp>
      <p:sp>
        <p:nvSpPr>
          <p:cNvPr id="3073" name="Rectangle 7"/>
          <p:cNvSpPr/>
          <p:nvPr/>
        </p:nvSpPr>
        <p:spPr>
          <a:xfrm>
            <a:off x="2340928" y="3862070"/>
            <a:ext cx="7704137" cy="862013"/>
          </a:xfrm>
          <a:prstGeom prst="rect">
            <a:avLst/>
          </a:prstGeom>
          <a:noFill/>
          <a:ln w="9525" cap="flat" cmpd="sng">
            <a:solidFill>
              <a:srgbClr val="965722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 wrap="none" anchor="ctr" anchorCtr="0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 肖 种 种 大 承 笞 挞</a:t>
            </a:r>
          </a:p>
        </p:txBody>
      </p:sp>
      <p:sp>
        <p:nvSpPr>
          <p:cNvPr id="3076" name="Rectangle 6"/>
          <p:cNvSpPr/>
          <p:nvPr/>
        </p:nvSpPr>
        <p:spPr>
          <a:xfrm>
            <a:off x="2340927" y="1412875"/>
            <a:ext cx="7704138" cy="863600"/>
          </a:xfrm>
          <a:prstGeom prst="rect">
            <a:avLst/>
          </a:prstGeom>
          <a:noFill/>
          <a:ln w="9525" cap="flat" cmpd="sng">
            <a:solidFill>
              <a:srgbClr val="965722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 wrap="none" anchor="ctr" anchorCtr="0"/>
          <a:lstStyle/>
          <a:p>
            <a:pPr algn="ctr"/>
            <a:r>
              <a:rPr lang="zh-CN" altLang="en-US" sz="4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 足 眈</a:t>
            </a:r>
            <a:r>
              <a:rPr lang="en-US" altLang="zh-CN" sz="4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眈 小 动 唇 舌</a:t>
            </a:r>
          </a:p>
        </p:txBody>
      </p:sp>
      <p:sp>
        <p:nvSpPr>
          <p:cNvPr id="3077" name="Text Box 8"/>
          <p:cNvSpPr txBox="1"/>
          <p:nvPr/>
        </p:nvSpPr>
        <p:spPr>
          <a:xfrm>
            <a:off x="1191895" y="2044383"/>
            <a:ext cx="675005" cy="23139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第三十三回</a:t>
            </a:r>
          </a:p>
        </p:txBody>
      </p:sp>
      <p:sp>
        <p:nvSpPr>
          <p:cNvPr id="2058" name="AutoShape 14"/>
          <p:cNvSpPr/>
          <p:nvPr/>
        </p:nvSpPr>
        <p:spPr>
          <a:xfrm rot="10800000">
            <a:off x="2820036" y="2601278"/>
            <a:ext cx="792479" cy="460374"/>
          </a:xfrm>
          <a:prstGeom prst="wedgeRectCallout">
            <a:avLst>
              <a:gd name="adj1" fmla="val -21321"/>
              <a:gd name="adj2" fmla="val 119632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rot="10800000" wrap="none" anchor="t" anchorCtr="0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兄弟</a:t>
            </a:r>
          </a:p>
        </p:txBody>
      </p:sp>
      <p:sp>
        <p:nvSpPr>
          <p:cNvPr id="2059" name="AutoShape 15"/>
          <p:cNvSpPr/>
          <p:nvPr/>
        </p:nvSpPr>
        <p:spPr>
          <a:xfrm rot="10800000">
            <a:off x="4245611" y="2601595"/>
            <a:ext cx="5364479" cy="829944"/>
          </a:xfrm>
          <a:prstGeom prst="wedgeRectCallout">
            <a:avLst>
              <a:gd name="adj1" fmla="val 26702"/>
              <a:gd name="adj2" fmla="val 85234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rot="10800000" wrap="none" anchor="t" anchorCtr="0">
            <a:spAutoFit/>
          </a:bodyPr>
          <a:lstStyle/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注视的样子。像老虎那样凶狠地盯着。</a:t>
            </a:r>
          </a:p>
          <a:p>
            <a:pPr algn="ctr"/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形容心怀不善，伺机攫取 </a:t>
            </a:r>
          </a:p>
        </p:txBody>
      </p:sp>
      <p:sp>
        <p:nvSpPr>
          <p:cNvPr id="9232" name="AutoShape 16"/>
          <p:cNvSpPr/>
          <p:nvPr/>
        </p:nvSpPr>
        <p:spPr>
          <a:xfrm>
            <a:off x="2748598" y="5019675"/>
            <a:ext cx="1402079" cy="460374"/>
          </a:xfrm>
          <a:prstGeom prst="wedgeRectCallout">
            <a:avLst>
              <a:gd name="adj1" fmla="val 7235"/>
              <a:gd name="adj2" fmla="val -11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anchor="t" anchorCtr="0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品行不好</a:t>
            </a:r>
          </a:p>
        </p:txBody>
      </p:sp>
      <p:sp>
        <p:nvSpPr>
          <p:cNvPr id="9233" name="AutoShape 17"/>
          <p:cNvSpPr/>
          <p:nvPr/>
        </p:nvSpPr>
        <p:spPr>
          <a:xfrm>
            <a:off x="8436611" y="5019675"/>
            <a:ext cx="792479" cy="460374"/>
          </a:xfrm>
          <a:prstGeom prst="wedgeRectCallout">
            <a:avLst>
              <a:gd name="adj1" fmla="val -5849"/>
              <a:gd name="adj2" fmla="val -108482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拷打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 uiExpand="1" build="allAtOnce" animBg="1"/>
      <p:bldP spid="2059" grpId="0"/>
      <p:bldP spid="9232" grpId="0"/>
      <p:bldP spid="92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956" y="523845"/>
            <a:ext cx="16433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预习与分享</a:t>
            </a:r>
          </a:p>
        </p:txBody>
      </p:sp>
      <p:sp>
        <p:nvSpPr>
          <p:cNvPr id="32" name="左大括号 31"/>
          <p:cNvSpPr/>
          <p:nvPr/>
        </p:nvSpPr>
        <p:spPr>
          <a:xfrm>
            <a:off x="3446034" y="2207204"/>
            <a:ext cx="446719" cy="2095017"/>
          </a:xfrm>
          <a:prstGeom prst="leftBrace">
            <a:avLst>
              <a:gd name="adj1" fmla="val 24145"/>
              <a:gd name="adj2" fmla="val 50000"/>
            </a:avLst>
          </a:prstGeom>
          <a:ln w="19050">
            <a:solidFill>
              <a:srgbClr val="965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026128" y="2042160"/>
            <a:ext cx="828675" cy="337185"/>
          </a:xfrm>
          <a:prstGeom prst="rect">
            <a:avLst/>
          </a:prstGeom>
          <a:solidFill>
            <a:srgbClr val="F3E6D6"/>
          </a:solidFill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1" lang="en-US" altLang="zh-CN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75885" y="2938971"/>
            <a:ext cx="6212205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在本回目中出现了哪些主要人物？</a:t>
            </a:r>
          </a:p>
          <a:p>
            <a:pPr>
              <a:lnSpc>
                <a:spcPct val="120000"/>
              </a:lnSpc>
            </a:pP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（按照文本顺序找出）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026128" y="3154553"/>
            <a:ext cx="828675" cy="337185"/>
          </a:xfrm>
          <a:prstGeom prst="rect">
            <a:avLst/>
          </a:prstGeom>
          <a:solidFill>
            <a:srgbClr val="F3E6D6"/>
          </a:solidFill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1" lang="en-US" altLang="zh-CN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175885" y="2011363"/>
            <a:ext cx="6212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引发宝玉挨打的缘由有哪些？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026128" y="4140476"/>
            <a:ext cx="828675" cy="337185"/>
          </a:xfrm>
          <a:prstGeom prst="rect">
            <a:avLst/>
          </a:prstGeom>
          <a:solidFill>
            <a:srgbClr val="F3E6D6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kumimoji="1" lang="en-US" altLang="zh-CN" sz="16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5175885" y="4109679"/>
            <a:ext cx="4246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24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你觉得宝玉该不该打？</a:t>
            </a:r>
          </a:p>
        </p:txBody>
      </p:sp>
      <p:pic>
        <p:nvPicPr>
          <p:cNvPr id="7" name="图片 6" descr="1"/>
          <p:cNvPicPr>
            <a:picLocks noChangeAspect="1"/>
          </p:cNvPicPr>
          <p:nvPr/>
        </p:nvPicPr>
        <p:blipFill>
          <a:blip r:embed="rId9"/>
          <a:srcRect t="5924" b="5924"/>
          <a:stretch>
            <a:fillRect/>
          </a:stretch>
        </p:blipFill>
        <p:spPr>
          <a:xfrm>
            <a:off x="476885" y="1919605"/>
            <a:ext cx="2748915" cy="2748915"/>
          </a:xfrm>
          <a:prstGeom prst="ellipse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03020" y="574040"/>
            <a:ext cx="8472805" cy="583565"/>
          </a:xfrm>
          <a:prstGeom prst="rect">
            <a:avLst/>
          </a:prstGeom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问题探究</a:t>
            </a:r>
            <a:r>
              <a:rPr kumimoji="1" lang="en-US" altLang="zh-CN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：引发宝玉挨打的事件是什么？</a:t>
            </a:r>
          </a:p>
        </p:txBody>
      </p:sp>
      <p:sp>
        <p:nvSpPr>
          <p:cNvPr id="14341" name="Rectangle 5"/>
          <p:cNvSpPr txBox="1"/>
          <p:nvPr/>
        </p:nvSpPr>
        <p:spPr>
          <a:xfrm>
            <a:off x="2887663" y="1928178"/>
            <a:ext cx="6088380" cy="267652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kumimoji="1" lang="zh-CN" altLang="en-US" sz="2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①陪客葳葳蕤蕤；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kumimoji="1" lang="zh-CN" altLang="en-US" sz="2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②忠顺王府告宝玉引逗琪官之状；</a:t>
            </a:r>
          </a:p>
          <a:p>
            <a:pPr lvl="0" algn="l">
              <a:lnSpc>
                <a:spcPct val="200000"/>
              </a:lnSpc>
              <a:buClrTx/>
              <a:buSzTx/>
              <a:buFontTx/>
            </a:pPr>
            <a:r>
              <a:rPr kumimoji="1" lang="zh-CN" altLang="en-US" sz="28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③贾环诬告宝玉强奸金钏未遂。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43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38992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806" y="83790"/>
            <a:ext cx="3738880" cy="107632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在宝玉挨打事件中</a:t>
            </a:r>
          </a:p>
          <a:p>
            <a:pPr lvl="0" algn="l">
              <a:buClrTx/>
              <a:buSzTx/>
              <a:buFontTx/>
            </a:pPr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出现哪些人物？</a:t>
            </a:r>
          </a:p>
        </p:txBody>
      </p:sp>
      <p:sp>
        <p:nvSpPr>
          <p:cNvPr id="22" name="矩形: 圆角 10"/>
          <p:cNvSpPr/>
          <p:nvPr/>
        </p:nvSpPr>
        <p:spPr>
          <a:xfrm>
            <a:off x="3991461" y="1427544"/>
            <a:ext cx="4209081" cy="4206749"/>
          </a:xfrm>
          <a:prstGeom prst="ellips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10"/>
          <p:cNvSpPr/>
          <p:nvPr/>
        </p:nvSpPr>
        <p:spPr>
          <a:xfrm>
            <a:off x="3832105" y="1257360"/>
            <a:ext cx="4527793" cy="4525284"/>
          </a:xfrm>
          <a:prstGeom prst="ellipse">
            <a:avLst/>
          </a:prstGeom>
          <a:noFill/>
          <a:ln w="28575">
            <a:solidFill>
              <a:srgbClr val="9657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10"/>
          <p:cNvSpPr/>
          <p:nvPr/>
        </p:nvSpPr>
        <p:spPr>
          <a:xfrm>
            <a:off x="3680302" y="3342816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10"/>
          <p:cNvSpPr/>
          <p:nvPr/>
        </p:nvSpPr>
        <p:spPr>
          <a:xfrm>
            <a:off x="7870110" y="219189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10"/>
          <p:cNvSpPr/>
          <p:nvPr/>
        </p:nvSpPr>
        <p:spPr>
          <a:xfrm>
            <a:off x="3991768" y="219189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10"/>
          <p:cNvSpPr/>
          <p:nvPr/>
        </p:nvSpPr>
        <p:spPr>
          <a:xfrm>
            <a:off x="5918718" y="1075900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754" name="AutoShape 2"/>
          <p:cNvSpPr/>
          <p:nvPr/>
        </p:nvSpPr>
        <p:spPr>
          <a:xfrm>
            <a:off x="6188393" y="723900"/>
            <a:ext cx="6096000" cy="4648200"/>
          </a:xfrm>
          <a:prstGeom prst="irregularSeal1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zh-CN" sz="240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53251" name="WordArt 3"/>
          <p:cNvSpPr>
            <a:spLocks noTextEdit="1"/>
          </p:cNvSpPr>
          <p:nvPr/>
        </p:nvSpPr>
        <p:spPr>
          <a:xfrm>
            <a:off x="4535170" y="2035493"/>
            <a:ext cx="3197225" cy="257968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83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宝玉挨打</a:t>
            </a:r>
          </a:p>
        </p:txBody>
      </p:sp>
      <p:sp>
        <p:nvSpPr>
          <p:cNvPr id="74756" name="Oval 4"/>
          <p:cNvSpPr/>
          <p:nvPr/>
        </p:nvSpPr>
        <p:spPr>
          <a:xfrm>
            <a:off x="2742248" y="4070668"/>
            <a:ext cx="1219200" cy="10668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李纨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57" name="Oval 5"/>
          <p:cNvSpPr/>
          <p:nvPr/>
        </p:nvSpPr>
        <p:spPr>
          <a:xfrm>
            <a:off x="1893570" y="2878382"/>
            <a:ext cx="1947545" cy="1114573"/>
          </a:xfrm>
          <a:prstGeom prst="ellipse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王熙凤</a:t>
            </a:r>
          </a:p>
        </p:txBody>
      </p:sp>
      <p:sp>
        <p:nvSpPr>
          <p:cNvPr id="74758" name="Oval 6">
            <a:hlinkClick r:id="rId9"/>
          </p:cNvPr>
          <p:cNvSpPr/>
          <p:nvPr/>
        </p:nvSpPr>
        <p:spPr>
          <a:xfrm>
            <a:off x="3147695" y="5123180"/>
            <a:ext cx="1600200" cy="9906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迎春姐妹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59" name="Oval 7"/>
          <p:cNvSpPr/>
          <p:nvPr/>
        </p:nvSpPr>
        <p:spPr>
          <a:xfrm>
            <a:off x="5543233" y="167217"/>
            <a:ext cx="1511300" cy="990177"/>
          </a:xfrm>
          <a:prstGeom prst="ellipse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贾母</a:t>
            </a:r>
          </a:p>
        </p:txBody>
      </p:sp>
      <p:sp>
        <p:nvSpPr>
          <p:cNvPr id="74760" name="Oval 8"/>
          <p:cNvSpPr/>
          <p:nvPr/>
        </p:nvSpPr>
        <p:spPr>
          <a:xfrm>
            <a:off x="5622608" y="5485130"/>
            <a:ext cx="990600" cy="10668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薛姨妈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61" name="Oval 9"/>
          <p:cNvSpPr/>
          <p:nvPr/>
        </p:nvSpPr>
        <p:spPr>
          <a:xfrm>
            <a:off x="7437120" y="803593"/>
            <a:ext cx="1368425" cy="792162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宝钗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62" name="Oval 10"/>
          <p:cNvSpPr/>
          <p:nvPr/>
        </p:nvSpPr>
        <p:spPr>
          <a:xfrm>
            <a:off x="7540308" y="5199380"/>
            <a:ext cx="1066800" cy="8382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63" name="Oval 11"/>
          <p:cNvSpPr/>
          <p:nvPr/>
        </p:nvSpPr>
        <p:spPr>
          <a:xfrm>
            <a:off x="2106295" y="1749493"/>
            <a:ext cx="2052955" cy="1042533"/>
          </a:xfrm>
          <a:prstGeom prst="ellipse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王夫人</a:t>
            </a:r>
          </a:p>
        </p:txBody>
      </p:sp>
      <p:sp>
        <p:nvSpPr>
          <p:cNvPr id="74764" name="Oval 12"/>
          <p:cNvSpPr/>
          <p:nvPr/>
        </p:nvSpPr>
        <p:spPr>
          <a:xfrm>
            <a:off x="8345170" y="4287416"/>
            <a:ext cx="1524000" cy="6858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史湘云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65" name="Oval 13"/>
          <p:cNvSpPr/>
          <p:nvPr/>
        </p:nvSpPr>
        <p:spPr>
          <a:xfrm>
            <a:off x="8430895" y="3129477"/>
            <a:ext cx="1447800" cy="609600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袭人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74766" name="Oval 14"/>
          <p:cNvSpPr/>
          <p:nvPr/>
        </p:nvSpPr>
        <p:spPr>
          <a:xfrm>
            <a:off x="3527108" y="671910"/>
            <a:ext cx="1727200" cy="926941"/>
          </a:xfrm>
          <a:prstGeom prst="ellipse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lvl="0" algn="ctr">
              <a:lnSpc>
                <a:spcPct val="150000"/>
              </a:lnSpc>
              <a:buClrTx/>
              <a:buSzTx/>
              <a:buFontTx/>
            </a:pPr>
            <a:r>
              <a:rPr kumimoji="1" lang="zh-CN" altLang="en-US" sz="28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贾政</a:t>
            </a:r>
          </a:p>
        </p:txBody>
      </p:sp>
      <p:sp>
        <p:nvSpPr>
          <p:cNvPr id="74768" name="Oval 9"/>
          <p:cNvSpPr/>
          <p:nvPr/>
        </p:nvSpPr>
        <p:spPr>
          <a:xfrm>
            <a:off x="8159433" y="1830705"/>
            <a:ext cx="1368425" cy="792163"/>
          </a:xfrm>
          <a:prstGeom prst="ellipse">
            <a:avLst/>
          </a:prstGeom>
          <a:noFill/>
          <a:ln w="9525">
            <a:noFill/>
          </a:ln>
        </p:spPr>
        <p:txBody>
          <a:bodyPr wrap="none" anchor="ctr" anchorCtr="0"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800" b="1" spc="3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黛玉</a:t>
            </a:r>
          </a:p>
        </p:txBody>
      </p:sp>
      <p:sp>
        <p:nvSpPr>
          <p:cNvPr id="7" name="矩形: 圆角 10"/>
          <p:cNvSpPr/>
          <p:nvPr/>
        </p:nvSpPr>
        <p:spPr>
          <a:xfrm>
            <a:off x="8147605" y="3342816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10"/>
          <p:cNvSpPr/>
          <p:nvPr/>
        </p:nvSpPr>
        <p:spPr>
          <a:xfrm>
            <a:off x="7165260" y="143878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0"/>
          <p:cNvSpPr/>
          <p:nvPr/>
        </p:nvSpPr>
        <p:spPr>
          <a:xfrm>
            <a:off x="4771945" y="143878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0"/>
          <p:cNvSpPr/>
          <p:nvPr/>
        </p:nvSpPr>
        <p:spPr>
          <a:xfrm>
            <a:off x="7868840" y="4453130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0"/>
          <p:cNvSpPr/>
          <p:nvPr/>
        </p:nvSpPr>
        <p:spPr>
          <a:xfrm>
            <a:off x="7155735" y="522084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0"/>
          <p:cNvSpPr/>
          <p:nvPr/>
        </p:nvSpPr>
        <p:spPr>
          <a:xfrm>
            <a:off x="5918718" y="5514215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0"/>
          <p:cNvSpPr/>
          <p:nvPr/>
        </p:nvSpPr>
        <p:spPr>
          <a:xfrm>
            <a:off x="4740195" y="5230370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0"/>
          <p:cNvSpPr/>
          <p:nvPr/>
        </p:nvSpPr>
        <p:spPr>
          <a:xfrm>
            <a:off x="3959145" y="4453130"/>
            <a:ext cx="354568" cy="354372"/>
          </a:xfrm>
          <a:prstGeom prst="ellipse">
            <a:avLst/>
          </a:prstGeom>
          <a:solidFill>
            <a:srgbClr val="9657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74756" grpId="0"/>
      <p:bldP spid="74757" grpId="0"/>
      <p:bldP spid="74758" grpId="0"/>
      <p:bldP spid="74759" grpId="0"/>
      <p:bldP spid="74760" grpId="0"/>
      <p:bldP spid="74761" grpId="0"/>
      <p:bldP spid="74762" grpId="0"/>
      <p:bldP spid="74763" grpId="0"/>
      <p:bldP spid="74764" grpId="0"/>
      <p:bldP spid="74765" grpId="0"/>
      <p:bldP spid="74766" grpId="0"/>
      <p:bldP spid="747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096000"/>
            </a:xfrm>
            <a:prstGeom prst="rect">
              <a:avLst/>
            </a:prstGeom>
          </p:spPr>
        </p:pic>
        <p:pic>
          <p:nvPicPr>
            <p:cNvPr id="4" name="图片 3" descr="图片包含 户外, 天空&#10;&#10;已生成极高可信度的说明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62000"/>
              <a:ext cx="12192000" cy="6096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319716" y="270485"/>
            <a:ext cx="2543896" cy="4915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328388" y="1148537"/>
            <a:ext cx="1801354" cy="348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6707" y="5523274"/>
            <a:ext cx="2457854" cy="4748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87645"/>
            <a:ext cx="1084725" cy="106982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4906508"/>
            <a:ext cx="12192000" cy="19514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2481" y="224760"/>
            <a:ext cx="284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kumimoji="1" lang="zh-CN" altLang="en-US" sz="32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贾政神色变化</a:t>
            </a:r>
          </a:p>
        </p:txBody>
      </p:sp>
      <p:sp>
        <p:nvSpPr>
          <p:cNvPr id="7" name="五边形 6"/>
          <p:cNvSpPr/>
          <p:nvPr/>
        </p:nvSpPr>
        <p:spPr>
          <a:xfrm>
            <a:off x="2379980" y="1149985"/>
            <a:ext cx="1732280" cy="873125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五边形 59"/>
          <p:cNvSpPr/>
          <p:nvPr/>
        </p:nvSpPr>
        <p:spPr>
          <a:xfrm>
            <a:off x="6485890" y="1189355"/>
            <a:ext cx="4053840" cy="79248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五边形 53"/>
          <p:cNvSpPr/>
          <p:nvPr/>
        </p:nvSpPr>
        <p:spPr>
          <a:xfrm>
            <a:off x="2955925" y="1062990"/>
            <a:ext cx="4291965" cy="1045845"/>
          </a:xfrm>
          <a:prstGeom prst="homePlate">
            <a:avLst/>
          </a:prstGeom>
          <a:solidFill>
            <a:srgbClr val="D9A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边形 47"/>
          <p:cNvSpPr/>
          <p:nvPr/>
        </p:nvSpPr>
        <p:spPr>
          <a:xfrm>
            <a:off x="2475230" y="1232535"/>
            <a:ext cx="1517650" cy="70612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2530475" y="1355725"/>
            <a:ext cx="12115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未见时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041775" y="1386205"/>
            <a:ext cx="2966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“原本无气”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334885" y="1386205"/>
            <a:ext cx="28117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证明此时还未起波纹</a:t>
            </a:r>
          </a:p>
        </p:txBody>
      </p:sp>
      <p:sp>
        <p:nvSpPr>
          <p:cNvPr id="101" name="五边形 100"/>
          <p:cNvSpPr/>
          <p:nvPr/>
        </p:nvSpPr>
        <p:spPr>
          <a:xfrm>
            <a:off x="2379980" y="2479675"/>
            <a:ext cx="1732280" cy="873125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五边形 102"/>
          <p:cNvSpPr/>
          <p:nvPr/>
        </p:nvSpPr>
        <p:spPr>
          <a:xfrm>
            <a:off x="6485890" y="2519680"/>
            <a:ext cx="4053840" cy="79248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五边形 103"/>
          <p:cNvSpPr/>
          <p:nvPr/>
        </p:nvSpPr>
        <p:spPr>
          <a:xfrm>
            <a:off x="2955925" y="2392680"/>
            <a:ext cx="4291965" cy="1045845"/>
          </a:xfrm>
          <a:prstGeom prst="homePlate">
            <a:avLst/>
          </a:prstGeom>
          <a:solidFill>
            <a:srgbClr val="D9A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五边形 104"/>
          <p:cNvSpPr/>
          <p:nvPr/>
        </p:nvSpPr>
        <p:spPr>
          <a:xfrm>
            <a:off x="2475230" y="2562860"/>
            <a:ext cx="1517650" cy="70612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/>
        </p:nvSpPr>
        <p:spPr>
          <a:xfrm>
            <a:off x="2530475" y="2685415"/>
            <a:ext cx="12115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初见时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4041775" y="2715895"/>
            <a:ext cx="29667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“倒生了三分气”</a:t>
            </a:r>
          </a:p>
        </p:txBody>
      </p:sp>
      <p:sp>
        <p:nvSpPr>
          <p:cNvPr id="108" name="文本框 107"/>
          <p:cNvSpPr txBox="1"/>
          <p:nvPr/>
        </p:nvSpPr>
        <p:spPr>
          <a:xfrm>
            <a:off x="8065135" y="2715895"/>
            <a:ext cx="13512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微波渐起</a:t>
            </a:r>
          </a:p>
        </p:txBody>
      </p:sp>
      <p:sp>
        <p:nvSpPr>
          <p:cNvPr id="110" name="五边形 109"/>
          <p:cNvSpPr/>
          <p:nvPr/>
        </p:nvSpPr>
        <p:spPr>
          <a:xfrm>
            <a:off x="2379980" y="3809365"/>
            <a:ext cx="1732280" cy="873125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五边形 111"/>
          <p:cNvSpPr/>
          <p:nvPr/>
        </p:nvSpPr>
        <p:spPr>
          <a:xfrm>
            <a:off x="6485890" y="3849370"/>
            <a:ext cx="4053840" cy="79248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五边形 112"/>
          <p:cNvSpPr/>
          <p:nvPr/>
        </p:nvSpPr>
        <p:spPr>
          <a:xfrm>
            <a:off x="2955925" y="3722370"/>
            <a:ext cx="4291965" cy="1045845"/>
          </a:xfrm>
          <a:prstGeom prst="homePlate">
            <a:avLst/>
          </a:prstGeom>
          <a:solidFill>
            <a:srgbClr val="D9A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五边形 113"/>
          <p:cNvSpPr/>
          <p:nvPr/>
        </p:nvSpPr>
        <p:spPr>
          <a:xfrm>
            <a:off x="2475230" y="3892550"/>
            <a:ext cx="1517650" cy="70612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文本框 114"/>
          <p:cNvSpPr txBox="1"/>
          <p:nvPr/>
        </p:nvSpPr>
        <p:spPr>
          <a:xfrm>
            <a:off x="2419350" y="4046220"/>
            <a:ext cx="1643380" cy="39878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20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忠顺府索人</a:t>
            </a:r>
          </a:p>
        </p:txBody>
      </p:sp>
      <p:sp>
        <p:nvSpPr>
          <p:cNvPr id="116" name="文本框 115"/>
          <p:cNvSpPr txBox="1"/>
          <p:nvPr/>
        </p:nvSpPr>
        <p:spPr>
          <a:xfrm>
            <a:off x="3807460" y="4045585"/>
            <a:ext cx="3441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“又惊又气”“目瞪口歪”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7919085" y="4045585"/>
            <a:ext cx="16433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波浪已涌动</a:t>
            </a:r>
          </a:p>
        </p:txBody>
      </p:sp>
      <p:sp>
        <p:nvSpPr>
          <p:cNvPr id="119" name="五边形 118"/>
          <p:cNvSpPr/>
          <p:nvPr/>
        </p:nvSpPr>
        <p:spPr>
          <a:xfrm>
            <a:off x="2379980" y="5139055"/>
            <a:ext cx="1732280" cy="873125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五边形 120"/>
          <p:cNvSpPr/>
          <p:nvPr/>
        </p:nvSpPr>
        <p:spPr>
          <a:xfrm>
            <a:off x="6485890" y="5179060"/>
            <a:ext cx="4053840" cy="79248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五边形 121"/>
          <p:cNvSpPr/>
          <p:nvPr/>
        </p:nvSpPr>
        <p:spPr>
          <a:xfrm>
            <a:off x="2955925" y="5052060"/>
            <a:ext cx="4291965" cy="1045845"/>
          </a:xfrm>
          <a:prstGeom prst="homePlate">
            <a:avLst/>
          </a:prstGeom>
          <a:solidFill>
            <a:srgbClr val="D9A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五边形 122"/>
          <p:cNvSpPr/>
          <p:nvPr/>
        </p:nvSpPr>
        <p:spPr>
          <a:xfrm>
            <a:off x="2475230" y="5222240"/>
            <a:ext cx="1517650" cy="706120"/>
          </a:xfrm>
          <a:prstGeom prst="homePlate">
            <a:avLst/>
          </a:prstGeom>
          <a:solidFill>
            <a:srgbClr val="F3E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文本框 123"/>
          <p:cNvSpPr txBox="1"/>
          <p:nvPr/>
        </p:nvSpPr>
        <p:spPr>
          <a:xfrm>
            <a:off x="2359025" y="5344795"/>
            <a:ext cx="15544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zh-CN" altLang="en-US" sz="2400" b="1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贾环告状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3507105" y="5213350"/>
            <a:ext cx="37407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“面如金纸”</a:t>
            </a:r>
          </a:p>
          <a:p>
            <a:pPr algn="ctr"/>
            <a:r>
              <a:rPr kumimoji="1" lang="zh-CN" altLang="en-US" sz="2000" b="1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“眼都红紫了”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7626985" y="5251450"/>
            <a:ext cx="22275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巨浪滔天</a:t>
            </a:r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 algn="ctr"/>
            <a:r>
              <a:rPr kumimoji="1" lang="zh-CN" altLang="en-US" sz="2000" spc="300">
                <a:solidFill>
                  <a:srgbClr val="9657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矛盾激化到极点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26" grpId="0"/>
      <p:bldP spid="107" grpId="0"/>
      <p:bldP spid="108" grpId="0"/>
      <p:bldP spid="116" grpId="0"/>
      <p:bldP spid="117" grpId="0"/>
      <p:bldP spid="125" grpId="0"/>
      <p:bldP spid="12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175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7">
      <vt:lpstr>Arial</vt:lpstr>
      <vt:lpstr>DengXian Light</vt:lpstr>
      <vt:lpstr>DengXian</vt:lpstr>
      <vt:lpstr>华文行楷</vt:lpstr>
      <vt:lpstr>微软雅黑</vt:lpstr>
      <vt:lpstr>黑体</vt:lpstr>
      <vt:lpstr>汉仪哈哈体简</vt:lpstr>
      <vt:lpstr>Calibri</vt:lpstr>
      <vt:lpstr>宋体</vt:lpstr>
      <vt:lpstr>Times New Roman</vt:lpstr>
      <vt:lpstr>楷体</vt:lpstr>
      <vt:lpstr>楷体_GB2312</vt:lpstr>
      <vt:lpstr>隶书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2021-04-26T08:43:16.161</cp:lastPrinted>
  <dcterms:created xsi:type="dcterms:W3CDTF">2021-04-26T08:43:16Z</dcterms:created>
  <dcterms:modified xsi:type="dcterms:W3CDTF">2021-04-26T00:43:23Z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