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8" r:id="rId3"/>
    <p:sldId id="259" r:id="rId4"/>
    <p:sldId id="260" r:id="rId5"/>
    <p:sldId id="261" r:id="rId6"/>
    <p:sldId id="262" r:id="rId7"/>
    <p:sldId id="256" r:id="rId8"/>
    <p:sldId id="263" r:id="rId9"/>
    <p:sldId id="264" r:id="rId10"/>
    <p:sldId id="266" r:id="rId11"/>
    <p:sldId id="265" r:id="rId12"/>
    <p:sldId id="267" r:id="rId13"/>
    <p:sldId id="269" r:id="rId14"/>
    <p:sldId id="270" r:id="rId15"/>
    <p:sldId id="2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2017/12/5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2017/12/5 Tuesday</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2"/>
          <p:cNvSpPr txBox="1">
            <a:spLocks noChangeArrowheads="1"/>
          </p:cNvSpPr>
          <p:nvPr/>
        </p:nvSpPr>
        <p:spPr bwMode="auto">
          <a:xfrm>
            <a:off x="3810000" y="6096000"/>
            <a:ext cx="1066800" cy="457200"/>
          </a:xfrm>
          <a:prstGeom prst="rect">
            <a:avLst/>
          </a:prstGeom>
          <a:noFill/>
          <a:ln w="12700">
            <a:noFill/>
            <a:miter lim="800000"/>
            <a:headEnd/>
            <a:tailEnd/>
          </a:ln>
        </p:spPr>
        <p:txBody>
          <a:bodyPr>
            <a:spAutoFit/>
          </a:bodyPr>
          <a:lstStyle/>
          <a:p>
            <a:pPr>
              <a:spcBef>
                <a:spcPct val="50000"/>
              </a:spcBef>
            </a:pPr>
            <a:r>
              <a:rPr lang="en-US" altLang="zh-CN" sz="2400">
                <a:latin typeface="Times New Roman" pitchFamily="18" charset="0"/>
                <a:ea typeface="黑体" pitchFamily="49" charset="-122"/>
              </a:rPr>
              <a:t>1</a:t>
            </a:r>
          </a:p>
        </p:txBody>
      </p:sp>
      <p:pic>
        <p:nvPicPr>
          <p:cNvPr id="3074" name="Picture 3" descr="ths"/>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075" name="Text Box 4"/>
          <p:cNvSpPr txBox="1">
            <a:spLocks noChangeArrowheads="1"/>
          </p:cNvSpPr>
          <p:nvPr/>
        </p:nvSpPr>
        <p:spPr bwMode="auto">
          <a:xfrm>
            <a:off x="8001000" y="838200"/>
            <a:ext cx="14478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76" name="Text Box 5"/>
          <p:cNvSpPr txBox="1">
            <a:spLocks noChangeArrowheads="1"/>
          </p:cNvSpPr>
          <p:nvPr/>
        </p:nvSpPr>
        <p:spPr bwMode="auto">
          <a:xfrm>
            <a:off x="9144000" y="2971800"/>
            <a:ext cx="12192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78" name="Text Box 6"/>
          <p:cNvSpPr txBox="1">
            <a:spLocks noChangeArrowheads="1"/>
          </p:cNvSpPr>
          <p:nvPr/>
        </p:nvSpPr>
        <p:spPr bwMode="auto">
          <a:xfrm>
            <a:off x="2819400" y="3733800"/>
            <a:ext cx="3657600" cy="1098550"/>
          </a:xfrm>
          <a:prstGeom prst="rect">
            <a:avLst/>
          </a:prstGeom>
          <a:noFill/>
          <a:ln w="12700">
            <a:noFill/>
            <a:miter lim="800000"/>
            <a:headEnd/>
            <a:tailEnd/>
          </a:ln>
        </p:spPr>
        <p:txBody>
          <a:bodyPr>
            <a:spAutoFit/>
          </a:bodyPr>
          <a:lstStyle/>
          <a:p>
            <a:pPr>
              <a:spcBef>
                <a:spcPct val="50000"/>
              </a:spcBef>
            </a:pPr>
            <a:r>
              <a:rPr lang="en-US" altLang="zh-CN" sz="6600" b="1">
                <a:solidFill>
                  <a:schemeClr val="bg1"/>
                </a:solidFill>
                <a:latin typeface="Times New Roman" pitchFamily="18" charset="0"/>
                <a:ea typeface="楷体_GB2312" pitchFamily="49" charset="-122"/>
              </a:rPr>
              <a:t>《</a:t>
            </a:r>
            <a:r>
              <a:rPr lang="zh-CN" altLang="en-US" sz="6600" b="1">
                <a:solidFill>
                  <a:schemeClr val="bg1"/>
                </a:solidFill>
                <a:latin typeface="Times New Roman" pitchFamily="18" charset="0"/>
                <a:ea typeface="楷体_GB2312" pitchFamily="49" charset="-122"/>
              </a:rPr>
              <a:t>列子</a:t>
            </a:r>
            <a:r>
              <a:rPr lang="en-US" altLang="zh-CN" sz="6600" b="1">
                <a:solidFill>
                  <a:schemeClr val="bg1"/>
                </a:solidFill>
                <a:latin typeface="Times New Roman" pitchFamily="18" charset="0"/>
                <a:ea typeface="楷体_GB2312" pitchFamily="49" charset="-122"/>
              </a:rPr>
              <a:t>》</a:t>
            </a:r>
          </a:p>
        </p:txBody>
      </p:sp>
      <p:sp>
        <p:nvSpPr>
          <p:cNvPr id="2" name="Text Box 7"/>
          <p:cNvSpPr txBox="1">
            <a:spLocks noChangeArrowheads="1"/>
          </p:cNvSpPr>
          <p:nvPr/>
        </p:nvSpPr>
        <p:spPr bwMode="auto">
          <a:xfrm>
            <a:off x="9144000" y="4191000"/>
            <a:ext cx="15240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0" name="Text Box 8"/>
          <p:cNvSpPr txBox="1">
            <a:spLocks noChangeArrowheads="1"/>
          </p:cNvSpPr>
          <p:nvPr/>
        </p:nvSpPr>
        <p:spPr bwMode="auto">
          <a:xfrm>
            <a:off x="1066800" y="838200"/>
            <a:ext cx="8077200" cy="5580063"/>
          </a:xfrm>
          <a:prstGeom prst="rect">
            <a:avLst/>
          </a:prstGeom>
          <a:noFill/>
          <a:ln w="12700">
            <a:noFill/>
            <a:miter lim="800000"/>
            <a:headEnd/>
            <a:tailEnd/>
          </a:ln>
        </p:spPr>
        <p:txBody>
          <a:bodyPr>
            <a:spAutoFit/>
          </a:bodyPr>
          <a:lstStyle/>
          <a:p>
            <a:pPr>
              <a:spcBef>
                <a:spcPct val="50000"/>
              </a:spcBef>
            </a:pPr>
            <a:r>
              <a:rPr lang="zh-CN" altLang="en-US" sz="9600" b="1">
                <a:solidFill>
                  <a:srgbClr val="FF0000"/>
                </a:solidFill>
                <a:latin typeface="隶书" pitchFamily="49" charset="-122"/>
                <a:ea typeface="隶书" pitchFamily="49" charset="-122"/>
              </a:rPr>
              <a:t>愚 公 移 山</a:t>
            </a:r>
          </a:p>
          <a:p>
            <a:pPr>
              <a:spcBef>
                <a:spcPct val="50000"/>
              </a:spcBef>
            </a:pPr>
            <a:endParaRPr lang="zh-CN" altLang="en-US" sz="8000">
              <a:solidFill>
                <a:srgbClr val="FF0000"/>
              </a:solidFill>
              <a:latin typeface="隶书" pitchFamily="49" charset="-122"/>
              <a:ea typeface="隶书" pitchFamily="49" charset="-122"/>
            </a:endParaRPr>
          </a:p>
          <a:p>
            <a:pPr>
              <a:spcBef>
                <a:spcPct val="50000"/>
              </a:spcBef>
            </a:pPr>
            <a:endParaRPr lang="en-US" altLang="zh-CN" sz="9600" b="1">
              <a:solidFill>
                <a:srgbClr val="FF0000"/>
              </a:solidFill>
              <a:latin typeface="Times New Roman" pitchFamily="18" charset="0"/>
              <a:ea typeface="黑体" pitchFamily="49" charset="-122"/>
            </a:endParaRPr>
          </a:p>
        </p:txBody>
      </p:sp>
      <p:sp>
        <p:nvSpPr>
          <p:cNvPr id="3" name="Text Box 9"/>
          <p:cNvSpPr txBox="1">
            <a:spLocks noChangeArrowheads="1"/>
          </p:cNvSpPr>
          <p:nvPr/>
        </p:nvSpPr>
        <p:spPr bwMode="auto">
          <a:xfrm>
            <a:off x="7772400" y="6477000"/>
            <a:ext cx="990600" cy="457200"/>
          </a:xfrm>
          <a:prstGeom prst="rect">
            <a:avLst/>
          </a:prstGeom>
          <a:solidFill>
            <a:schemeClr val="tx1"/>
          </a:solid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1" name="Text Box 10"/>
          <p:cNvSpPr txBox="1">
            <a:spLocks noChangeArrowheads="1"/>
          </p:cNvSpPr>
          <p:nvPr/>
        </p:nvSpPr>
        <p:spPr bwMode="auto">
          <a:xfrm>
            <a:off x="6781800" y="4114800"/>
            <a:ext cx="6858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2" name="Text Box 11"/>
          <p:cNvSpPr txBox="1">
            <a:spLocks noChangeArrowheads="1"/>
          </p:cNvSpPr>
          <p:nvPr/>
        </p:nvSpPr>
        <p:spPr bwMode="auto">
          <a:xfrm>
            <a:off x="6781800" y="4724400"/>
            <a:ext cx="9144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3" name="Text Box 12"/>
          <p:cNvSpPr txBox="1">
            <a:spLocks noChangeArrowheads="1"/>
          </p:cNvSpPr>
          <p:nvPr/>
        </p:nvSpPr>
        <p:spPr bwMode="auto">
          <a:xfrm>
            <a:off x="6858000" y="4038600"/>
            <a:ext cx="4572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4" name="Text Box 13"/>
          <p:cNvSpPr txBox="1">
            <a:spLocks noChangeArrowheads="1"/>
          </p:cNvSpPr>
          <p:nvPr/>
        </p:nvSpPr>
        <p:spPr bwMode="auto">
          <a:xfrm>
            <a:off x="7086600" y="4648200"/>
            <a:ext cx="533400" cy="457200"/>
          </a:xfrm>
          <a:prstGeom prst="rect">
            <a:avLst/>
          </a:prstGeom>
          <a:noFill/>
          <a:ln w="12700">
            <a:noFill/>
            <a:miter lim="800000"/>
            <a:headEnd/>
            <a:tailEnd/>
          </a:ln>
        </p:spPr>
        <p:txBody>
          <a:bodyPr>
            <a:spAutoFit/>
          </a:bodyPr>
          <a:lstStyle/>
          <a:p>
            <a:pPr>
              <a:spcBef>
                <a:spcPct val="50000"/>
              </a:spcBef>
            </a:pPr>
            <a:endParaRPr lang="zh-CN" altLang="zh-CN" sz="2400">
              <a:latin typeface="Times New Roman" pitchFamily="18" charset="0"/>
              <a:ea typeface="黑体" pitchFamily="49" charset="-122"/>
            </a:endParaRPr>
          </a:p>
        </p:txBody>
      </p:sp>
      <p:sp>
        <p:nvSpPr>
          <p:cNvPr id="3085" name="Text Box 14"/>
          <p:cNvSpPr txBox="1">
            <a:spLocks noChangeArrowheads="1"/>
          </p:cNvSpPr>
          <p:nvPr/>
        </p:nvSpPr>
        <p:spPr bwMode="auto">
          <a:xfrm>
            <a:off x="6850063" y="5589588"/>
            <a:ext cx="458787" cy="215900"/>
          </a:xfrm>
          <a:prstGeom prst="rect">
            <a:avLst/>
          </a:prstGeom>
          <a:noFill/>
          <a:ln w="9525">
            <a:noFill/>
            <a:miter lim="800000"/>
            <a:headEnd/>
            <a:tailEnd/>
          </a:ln>
        </p:spPr>
        <p:txBody>
          <a:bodyPr vert="eaVert">
            <a:spAutoFit/>
          </a:bodyPr>
          <a:lstStyle/>
          <a:p>
            <a:pPr>
              <a:spcBef>
                <a:spcPct val="50000"/>
              </a:spcBef>
            </a:pP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0" fill="hold"/>
                                        <p:tgtEl>
                                          <p:spTgt spid="3080"/>
                                        </p:tgtEl>
                                        <p:attrNameLst>
                                          <p:attrName>ppt_x</p:attrName>
                                        </p:attrNameLst>
                                      </p:cBhvr>
                                      <p:tavLst>
                                        <p:tav tm="0">
                                          <p:val>
                                            <p:strVal val="#ppt_x"/>
                                          </p:val>
                                        </p:tav>
                                        <p:tav tm="100000">
                                          <p:val>
                                            <p:strVal val="#ppt_x"/>
                                          </p:val>
                                        </p:tav>
                                      </p:tavLst>
                                    </p:anim>
                                    <p:anim calcmode="lin" valueType="num">
                                      <p:cBhvr additive="base">
                                        <p:cTn id="8" dur="5000" fill="hold"/>
                                        <p:tgtEl>
                                          <p:spTgt spid="308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slide(fromLeft)">
                                      <p:cBhvr>
                                        <p:cTn id="13" dur="500"/>
                                        <p:tgtEl>
                                          <p:spTgt spid="3078"/>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8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4801314" cy="1200329"/>
          </a:xfrm>
          <a:prstGeom prst="rect">
            <a:avLst/>
          </a:prstGeom>
          <a:noFill/>
        </p:spPr>
        <p:txBody>
          <a:bodyPr wrap="none" rtlCol="0">
            <a:spAutoFit/>
          </a:bodyPr>
          <a:lstStyle/>
          <a:p>
            <a:r>
              <a:rPr lang="zh-CN" altLang="en-US" sz="7200" dirty="0" smtClean="0"/>
              <a:t>二、析人物</a:t>
            </a:r>
            <a:endParaRPr lang="zh-CN" altLang="en-US" sz="7200" dirty="0"/>
          </a:p>
        </p:txBody>
      </p:sp>
      <p:sp>
        <p:nvSpPr>
          <p:cNvPr id="3" name="TextBox 2"/>
          <p:cNvSpPr txBox="1"/>
          <p:nvPr/>
        </p:nvSpPr>
        <p:spPr>
          <a:xfrm>
            <a:off x="251520" y="1412776"/>
            <a:ext cx="2537874" cy="707886"/>
          </a:xfrm>
          <a:prstGeom prst="rect">
            <a:avLst/>
          </a:prstGeom>
          <a:noFill/>
        </p:spPr>
        <p:txBody>
          <a:bodyPr wrap="none" rtlCol="0">
            <a:spAutoFit/>
          </a:bodyPr>
          <a:lstStyle/>
          <a:p>
            <a:r>
              <a:rPr lang="en-US" altLang="zh-CN" sz="4000" b="1" dirty="0" smtClean="0"/>
              <a:t>1</a:t>
            </a:r>
            <a:r>
              <a:rPr lang="zh-CN" altLang="en-US" sz="4000" b="1" dirty="0" smtClean="0"/>
              <a:t>、找一找</a:t>
            </a:r>
            <a:endParaRPr lang="zh-CN" altLang="en-US" sz="4000" b="1" dirty="0"/>
          </a:p>
        </p:txBody>
      </p:sp>
      <p:sp>
        <p:nvSpPr>
          <p:cNvPr id="4" name="TextBox 3"/>
          <p:cNvSpPr txBox="1"/>
          <p:nvPr/>
        </p:nvSpPr>
        <p:spPr>
          <a:xfrm>
            <a:off x="179512" y="2276872"/>
            <a:ext cx="6647974" cy="1200329"/>
          </a:xfrm>
          <a:prstGeom prst="rect">
            <a:avLst/>
          </a:prstGeom>
          <a:noFill/>
        </p:spPr>
        <p:txBody>
          <a:bodyPr wrap="none" rtlCol="0">
            <a:spAutoFit/>
          </a:bodyPr>
          <a:lstStyle/>
          <a:p>
            <a:r>
              <a:rPr lang="zh-CN" altLang="en-US" sz="3600" dirty="0" smtClean="0"/>
              <a:t>大家都知道，对于愚公来说移山</a:t>
            </a:r>
            <a:endParaRPr lang="en-US" altLang="zh-CN" sz="3600" dirty="0" smtClean="0"/>
          </a:p>
          <a:p>
            <a:r>
              <a:rPr lang="zh-CN" altLang="en-US" sz="3600" dirty="0" smtClean="0"/>
              <a:t>是艰难的，难在何处？</a:t>
            </a:r>
            <a:endParaRPr lang="zh-CN" altLang="en-US" sz="3600" dirty="0"/>
          </a:p>
        </p:txBody>
      </p:sp>
      <p:sp>
        <p:nvSpPr>
          <p:cNvPr id="5" name="矩形 4"/>
          <p:cNvSpPr/>
          <p:nvPr/>
        </p:nvSpPr>
        <p:spPr>
          <a:xfrm>
            <a:off x="395536" y="3573016"/>
            <a:ext cx="4752528" cy="923330"/>
          </a:xfrm>
          <a:prstGeom prst="rect">
            <a:avLst/>
          </a:prstGeom>
          <a:noFill/>
        </p:spPr>
        <p:txBody>
          <a:bodyPr wrap="square" lIns="91440" tIns="45720" rIns="91440" bIns="45720">
            <a:spAutoFit/>
          </a:bodyPr>
          <a:lstStyle/>
          <a:p>
            <a:pPr algn="ctr"/>
            <a:r>
              <a:rPr lang="zh-CN" alt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两座山非常大</a:t>
            </a:r>
            <a:endParaRPr lang="zh-CN"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矩形 5"/>
          <p:cNvSpPr/>
          <p:nvPr/>
        </p:nvSpPr>
        <p:spPr>
          <a:xfrm>
            <a:off x="5292080" y="3573016"/>
            <a:ext cx="3240360" cy="923330"/>
          </a:xfrm>
          <a:prstGeom prst="rect">
            <a:avLst/>
          </a:prstGeom>
          <a:noFill/>
        </p:spPr>
        <p:txBody>
          <a:bodyPr wrap="square" lIns="91440" tIns="45720" rIns="91440" bIns="45720">
            <a:spAutoFit/>
          </a:bodyPr>
          <a:lstStyle/>
          <a:p>
            <a:pPr algn="ctr"/>
            <a:r>
              <a:rPr lang="zh-CN" alt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年老力衰</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7" name="矩形 6"/>
          <p:cNvSpPr/>
          <p:nvPr/>
        </p:nvSpPr>
        <p:spPr>
          <a:xfrm>
            <a:off x="683568" y="4725144"/>
            <a:ext cx="2967480" cy="923330"/>
          </a:xfrm>
          <a:prstGeom prst="rect">
            <a:avLst/>
          </a:prstGeom>
          <a:noFill/>
        </p:spPr>
        <p:txBody>
          <a:bodyPr wrap="none" lIns="91440" tIns="45720" rIns="91440" bIns="45720">
            <a:spAutoFit/>
          </a:bodyPr>
          <a:lstStyle/>
          <a:p>
            <a:pPr algn="ctr"/>
            <a:r>
              <a:rPr lang="zh-CN" alt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工具简陋</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矩形 7"/>
          <p:cNvSpPr/>
          <p:nvPr/>
        </p:nvSpPr>
        <p:spPr>
          <a:xfrm>
            <a:off x="2843808" y="5733256"/>
            <a:ext cx="5750293" cy="923330"/>
          </a:xfrm>
          <a:prstGeom prst="rect">
            <a:avLst/>
          </a:prstGeom>
          <a:noFill/>
        </p:spPr>
        <p:txBody>
          <a:bodyPr wrap="none" lIns="91440" tIns="45720" rIns="91440" bIns="45720">
            <a:spAutoFit/>
          </a:bodyPr>
          <a:lstStyle/>
          <a:p>
            <a:pPr algn="ctr"/>
            <a:r>
              <a:rPr lang="zh-CN" alt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搬运土石路途遥远</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amond(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amond(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ox(in)">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amond(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88640"/>
            <a:ext cx="4176464"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r>
              <a:rPr lang="zh-CN" alt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、辨一辨</a:t>
            </a:r>
            <a:endParaRPr lang="zh-CN" alt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extBox 2"/>
          <p:cNvSpPr txBox="1"/>
          <p:nvPr/>
        </p:nvSpPr>
        <p:spPr>
          <a:xfrm>
            <a:off x="179512" y="1268760"/>
            <a:ext cx="5827236" cy="769441"/>
          </a:xfrm>
          <a:prstGeom prst="rect">
            <a:avLst/>
          </a:prstGeom>
          <a:noFill/>
        </p:spPr>
        <p:txBody>
          <a:bodyPr wrap="none" rtlCol="0">
            <a:spAutoFit/>
          </a:bodyPr>
          <a:lstStyle/>
          <a:p>
            <a:r>
              <a:rPr lang="zh-CN" altLang="en-US" sz="4400" b="1" dirty="0" smtClean="0"/>
              <a:t>讨论愚公与智叟的观点</a:t>
            </a:r>
            <a:endParaRPr lang="zh-CN" altLang="en-US" sz="4400" b="1" dirty="0"/>
          </a:p>
        </p:txBody>
      </p:sp>
      <p:sp>
        <p:nvSpPr>
          <p:cNvPr id="4" name="TextBox 3"/>
          <p:cNvSpPr txBox="1"/>
          <p:nvPr/>
        </p:nvSpPr>
        <p:spPr>
          <a:xfrm>
            <a:off x="539552" y="2276872"/>
            <a:ext cx="6918882" cy="1200329"/>
          </a:xfrm>
          <a:prstGeom prst="rect">
            <a:avLst/>
          </a:prstGeom>
          <a:noFill/>
        </p:spPr>
        <p:txBody>
          <a:bodyPr wrap="none" rtlCol="0">
            <a:spAutoFit/>
          </a:bodyPr>
          <a:lstStyle/>
          <a:p>
            <a:r>
              <a:rPr lang="zh-CN" altLang="en-US" sz="3600" b="1" dirty="0" smtClean="0"/>
              <a:t>（</a:t>
            </a:r>
            <a:r>
              <a:rPr lang="en-US" altLang="zh-CN" sz="3600" b="1" dirty="0" smtClean="0"/>
              <a:t>1</a:t>
            </a:r>
            <a:r>
              <a:rPr lang="zh-CN" altLang="en-US" sz="3600" b="1" dirty="0" smtClean="0"/>
              <a:t>）智叟与愚公在移山问题上的</a:t>
            </a:r>
            <a:endParaRPr lang="en-US" altLang="zh-CN" sz="3600" b="1" dirty="0" smtClean="0"/>
          </a:p>
          <a:p>
            <a:r>
              <a:rPr lang="zh-CN" altLang="en-US" sz="3600" b="1" dirty="0" smtClean="0"/>
              <a:t>分歧在哪里？</a:t>
            </a:r>
            <a:endParaRPr lang="zh-CN" altLang="en-US" sz="3600" b="1" dirty="0"/>
          </a:p>
        </p:txBody>
      </p:sp>
      <p:sp>
        <p:nvSpPr>
          <p:cNvPr id="5" name="TextBox 4"/>
          <p:cNvSpPr txBox="1"/>
          <p:nvPr/>
        </p:nvSpPr>
        <p:spPr>
          <a:xfrm>
            <a:off x="683568" y="3861048"/>
            <a:ext cx="5995552" cy="646331"/>
          </a:xfrm>
          <a:prstGeom prst="rect">
            <a:avLst/>
          </a:prstGeom>
          <a:noFill/>
        </p:spPr>
        <p:txBody>
          <a:bodyPr wrap="none" rtlCol="0">
            <a:spAutoFit/>
          </a:bodyPr>
          <a:lstStyle/>
          <a:p>
            <a:r>
              <a:rPr lang="zh-CN" altLang="en-US" sz="3600" b="1" dirty="0" smtClean="0"/>
              <a:t>（</a:t>
            </a:r>
            <a:r>
              <a:rPr lang="en-US" altLang="zh-CN" sz="3600" b="1" dirty="0" smtClean="0"/>
              <a:t>2</a:t>
            </a:r>
            <a:r>
              <a:rPr lang="zh-CN" altLang="en-US" sz="3600" b="1" dirty="0" smtClean="0"/>
              <a:t>）你认为谁的观点正确？</a:t>
            </a:r>
            <a:endParaRPr lang="zh-CN" altLang="en-US" sz="3600" b="1" dirty="0"/>
          </a:p>
        </p:txBody>
      </p:sp>
      <p:sp>
        <p:nvSpPr>
          <p:cNvPr id="6" name="TextBox 5"/>
          <p:cNvSpPr txBox="1"/>
          <p:nvPr/>
        </p:nvSpPr>
        <p:spPr>
          <a:xfrm>
            <a:off x="179512" y="5013176"/>
            <a:ext cx="8765541" cy="646331"/>
          </a:xfrm>
          <a:prstGeom prst="rect">
            <a:avLst/>
          </a:prstGeom>
          <a:noFill/>
        </p:spPr>
        <p:txBody>
          <a:bodyPr wrap="none" rtlCol="0">
            <a:spAutoFit/>
          </a:bodyPr>
          <a:lstStyle/>
          <a:p>
            <a:r>
              <a:rPr lang="zh-CN" altLang="en-US" sz="3600" b="1" dirty="0" smtClean="0"/>
              <a:t>（</a:t>
            </a:r>
            <a:r>
              <a:rPr lang="en-US" altLang="zh-CN" sz="3600" b="1" dirty="0" smtClean="0"/>
              <a:t>3</a:t>
            </a:r>
            <a:r>
              <a:rPr lang="zh-CN" altLang="en-US" sz="3600" b="1" dirty="0" smtClean="0"/>
              <a:t>）我们可以看出愚公是个什么样的人？</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amond(in)">
                                      <p:cBhvr>
                                        <p:cTn id="2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3262432" cy="830997"/>
          </a:xfrm>
          <a:prstGeom prst="rect">
            <a:avLst/>
          </a:prstGeom>
          <a:noFill/>
        </p:spPr>
        <p:txBody>
          <a:bodyPr wrap="none" rtlCol="0">
            <a:spAutoFit/>
          </a:bodyPr>
          <a:lstStyle/>
          <a:p>
            <a:r>
              <a:rPr lang="zh-CN" altLang="en-US" sz="4800" b="1" dirty="0" smtClean="0"/>
              <a:t>三、悟主题</a:t>
            </a:r>
            <a:endParaRPr lang="zh-CN" altLang="en-US" sz="4800" b="1" dirty="0"/>
          </a:p>
        </p:txBody>
      </p:sp>
      <p:sp>
        <p:nvSpPr>
          <p:cNvPr id="3" name="TextBox 2"/>
          <p:cNvSpPr txBox="1"/>
          <p:nvPr/>
        </p:nvSpPr>
        <p:spPr>
          <a:xfrm>
            <a:off x="395536" y="1412776"/>
            <a:ext cx="7842211" cy="1754326"/>
          </a:xfrm>
          <a:prstGeom prst="rect">
            <a:avLst/>
          </a:prstGeom>
          <a:noFill/>
        </p:spPr>
        <p:txBody>
          <a:bodyPr wrap="none" rtlCol="0">
            <a:spAutoFit/>
          </a:bodyPr>
          <a:lstStyle/>
          <a:p>
            <a:r>
              <a:rPr lang="en-US" altLang="zh-CN" sz="3600" b="1" dirty="0" smtClean="0"/>
              <a:t>1</a:t>
            </a:r>
            <a:r>
              <a:rPr lang="zh-CN" altLang="en-US" sz="3600" b="1" dirty="0" smtClean="0"/>
              <a:t>、想一想：看了愚公的故事，你一定</a:t>
            </a:r>
            <a:endParaRPr lang="en-US" altLang="zh-CN" sz="3600" b="1" dirty="0" smtClean="0"/>
          </a:p>
          <a:p>
            <a:r>
              <a:rPr lang="zh-CN" altLang="en-US" sz="3600" b="1" dirty="0" smtClean="0"/>
              <a:t>     有许多想法，你认为愚公是不是很</a:t>
            </a:r>
            <a:endParaRPr lang="en-US" altLang="zh-CN" sz="3600" b="1" dirty="0" smtClean="0"/>
          </a:p>
          <a:p>
            <a:r>
              <a:rPr lang="zh-CN" altLang="en-US" sz="3600" b="1" dirty="0" smtClean="0"/>
              <a:t>   “愚”呢？为什么？</a:t>
            </a:r>
            <a:endParaRPr lang="zh-CN" altLang="en-US" sz="3600" b="1" dirty="0"/>
          </a:p>
        </p:txBody>
      </p:sp>
      <p:sp>
        <p:nvSpPr>
          <p:cNvPr id="4" name="TextBox 3"/>
          <p:cNvSpPr txBox="1"/>
          <p:nvPr/>
        </p:nvSpPr>
        <p:spPr>
          <a:xfrm>
            <a:off x="251520" y="3717032"/>
            <a:ext cx="8303876" cy="1200329"/>
          </a:xfrm>
          <a:prstGeom prst="rect">
            <a:avLst/>
          </a:prstGeom>
          <a:noFill/>
        </p:spPr>
        <p:txBody>
          <a:bodyPr wrap="none" rtlCol="0">
            <a:spAutoFit/>
          </a:bodyPr>
          <a:lstStyle/>
          <a:p>
            <a:r>
              <a:rPr lang="en-US" altLang="zh-CN" sz="3600" b="1" dirty="0" smtClean="0"/>
              <a:t>2</a:t>
            </a:r>
            <a:r>
              <a:rPr lang="zh-CN" altLang="en-US" sz="3600" b="1" dirty="0" smtClean="0"/>
              <a:t>、悟一悟：愚公做事并不愚，智叟做事</a:t>
            </a:r>
            <a:endParaRPr lang="en-US" altLang="zh-CN" sz="3600" b="1" dirty="0" smtClean="0"/>
          </a:p>
          <a:p>
            <a:r>
              <a:rPr lang="zh-CN" altLang="en-US" sz="3600" b="1" dirty="0" smtClean="0"/>
              <a:t>并不智。课文要告诉人们什么道理呢？</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3005951" cy="769441"/>
          </a:xfrm>
          <a:prstGeom prst="rect">
            <a:avLst/>
          </a:prstGeom>
          <a:noFill/>
        </p:spPr>
        <p:txBody>
          <a:bodyPr wrap="none" rtlCol="0">
            <a:spAutoFit/>
          </a:bodyPr>
          <a:lstStyle/>
          <a:p>
            <a:r>
              <a:rPr lang="zh-CN" altLang="en-US" sz="4400" b="1" dirty="0" smtClean="0"/>
              <a:t>四、品手法</a:t>
            </a:r>
            <a:endParaRPr lang="zh-CN" altLang="en-US" sz="4400" b="1" dirty="0"/>
          </a:p>
        </p:txBody>
      </p:sp>
      <p:sp>
        <p:nvSpPr>
          <p:cNvPr id="3" name="TextBox 2"/>
          <p:cNvSpPr txBox="1"/>
          <p:nvPr/>
        </p:nvSpPr>
        <p:spPr>
          <a:xfrm>
            <a:off x="467544" y="1340768"/>
            <a:ext cx="7380547" cy="1200329"/>
          </a:xfrm>
          <a:prstGeom prst="rect">
            <a:avLst/>
          </a:prstGeom>
          <a:noFill/>
        </p:spPr>
        <p:txBody>
          <a:bodyPr wrap="none" rtlCol="0">
            <a:spAutoFit/>
          </a:bodyPr>
          <a:lstStyle/>
          <a:p>
            <a:r>
              <a:rPr lang="en-US" altLang="zh-CN" sz="3600" b="1" dirty="0" smtClean="0"/>
              <a:t>1</a:t>
            </a:r>
            <a:r>
              <a:rPr lang="zh-CN" altLang="en-US" sz="3600" b="1" dirty="0" smtClean="0"/>
              <a:t>、对比、烘托手法在文章中是如何</a:t>
            </a:r>
            <a:endParaRPr lang="en-US" altLang="zh-CN" sz="3600" b="1" dirty="0" smtClean="0"/>
          </a:p>
          <a:p>
            <a:r>
              <a:rPr lang="zh-CN" altLang="en-US" sz="3600" b="1" dirty="0" smtClean="0"/>
              <a:t>     巧妙运用的？</a:t>
            </a:r>
            <a:endParaRPr lang="zh-CN" altLang="en-US" sz="3600" b="1" dirty="0"/>
          </a:p>
        </p:txBody>
      </p:sp>
      <p:sp>
        <p:nvSpPr>
          <p:cNvPr id="4" name="TextBox 3"/>
          <p:cNvSpPr txBox="1"/>
          <p:nvPr/>
        </p:nvSpPr>
        <p:spPr>
          <a:xfrm>
            <a:off x="467544" y="3717032"/>
            <a:ext cx="7882286" cy="2308324"/>
          </a:xfrm>
          <a:prstGeom prst="rect">
            <a:avLst/>
          </a:prstGeom>
          <a:noFill/>
        </p:spPr>
        <p:txBody>
          <a:bodyPr wrap="square" rtlCol="0">
            <a:spAutoFit/>
          </a:bodyPr>
          <a:lstStyle/>
          <a:p>
            <a:r>
              <a:rPr lang="en-US" altLang="zh-CN" sz="3600" b="1" dirty="0" smtClean="0"/>
              <a:t>2</a:t>
            </a:r>
            <a:r>
              <a:rPr lang="zh-CN" altLang="en-US" sz="3600" b="1" dirty="0" smtClean="0"/>
              <a:t>、愚公的精神感动了上天，所以有了</a:t>
            </a:r>
            <a:endParaRPr lang="en-US" altLang="zh-CN" sz="3600" b="1" dirty="0" smtClean="0"/>
          </a:p>
          <a:p>
            <a:r>
              <a:rPr lang="zh-CN" altLang="en-US" sz="3600" b="1" dirty="0" smtClean="0"/>
              <a:t>     神人的帮助，你怎样理解课文的神</a:t>
            </a:r>
            <a:endParaRPr lang="en-US" altLang="zh-CN" sz="3600" b="1" dirty="0" smtClean="0"/>
          </a:p>
          <a:p>
            <a:r>
              <a:rPr lang="zh-CN" altLang="en-US" sz="3600" b="1" dirty="0" smtClean="0"/>
              <a:t>    话结尾</a:t>
            </a:r>
            <a:endParaRPr lang="en-US" altLang="zh-CN" sz="3600" b="1" dirty="0" smtClean="0"/>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3262432" cy="1015663"/>
          </a:xfrm>
          <a:prstGeom prst="rect">
            <a:avLst/>
          </a:prstGeom>
          <a:noFill/>
        </p:spPr>
        <p:txBody>
          <a:bodyPr wrap="none" rtlCol="0">
            <a:spAutoFit/>
          </a:bodyPr>
          <a:lstStyle/>
          <a:p>
            <a:r>
              <a:rPr lang="zh-CN" altLang="en-US" sz="6000" b="1" dirty="0" smtClean="0"/>
              <a:t>拓展训练</a:t>
            </a:r>
            <a:endParaRPr lang="zh-CN" altLang="en-US" sz="6000" b="1" dirty="0"/>
          </a:p>
        </p:txBody>
      </p:sp>
      <p:sp>
        <p:nvSpPr>
          <p:cNvPr id="3" name="TextBox 2"/>
          <p:cNvSpPr txBox="1"/>
          <p:nvPr/>
        </p:nvSpPr>
        <p:spPr>
          <a:xfrm>
            <a:off x="179513" y="1484784"/>
            <a:ext cx="8964488" cy="2308324"/>
          </a:xfrm>
          <a:prstGeom prst="rect">
            <a:avLst/>
          </a:prstGeom>
          <a:noFill/>
        </p:spPr>
        <p:txBody>
          <a:bodyPr wrap="square" rtlCol="0">
            <a:spAutoFit/>
          </a:bodyPr>
          <a:lstStyle/>
          <a:p>
            <a:r>
              <a:rPr lang="en-US" altLang="zh-CN" sz="3600" b="1" dirty="0" smtClean="0"/>
              <a:t>1</a:t>
            </a:r>
            <a:r>
              <a:rPr lang="zh-CN" altLang="en-US" sz="3600" b="1" dirty="0" smtClean="0"/>
              <a:t>、说一说：有人说愚公笨，这种人在我们</a:t>
            </a:r>
            <a:endParaRPr lang="en-US" altLang="zh-CN" sz="3600" b="1" dirty="0" smtClean="0"/>
          </a:p>
          <a:p>
            <a:r>
              <a:rPr lang="zh-CN" altLang="en-US" sz="3600" b="1" dirty="0" smtClean="0"/>
              <a:t>    这个时代已经跟不上时代发展的脚步了，</a:t>
            </a:r>
            <a:endParaRPr lang="en-US" altLang="zh-CN" sz="3600" b="1" dirty="0" smtClean="0"/>
          </a:p>
          <a:p>
            <a:r>
              <a:rPr lang="zh-CN" altLang="en-US" sz="3600" b="1" dirty="0" smtClean="0"/>
              <a:t>    那么你认为我们这个时代还需要愚公精</a:t>
            </a:r>
            <a:endParaRPr lang="en-US" altLang="zh-CN" sz="3600" b="1" dirty="0" smtClean="0"/>
          </a:p>
          <a:p>
            <a:r>
              <a:rPr lang="zh-CN" altLang="en-US" sz="3600" b="1" dirty="0" smtClean="0"/>
              <a:t>    神吗？</a:t>
            </a:r>
            <a:endParaRPr lang="zh-CN" altLang="en-US" sz="3600" b="1" dirty="0"/>
          </a:p>
        </p:txBody>
      </p:sp>
      <p:sp>
        <p:nvSpPr>
          <p:cNvPr id="4" name="TextBox 3"/>
          <p:cNvSpPr txBox="1"/>
          <p:nvPr/>
        </p:nvSpPr>
        <p:spPr>
          <a:xfrm>
            <a:off x="611560" y="4509120"/>
            <a:ext cx="7842211" cy="1200329"/>
          </a:xfrm>
          <a:prstGeom prst="rect">
            <a:avLst/>
          </a:prstGeom>
          <a:noFill/>
        </p:spPr>
        <p:txBody>
          <a:bodyPr wrap="none" rtlCol="0">
            <a:spAutoFit/>
          </a:bodyPr>
          <a:lstStyle/>
          <a:p>
            <a:r>
              <a:rPr lang="en-US" altLang="zh-CN" sz="3600" b="1" dirty="0" smtClean="0"/>
              <a:t>2</a:t>
            </a:r>
            <a:r>
              <a:rPr lang="zh-CN" altLang="en-US" sz="3600" b="1" dirty="0" smtClean="0"/>
              <a:t>、以“有志者事竟成”为题，写一篇</a:t>
            </a:r>
            <a:endParaRPr lang="en-US" altLang="zh-CN" sz="3600" b="1" dirty="0" smtClean="0"/>
          </a:p>
          <a:p>
            <a:r>
              <a:rPr lang="zh-CN" altLang="en-US" sz="3600" b="1" dirty="0" smtClean="0"/>
              <a:t>      读后感。</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092"/>
          <p:cNvPicPr>
            <a:picLocks noChangeAspect="1" noChangeArrowheads="1"/>
          </p:cNvPicPr>
          <p:nvPr/>
        </p:nvPicPr>
        <p:blipFill>
          <a:blip r:embed="rId2" cstate="print"/>
          <a:srcRect r="22148"/>
          <a:stretch>
            <a:fillRect/>
          </a:stretch>
        </p:blipFill>
        <p:spPr bwMode="auto">
          <a:xfrm>
            <a:off x="0" y="0"/>
            <a:ext cx="4756150" cy="6858000"/>
          </a:xfrm>
          <a:prstGeom prst="rect">
            <a:avLst/>
          </a:prstGeom>
          <a:noFill/>
          <a:ln w="9525">
            <a:noFill/>
            <a:miter lim="800000"/>
            <a:headEnd/>
            <a:tailEnd/>
          </a:ln>
        </p:spPr>
      </p:pic>
      <p:sp>
        <p:nvSpPr>
          <p:cNvPr id="5122" name="Rectangle 3"/>
          <p:cNvSpPr>
            <a:spLocks noChangeArrowheads="1"/>
          </p:cNvSpPr>
          <p:nvPr/>
        </p:nvSpPr>
        <p:spPr bwMode="auto">
          <a:xfrm>
            <a:off x="4643438" y="228600"/>
            <a:ext cx="4500562" cy="6188075"/>
          </a:xfrm>
          <a:prstGeom prst="rect">
            <a:avLst/>
          </a:prstGeom>
          <a:noFill/>
          <a:ln w="9525">
            <a:noFill/>
            <a:miter lim="800000"/>
            <a:headEnd/>
            <a:tailEnd/>
          </a:ln>
        </p:spPr>
        <p:txBody>
          <a:bodyPr anchor="ctr">
            <a:spAutoFit/>
          </a:bodyPr>
          <a:lstStyle/>
          <a:p>
            <a:r>
              <a:rPr lang="zh-CN" altLang="en-US" sz="4000" b="1">
                <a:solidFill>
                  <a:schemeClr val="tx2"/>
                </a:solidFill>
                <a:latin typeface="汉鼎简大黑" pitchFamily="49" charset="-122"/>
                <a:ea typeface="汉鼎简大黑" pitchFamily="49" charset="-122"/>
              </a:rPr>
              <a:t>列子，名寇，又名御寇，战国前期郑国人，道家代表人物之一，其学本于黄帝、老子，主张清静无为。</a:t>
            </a:r>
          </a:p>
          <a:p>
            <a:r>
              <a:rPr lang="zh-CN" altLang="en-US" sz="4000" b="1">
                <a:solidFill>
                  <a:schemeClr val="tx2"/>
                </a:solidFill>
                <a:latin typeface="汉鼎简大黑" pitchFamily="49" charset="-122"/>
                <a:ea typeface="汉鼎简大黑" pitchFamily="49" charset="-122"/>
              </a:rPr>
              <a:t>作品：</a:t>
            </a:r>
            <a:r>
              <a:rPr lang="en-US" altLang="zh-CN" sz="4000" b="1">
                <a:solidFill>
                  <a:schemeClr val="tx2"/>
                </a:solidFill>
                <a:latin typeface="汉鼎简大黑" pitchFamily="49" charset="-122"/>
                <a:ea typeface="汉鼎简大黑" pitchFamily="49" charset="-122"/>
              </a:rPr>
              <a:t>《</a:t>
            </a:r>
            <a:r>
              <a:rPr lang="zh-CN" altLang="en-US" sz="4000" b="1">
                <a:solidFill>
                  <a:schemeClr val="tx2"/>
                </a:solidFill>
                <a:latin typeface="汉鼎简大黑" pitchFamily="49" charset="-122"/>
                <a:ea typeface="汉鼎简大黑" pitchFamily="49" charset="-122"/>
              </a:rPr>
              <a:t>列子</a:t>
            </a:r>
            <a:r>
              <a:rPr lang="en-US" altLang="zh-CN" sz="4000" b="1">
                <a:solidFill>
                  <a:schemeClr val="tx2"/>
                </a:solidFill>
                <a:latin typeface="汉鼎简大黑" pitchFamily="49" charset="-122"/>
                <a:ea typeface="汉鼎简大黑" pitchFamily="49" charset="-122"/>
              </a:rPr>
              <a:t>》</a:t>
            </a:r>
          </a:p>
          <a:p>
            <a:r>
              <a:rPr lang="zh-CN" altLang="en-US" sz="4000" b="1">
                <a:solidFill>
                  <a:schemeClr val="tx2"/>
                </a:solidFill>
                <a:latin typeface="汉鼎简大黑" pitchFamily="49" charset="-122"/>
                <a:ea typeface="汉鼎简大黑" pitchFamily="49" charset="-122"/>
              </a:rPr>
              <a:t>这部书中保存不少古代寓言故事和神话传说。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DSCN8922-111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098" name="Rectangle 3"/>
          <p:cNvSpPr>
            <a:spLocks noChangeArrowheads="1"/>
          </p:cNvSpPr>
          <p:nvPr/>
        </p:nvSpPr>
        <p:spPr bwMode="auto">
          <a:xfrm>
            <a:off x="0" y="1484313"/>
            <a:ext cx="9144000" cy="5084762"/>
          </a:xfrm>
          <a:prstGeom prst="rect">
            <a:avLst/>
          </a:prstGeom>
          <a:solidFill>
            <a:schemeClr val="accent1">
              <a:alpha val="0"/>
            </a:schemeClr>
          </a:solidFill>
          <a:ln w="57150" cmpd="thinThick">
            <a:solidFill>
              <a:srgbClr val="33CCFF">
                <a:alpha val="58038"/>
              </a:srgbClr>
            </a:solidFill>
            <a:miter lim="800000"/>
            <a:headEnd/>
            <a:tailEnd/>
          </a:ln>
        </p:spPr>
        <p:txBody>
          <a:bodyPr wrap="none" anchor="ctr"/>
          <a:lstStyle/>
          <a:p>
            <a:endParaRPr lang="zh-CN" altLang="en-US"/>
          </a:p>
        </p:txBody>
      </p:sp>
      <p:sp>
        <p:nvSpPr>
          <p:cNvPr id="6148" name="Rectangle 4"/>
          <p:cNvSpPr>
            <a:spLocks noChangeArrowheads="1"/>
          </p:cNvSpPr>
          <p:nvPr/>
        </p:nvSpPr>
        <p:spPr bwMode="auto">
          <a:xfrm>
            <a:off x="0" y="1747967"/>
            <a:ext cx="9144000" cy="4832092"/>
          </a:xfrm>
          <a:prstGeom prst="rect">
            <a:avLst/>
          </a:prstGeom>
          <a:solidFill>
            <a:srgbClr val="CCFFCC">
              <a:alpha val="70195"/>
            </a:srgbClr>
          </a:solidFill>
          <a:ln w="9525">
            <a:noFill/>
            <a:miter lim="800000"/>
            <a:headEnd/>
            <a:tailEnd/>
          </a:ln>
        </p:spPr>
        <p:txBody>
          <a:bodyPr anchor="ctr">
            <a:spAutoFit/>
          </a:bodyPr>
          <a:lstStyle/>
          <a:p>
            <a:r>
              <a:rPr lang="zh-CN" altLang="en-US" sz="4400" b="1" dirty="0" smtClean="0">
                <a:solidFill>
                  <a:srgbClr val="0000FF"/>
                </a:solidFill>
                <a:latin typeface="汉鼎简大黑" pitchFamily="49" charset="-122"/>
                <a:ea typeface="汉鼎简大黑" pitchFamily="49" charset="-122"/>
              </a:rPr>
              <a:t>寓言</a:t>
            </a:r>
            <a:r>
              <a:rPr lang="zh-CN" altLang="en-US" sz="4400" b="1" dirty="0">
                <a:solidFill>
                  <a:srgbClr val="0000FF"/>
                </a:solidFill>
                <a:latin typeface="汉鼎简大黑" pitchFamily="49" charset="-122"/>
                <a:ea typeface="汉鼎简大黑" pitchFamily="49" charset="-122"/>
              </a:rPr>
              <a:t>是一种文学体裁，用假托的故事或自然物的拟人手法来说明某个道理或教训的文学作品。常常带有讽刺或劝戒的性质。它的特点是寓一定的道理于简短的故事之中。好的寓言，往往给人以有益的启示和深刻的教育。 </a:t>
            </a:r>
          </a:p>
        </p:txBody>
      </p:sp>
      <p:sp>
        <p:nvSpPr>
          <p:cNvPr id="4100" name="Rectangle 5"/>
          <p:cNvSpPr>
            <a:spLocks noChangeArrowheads="1"/>
          </p:cNvSpPr>
          <p:nvPr/>
        </p:nvSpPr>
        <p:spPr bwMode="auto">
          <a:xfrm>
            <a:off x="3203575" y="0"/>
            <a:ext cx="3168650" cy="823913"/>
          </a:xfrm>
          <a:prstGeom prst="rect">
            <a:avLst/>
          </a:prstGeom>
          <a:noFill/>
          <a:ln w="9525">
            <a:noFill/>
            <a:miter lim="800000"/>
            <a:headEnd/>
            <a:tailEnd/>
          </a:ln>
        </p:spPr>
        <p:txBody>
          <a:bodyPr>
            <a:spAutoFit/>
          </a:bodyPr>
          <a:lstStyle/>
          <a:p>
            <a:r>
              <a:rPr lang="zh-CN" altLang="en-US" sz="4800" b="1">
                <a:solidFill>
                  <a:srgbClr val="FFFF00"/>
                </a:solidFill>
                <a:latin typeface="Times New Roman" pitchFamily="18" charset="0"/>
                <a:ea typeface="汉鼎简大黑" pitchFamily="49" charset="-122"/>
              </a:rPr>
              <a:t>寓言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414" descr="愚公移山5"/>
          <p:cNvPicPr>
            <a:picLocks noChangeAspect="1" noChangeArrowheads="1"/>
          </p:cNvPicPr>
          <p:nvPr/>
        </p:nvPicPr>
        <p:blipFill>
          <a:blip r:embed="rId2" cstate="print"/>
          <a:srcRect/>
          <a:stretch>
            <a:fillRect/>
          </a:stretch>
        </p:blipFill>
        <p:spPr bwMode="auto">
          <a:xfrm>
            <a:off x="4427984" y="0"/>
            <a:ext cx="4716016" cy="6858001"/>
          </a:xfrm>
          <a:prstGeom prst="rect">
            <a:avLst/>
          </a:prstGeom>
          <a:noFill/>
          <a:ln w="3175">
            <a:solidFill>
              <a:srgbClr val="000000"/>
            </a:solidFill>
            <a:miter lim="800000"/>
            <a:headEnd/>
            <a:tailEnd/>
          </a:ln>
        </p:spPr>
      </p:pic>
      <p:sp>
        <p:nvSpPr>
          <p:cNvPr id="3" name="TextBox 2"/>
          <p:cNvSpPr txBox="1"/>
          <p:nvPr/>
        </p:nvSpPr>
        <p:spPr>
          <a:xfrm>
            <a:off x="0" y="332656"/>
            <a:ext cx="4392488" cy="1107996"/>
          </a:xfrm>
          <a:prstGeom prst="rect">
            <a:avLst/>
          </a:prstGeom>
          <a:noFill/>
        </p:spPr>
        <p:txBody>
          <a:bodyPr wrap="square" rtlCol="0">
            <a:spAutoFit/>
          </a:bodyPr>
          <a:lstStyle/>
          <a:p>
            <a:r>
              <a:rPr lang="zh-CN" altLang="en-US" sz="6600" b="1" dirty="0" smtClean="0"/>
              <a:t>一、读故事</a:t>
            </a:r>
            <a:endParaRPr lang="zh-CN" altLang="en-US" sz="6600" b="1" dirty="0"/>
          </a:p>
        </p:txBody>
      </p:sp>
      <p:sp>
        <p:nvSpPr>
          <p:cNvPr id="4" name="TextBox 3"/>
          <p:cNvSpPr txBox="1"/>
          <p:nvPr/>
        </p:nvSpPr>
        <p:spPr>
          <a:xfrm>
            <a:off x="395536" y="3140968"/>
            <a:ext cx="3305713" cy="923330"/>
          </a:xfrm>
          <a:prstGeom prst="rect">
            <a:avLst/>
          </a:prstGeom>
          <a:noFill/>
        </p:spPr>
        <p:txBody>
          <a:bodyPr wrap="none" rtlCol="0">
            <a:spAutoFit/>
          </a:bodyPr>
          <a:lstStyle/>
          <a:p>
            <a:r>
              <a:rPr lang="en-US" altLang="zh-CN" sz="5400" b="1" dirty="0" smtClean="0"/>
              <a:t>1</a:t>
            </a:r>
            <a:r>
              <a:rPr lang="zh-CN" altLang="en-US" sz="5400" b="1" dirty="0" smtClean="0"/>
              <a:t>、读一读</a:t>
            </a:r>
            <a:endParaRPr lang="zh-CN" altLang="en-US" sz="5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3360215" cy="923330"/>
          </a:xfrm>
          <a:prstGeom prst="rect">
            <a:avLst/>
          </a:prstGeom>
          <a:noFill/>
        </p:spPr>
        <p:txBody>
          <a:bodyPr wrap="none" rtlCol="0">
            <a:spAutoFit/>
          </a:bodyPr>
          <a:lstStyle/>
          <a:p>
            <a:r>
              <a:rPr lang="en-US" altLang="zh-CN" sz="5400" dirty="0" smtClean="0"/>
              <a:t>2</a:t>
            </a:r>
            <a:r>
              <a:rPr lang="zh-CN" altLang="en-US" sz="5400" dirty="0" smtClean="0"/>
              <a:t>、辨一辨</a:t>
            </a:r>
            <a:endParaRPr lang="zh-CN" altLang="en-US" sz="5400" dirty="0"/>
          </a:p>
        </p:txBody>
      </p:sp>
      <p:sp>
        <p:nvSpPr>
          <p:cNvPr id="3" name="TextBox 2"/>
          <p:cNvSpPr txBox="1"/>
          <p:nvPr/>
        </p:nvSpPr>
        <p:spPr>
          <a:xfrm>
            <a:off x="251520" y="1340768"/>
            <a:ext cx="7871065" cy="1200329"/>
          </a:xfrm>
          <a:prstGeom prst="rect">
            <a:avLst/>
          </a:prstGeom>
          <a:noFill/>
        </p:spPr>
        <p:txBody>
          <a:bodyPr wrap="none" rtlCol="0">
            <a:spAutoFit/>
          </a:bodyPr>
          <a:lstStyle/>
          <a:p>
            <a:r>
              <a:rPr lang="zh-CN" altLang="en-US" sz="3600" dirty="0" smtClean="0"/>
              <a:t>（</a:t>
            </a:r>
            <a:r>
              <a:rPr lang="en-US" altLang="zh-CN" sz="3600" dirty="0" smtClean="0"/>
              <a:t>1</a:t>
            </a:r>
            <a:r>
              <a:rPr lang="zh-CN" altLang="en-US" sz="3600" dirty="0" smtClean="0"/>
              <a:t>）通假字：  反</a:t>
            </a:r>
            <a:r>
              <a:rPr lang="en-US" altLang="zh-CN" sz="3600" dirty="0" smtClean="0"/>
              <a:t>——      </a:t>
            </a:r>
            <a:r>
              <a:rPr lang="zh-CN" altLang="en-US" sz="3600" dirty="0" smtClean="0"/>
              <a:t>惠</a:t>
            </a:r>
            <a:r>
              <a:rPr lang="en-US" altLang="zh-CN" sz="3600" dirty="0" smtClean="0"/>
              <a:t>——</a:t>
            </a:r>
          </a:p>
          <a:p>
            <a:r>
              <a:rPr lang="en-US" altLang="zh-CN" sz="3600" dirty="0" smtClean="0"/>
              <a:t>           </a:t>
            </a:r>
            <a:r>
              <a:rPr lang="zh-CN" altLang="en-US" sz="3600" dirty="0" smtClean="0"/>
              <a:t>亡</a:t>
            </a:r>
            <a:r>
              <a:rPr lang="en-US" altLang="zh-CN" sz="3600" dirty="0" smtClean="0"/>
              <a:t>——            </a:t>
            </a:r>
            <a:r>
              <a:rPr lang="zh-CN" altLang="en-US" sz="3600" dirty="0" smtClean="0"/>
              <a:t>厝</a:t>
            </a:r>
            <a:r>
              <a:rPr lang="en-US" altLang="zh-CN" sz="3600" dirty="0" smtClean="0"/>
              <a:t>——            </a:t>
            </a:r>
            <a:endParaRPr lang="zh-CN" altLang="en-US" sz="3600" dirty="0"/>
          </a:p>
        </p:txBody>
      </p:sp>
      <p:sp>
        <p:nvSpPr>
          <p:cNvPr id="4" name="TextBox 3"/>
          <p:cNvSpPr txBox="1"/>
          <p:nvPr/>
        </p:nvSpPr>
        <p:spPr>
          <a:xfrm>
            <a:off x="395536" y="2708920"/>
            <a:ext cx="3687228" cy="646331"/>
          </a:xfrm>
          <a:prstGeom prst="rect">
            <a:avLst/>
          </a:prstGeom>
          <a:noFill/>
        </p:spPr>
        <p:txBody>
          <a:bodyPr wrap="none" rtlCol="0">
            <a:spAutoFit/>
          </a:bodyPr>
          <a:lstStyle/>
          <a:p>
            <a:r>
              <a:rPr lang="zh-CN" altLang="en-US" sz="3600" dirty="0" smtClean="0"/>
              <a:t>（</a:t>
            </a:r>
            <a:r>
              <a:rPr lang="en-US" altLang="zh-CN" sz="3600" dirty="0" smtClean="0"/>
              <a:t>2</a:t>
            </a:r>
            <a:r>
              <a:rPr lang="zh-CN" altLang="en-US" sz="3600" dirty="0" smtClean="0"/>
              <a:t>）一词多义：</a:t>
            </a:r>
            <a:endParaRPr lang="zh-CN" altLang="en-US" sz="3600" dirty="0"/>
          </a:p>
        </p:txBody>
      </p:sp>
      <p:sp>
        <p:nvSpPr>
          <p:cNvPr id="5" name="TextBox 4"/>
          <p:cNvSpPr txBox="1"/>
          <p:nvPr/>
        </p:nvSpPr>
        <p:spPr>
          <a:xfrm>
            <a:off x="611560" y="3717032"/>
            <a:ext cx="2954655" cy="1200329"/>
          </a:xfrm>
          <a:prstGeom prst="rect">
            <a:avLst/>
          </a:prstGeom>
          <a:noFill/>
        </p:spPr>
        <p:txBody>
          <a:bodyPr wrap="none" rtlCol="0">
            <a:spAutoFit/>
          </a:bodyPr>
          <a:lstStyle/>
          <a:p>
            <a:r>
              <a:rPr lang="zh-CN" altLang="en-US" sz="3600" dirty="0" smtClean="0">
                <a:solidFill>
                  <a:srgbClr val="FF0000"/>
                </a:solidFill>
              </a:rPr>
              <a:t>方</a:t>
            </a:r>
            <a:r>
              <a:rPr lang="zh-CN" altLang="en-US" sz="3600" dirty="0" smtClean="0"/>
              <a:t>七百里</a:t>
            </a:r>
            <a:endParaRPr lang="en-US" altLang="zh-CN" sz="3600" dirty="0" smtClean="0"/>
          </a:p>
          <a:p>
            <a:r>
              <a:rPr lang="zh-CN" altLang="en-US" sz="3600" dirty="0" smtClean="0"/>
              <a:t>有朋自远</a:t>
            </a:r>
            <a:r>
              <a:rPr lang="zh-CN" altLang="en-US" sz="3600" dirty="0" smtClean="0">
                <a:solidFill>
                  <a:srgbClr val="FF0000"/>
                </a:solidFill>
              </a:rPr>
              <a:t>方</a:t>
            </a:r>
            <a:r>
              <a:rPr lang="zh-CN" altLang="en-US" sz="3600" dirty="0" smtClean="0"/>
              <a:t>来</a:t>
            </a:r>
            <a:endParaRPr lang="zh-CN" altLang="en-US" sz="3600" dirty="0"/>
          </a:p>
        </p:txBody>
      </p:sp>
      <p:sp>
        <p:nvSpPr>
          <p:cNvPr id="6" name="左大括号 5"/>
          <p:cNvSpPr/>
          <p:nvPr/>
        </p:nvSpPr>
        <p:spPr>
          <a:xfrm>
            <a:off x="611560" y="3861048"/>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TextBox 6"/>
          <p:cNvSpPr txBox="1"/>
          <p:nvPr/>
        </p:nvSpPr>
        <p:spPr>
          <a:xfrm>
            <a:off x="5508104" y="3717032"/>
            <a:ext cx="2492990" cy="1200329"/>
          </a:xfrm>
          <a:prstGeom prst="rect">
            <a:avLst/>
          </a:prstGeom>
          <a:noFill/>
        </p:spPr>
        <p:txBody>
          <a:bodyPr wrap="none" rtlCol="0">
            <a:spAutoFit/>
          </a:bodyPr>
          <a:lstStyle/>
          <a:p>
            <a:r>
              <a:rPr lang="zh-CN" altLang="en-US" sz="3600" dirty="0" smtClean="0"/>
              <a:t>年</a:t>
            </a:r>
            <a:r>
              <a:rPr lang="zh-CN" altLang="en-US" sz="3600" dirty="0" smtClean="0">
                <a:solidFill>
                  <a:srgbClr val="FF0000"/>
                </a:solidFill>
              </a:rPr>
              <a:t>且</a:t>
            </a:r>
            <a:r>
              <a:rPr lang="zh-CN" altLang="en-US" sz="3600" dirty="0" smtClean="0"/>
              <a:t>九十</a:t>
            </a:r>
            <a:endParaRPr lang="en-US" altLang="zh-CN" sz="3600" dirty="0" smtClean="0"/>
          </a:p>
          <a:p>
            <a:r>
              <a:rPr lang="zh-CN" altLang="en-US" sz="3600" dirty="0" smtClean="0">
                <a:solidFill>
                  <a:srgbClr val="FF0000"/>
                </a:solidFill>
              </a:rPr>
              <a:t>且</a:t>
            </a:r>
            <a:r>
              <a:rPr lang="zh-CN" altLang="en-US" sz="3600" dirty="0" smtClean="0"/>
              <a:t>焉置土石</a:t>
            </a:r>
            <a:endParaRPr lang="zh-CN" altLang="en-US" sz="3600" dirty="0"/>
          </a:p>
        </p:txBody>
      </p:sp>
      <p:sp>
        <p:nvSpPr>
          <p:cNvPr id="8" name="左大括号 7"/>
          <p:cNvSpPr/>
          <p:nvPr/>
        </p:nvSpPr>
        <p:spPr>
          <a:xfrm>
            <a:off x="5436096" y="3933056"/>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TextBox 8"/>
          <p:cNvSpPr txBox="1"/>
          <p:nvPr/>
        </p:nvSpPr>
        <p:spPr>
          <a:xfrm>
            <a:off x="611560" y="5229200"/>
            <a:ext cx="3416320" cy="1200329"/>
          </a:xfrm>
          <a:prstGeom prst="rect">
            <a:avLst/>
          </a:prstGeom>
          <a:noFill/>
        </p:spPr>
        <p:txBody>
          <a:bodyPr wrap="none" rtlCol="0">
            <a:spAutoFit/>
          </a:bodyPr>
          <a:lstStyle/>
          <a:p>
            <a:r>
              <a:rPr lang="zh-CN" altLang="en-US" sz="3600" dirty="0" smtClean="0">
                <a:solidFill>
                  <a:srgbClr val="FF0000"/>
                </a:solidFill>
              </a:rPr>
              <a:t>曾</a:t>
            </a:r>
            <a:r>
              <a:rPr lang="zh-CN" altLang="en-US" sz="3600" dirty="0" smtClean="0"/>
              <a:t>不若孀妻弱子</a:t>
            </a:r>
            <a:endParaRPr lang="en-US" altLang="zh-CN" sz="3600" dirty="0" smtClean="0"/>
          </a:p>
          <a:p>
            <a:r>
              <a:rPr lang="zh-CN" altLang="en-US" sz="3600" dirty="0" smtClean="0">
                <a:solidFill>
                  <a:srgbClr val="FF0000"/>
                </a:solidFill>
              </a:rPr>
              <a:t>曾</a:t>
            </a:r>
            <a:r>
              <a:rPr lang="zh-CN" altLang="en-US" sz="3600" dirty="0" smtClean="0"/>
              <a:t>益其所不能</a:t>
            </a:r>
            <a:endParaRPr lang="zh-CN" altLang="en-US" sz="3600" dirty="0"/>
          </a:p>
        </p:txBody>
      </p:sp>
      <p:sp>
        <p:nvSpPr>
          <p:cNvPr id="10" name="左大括号 9"/>
          <p:cNvSpPr/>
          <p:nvPr/>
        </p:nvSpPr>
        <p:spPr>
          <a:xfrm>
            <a:off x="539552" y="5373216"/>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5076056" y="5301208"/>
            <a:ext cx="3877985" cy="1200329"/>
          </a:xfrm>
          <a:prstGeom prst="rect">
            <a:avLst/>
          </a:prstGeom>
          <a:noFill/>
        </p:spPr>
        <p:txBody>
          <a:bodyPr wrap="none" rtlCol="0">
            <a:spAutoFit/>
          </a:bodyPr>
          <a:lstStyle/>
          <a:p>
            <a:r>
              <a:rPr lang="zh-CN" altLang="en-US" sz="3600" dirty="0" smtClean="0"/>
              <a:t>汝心之</a:t>
            </a:r>
            <a:r>
              <a:rPr lang="zh-CN" altLang="en-US" sz="3600" dirty="0" smtClean="0">
                <a:solidFill>
                  <a:srgbClr val="FF0000"/>
                </a:solidFill>
              </a:rPr>
              <a:t>固</a:t>
            </a:r>
            <a:endParaRPr lang="en-US" altLang="zh-CN" sz="3600" dirty="0" smtClean="0">
              <a:solidFill>
                <a:srgbClr val="FF0000"/>
              </a:solidFill>
            </a:endParaRPr>
          </a:p>
          <a:p>
            <a:r>
              <a:rPr lang="zh-CN" altLang="en-US" sz="3600" dirty="0" smtClean="0">
                <a:solidFill>
                  <a:srgbClr val="FF0000"/>
                </a:solidFill>
              </a:rPr>
              <a:t>固</a:t>
            </a:r>
            <a:r>
              <a:rPr lang="zh-CN" altLang="en-US" sz="3600" dirty="0" smtClean="0"/>
              <a:t>国不以山溪之险</a:t>
            </a:r>
            <a:endParaRPr lang="zh-CN" altLang="en-US" sz="3600" dirty="0"/>
          </a:p>
        </p:txBody>
      </p:sp>
      <p:sp>
        <p:nvSpPr>
          <p:cNvPr id="12" name="左大括号 11"/>
          <p:cNvSpPr/>
          <p:nvPr/>
        </p:nvSpPr>
        <p:spPr>
          <a:xfrm>
            <a:off x="4932040" y="5445224"/>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ox(in)">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ox(i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ox(in)">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yugongyishan6"/>
          <p:cNvPicPr>
            <a:picLocks noChangeAspect="1" noChangeArrowheads="1"/>
          </p:cNvPicPr>
          <p:nvPr/>
        </p:nvPicPr>
        <p:blipFill>
          <a:blip r:embed="rId2" cstate="print"/>
          <a:srcRect/>
          <a:stretch>
            <a:fillRect/>
          </a:stretch>
        </p:blipFill>
        <p:spPr bwMode="auto">
          <a:xfrm>
            <a:off x="0" y="3114675"/>
            <a:ext cx="9144000" cy="3743325"/>
          </a:xfrm>
          <a:prstGeom prst="rect">
            <a:avLst/>
          </a:prstGeom>
          <a:noFill/>
          <a:ln w="9525">
            <a:noFill/>
            <a:miter lim="800000"/>
            <a:headEnd/>
            <a:tailEnd/>
          </a:ln>
        </p:spPr>
      </p:pic>
      <p:sp>
        <p:nvSpPr>
          <p:cNvPr id="3" name="TextBox 2"/>
          <p:cNvSpPr txBox="1"/>
          <p:nvPr/>
        </p:nvSpPr>
        <p:spPr>
          <a:xfrm>
            <a:off x="755576" y="764704"/>
            <a:ext cx="3427541" cy="1200329"/>
          </a:xfrm>
          <a:prstGeom prst="rect">
            <a:avLst/>
          </a:prstGeom>
          <a:noFill/>
        </p:spPr>
        <p:txBody>
          <a:bodyPr wrap="none" rtlCol="0">
            <a:spAutoFit/>
          </a:bodyPr>
          <a:lstStyle/>
          <a:p>
            <a:r>
              <a:rPr lang="zh-CN" altLang="en-US" sz="3600" b="1" dirty="0" smtClean="0"/>
              <a:t>河曲智叟</a:t>
            </a:r>
            <a:r>
              <a:rPr lang="zh-CN" altLang="en-US" sz="3600" b="1" dirty="0" smtClean="0">
                <a:solidFill>
                  <a:srgbClr val="FF0000"/>
                </a:solidFill>
              </a:rPr>
              <a:t>亡</a:t>
            </a:r>
            <a:r>
              <a:rPr lang="zh-CN" altLang="en-US" sz="3600" b="1" dirty="0" smtClean="0"/>
              <a:t>以应</a:t>
            </a:r>
            <a:endParaRPr lang="en-US" altLang="zh-CN" sz="3600" b="1" dirty="0" smtClean="0"/>
          </a:p>
          <a:p>
            <a:r>
              <a:rPr lang="zh-CN" altLang="en-US" sz="3600" b="1" dirty="0" smtClean="0"/>
              <a:t>今</a:t>
            </a:r>
            <a:r>
              <a:rPr lang="zh-CN" altLang="en-US" sz="3600" b="1" dirty="0" smtClean="0">
                <a:solidFill>
                  <a:srgbClr val="FF0000"/>
                </a:solidFill>
              </a:rPr>
              <a:t>亡</a:t>
            </a:r>
            <a:r>
              <a:rPr lang="zh-CN" altLang="en-US" sz="3600" b="1" dirty="0" smtClean="0"/>
              <a:t>亦死</a:t>
            </a:r>
            <a:endParaRPr lang="zh-CN" altLang="en-US" sz="3600" b="1" dirty="0"/>
          </a:p>
        </p:txBody>
      </p:sp>
      <p:sp>
        <p:nvSpPr>
          <p:cNvPr id="4" name="左大括号 3"/>
          <p:cNvSpPr/>
          <p:nvPr/>
        </p:nvSpPr>
        <p:spPr>
          <a:xfrm>
            <a:off x="611560" y="836712"/>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4"/>
          <p:cNvSpPr txBox="1"/>
          <p:nvPr/>
        </p:nvSpPr>
        <p:spPr>
          <a:xfrm>
            <a:off x="5436096" y="764704"/>
            <a:ext cx="2492990" cy="1200329"/>
          </a:xfrm>
          <a:prstGeom prst="rect">
            <a:avLst/>
          </a:prstGeom>
          <a:noFill/>
        </p:spPr>
        <p:txBody>
          <a:bodyPr wrap="none" rtlCol="0">
            <a:spAutoFit/>
          </a:bodyPr>
          <a:lstStyle/>
          <a:p>
            <a:r>
              <a:rPr lang="zh-CN" altLang="en-US" sz="3600" b="1" dirty="0" smtClean="0"/>
              <a:t>惧</a:t>
            </a:r>
            <a:r>
              <a:rPr lang="zh-CN" altLang="en-US" sz="3600" b="1" dirty="0" smtClean="0">
                <a:solidFill>
                  <a:srgbClr val="FF0000"/>
                </a:solidFill>
              </a:rPr>
              <a:t>其</a:t>
            </a:r>
            <a:r>
              <a:rPr lang="zh-CN" altLang="en-US" sz="3600" b="1" dirty="0" smtClean="0"/>
              <a:t>不已也</a:t>
            </a:r>
            <a:endParaRPr lang="en-US" altLang="zh-CN" sz="3600" b="1" dirty="0" smtClean="0"/>
          </a:p>
          <a:p>
            <a:r>
              <a:rPr lang="zh-CN" altLang="en-US" sz="3600" b="1" dirty="0" smtClean="0">
                <a:solidFill>
                  <a:srgbClr val="FF0000"/>
                </a:solidFill>
              </a:rPr>
              <a:t>其</a:t>
            </a:r>
            <a:r>
              <a:rPr lang="zh-CN" altLang="en-US" sz="3600" b="1" dirty="0" smtClean="0"/>
              <a:t>如土石何</a:t>
            </a:r>
            <a:endParaRPr lang="zh-CN" altLang="en-US" sz="3600" b="1" dirty="0"/>
          </a:p>
        </p:txBody>
      </p:sp>
      <p:sp>
        <p:nvSpPr>
          <p:cNvPr id="6" name="左大括号 5"/>
          <p:cNvSpPr/>
          <p:nvPr/>
        </p:nvSpPr>
        <p:spPr>
          <a:xfrm>
            <a:off x="5364088" y="836712"/>
            <a:ext cx="155448"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4639412" cy="646331"/>
          </a:xfrm>
          <a:prstGeom prst="rect">
            <a:avLst/>
          </a:prstGeom>
          <a:noFill/>
        </p:spPr>
        <p:txBody>
          <a:bodyPr wrap="none" rtlCol="0">
            <a:spAutoFit/>
          </a:bodyPr>
          <a:lstStyle/>
          <a:p>
            <a:r>
              <a:rPr lang="zh-CN" altLang="en-US" sz="3600" b="1" dirty="0" smtClean="0"/>
              <a:t>（</a:t>
            </a:r>
            <a:r>
              <a:rPr lang="en-US" altLang="zh-CN" sz="3600" b="1" dirty="0" smtClean="0"/>
              <a:t>3</a:t>
            </a:r>
            <a:r>
              <a:rPr lang="zh-CN" altLang="en-US" sz="3600" b="1" dirty="0" smtClean="0"/>
              <a:t>）翻译下列句子：</a:t>
            </a:r>
            <a:endParaRPr lang="en-US" altLang="zh-CN" sz="3600" b="1" dirty="0" smtClean="0"/>
          </a:p>
        </p:txBody>
      </p:sp>
      <p:sp>
        <p:nvSpPr>
          <p:cNvPr id="3" name="TextBox 2"/>
          <p:cNvSpPr txBox="1"/>
          <p:nvPr/>
        </p:nvSpPr>
        <p:spPr>
          <a:xfrm>
            <a:off x="467544" y="908720"/>
            <a:ext cx="5184576" cy="1754326"/>
          </a:xfrm>
          <a:prstGeom prst="rect">
            <a:avLst/>
          </a:prstGeom>
          <a:noFill/>
        </p:spPr>
        <p:txBody>
          <a:bodyPr wrap="square" rtlCol="0">
            <a:spAutoFit/>
          </a:bodyPr>
          <a:lstStyle/>
          <a:p>
            <a:r>
              <a:rPr lang="en-US" altLang="zh-CN" sz="3600" b="1" dirty="0" smtClean="0"/>
              <a:t>A</a:t>
            </a:r>
            <a:r>
              <a:rPr lang="zh-CN" altLang="en-US" sz="3600" b="1" dirty="0" smtClean="0"/>
              <a:t>、甚矣，汝之不惠</a:t>
            </a:r>
            <a:endParaRPr lang="en-US" altLang="zh-CN" sz="3600" b="1" dirty="0" smtClean="0"/>
          </a:p>
          <a:p>
            <a:r>
              <a:rPr lang="en-US" altLang="zh-CN" sz="3600" b="1" dirty="0" smtClean="0"/>
              <a:t>B</a:t>
            </a:r>
            <a:r>
              <a:rPr lang="zh-CN" altLang="en-US" sz="3600" b="1" dirty="0" smtClean="0"/>
              <a:t>、遂率子孙荷担者三夫</a:t>
            </a:r>
            <a:endParaRPr lang="en-US" altLang="zh-CN" sz="3600" b="1" dirty="0" smtClean="0"/>
          </a:p>
          <a:p>
            <a:endParaRPr lang="zh-CN" altLang="en-US" sz="3600" b="1" dirty="0"/>
          </a:p>
        </p:txBody>
      </p:sp>
      <p:sp>
        <p:nvSpPr>
          <p:cNvPr id="4" name="TextBox 3"/>
          <p:cNvSpPr txBox="1"/>
          <p:nvPr/>
        </p:nvSpPr>
        <p:spPr>
          <a:xfrm>
            <a:off x="323528" y="2564904"/>
            <a:ext cx="4801314" cy="646331"/>
          </a:xfrm>
          <a:prstGeom prst="rect">
            <a:avLst/>
          </a:prstGeom>
          <a:noFill/>
        </p:spPr>
        <p:txBody>
          <a:bodyPr wrap="none" rtlCol="0">
            <a:spAutoFit/>
          </a:bodyPr>
          <a:lstStyle/>
          <a:p>
            <a:r>
              <a:rPr lang="zh-CN" altLang="en-US" sz="3600" b="1" dirty="0" smtClean="0">
                <a:solidFill>
                  <a:srgbClr val="FF0000"/>
                </a:solidFill>
              </a:rPr>
              <a:t>“文言文翻译歌诀”：</a:t>
            </a:r>
            <a:endParaRPr lang="zh-CN" altLang="en-US" sz="3600" b="1" dirty="0">
              <a:solidFill>
                <a:srgbClr val="FF0000"/>
              </a:solidFill>
            </a:endParaRPr>
          </a:p>
        </p:txBody>
      </p:sp>
      <p:sp>
        <p:nvSpPr>
          <p:cNvPr id="5" name="TextBox 4"/>
          <p:cNvSpPr txBox="1"/>
          <p:nvPr/>
        </p:nvSpPr>
        <p:spPr>
          <a:xfrm>
            <a:off x="251520" y="3573016"/>
            <a:ext cx="8424101" cy="3046988"/>
          </a:xfrm>
          <a:prstGeom prst="rect">
            <a:avLst/>
          </a:prstGeom>
          <a:noFill/>
        </p:spPr>
        <p:txBody>
          <a:bodyPr wrap="none" rtlCol="0">
            <a:spAutoFit/>
          </a:bodyPr>
          <a:lstStyle/>
          <a:p>
            <a:r>
              <a:rPr lang="zh-CN" altLang="en-US" sz="3200" b="1" dirty="0" smtClean="0"/>
              <a:t>通读全文，掌握大意。古今同义，保留不译。</a:t>
            </a:r>
            <a:endParaRPr lang="en-US" altLang="zh-CN" sz="3200" b="1" dirty="0" smtClean="0"/>
          </a:p>
          <a:p>
            <a:r>
              <a:rPr lang="zh-CN" altLang="en-US" sz="3200" b="1" dirty="0" smtClean="0"/>
              <a:t>古今异义，辨析仔细。以今换古，要合原意。</a:t>
            </a:r>
            <a:endParaRPr lang="en-US" altLang="zh-CN" sz="3200" b="1" dirty="0" smtClean="0"/>
          </a:p>
          <a:p>
            <a:r>
              <a:rPr lang="zh-CN" altLang="en-US" sz="3200" b="1" dirty="0" smtClean="0"/>
              <a:t>句中省略，括号补齐。如遇倒装，调整语序。</a:t>
            </a:r>
            <a:endParaRPr lang="en-US" altLang="zh-CN" sz="3200" b="1" dirty="0" smtClean="0"/>
          </a:p>
          <a:p>
            <a:r>
              <a:rPr lang="zh-CN" altLang="en-US" sz="3200" b="1" dirty="0" smtClean="0"/>
              <a:t>个别虚词，无法翻译。没有影响，不妨删去。</a:t>
            </a:r>
            <a:endParaRPr lang="en-US" altLang="zh-CN" sz="3200" b="1" dirty="0" smtClean="0"/>
          </a:p>
          <a:p>
            <a:r>
              <a:rPr lang="zh-CN" altLang="en-US" sz="3200" b="1" dirty="0" smtClean="0"/>
              <a:t>直译为主，辅以意译。忠于原作，贯通顺利。</a:t>
            </a:r>
            <a:endParaRPr lang="en-US" altLang="zh-CN" sz="3200" b="1" dirty="0" smtClean="0"/>
          </a:p>
          <a:p>
            <a:r>
              <a:rPr lang="zh-CN" altLang="en-US" sz="3200" b="1" dirty="0" smtClean="0"/>
              <a:t>还要注意对、换、留、调、删、补六个字。</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2537874" cy="707886"/>
          </a:xfrm>
          <a:prstGeom prst="rect">
            <a:avLst/>
          </a:prstGeom>
          <a:noFill/>
        </p:spPr>
        <p:txBody>
          <a:bodyPr wrap="none" rtlCol="0">
            <a:spAutoFit/>
          </a:bodyPr>
          <a:lstStyle/>
          <a:p>
            <a:r>
              <a:rPr lang="en-US" altLang="zh-CN" sz="4000" b="1" dirty="0" smtClean="0"/>
              <a:t>3</a:t>
            </a:r>
            <a:r>
              <a:rPr lang="zh-CN" altLang="en-US" sz="4000" b="1" dirty="0" smtClean="0"/>
              <a:t>、讲一讲</a:t>
            </a:r>
            <a:endParaRPr lang="zh-CN" altLang="en-US" sz="4000" b="1" dirty="0"/>
          </a:p>
        </p:txBody>
      </p:sp>
      <p:sp>
        <p:nvSpPr>
          <p:cNvPr id="3" name="TextBox 2"/>
          <p:cNvSpPr txBox="1"/>
          <p:nvPr/>
        </p:nvSpPr>
        <p:spPr>
          <a:xfrm>
            <a:off x="251520" y="1124744"/>
            <a:ext cx="8392041" cy="584775"/>
          </a:xfrm>
          <a:prstGeom prst="rect">
            <a:avLst/>
          </a:prstGeom>
          <a:noFill/>
        </p:spPr>
        <p:txBody>
          <a:bodyPr wrap="none" rtlCol="0">
            <a:spAutoFit/>
          </a:bodyPr>
          <a:lstStyle/>
          <a:p>
            <a:r>
              <a:rPr lang="zh-CN" altLang="en-US" sz="3200" b="1" dirty="0" smtClean="0"/>
              <a:t>用简洁的语言给大家复述本文的主要故事情节</a:t>
            </a:r>
            <a:endParaRPr lang="zh-CN" altLang="en-US" sz="3200" b="1" dirty="0"/>
          </a:p>
        </p:txBody>
      </p:sp>
      <p:pic>
        <p:nvPicPr>
          <p:cNvPr id="4" name="图片 3" descr="timg4.jpg"/>
          <p:cNvPicPr>
            <a:picLocks noChangeAspect="1"/>
          </p:cNvPicPr>
          <p:nvPr/>
        </p:nvPicPr>
        <p:blipFill>
          <a:blip r:embed="rId2" cstate="print"/>
          <a:stretch>
            <a:fillRect/>
          </a:stretch>
        </p:blipFill>
        <p:spPr>
          <a:xfrm>
            <a:off x="179512" y="1772816"/>
            <a:ext cx="2016224" cy="2307681"/>
          </a:xfrm>
          <a:prstGeom prst="rect">
            <a:avLst/>
          </a:prstGeom>
        </p:spPr>
      </p:pic>
      <p:pic>
        <p:nvPicPr>
          <p:cNvPr id="5" name="图片 4" descr="u=3614412555,2282516863&amp;fm=27&amp;gp=0.jpg"/>
          <p:cNvPicPr>
            <a:picLocks noChangeAspect="1"/>
          </p:cNvPicPr>
          <p:nvPr/>
        </p:nvPicPr>
        <p:blipFill>
          <a:blip r:embed="rId3" cstate="print"/>
          <a:stretch>
            <a:fillRect/>
          </a:stretch>
        </p:blipFill>
        <p:spPr>
          <a:xfrm>
            <a:off x="2411760" y="1844824"/>
            <a:ext cx="2304256" cy="2232248"/>
          </a:xfrm>
          <a:prstGeom prst="rect">
            <a:avLst/>
          </a:prstGeom>
        </p:spPr>
      </p:pic>
      <p:pic>
        <p:nvPicPr>
          <p:cNvPr id="6" name="图片 5" descr="timg5.jpg"/>
          <p:cNvPicPr>
            <a:picLocks noChangeAspect="1"/>
          </p:cNvPicPr>
          <p:nvPr/>
        </p:nvPicPr>
        <p:blipFill>
          <a:blip r:embed="rId4" cstate="print"/>
          <a:stretch>
            <a:fillRect/>
          </a:stretch>
        </p:blipFill>
        <p:spPr>
          <a:xfrm>
            <a:off x="4788024" y="1844824"/>
            <a:ext cx="2088232" cy="2088232"/>
          </a:xfrm>
          <a:prstGeom prst="rect">
            <a:avLst/>
          </a:prstGeom>
        </p:spPr>
      </p:pic>
      <p:pic>
        <p:nvPicPr>
          <p:cNvPr id="7" name="图片 6" descr="timg9.jpg"/>
          <p:cNvPicPr>
            <a:picLocks noChangeAspect="1"/>
          </p:cNvPicPr>
          <p:nvPr/>
        </p:nvPicPr>
        <p:blipFill>
          <a:blip r:embed="rId5" cstate="print"/>
          <a:stretch>
            <a:fillRect/>
          </a:stretch>
        </p:blipFill>
        <p:spPr>
          <a:xfrm>
            <a:off x="179513" y="4365104"/>
            <a:ext cx="2088231" cy="2241798"/>
          </a:xfrm>
          <a:prstGeom prst="rect">
            <a:avLst/>
          </a:prstGeom>
        </p:spPr>
      </p:pic>
      <p:pic>
        <p:nvPicPr>
          <p:cNvPr id="8" name="图片 7" descr="timg8.jpg"/>
          <p:cNvPicPr>
            <a:picLocks noChangeAspect="1"/>
          </p:cNvPicPr>
          <p:nvPr/>
        </p:nvPicPr>
        <p:blipFill>
          <a:blip r:embed="rId6" cstate="print"/>
          <a:stretch>
            <a:fillRect/>
          </a:stretch>
        </p:blipFill>
        <p:spPr>
          <a:xfrm>
            <a:off x="2411760" y="4437112"/>
            <a:ext cx="2016224" cy="2160240"/>
          </a:xfrm>
          <a:prstGeom prst="rect">
            <a:avLst/>
          </a:prstGeom>
        </p:spPr>
      </p:pic>
      <p:pic>
        <p:nvPicPr>
          <p:cNvPr id="9" name="图片 8" descr="timg11.jpg"/>
          <p:cNvPicPr>
            <a:picLocks noChangeAspect="1"/>
          </p:cNvPicPr>
          <p:nvPr/>
        </p:nvPicPr>
        <p:blipFill>
          <a:blip r:embed="rId7" cstate="print"/>
          <a:stretch>
            <a:fillRect/>
          </a:stretch>
        </p:blipFill>
        <p:spPr>
          <a:xfrm>
            <a:off x="4499992" y="4437112"/>
            <a:ext cx="2304256" cy="2088232"/>
          </a:xfrm>
          <a:prstGeom prst="rect">
            <a:avLst/>
          </a:prstGeom>
        </p:spPr>
      </p:pic>
      <p:pic>
        <p:nvPicPr>
          <p:cNvPr id="10" name="图片 9" descr="66.jpg"/>
          <p:cNvPicPr>
            <a:picLocks noChangeAspect="1"/>
          </p:cNvPicPr>
          <p:nvPr/>
        </p:nvPicPr>
        <p:blipFill>
          <a:blip r:embed="rId8" cstate="print"/>
          <a:stretch>
            <a:fillRect/>
          </a:stretch>
        </p:blipFill>
        <p:spPr>
          <a:xfrm>
            <a:off x="7020272" y="1772816"/>
            <a:ext cx="2123728" cy="2232248"/>
          </a:xfrm>
          <a:prstGeom prst="rect">
            <a:avLst/>
          </a:prstGeom>
        </p:spPr>
      </p:pic>
      <p:pic>
        <p:nvPicPr>
          <p:cNvPr id="11" name="图片 10" descr="77.jpg"/>
          <p:cNvPicPr>
            <a:picLocks noChangeAspect="1"/>
          </p:cNvPicPr>
          <p:nvPr/>
        </p:nvPicPr>
        <p:blipFill>
          <a:blip r:embed="rId9" cstate="print"/>
          <a:stretch>
            <a:fillRect/>
          </a:stretch>
        </p:blipFill>
        <p:spPr>
          <a:xfrm>
            <a:off x="6876256" y="4365104"/>
            <a:ext cx="2088232" cy="2160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ox(i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ox(i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ox(in)">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ox(in)">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ox(in)">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ox(in)">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7414" descr="愚公移山5"/>
          <p:cNvPicPr>
            <a:picLocks noChangeAspect="1" noChangeArrowheads="1"/>
          </p:cNvPicPr>
          <p:nvPr/>
        </p:nvPicPr>
        <p:blipFill>
          <a:blip r:embed="rId2" cstate="print"/>
          <a:srcRect/>
          <a:stretch>
            <a:fillRect/>
          </a:stretch>
        </p:blipFill>
        <p:spPr bwMode="auto">
          <a:xfrm>
            <a:off x="395288" y="1412875"/>
            <a:ext cx="3824287" cy="5184775"/>
          </a:xfrm>
          <a:prstGeom prst="rect">
            <a:avLst/>
          </a:prstGeom>
          <a:noFill/>
          <a:ln w="3175">
            <a:solidFill>
              <a:srgbClr val="000000"/>
            </a:solidFill>
            <a:miter lim="800000"/>
            <a:headEnd/>
            <a:tailEnd/>
          </a:ln>
        </p:spPr>
      </p:pic>
      <p:sp>
        <p:nvSpPr>
          <p:cNvPr id="6147" name="文本框 6159"/>
          <p:cNvSpPr txBox="1">
            <a:spLocks noChangeArrowheads="1"/>
          </p:cNvSpPr>
          <p:nvPr/>
        </p:nvSpPr>
        <p:spPr bwMode="auto">
          <a:xfrm>
            <a:off x="4787900" y="1484313"/>
            <a:ext cx="3887788" cy="4524315"/>
          </a:xfrm>
          <a:prstGeom prst="rect">
            <a:avLst/>
          </a:prstGeom>
          <a:noFill/>
          <a:ln w="9525">
            <a:noFill/>
            <a:miter lim="800000"/>
            <a:headEnd/>
            <a:tailEnd/>
          </a:ln>
        </p:spPr>
        <p:txBody>
          <a:bodyPr>
            <a:spAutoFit/>
          </a:bodyPr>
          <a:lstStyle/>
          <a:p>
            <a:r>
              <a:rPr lang="en-US" altLang="zh-CN" sz="3600" b="1" dirty="0" smtClean="0"/>
              <a:t>      </a:t>
            </a:r>
            <a:r>
              <a:rPr lang="zh-CN" altLang="en-US" sz="3600" b="1" dirty="0" smtClean="0">
                <a:latin typeface="宋体" pitchFamily="2" charset="-122"/>
              </a:rPr>
              <a:t>愚公</a:t>
            </a:r>
            <a:r>
              <a:rPr lang="zh-CN" altLang="en-US" sz="3600" b="1" dirty="0" smtClean="0">
                <a:latin typeface="楷体_GB2312" pitchFamily="49" charset="-122"/>
                <a:ea typeface="楷体_GB2312" pitchFamily="49" charset="-122"/>
              </a:rPr>
              <a:t>一家被大山挡住了出路。愚公带领家人移山，被智叟嘲笑也不改初衷。最后，天</a:t>
            </a:r>
            <a:r>
              <a:rPr lang="zh-CN" altLang="en-US" sz="3600" b="1" smtClean="0">
                <a:latin typeface="楷体_GB2312" pitchFamily="49" charset="-122"/>
                <a:ea typeface="楷体_GB2312" pitchFamily="49" charset="-122"/>
              </a:rPr>
              <a:t>帝</a:t>
            </a:r>
            <a:r>
              <a:rPr lang="zh-CN" altLang="en-US" sz="3600" b="1" smtClean="0">
                <a:latin typeface="楷体_GB2312" pitchFamily="49" charset="-122"/>
                <a:ea typeface="楷体_GB2312" pitchFamily="49" charset="-122"/>
              </a:rPr>
              <a:t>派两</a:t>
            </a:r>
            <a:r>
              <a:rPr lang="zh-CN" altLang="en-US" sz="3600" b="1" dirty="0" smtClean="0">
                <a:latin typeface="楷体_GB2312" pitchFamily="49" charset="-122"/>
                <a:ea typeface="楷体_GB2312" pitchFamily="49" charset="-122"/>
              </a:rPr>
              <a:t>位神仙搬走了大山，从此道路畅通。</a:t>
            </a:r>
            <a:endParaRPr lang="zh-CN" altLang="en-US" sz="3600" b="1" dirty="0">
              <a:latin typeface="楷体_GB2312" pitchFamily="49" charset="-122"/>
              <a:ea typeface="楷体_GB2312" pitchFamily="49" charset="-122"/>
            </a:endParaRPr>
          </a:p>
        </p:txBody>
      </p:sp>
      <p:sp>
        <p:nvSpPr>
          <p:cNvPr id="12300" name="文本框 12299"/>
          <p:cNvSpPr txBox="1">
            <a:spLocks noChangeArrowheads="1"/>
          </p:cNvSpPr>
          <p:nvPr/>
        </p:nvSpPr>
        <p:spPr bwMode="auto">
          <a:xfrm>
            <a:off x="4932363" y="333375"/>
            <a:ext cx="3168650" cy="823913"/>
          </a:xfrm>
          <a:prstGeom prst="rect">
            <a:avLst/>
          </a:prstGeom>
          <a:noFill/>
          <a:ln w="9525">
            <a:noFill/>
            <a:miter lim="800000"/>
            <a:headEnd/>
            <a:tailEnd/>
          </a:ln>
        </p:spPr>
        <p:txBody>
          <a:bodyPr>
            <a:spAutoFit/>
          </a:bodyPr>
          <a:lstStyle/>
          <a:p>
            <a:pPr algn="ctr">
              <a:spcBef>
                <a:spcPct val="50000"/>
              </a:spcBef>
            </a:pPr>
            <a:r>
              <a:rPr lang="zh-CN" altLang="en-US" sz="4800" b="1">
                <a:solidFill>
                  <a:srgbClr val="0000FF"/>
                </a:solidFill>
                <a:ea typeface="楷体_GB2312" pitchFamily="49" charset="-122"/>
              </a:rPr>
              <a:t>愚公移山</a:t>
            </a:r>
            <a:endParaRPr lang="zh-CN" altLang="en-US" sz="4800" b="1">
              <a:solidFill>
                <a:srgbClr val="FF0066"/>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300"/>
                                        </p:tgtEl>
                                        <p:attrNameLst>
                                          <p:attrName>style.visibility</p:attrName>
                                        </p:attrNameLst>
                                      </p:cBhvr>
                                      <p:to>
                                        <p:strVal val="visible"/>
                                      </p:to>
                                    </p:set>
                                    <p:anim calcmode="discrete" valueType="clr">
                                      <p:cBhvr override="childStyle">
                                        <p:cTn id="7" dur="500"/>
                                        <p:tgtEl>
                                          <p:spTgt spid="12300"/>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2300"/>
                                        </p:tgtEl>
                                        <p:attrNameLst>
                                          <p:attrName>fillcolor</p:attrName>
                                        </p:attrNameLst>
                                      </p:cBhvr>
                                      <p:tavLst>
                                        <p:tav tm="0">
                                          <p:val>
                                            <p:clrVal>
                                              <a:schemeClr val="accent2"/>
                                            </p:clrVal>
                                          </p:val>
                                        </p:tav>
                                        <p:tav tm="50000">
                                          <p:val>
                                            <p:clrVal>
                                              <a:schemeClr val="hlink"/>
                                            </p:clrVal>
                                          </p:val>
                                        </p:tav>
                                      </p:tavLst>
                                    </p:anim>
                                    <p:set>
                                      <p:cBhvr>
                                        <p:cTn id="9" dur="500"/>
                                        <p:tgtEl>
                                          <p:spTgt spid="1230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diamond(in)">
                                      <p:cBhvr>
                                        <p:cTn id="14"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12300" grpId="0"/>
    </p:bld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2339</TotalTime>
  <Words>885</Words>
  <Application>Microsoft Office PowerPoint</Application>
  <PresentationFormat>全屏显示(4:3)</PresentationFormat>
  <Paragraphs>73</Paragraphs>
  <Slides>14</Slides>
  <Notes>0</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29</cp:revision>
  <dcterms:created xsi:type="dcterms:W3CDTF">2017-11-29T14:42:17Z</dcterms:created>
  <dcterms:modified xsi:type="dcterms:W3CDTF">2017-12-05T15:03:26Z</dcterms:modified>
</cp:coreProperties>
</file>