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3506" r:id="rId3"/>
    <p:sldId id="3802" r:id="rId4"/>
    <p:sldId id="3803" r:id="rId5"/>
    <p:sldId id="3804" r:id="rId6"/>
    <p:sldId id="3805" r:id="rId7"/>
    <p:sldId id="3806" r:id="rId8"/>
    <p:sldId id="3807" r:id="rId9"/>
    <p:sldId id="3808" r:id="rId10"/>
    <p:sldId id="3809" r:id="rId11"/>
    <p:sldId id="3810" r:id="rId12"/>
    <p:sldId id="2770" r:id="rId13"/>
    <p:sldId id="2769" r:id="rId14"/>
    <p:sldId id="2771" r:id="rId15"/>
    <p:sldId id="3761" r:id="rId16"/>
    <p:sldId id="3762" r:id="rId17"/>
    <p:sldId id="3839" r:id="rId18"/>
    <p:sldId id="3840" r:id="rId19"/>
    <p:sldId id="3841" r:id="rId20"/>
    <p:sldId id="3842" r:id="rId21"/>
    <p:sldId id="3843" r:id="rId22"/>
    <p:sldId id="3763" r:id="rId23"/>
    <p:sldId id="3764" r:id="rId24"/>
    <p:sldId id="3765" r:id="rId25"/>
    <p:sldId id="3866" r:id="rId26"/>
    <p:sldId id="3869" r:id="rId27"/>
    <p:sldId id="3867" r:id="rId28"/>
    <p:sldId id="3868" r:id="rId29"/>
    <p:sldId id="3870" r:id="rId30"/>
    <p:sldId id="3872" r:id="rId31"/>
    <p:sldId id="3871" r:id="rId32"/>
    <p:sldId id="3873" r:id="rId33"/>
    <p:sldId id="3874" r:id="rId34"/>
    <p:sldId id="3875" r:id="rId35"/>
    <p:sldId id="3876" r:id="rId36"/>
    <p:sldId id="3877" r:id="rId37"/>
    <p:sldId id="3878" r:id="rId38"/>
    <p:sldId id="3879" r:id="rId39"/>
    <p:sldId id="3880" r:id="rId40"/>
    <p:sldId id="3881" r:id="rId41"/>
    <p:sldId id="3882" r:id="rId42"/>
    <p:sldId id="3883" r:id="rId43"/>
    <p:sldId id="3884" r:id="rId44"/>
    <p:sldId id="3885" r:id="rId45"/>
    <p:sldId id="3886" r:id="rId46"/>
    <p:sldId id="3887" r:id="rId47"/>
    <p:sldId id="3888" r:id="rId48"/>
    <p:sldId id="3889" r:id="rId49"/>
    <p:sldId id="3770" r:id="rId50"/>
    <p:sldId id="3766" r:id="rId51"/>
    <p:sldId id="3771" r:id="rId52"/>
    <p:sldId id="3772" r:id="rId53"/>
    <p:sldId id="3773" r:id="rId54"/>
    <p:sldId id="3774" r:id="rId55"/>
    <p:sldId id="3775" r:id="rId56"/>
    <p:sldId id="3779" r:id="rId57"/>
    <p:sldId id="3791" r:id="rId58"/>
    <p:sldId id="3776" r:id="rId59"/>
    <p:sldId id="3780" r:id="rId60"/>
    <p:sldId id="3781" r:id="rId61"/>
    <p:sldId id="3627" r:id="rId62"/>
    <p:sldId id="3719" r:id="rId63"/>
    <p:sldId id="3787" r:id="rId64"/>
    <p:sldId id="3788" r:id="rId65"/>
    <p:sldId id="3789" r:id="rId66"/>
    <p:sldId id="3790" r:id="rId67"/>
    <p:sldId id="3792" r:id="rId68"/>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userDrawn="1">
          <p15:clr>
            <a:srgbClr val="A4A3A4"/>
          </p15:clr>
        </p15:guide>
        <p15:guide id="2" pos="384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SEE" initials="H" lastIdx="0" clrIdx="0"/>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47" autoAdjust="0"/>
    <p:restoredTop sz="94200" autoAdjust="0"/>
  </p:normalViewPr>
  <p:slideViewPr>
    <p:cSldViewPr snapToGrid="0" showGuides="1">
      <p:cViewPr varScale="1">
        <p:scale>
          <a:sx n="85" d="100"/>
          <a:sy n="85" d="100"/>
        </p:scale>
        <p:origin x="822" y="8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5" Type="http://schemas.openxmlformats.org/officeDocument/2006/relationships/tags" Target="tags/tag63.xml"/><Relationship Id="rId74" Type="http://schemas.openxmlformats.org/officeDocument/2006/relationships/commentAuthors" Target="commentAuthors.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5.xml"/><Relationship Id="rId69" Type="http://schemas.openxmlformats.org/officeDocument/2006/relationships/notesMaster" Target="notesMasters/notesMaster1.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1FD4E-EE13-4B63-810E-90D9F3A5CEA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00635-15AA-4D4B-8513-B125331ACC3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5" Type="http://schemas.openxmlformats.org/officeDocument/2006/relationships/theme" Target="../theme/theme1.xml"/><Relationship Id="rId34" Type="http://schemas.openxmlformats.org/officeDocument/2006/relationships/tags" Target="../tags/tag62.xml"/><Relationship Id="rId33" Type="http://schemas.openxmlformats.org/officeDocument/2006/relationships/image" Target="file:///D:\qq&#25991;&#20214;\712321467\Image\C2C\Image2\%7b75232B38-A165-1FB7-499C-2E1C792CACB5%7d.png" TargetMode="External"/><Relationship Id="rId32" Type="http://schemas.openxmlformats.org/officeDocument/2006/relationships/image" Target="../media/image2.png"/><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slideLayout" Target="../slideLayouts/slideLayout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image" Target="../media/image1.jpe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7"/>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8"/>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a:p>
        </p:txBody>
      </p:sp>
      <p:pic>
        <p:nvPicPr>
          <p:cNvPr id="7" name="图片 1073743875" descr="学科网 zxxk.com"/>
          <p:cNvPicPr>
            <a:picLocks noChangeAspect="1"/>
          </p:cNvPicPr>
          <p:nvPr/>
        </p:nvPicPr>
        <p:blipFill>
          <a:blip r:embed="rId32" r:link="rId33"/>
          <a:stretch>
            <a:fillRect/>
          </a:stretch>
        </p:blipFill>
        <p:spPr>
          <a:xfrm>
            <a:off x="838200" y="365125"/>
            <a:ext cx="9525" cy="9525"/>
          </a:xfrm>
          <a:prstGeom prst="rect">
            <a:avLst/>
          </a:prstGeom>
          <a:noFill/>
          <a:ln>
            <a:noFill/>
            <a:miter lim="800000"/>
            <a:headEnd/>
            <a:tailEnd/>
          </a:ln>
        </p:spPr>
      </p:pic>
    </p:spTree>
    <p:custDataLst>
      <p:tags r:id="rId3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9" name="矩形 18"/>
          <p:cNvSpPr/>
          <p:nvPr/>
        </p:nvSpPr>
        <p:spPr>
          <a:xfrm>
            <a:off x="1092835" y="2156460"/>
            <a:ext cx="9549130" cy="1014730"/>
          </a:xfrm>
          <a:prstGeom prst="rect">
            <a:avLst/>
          </a:prstGeom>
        </p:spPr>
        <p:txBody>
          <a:bodyPr wrap="square">
            <a:spAutoFit/>
          </a:bodyPr>
          <a:lstStyle/>
          <a:p>
            <a:pPr algn="ctr">
              <a:lnSpc>
                <a:spcPct val="150000"/>
              </a:lnSpc>
            </a:pPr>
            <a:r>
              <a:rPr lang="zh-CN" altLang="en-US" sz="4000" b="1">
                <a:latin typeface="微软雅黑" panose="020B0503020204020204" pitchFamily="34" charset="-122"/>
                <a:ea typeface="微软雅黑" panose="020B0503020204020204" pitchFamily="34" charset="-122"/>
              </a:rPr>
              <a:t>　选用、仿用、变换句式,修辞手法</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608330" y="339725"/>
            <a:ext cx="10968990" cy="1122045"/>
          </a:xfrm>
        </p:spPr>
        <p:txBody>
          <a:bodyPr>
            <a:normAutofit fontScale="90000"/>
          </a:bodyPr>
          <a:p>
            <a:r>
              <a:rPr lang="zh-CN" altLang="en-US"/>
              <a:t> </a:t>
            </a:r>
            <a:r>
              <a:rPr lang="en-US" altLang="zh-CN"/>
              <a:t>20</a:t>
            </a:r>
            <a:r>
              <a:rPr lang="zh-CN" altLang="en-US"/>
              <a:t>、</a:t>
            </a:r>
            <a:r>
              <a:rPr lang="zh-CN" altLang="en-US" sz="2220"/>
              <a:t>一问一答，从多个角度回答了研发失败对栾恩杰和航天工作者产生的影响；三个“意味着”句式整齐，节奏感强，且有递进效果，加强语势，突出航天研发过程的艰难，侧面烘托出航天工作者的坚韧顽强和航天工作的重要性。</a:t>
            </a:r>
            <a:endParaRPr lang="zh-CN" altLang="en-US" sz="2220"/>
          </a:p>
        </p:txBody>
      </p:sp>
      <p:sp>
        <p:nvSpPr>
          <p:cNvPr id="3" name="内容占位符 2"/>
          <p:cNvSpPr>
            <a:spLocks noGrp="1"/>
          </p:cNvSpPr>
          <p:nvPr>
            <p:ph idx="1"/>
          </p:nvPr>
        </p:nvSpPr>
        <p:spPr>
          <a:xfrm>
            <a:off x="608330" y="1461135"/>
            <a:ext cx="10968990" cy="4788535"/>
          </a:xfrm>
        </p:spPr>
        <p:txBody>
          <a:bodyPr/>
          <a:p>
            <a:r>
              <a:rPr lang="zh-CN" altLang="en-US"/>
              <a:t>【20题详解】</a:t>
            </a:r>
            <a:endParaRPr lang="zh-CN" altLang="en-US"/>
          </a:p>
          <a:p>
            <a:r>
              <a:rPr lang="zh-CN" altLang="en-US"/>
              <a:t>本题考查学生正确使用常见的修辞手法的能力。</a:t>
            </a:r>
            <a:endParaRPr lang="zh-CN" altLang="en-US"/>
          </a:p>
          <a:p>
            <a:r>
              <a:rPr lang="zh-CN" altLang="en-US"/>
              <a:t>首先明确设问的内容。画横线句子先对研究失败的意味进行提问，并从辛苦白费，工作更艰苦，可能使中国在世界航天格局中改变赛道三方面进行回答，充分阐述了研究失败所带来的影响。</a:t>
            </a:r>
            <a:endParaRPr lang="zh-CN" altLang="en-US"/>
          </a:p>
          <a:p>
            <a:r>
              <a:rPr lang="zh-CN" altLang="en-US"/>
              <a:t>再看排比的使用。在设问的答句中，连用三个“意味着”，句式整齐，很有节奏感，回答了“这些失败意味着什么”的同时，在影响的程度上，层层递进，由浅入深地阐述由此带来的后果。研究失败的后果如此严重，可失败却是司空见惯、屡见不鲜的事情，足以说明航天研发过程的艰难。</a:t>
            </a:r>
            <a:endParaRPr lang="zh-CN" altLang="en-US"/>
          </a:p>
          <a:p>
            <a:r>
              <a:rPr lang="zh-CN" altLang="en-US"/>
              <a:t>而设问和排比都有突出强调的作用，由此可以概括出强调航天研发过程艰难的信息，而这些艰难困苦，无不烘托了航天工作者的艰辛以及这一工作的重要地位或价值意义。综合分析后，再组织答案即可。</a:t>
            </a:r>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3048000" y="3244850"/>
            <a:ext cx="6096000" cy="829945"/>
          </a:xfrm>
          <a:prstGeom prst="rect">
            <a:avLst/>
          </a:prstGeom>
          <a:noFill/>
        </p:spPr>
        <p:txBody>
          <a:bodyPr wrap="square" rtlCol="0" anchor="t">
            <a:spAutoFit/>
          </a:bodyPr>
          <a:lstStyle/>
          <a:p>
            <a:r>
              <a:rPr lang="zh-CN" altLang="en-US" sz="4800"/>
              <a:t>考点突破 新题精练</a:t>
            </a:r>
            <a:endParaRPr lang="zh-CN" altLang="en-US" sz="480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2318380" y="2428799"/>
            <a:ext cx="7555230" cy="922020"/>
          </a:xfrm>
          <a:prstGeom prst="rect">
            <a:avLst/>
          </a:prstGeom>
          <a:noFill/>
        </p:spPr>
        <p:txBody>
          <a:bodyPr wrap="none" rtlCol="0">
            <a:spAutoFit/>
          </a:bodyPr>
          <a:lstStyle/>
          <a:p>
            <a:pPr algn="ctr"/>
            <a:r>
              <a:rPr lang="zh-CN" altLang="en-US" sz="5400">
                <a:solidFill>
                  <a:schemeClr val="tx1">
                    <a:lumMod val="95000"/>
                    <a:lumOff val="5000"/>
                  </a:schemeClr>
                </a:solidFill>
              </a:rPr>
              <a:t> 考点1　句子仿写和重组</a:t>
            </a:r>
            <a:endParaRPr lang="zh-CN" altLang="en-US" sz="5400">
              <a:solidFill>
                <a:schemeClr val="tx1">
                  <a:lumMod val="95000"/>
                  <a:lumOff val="5000"/>
                </a:schemeClr>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168525"/>
          </a:xfrm>
          <a:prstGeom prst="rect">
            <a:avLst/>
          </a:prstGeom>
        </p:spPr>
        <p:txBody>
          <a:bodyPr wrap="square">
            <a:spAutoFit/>
          </a:bodyPr>
          <a:lstStyle/>
          <a:p>
            <a:pPr>
              <a:lnSpc>
                <a:spcPct val="150000"/>
              </a:lnSpc>
            </a:pPr>
            <a:r>
              <a:t> </a:t>
            </a:r>
            <a:r>
              <a:rPr lang="en-US"/>
              <a:t>1.</a:t>
            </a:r>
            <a:r>
              <a:t>[2022辽宁名校联盟3月联考改编]请以“瑞兽、葡萄、花鸟及花卉”做开头,将下面的句子进行重组,要求含有把字句和对偶句,可以改变语序、少量增删词语,但不得改变原意。(5分)</a:t>
            </a:r>
          </a:p>
          <a:p>
            <a:pPr>
              <a:lnSpc>
                <a:spcPct val="150000"/>
              </a:lnSpc>
            </a:pPr>
            <a:r>
              <a:rPr lang="en-US" altLang="zh-CN">
                <a:latin typeface="楷体" panose="02010609060101010101" pitchFamily="49" charset="-122"/>
                <a:ea typeface="楷体" panose="02010609060101010101" pitchFamily="49" charset="-122"/>
              </a:rPr>
              <a:t>    </a:t>
            </a:r>
            <a:r>
              <a:rPr>
                <a:latin typeface="楷体" panose="02010609060101010101" pitchFamily="49" charset="-122"/>
                <a:ea typeface="楷体" panose="02010609060101010101" pitchFamily="49" charset="-122"/>
              </a:rPr>
              <a:t>汉镜中流行的神仙羽人、奇禽异兽题材,到了唐朝武则天时期就被瑞兽、葡萄、花鸟及花卉取代,一幅幅禽鸟俊美、花枝华丽、充满生活气息的图景,呈现出轻快的情调。</a:t>
            </a:r>
            <a:endParaRPr>
              <a:latin typeface="楷体" panose="02010609060101010101" pitchFamily="49" charset="-122"/>
              <a:ea typeface="楷体" panose="02010609060101010101" pitchFamily="49" charset="-122"/>
            </a:endParaRPr>
          </a:p>
          <a:p>
            <a:pPr>
              <a:lnSpc>
                <a:spcPct val="150000"/>
              </a:lnSpc>
            </a:pPr>
            <a:r>
              <a:t>答: </a:t>
            </a:r>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4394" y="291981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4394" y="3196990"/>
            <a:ext cx="11537632" cy="3782702"/>
          </a:xfrm>
          <a:prstGeom prst="rect">
            <a:avLst/>
          </a:prstGeom>
        </p:spPr>
        <p:txBody>
          <a:bodyPr wrap="square">
            <a:spAutoFit/>
          </a:bodyPr>
          <a:lstStyle/>
          <a:p>
            <a:pPr>
              <a:lnSpc>
                <a:spcPct val="150000"/>
              </a:lnSpc>
            </a:pPr>
            <a:r>
              <a:rPr altLang="zh-CN"/>
              <a:t>1.【参考答案】　瑞兽、葡萄、花鸟及花卉在唐朝武则天时期把汉镜中流行的神仙羽人、奇禽异兽题材取代了,(2分)禽鸟俊美、花枝华丽,充满生活气息,呈现轻快情调。(答出“禽鸟俊美、花枝华丽”即可得2分)(句子通顺,意思符合原文1分)</a:t>
            </a:r>
            <a:endParaRPr lang="en-US" altLang="zh-CN"/>
          </a:p>
          <a:p>
            <a:pPr>
              <a:lnSpc>
                <a:spcPct val="150000"/>
              </a:lnSpc>
            </a:pPr>
            <a:r>
              <a:rPr lang="zh-CN" altLang="zh-CN"/>
              <a:t>【解题思路】　</a:t>
            </a:r>
            <a:r>
              <a:rPr lang="zh-CN" altLang="zh-CN" u="wavy">
                <a:latin typeface="楷体" panose="02010609060101010101" pitchFamily="49" charset="-122"/>
                <a:ea typeface="楷体" panose="02010609060101010101" pitchFamily="49" charset="-122"/>
              </a:rPr>
              <a:t>把字句基本的结构为</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主语</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把</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宾语</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动作。对偶句就是把意思相近或相反的两个句子或词组对称地排在一起的一种修辞方式。</a:t>
            </a:r>
            <a:r>
              <a:rPr lang="zh-CN" altLang="zh-CN">
                <a:latin typeface="楷体" panose="02010609060101010101" pitchFamily="49" charset="-122"/>
                <a:ea typeface="楷体" panose="02010609060101010101" pitchFamily="49" charset="-122"/>
              </a:rPr>
              <a:t>解答此题</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可以先把原文中的被字句改为把字句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瑞兽、葡萄、花鸟及花卉在唐朝武则天时期把汉镜中流行的神仙羽人、奇禽异兽题材取代了。再把</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一幅幅禽鸟俊美、花枝华丽、充满生活气息的图景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呈现出轻快的情调</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改成字数相等、结构形式相同、意义对称的一对短语或句子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禽鸟俊美、花枝华丽</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结构相同</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不用调整。</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充满生活气息的图景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呈现出轻快的情调</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可调整为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充满生活气息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呈现轻快情调</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的动宾式结构。最后把两个句子组合成一个句子即可。</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3415030"/>
          </a:xfrm>
          <a:prstGeom prst="rect">
            <a:avLst/>
          </a:prstGeom>
        </p:spPr>
        <p:txBody>
          <a:bodyPr wrap="square">
            <a:spAutoFit/>
          </a:bodyPr>
          <a:lstStyle/>
          <a:p>
            <a:pPr>
              <a:lnSpc>
                <a:spcPct val="150000"/>
              </a:lnSpc>
            </a:pPr>
            <a:r>
              <a:rPr lang="en-US"/>
              <a:t>2.[2022江苏扬州检测改编]请运用材料中的“人形飞船”和“飞天战袍”两个词语,仿照语段中画线的句子,在横线上进行补写,并与画线句构成排比句。(5分)</a:t>
            </a:r>
            <a:endParaRPr lang="en-US"/>
          </a:p>
          <a:p>
            <a:pPr>
              <a:lnSpc>
                <a:spcPct val="150000"/>
              </a:lnSpc>
            </a:pPr>
            <a:r>
              <a:rPr lang="en-US"/>
              <a:t>　　</a:t>
            </a:r>
            <a:r>
              <a:rPr lang="en-US">
                <a:latin typeface="楷体" panose="02010609060101010101" pitchFamily="49" charset="-122"/>
                <a:ea typeface="楷体" panose="02010609060101010101" pitchFamily="49" charset="-122"/>
              </a:rPr>
              <a:t>太空环境复杂,真空、高低温、太阳辐射和微流星等恶劣环境因素让航天员时刻面临巨大风险。舱外服为航天员提供安全有效的环境防护、密闭空间的环境控制和生命保障,相当于一个“人形飞船”。既要抵御外太空的恶劣环境,又要保证航天员能够灵活进行舱外作业,对舱外服的材料和工艺要求之高,超乎想象。比黄金还贵重的“飞天战袍”,工艺上复杂且精密,制作研发更是精益求精。</a:t>
            </a:r>
            <a:endParaRPr lang="en-US">
              <a:latin typeface="楷体" panose="02010609060101010101" pitchFamily="49" charset="-122"/>
              <a:ea typeface="楷体" panose="02010609060101010101" pitchFamily="49" charset="-122"/>
            </a:endParaRPr>
          </a:p>
          <a:p>
            <a:pPr>
              <a:lnSpc>
                <a:spcPct val="150000"/>
              </a:lnSpc>
            </a:pPr>
            <a:r>
              <a:rPr lang="en-US">
                <a:latin typeface="楷体" panose="02010609060101010101" pitchFamily="49" charset="-122"/>
                <a:ea typeface="楷体" panose="02010609060101010101" pitchFamily="49" charset="-122"/>
              </a:rPr>
              <a:t>    在深邃的太空中,航天英雄</a:t>
            </a:r>
            <a:r>
              <a:rPr lang="en-US" u="sng">
                <a:latin typeface="楷体" panose="02010609060101010101" pitchFamily="49" charset="-122"/>
                <a:ea typeface="楷体" panose="02010609060101010101" pitchFamily="49" charset="-122"/>
              </a:rPr>
              <a:t>穿戴“太空铠甲”,迈向广袤宇宙</a:t>
            </a:r>
            <a:r>
              <a:rPr lang="en-US">
                <a:latin typeface="楷体" panose="02010609060101010101" pitchFamily="49" charset="-122"/>
                <a:ea typeface="楷体" panose="02010609060101010101" pitchFamily="49" charset="-122"/>
              </a:rPr>
              <a:t>;</a:t>
            </a:r>
            <a:r>
              <a:rPr lang="en-US" u="sng">
                <a:latin typeface="楷体" panose="02010609060101010101" pitchFamily="49" charset="-122"/>
                <a:ea typeface="楷体" panose="02010609060101010101" pitchFamily="49" charset="-122"/>
              </a:rPr>
              <a:t>　　　　</a:t>
            </a:r>
            <a:r>
              <a:rPr lang="en-US">
                <a:latin typeface="楷体" panose="02010609060101010101" pitchFamily="49" charset="-122"/>
                <a:ea typeface="楷体" panose="02010609060101010101" pitchFamily="49" charset="-122"/>
              </a:rPr>
              <a:t>,</a:t>
            </a:r>
            <a:r>
              <a:rPr lang="en-US" u="sng">
                <a:latin typeface="楷体" panose="02010609060101010101" pitchFamily="49" charset="-122"/>
                <a:ea typeface="楷体" panose="02010609060101010101" pitchFamily="49" charset="-122"/>
              </a:rPr>
              <a:t>　　　　</a:t>
            </a:r>
            <a:r>
              <a:rPr lang="en-US">
                <a:latin typeface="楷体" panose="02010609060101010101" pitchFamily="49" charset="-122"/>
                <a:ea typeface="楷体" panose="02010609060101010101" pitchFamily="49" charset="-122"/>
              </a:rPr>
              <a:t>;</a:t>
            </a:r>
            <a:r>
              <a:rPr lang="en-US" u="sng">
                <a:latin typeface="楷体" panose="02010609060101010101" pitchFamily="49" charset="-122"/>
                <a:ea typeface="楷体" panose="02010609060101010101" pitchFamily="49" charset="-122"/>
              </a:rPr>
              <a:t>　　　　　　</a:t>
            </a:r>
            <a:r>
              <a:rPr lang="en-US">
                <a:latin typeface="楷体" panose="02010609060101010101" pitchFamily="49" charset="-122"/>
                <a:ea typeface="楷体" panose="02010609060101010101" pitchFamily="49" charset="-122"/>
              </a:rPr>
              <a:t>,</a:t>
            </a:r>
            <a:r>
              <a:rPr lang="en-US" u="sng">
                <a:latin typeface="楷体" panose="02010609060101010101" pitchFamily="49" charset="-122"/>
                <a:ea typeface="楷体" panose="02010609060101010101" pitchFamily="49" charset="-122"/>
              </a:rPr>
              <a:t>　　　　</a:t>
            </a:r>
            <a:r>
              <a:rPr lang="en-US">
                <a:latin typeface="楷体" panose="02010609060101010101" pitchFamily="49" charset="-122"/>
                <a:ea typeface="楷体" panose="02010609060101010101" pitchFamily="49" charset="-122"/>
              </a:rPr>
              <a:t>。他们的智慧与勇气让我国的航天科技创新跑出了“加速度”,中国人探索太空的脚步将迈得更大、更远。</a:t>
            </a:r>
            <a:endParaRPr lang="en-US">
              <a:latin typeface="楷体" panose="02010609060101010101" pitchFamily="49" charset="-122"/>
              <a:ea typeface="楷体" panose="02010609060101010101" pitchFamily="49" charset="-122"/>
            </a:endParaRPr>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4394" y="4172871"/>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236488" y="4561692"/>
            <a:ext cx="11537632" cy="2120709"/>
          </a:xfrm>
          <a:prstGeom prst="rect">
            <a:avLst/>
          </a:prstGeom>
        </p:spPr>
        <p:txBody>
          <a:bodyPr wrap="square">
            <a:spAutoFit/>
          </a:bodyPr>
          <a:lstStyle/>
          <a:p>
            <a:pPr>
              <a:lnSpc>
                <a:spcPct val="150000"/>
              </a:lnSpc>
            </a:pPr>
            <a:r>
              <a:rPr altLang="zh-CN"/>
              <a:t>2.【参考答案】　驾乘“人形飞船”　探索无穷奥秘　披挂“飞天战袍”　挑战极限科技(5分)(每空1分,语意通畅1分。要求根据语境合理选用词语,动宾、定中搭配得当,句式要与例句相似,构成排比)</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作答此题</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首先分析画横线句子的特点</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结合</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穿戴</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太空铠甲</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迈向广袤宇宙</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该句的句子结构为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动词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名词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动词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形容词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名词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。然后根据题干要求</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运用材料中的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人形飞船</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和</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飞天战袍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两个词语仿照画线的句子补写</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使补写的句子与画线句结构相同或相似</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构成排比句。最后结合语境仿写句子即可。</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584450"/>
          </a:xfrm>
          <a:prstGeom prst="rect">
            <a:avLst/>
          </a:prstGeom>
        </p:spPr>
        <p:txBody>
          <a:bodyPr wrap="square">
            <a:spAutoFit/>
          </a:bodyPr>
          <a:lstStyle/>
          <a:p>
            <a:pPr>
              <a:lnSpc>
                <a:spcPct val="150000"/>
              </a:lnSpc>
            </a:pPr>
            <a:r>
              <a:rPr lang="en-US"/>
              <a:t>3.</a:t>
            </a:r>
            <a:r>
              <a:t> [2022广西桂林第二次调研]下面例句是朱光潜对苏东坡诗句“独携天上小团月,来试人间第二泉”的评论。请你仿照例句,从所给的材料中任选两句进行赏析,要求:内容贴切,句式与例句相同。(6分)</a:t>
            </a:r>
          </a:p>
          <a:p>
            <a:pPr>
              <a:lnSpc>
                <a:spcPct val="150000"/>
              </a:lnSpc>
            </a:pPr>
            <a:r>
              <a:t>例句:</a:t>
            </a:r>
            <a:r>
              <a:rPr>
                <a:latin typeface="楷体" panose="02010609060101010101" pitchFamily="49" charset="-122"/>
                <a:ea typeface="楷体" panose="02010609060101010101" pitchFamily="49" charset="-122"/>
              </a:rPr>
              <a:t>如果你不了解明月照着泉水和清茶泡在泉水里那一点共同的清沁肺腑的意味,也就失去原文的妙处。</a:t>
            </a:r>
            <a:endParaRPr>
              <a:latin typeface="楷体" panose="02010609060101010101" pitchFamily="49" charset="-122"/>
              <a:ea typeface="楷体" panose="02010609060101010101" pitchFamily="49" charset="-122"/>
            </a:endParaRPr>
          </a:p>
          <a:p>
            <a:pPr>
              <a:lnSpc>
                <a:spcPct val="150000"/>
              </a:lnSpc>
            </a:pPr>
            <a:r>
              <a:t>材料:</a:t>
            </a:r>
            <a:r>
              <a:rPr>
                <a:latin typeface="楷体" panose="02010609060101010101" pitchFamily="49" charset="-122"/>
                <a:ea typeface="楷体" panose="02010609060101010101" pitchFamily="49" charset="-122"/>
              </a:rPr>
              <a:t>①予独爱莲之出淤泥而不染;②征蓬出汉塞;③千树万树梨花开。</a:t>
            </a:r>
            <a:endParaRPr>
              <a:latin typeface="楷体" panose="02010609060101010101" pitchFamily="49" charset="-122"/>
              <a:ea typeface="楷体" panose="02010609060101010101" pitchFamily="49" charset="-122"/>
            </a:endParaRPr>
          </a:p>
          <a:p>
            <a:pPr>
              <a:lnSpc>
                <a:spcPct val="150000"/>
              </a:lnSpc>
            </a:pPr>
            <a:r>
              <a:t>(1)如果你不</a:t>
            </a:r>
            <a:r>
              <a:rPr u="sng"/>
              <a:t> </a:t>
            </a:r>
            <a:r>
              <a:rPr lang="en-US" u="sng"/>
              <a:t>                  </a:t>
            </a:r>
            <a:r>
              <a:rPr lang="en-US"/>
              <a:t> </a:t>
            </a:r>
            <a:r>
              <a:t>, 也就失去原文的妙处。</a:t>
            </a:r>
          </a:p>
          <a:p>
            <a:pPr>
              <a:lnSpc>
                <a:spcPct val="150000"/>
              </a:lnSpc>
            </a:pPr>
            <a:r>
              <a:t>(2)如果你不</a:t>
            </a:r>
            <a:r>
              <a:rPr u="sng"/>
              <a:t> </a:t>
            </a:r>
            <a:r>
              <a:rPr lang="en-US" u="sng"/>
              <a:t>                   </a:t>
            </a:r>
            <a:r>
              <a:t>, 也就失去原文的妙处。</a:t>
            </a:r>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9974" y="3502661"/>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7184" y="3902771"/>
            <a:ext cx="11537632" cy="2951705"/>
          </a:xfrm>
          <a:prstGeom prst="rect">
            <a:avLst/>
          </a:prstGeom>
        </p:spPr>
        <p:txBody>
          <a:bodyPr wrap="square">
            <a:spAutoFit/>
          </a:bodyPr>
          <a:lstStyle/>
          <a:p>
            <a:pPr>
              <a:lnSpc>
                <a:spcPct val="150000"/>
              </a:lnSpc>
            </a:pPr>
            <a:r>
              <a:rPr altLang="zh-CN"/>
              <a:t>3.【参考答案】　示例一:体会莲花在淤泥中和君子处在浊世中那一点共同的清高自守的意味</a:t>
            </a:r>
            <a:endParaRPr altLang="zh-CN"/>
          </a:p>
          <a:p>
            <a:pPr>
              <a:lnSpc>
                <a:spcPct val="150000"/>
              </a:lnSpc>
            </a:pPr>
            <a:r>
              <a:rPr altLang="zh-CN"/>
              <a:t>示例二:品味蓬草在天地间和征人在广袤塞外那一种共同的渺小孤独的感觉</a:t>
            </a:r>
            <a:endParaRPr altLang="zh-CN"/>
          </a:p>
          <a:p>
            <a:pPr>
              <a:lnSpc>
                <a:spcPct val="150000"/>
              </a:lnSpc>
            </a:pPr>
            <a:r>
              <a:rPr altLang="zh-CN"/>
              <a:t>示例三:想象梨花在春光里和大雪在严冬时那一幅共同的洁白美丽的画面</a:t>
            </a:r>
            <a:endParaRPr altLang="zh-CN"/>
          </a:p>
          <a:p>
            <a:pPr>
              <a:lnSpc>
                <a:spcPct val="150000"/>
              </a:lnSpc>
            </a:pPr>
            <a:r>
              <a:rPr altLang="zh-CN"/>
              <a:t>(每句3分,答出两句即可)</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仿写时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首先分析所给例句的特点。从语意上看</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例句将诗句中的内容和具体语意所指结合起来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揭示其意蕴及形象上的相似性。在仿写的时候</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也要揭示出诗文寄寓的象征意义。从结构上看</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应采用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和</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那一</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量词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共同的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的句式结构。</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501650" y="297815"/>
            <a:ext cx="11075670" cy="1016000"/>
          </a:xfrm>
        </p:spPr>
        <p:txBody>
          <a:bodyPr>
            <a:normAutofit fontScale="90000"/>
          </a:bodyPr>
          <a:p>
            <a:r>
              <a:rPr lang="en-US" altLang="zh-CN"/>
              <a:t>4</a:t>
            </a:r>
            <a:r>
              <a:rPr lang="zh-CN" altLang="en-US"/>
              <a:t>：仿照下面的比喻形式，另写一组句子，要求选择新的本体和喻体，意思完整。(不要求与原句字数相同)</a:t>
            </a:r>
            <a:endParaRPr lang="zh-CN" altLang="en-US"/>
          </a:p>
        </p:txBody>
      </p:sp>
      <p:sp>
        <p:nvSpPr>
          <p:cNvPr id="3" name="内容占位符 2"/>
          <p:cNvSpPr>
            <a:spLocks noGrp="1"/>
          </p:cNvSpPr>
          <p:nvPr>
            <p:ph idx="1"/>
          </p:nvPr>
        </p:nvSpPr>
        <p:spPr/>
        <p:txBody>
          <a:bodyPr/>
          <a:p>
            <a:r>
              <a:rPr lang="zh-CN" altLang="en-US" sz="3200">
                <a:solidFill>
                  <a:srgbClr val="FF0000"/>
                </a:solidFill>
              </a:rPr>
              <a:t>海是水的一部字典，浪花是部首，涛声是音序，鱼虾、海鸥是海的文字。</a:t>
            </a:r>
            <a:endParaRPr lang="zh-CN" altLang="en-US" sz="3200">
              <a:solidFill>
                <a:srgbClr val="FF0000"/>
              </a:solidFill>
            </a:endParaRPr>
          </a:p>
          <a:p>
            <a:r>
              <a:rPr lang="zh-CN" altLang="en-US" sz="3200">
                <a:solidFill>
                  <a:schemeClr val="tx1"/>
                </a:solidFill>
              </a:rPr>
              <a:t>示例特点:主要表现手法是比喻，包含两组共九个意象。本体:“海”为总体意象，下含“浪花”“涛声”“鱼虾”“海鸥”等具体意象。喻体:“字典”为总体意象，下含“部首”“音序”“文字”等具体意象。两组意象总分关系鲜明、本体喻体构想合理</a:t>
            </a:r>
            <a:r>
              <a:rPr lang="zh-CN" altLang="en-US" sz="3200">
                <a:solidFill>
                  <a:srgbClr val="FF0000"/>
                </a:solidFill>
              </a:rPr>
              <a:t>。</a:t>
            </a:r>
            <a:endParaRPr lang="zh-CN" altLang="en-US" sz="3200">
              <a:solidFill>
                <a:srgbClr val="FF0000"/>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考场实例</a:t>
            </a:r>
            <a:endParaRPr lang="zh-CN" altLang="en-US">
              <a:solidFill>
                <a:srgbClr val="FF0000"/>
              </a:solidFill>
              <a:sym typeface="+mn-ea"/>
            </a:endParaRPr>
          </a:p>
        </p:txBody>
      </p:sp>
      <p:sp>
        <p:nvSpPr>
          <p:cNvPr id="3" name="内容占位符 2"/>
          <p:cNvSpPr>
            <a:spLocks noGrp="1"/>
          </p:cNvSpPr>
          <p:nvPr>
            <p:ph idx="1"/>
          </p:nvPr>
        </p:nvSpPr>
        <p:spPr/>
        <p:txBody>
          <a:bodyPr/>
          <a:p>
            <a:r>
              <a:rPr lang="zh-CN" altLang="en-US" sz="2400"/>
              <a:t>考场实例1:一棵树是一座工厂，根系是仓库，枝干是管线，片片绿叶和新芽都是制造氧气的车间。</a:t>
            </a:r>
            <a:endParaRPr lang="zh-CN" altLang="en-US" sz="2400"/>
          </a:p>
          <a:p>
            <a:r>
              <a:rPr lang="zh-CN" altLang="en-US" sz="2400"/>
              <a:t>考场实例2:十米舞台是世界风云的展台，场景是城镇山川的模型，角色是各色人等的形象，台词、动作是世态人情的表演。</a:t>
            </a:r>
            <a:endParaRPr lang="zh-CN" altLang="en-US" sz="2400"/>
          </a:p>
          <a:p>
            <a:r>
              <a:rPr lang="zh-CN" altLang="en-US" sz="2400"/>
              <a:t>考场实例3:油画是描绘在画布上的音乐，线条是跃动的思想，色彩是绚丽的旋律，山川、人物是跳着欢快舞蹈的音符。</a:t>
            </a:r>
            <a:endParaRPr lang="zh-CN" altLang="en-US" sz="2400"/>
          </a:p>
          <a:p>
            <a:r>
              <a:rPr lang="zh-CN" altLang="en-US" sz="2400"/>
              <a:t>考场实例4:这支球队是一支英勇的军团，前锋是攻城拔寨的勇士，门将是拯救危局的干城，前卫，后卫个个是独当一面的骁将。</a:t>
            </a:r>
            <a:endParaRPr lang="zh-CN" altLang="en-US" sz="240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12750" y="102235"/>
            <a:ext cx="11164570" cy="1494790"/>
          </a:xfrm>
        </p:spPr>
        <p:txBody>
          <a:bodyPr>
            <a:normAutofit fontScale="90000"/>
          </a:bodyPr>
          <a:p>
            <a:r>
              <a:rPr lang="en-US" altLang="zh-CN"/>
              <a:t>5</a:t>
            </a:r>
            <a:r>
              <a:rPr lang="zh-CN" altLang="en-US"/>
              <a:t>、请以“梦想与现实”为内容，仿照下面的示例写两个句子。要求每个句子都采用比拟的修辞方法，两个句子之间构成对偶。</a:t>
            </a:r>
            <a:endParaRPr lang="zh-CN" altLang="en-US"/>
          </a:p>
        </p:txBody>
      </p:sp>
      <p:sp>
        <p:nvSpPr>
          <p:cNvPr id="3" name="内容占位符 2"/>
          <p:cNvSpPr>
            <a:spLocks noGrp="1"/>
          </p:cNvSpPr>
          <p:nvPr>
            <p:ph idx="1"/>
          </p:nvPr>
        </p:nvSpPr>
        <p:spPr/>
        <p:txBody>
          <a:bodyPr/>
          <a:p>
            <a:r>
              <a:rPr lang="zh-CN" altLang="en-US" sz="3600">
                <a:solidFill>
                  <a:srgbClr val="FF0000"/>
                </a:solidFill>
              </a:rPr>
              <a:t>太阳热烈、奔放，带着万丈光芒，给生灵以活力;月亮温馨、宽容，带着无际清辉，给万物以安宁。</a:t>
            </a:r>
            <a:endParaRPr lang="zh-CN" altLang="en-US" sz="3600">
              <a:solidFill>
                <a:srgbClr val="FF0000"/>
              </a:solidFill>
            </a:endParaRPr>
          </a:p>
          <a:p>
            <a:r>
              <a:rPr lang="zh-CN" altLang="en-US" sz="3600">
                <a:solidFill>
                  <a:schemeClr val="tx1"/>
                </a:solidFill>
              </a:rPr>
              <a:t>题目示例特点:两个句子前半句用比拟说特点，后半句说意义价值;前后搭配合理。</a:t>
            </a:r>
            <a:endParaRPr lang="zh-CN" altLang="en-US" sz="3600">
              <a:solidFill>
                <a:schemeClr val="tx1"/>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84505" y="182245"/>
            <a:ext cx="11092815" cy="1531620"/>
          </a:xfrm>
        </p:spPr>
        <p:txBody>
          <a:bodyPr>
            <a:normAutofit/>
          </a:bodyPr>
          <a:p>
            <a:r>
              <a:rPr lang="zh-CN" altLang="en-US"/>
              <a:t>参考示例（有问题的）</a:t>
            </a:r>
            <a:endParaRPr lang="zh-CN" altLang="en-US"/>
          </a:p>
        </p:txBody>
      </p:sp>
      <p:sp>
        <p:nvSpPr>
          <p:cNvPr id="3" name="内容占位符 2"/>
          <p:cNvSpPr>
            <a:spLocks noGrp="1"/>
          </p:cNvSpPr>
          <p:nvPr>
            <p:ph idx="1"/>
          </p:nvPr>
        </p:nvSpPr>
        <p:spPr>
          <a:xfrm>
            <a:off x="608330" y="1880870"/>
            <a:ext cx="10968355" cy="4368800"/>
          </a:xfrm>
        </p:spPr>
        <p:txBody>
          <a:bodyPr/>
          <a:p>
            <a:r>
              <a:rPr lang="zh-CN" altLang="en-US" sz="3200">
                <a:solidFill>
                  <a:srgbClr val="FF0000"/>
                </a:solidFill>
                <a:sym typeface="+mn-ea"/>
              </a:rPr>
              <a:t>梦想轻盈、绮丽，就如一颗流星，划亮整个夜空;</a:t>
            </a:r>
            <a:br>
              <a:rPr lang="zh-CN" altLang="en-US" sz="3200">
                <a:solidFill>
                  <a:srgbClr val="FF0000"/>
                </a:solidFill>
                <a:sym typeface="+mn-ea"/>
              </a:rPr>
            </a:br>
            <a:r>
              <a:rPr lang="zh-CN" altLang="en-US" sz="3200">
                <a:solidFill>
                  <a:srgbClr val="FF0000"/>
                </a:solidFill>
                <a:sym typeface="+mn-ea"/>
              </a:rPr>
              <a:t>现实真切、朴实，仿佛步步足迹，踏遍人生旅程。</a:t>
            </a:r>
            <a:endParaRPr lang="zh-CN" altLang="en-US" sz="3200">
              <a:solidFill>
                <a:srgbClr val="FF0000"/>
              </a:solidFill>
            </a:endParaRPr>
          </a:p>
          <a:p>
            <a:r>
              <a:rPr lang="zh-CN" altLang="en-US" sz="3200"/>
              <a:t>说明:“轻盈，绮丽”不是“流星”的特点，“流星”不能“划亮整个夜空”;“足迹”也不能“踏遍”。</a:t>
            </a:r>
            <a:endParaRPr lang="zh-CN" altLang="en-US" sz="320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t>直击高考一</a:t>
            </a:r>
            <a:r>
              <a:rPr lang="en-US" altLang="zh-CN"/>
              <a:t>22</a:t>
            </a:r>
            <a:r>
              <a:rPr lang="zh-CN" altLang="en-US"/>
              <a:t>全国乙卷</a:t>
            </a:r>
            <a:endParaRPr lang="zh-CN" altLang="en-US"/>
          </a:p>
        </p:txBody>
      </p:sp>
      <p:sp>
        <p:nvSpPr>
          <p:cNvPr id="3" name="内容占位符 2"/>
          <p:cNvSpPr>
            <a:spLocks noGrp="1"/>
          </p:cNvSpPr>
          <p:nvPr>
            <p:ph idx="1"/>
          </p:nvPr>
        </p:nvSpPr>
        <p:spPr/>
        <p:txBody>
          <a:bodyPr/>
          <a:p>
            <a:r>
              <a:rPr lang="zh-CN" altLang="en-US"/>
              <a:t>阅读下面的文字，完成下面小题。 </a:t>
            </a:r>
            <a:endParaRPr lang="zh-CN" altLang="en-US"/>
          </a:p>
          <a:p>
            <a:r>
              <a:rPr lang="zh-CN" altLang="en-US"/>
              <a:t>    那时，小镇上的人们和其他地方的人们一样，一律到照相馆留影。而且，小镇只有一家照相馆。照相而入“馆”，①         ，这样的场所不大不小，半家常、半神秘，不单规模、形制上端庄含蓄，其幽暗也给人一种②        的高贵感，牵动人心，令人神往。自上中学后，我曾和多位好友去照合影，进了这个面积不大的地方，交费、开票、整理衣服，就要坐到照相的凳子上了，大家经常会发出这样的问话：</a:t>
            </a:r>
            <a:r>
              <a:rPr lang="zh-CN" altLang="en-US" u="sng"/>
              <a:t>我脸洗得干净吗？眼睛亮吗？牙齿露出来好，还是不露出来好？我们男孩平时不大在意的问题，照相的时候会一下子冒出来。</a:t>
            </a:r>
            <a:r>
              <a:rPr lang="zh-CN" altLang="en-US"/>
              <a:t>不过没关系，旁边总会有别的人提醒：</a:t>
            </a:r>
            <a:r>
              <a:rPr lang="zh-CN" altLang="en-US" u="sng"/>
              <a:t>你脸上粘了个东西，你头发乱了，你牙上有韭菜。</a:t>
            </a:r>
            <a:r>
              <a:rPr lang="zh-CN" altLang="en-US"/>
              <a:t>那时，小镇上的孩子们不可能有什么照相的条件，只得依赖照相馆来存放我们的青春、温情、期待。照完相，我们会依然惦记着这件事，甚至兴奋得晚上睡不着，③     地想看到照片上的自己，等待在取相单上所标的“某月某日下午三点”或“某月某日上午十点半”那个时刻看到照片。在我的记忆中，取相片这件事从来没有出现过忘记或滞后的情况。照片即将从简陋的纸袋里抽出来的那一刻，我们经常心脏狂跳不止。</a:t>
            </a:r>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备考示例</a:t>
            </a:r>
            <a:endParaRPr lang="zh-CN" altLang="en-US">
              <a:solidFill>
                <a:srgbClr val="FF0000"/>
              </a:solidFill>
              <a:sym typeface="+mn-ea"/>
            </a:endParaRPr>
          </a:p>
        </p:txBody>
      </p:sp>
      <p:sp>
        <p:nvSpPr>
          <p:cNvPr id="3" name="内容占位符 2"/>
          <p:cNvSpPr>
            <a:spLocks noGrp="1"/>
          </p:cNvSpPr>
          <p:nvPr>
            <p:ph idx="1"/>
          </p:nvPr>
        </p:nvSpPr>
        <p:spPr/>
        <p:txBody>
          <a:bodyPr>
            <a:noAutofit/>
          </a:bodyPr>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1:梦想光润、柔软，好像攒游锦鳞，搅动一池浮萍。</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现实嶙峋、坚硬，如同峭拔岩壁，撞开万朵浪花。</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②:梦想灵动、稚拙，描摹儿歌童话，纵你飞离现实;</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现实厚重、深沉，雕勒铭石竹册，教我回护梦想。</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③:梦想飘摇、缭绕，编织纵横经纬，网起满天星光。</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现实崎岖、坎坷，开拓南北阡陌，磨硬一双铁脚。</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④: 梦想温柔、俏丽，带着无边浪漫，给心灵以滋润;</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a:p>
            <a:r>
              <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rPr>
              <a:t>现实质朴、严峻，带着几许挑战，给生命以激励。</a:t>
            </a:r>
            <a:endParaRPr lang="zh-CN" altLang="en-US" sz="2400" b="1">
              <a:solidFill>
                <a:schemeClr val="tx1">
                  <a:lumMod val="95000"/>
                  <a:lumOff val="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4394" y="617189"/>
            <a:ext cx="11537632" cy="3415030"/>
          </a:xfrm>
          <a:prstGeom prst="rect">
            <a:avLst/>
          </a:prstGeom>
        </p:spPr>
        <p:txBody>
          <a:bodyPr wrap="square">
            <a:spAutoFit/>
          </a:bodyPr>
          <a:lstStyle/>
          <a:p>
            <a:pPr>
              <a:lnSpc>
                <a:spcPct val="150000"/>
              </a:lnSpc>
            </a:pPr>
            <a:r>
              <a:t> </a:t>
            </a:r>
            <a:r>
              <a:rPr lang="en-US"/>
              <a:t>6</a:t>
            </a:r>
            <a:r>
              <a:rPr lang="en-US"/>
              <a:t>.</a:t>
            </a:r>
            <a:r>
              <a:t>[2022上海松江区检测]根据下面要求,完成题目。(3分)</a:t>
            </a:r>
          </a:p>
          <a:p>
            <a:pPr>
              <a:lnSpc>
                <a:spcPct val="150000"/>
              </a:lnSpc>
            </a:pPr>
            <a:r>
              <a:t>　　人们为了让一些概念或事物便于认识和理解,会采用形象化的方式来命名。常用样式:喻体+状/形/式+本体。比如“冠状病毒”“蛇形冷凝管”“链式结构”等。请另外再写出一个这种样式的短语(既可以用当前已有的,也可以自己创制),并作简要说明(不超过20字)。</a:t>
            </a:r>
          </a:p>
          <a:p>
            <a:pPr>
              <a:lnSpc>
                <a:spcPct val="150000"/>
              </a:lnSpc>
            </a:pPr>
            <a:r>
              <a:t>示例:冠状病毒</a:t>
            </a:r>
          </a:p>
          <a:p>
            <a:pPr>
              <a:lnSpc>
                <a:spcPct val="150000"/>
              </a:lnSpc>
            </a:pPr>
            <a:r>
              <a:t>说明:这种病毒外壳有如王冠般的突起,故称“冠状”。</a:t>
            </a:r>
          </a:p>
          <a:p>
            <a:pPr>
              <a:lnSpc>
                <a:spcPct val="150000"/>
              </a:lnSpc>
            </a:pPr>
            <a:r>
              <a:t>短语: </a:t>
            </a:r>
            <a:r>
              <a:rPr lang="en-US" u="sng"/>
              <a:t>                                                                                                  </a:t>
            </a:r>
            <a:r>
              <a:rPr lang="en-US"/>
              <a:t> </a:t>
            </a:r>
            <a:r>
              <a:rPr lang="zh-CN" altLang="en-US"/>
              <a:t>。</a:t>
            </a:r>
            <a:endParaRPr lang="en-US"/>
          </a:p>
          <a:p>
            <a:pPr>
              <a:lnSpc>
                <a:spcPct val="150000"/>
              </a:lnSpc>
            </a:pPr>
            <a:r>
              <a:t>说明: </a:t>
            </a:r>
            <a:r>
              <a:rPr lang="en-US"/>
              <a:t> </a:t>
            </a:r>
            <a:r>
              <a:rPr lang="en-US" u="sng"/>
              <a:t>                                                                                                  </a:t>
            </a:r>
            <a:r>
              <a:rPr lang="zh-CN" altLang="en-US"/>
              <a:t>。</a:t>
            </a:r>
            <a:endParaRPr lang="zh-CN" altLang="en-US"/>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4394" y="4032219"/>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4394" y="4334349"/>
            <a:ext cx="11537632" cy="2584450"/>
          </a:xfrm>
          <a:prstGeom prst="rect">
            <a:avLst/>
          </a:prstGeom>
        </p:spPr>
        <p:txBody>
          <a:bodyPr wrap="square">
            <a:spAutoFit/>
          </a:bodyPr>
          <a:lstStyle/>
          <a:p>
            <a:pPr>
              <a:lnSpc>
                <a:spcPct val="150000"/>
              </a:lnSpc>
            </a:pPr>
            <a:r>
              <a:rPr lang="en-US"/>
              <a:t>6</a:t>
            </a:r>
            <a:r>
              <a:rPr altLang="zh-CN"/>
              <a:t>.【参考答案】　短语:蟹状星云</a:t>
            </a:r>
            <a:endParaRPr altLang="zh-CN"/>
          </a:p>
          <a:p>
            <a:pPr>
              <a:lnSpc>
                <a:spcPct val="150000"/>
              </a:lnSpc>
            </a:pPr>
            <a:r>
              <a:rPr altLang="zh-CN"/>
              <a:t>说明:此星云形状像一只螃蟹,故名“蟹状”。(3分)</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题干中说形象化命名的方式是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喻体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本体。然后分析例句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冠状病毒</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冠</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喻体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病毒</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本体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蛇形冷凝管</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蛇</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喻体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冷凝管</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本体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链式结构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链</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喻体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结构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本体</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。题目要求另外再写出一个这种样式的短语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并作简要说明。说明要仿照例句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这种病毒外壳有如王冠般的突起</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故称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冠状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来写</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内容是在解释为何要比喻成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冠</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格式上采用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故</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的句式。还要注意不超过</a:t>
            </a:r>
            <a:r>
              <a:rPr lang="en-US" altLang="zh-CN">
                <a:latin typeface="楷体" panose="02010609060101010101" pitchFamily="49" charset="-122"/>
                <a:ea typeface="楷体" panose="02010609060101010101" pitchFamily="49" charset="-122"/>
              </a:rPr>
              <a:t>20</a:t>
            </a:r>
            <a:r>
              <a:rPr lang="zh-CN" altLang="zh-CN">
                <a:latin typeface="楷体" panose="02010609060101010101" pitchFamily="49" charset="-122"/>
                <a:ea typeface="楷体" panose="02010609060101010101" pitchFamily="49" charset="-122"/>
              </a:rPr>
              <a:t>个字。</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4394" y="609690"/>
            <a:ext cx="11537632" cy="3415030"/>
          </a:xfrm>
          <a:prstGeom prst="rect">
            <a:avLst/>
          </a:prstGeom>
        </p:spPr>
        <p:txBody>
          <a:bodyPr wrap="square">
            <a:spAutoFit/>
          </a:bodyPr>
          <a:lstStyle/>
          <a:p>
            <a:pPr>
              <a:lnSpc>
                <a:spcPct val="150000"/>
              </a:lnSpc>
            </a:pPr>
            <a:r>
              <a:t> </a:t>
            </a:r>
            <a:r>
              <a:rPr lang="en-US"/>
              <a:t>7</a:t>
            </a:r>
            <a:r>
              <a:rPr lang="en-US"/>
              <a:t>.</a:t>
            </a:r>
            <a:r>
              <a:t>[2022东北三省三校4月第二次联考]仿照示例的句式,请为下面两个画面分别设计画外音,要求中心明确,表达清晰简洁,不超过16个字。(6分)</a:t>
            </a:r>
          </a:p>
          <a:p>
            <a:pPr>
              <a:lnSpc>
                <a:spcPct val="150000"/>
              </a:lnSpc>
            </a:pPr>
            <a:r>
              <a:rPr>
                <a:latin typeface="楷体" panose="02010609060101010101" pitchFamily="49" charset="-122"/>
                <a:ea typeface="楷体" panose="02010609060101010101" pitchFamily="49" charset="-122"/>
              </a:rPr>
              <a:t>画面示例:战斗在抗疫一线的李兰娟脱下口罩,脸上有深深的压痕。</a:t>
            </a:r>
            <a:endParaRPr>
              <a:latin typeface="楷体" panose="02010609060101010101" pitchFamily="49" charset="-122"/>
              <a:ea typeface="楷体" panose="02010609060101010101" pitchFamily="49" charset="-122"/>
            </a:endParaRPr>
          </a:p>
          <a:p>
            <a:pPr>
              <a:lnSpc>
                <a:spcPct val="150000"/>
              </a:lnSpc>
            </a:pPr>
            <a:r>
              <a:rPr>
                <a:latin typeface="楷体" panose="02010609060101010101" pitchFamily="49" charset="-122"/>
                <a:ea typeface="楷体" panose="02010609060101010101" pitchFamily="49" charset="-122"/>
              </a:rPr>
              <a:t>画外音示例:大爱守护生命,压痕铸就勋章。</a:t>
            </a:r>
            <a:endParaRPr>
              <a:latin typeface="楷体" panose="02010609060101010101" pitchFamily="49" charset="-122"/>
              <a:ea typeface="楷体" panose="02010609060101010101" pitchFamily="49" charset="-122"/>
            </a:endParaRPr>
          </a:p>
          <a:p>
            <a:pPr>
              <a:lnSpc>
                <a:spcPct val="150000"/>
              </a:lnSpc>
            </a:pPr>
            <a:r>
              <a:t>画面1:北京空间信息传输中心任务大厅大屏幕上,神舟十三号3位航天员身着蓝色舱内工作服,向全国青少年挥手致意。画外音:</a:t>
            </a:r>
            <a:r>
              <a:rPr u="sng"/>
              <a:t> </a:t>
            </a:r>
            <a:r>
              <a:rPr lang="en-US" u="sng"/>
              <a:t>                                                                                                                                </a:t>
            </a:r>
            <a:r>
              <a:rPr lang="zh-CN" altLang="en-US"/>
              <a:t>。</a:t>
            </a:r>
            <a:endParaRPr lang="zh-CN" altLang="en-US"/>
          </a:p>
          <a:p>
            <a:pPr>
              <a:lnSpc>
                <a:spcPct val="150000"/>
              </a:lnSpc>
            </a:pPr>
            <a:r>
              <a:t>画面2:女足亚洲杯决赛中,中国女足姑娘们在落后两球的情况下顽强拼搏,终于实现了史诗般的逆转,取得了冠军,笑到了最后。画外音:</a:t>
            </a:r>
            <a:r>
              <a:rPr u="sng"/>
              <a:t> </a:t>
            </a:r>
            <a:r>
              <a:rPr lang="en-US" u="sng"/>
              <a:t>                                                                                                                  </a:t>
            </a:r>
            <a:r>
              <a:rPr lang="en-US"/>
              <a:t> </a:t>
            </a:r>
            <a:r>
              <a:rPr lang="zh-CN"/>
              <a:t>。</a:t>
            </a:r>
            <a:endParaRPr lang="zh-CN"/>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4394" y="3862772"/>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63397" y="4024720"/>
            <a:ext cx="11537632" cy="2999740"/>
          </a:xfrm>
          <a:prstGeom prst="rect">
            <a:avLst/>
          </a:prstGeom>
        </p:spPr>
        <p:txBody>
          <a:bodyPr wrap="square">
            <a:spAutoFit/>
          </a:bodyPr>
          <a:lstStyle/>
          <a:p>
            <a:pPr>
              <a:lnSpc>
                <a:spcPct val="150000"/>
              </a:lnSpc>
            </a:pPr>
            <a:r>
              <a:rPr lang="en-US"/>
              <a:t>7</a:t>
            </a:r>
            <a:r>
              <a:rPr altLang="zh-CN"/>
              <a:t>.【参考答案】　画面1:航天点燃梦想,青年赓续精神。</a:t>
            </a:r>
            <a:endParaRPr altLang="zh-CN"/>
          </a:p>
          <a:p>
            <a:pPr>
              <a:lnSpc>
                <a:spcPct val="150000"/>
              </a:lnSpc>
            </a:pPr>
            <a:r>
              <a:rPr altLang="zh-CN"/>
              <a:t>画面2:女足逆转决赛,中国赢得尊严。(每点3分,内容2分,对偶1分,超过限制字数,酌情扣分)</a:t>
            </a:r>
            <a:endParaRPr lang="en-US" altLang="zh-CN"/>
          </a:p>
          <a:p>
            <a:pPr>
              <a:lnSpc>
                <a:spcPct val="150000"/>
              </a:lnSpc>
            </a:pPr>
            <a:r>
              <a:rPr lang="zh-CN" altLang="zh-CN"/>
              <a:t>【解题思路】　</a:t>
            </a:r>
            <a:r>
              <a:rPr lang="zh-CN" altLang="zh-CN" u="wavy">
                <a:latin typeface="楷体" panose="02010609060101010101" pitchFamily="49" charset="-122"/>
                <a:ea typeface="楷体" panose="02010609060101010101" pitchFamily="49" charset="-122"/>
              </a:rPr>
              <a:t>画外音通俗点理解就是注解、题外话。事实上它就是一种旁注与补充</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以便人们对事实能更详细、明确地理解</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它往往与主题相关</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可作为辅助之用。也可以说是在一边解说。</a:t>
            </a:r>
            <a:r>
              <a:rPr lang="zh-CN" altLang="zh-CN">
                <a:latin typeface="楷体" panose="02010609060101010101" pitchFamily="49" charset="-122"/>
                <a:ea typeface="楷体" panose="02010609060101010101" pitchFamily="49" charset="-122"/>
              </a:rPr>
              <a:t>解答本题</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可分析示例</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一要注意呼应画面内容</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二要仿照示例的句式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写成对偶句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结构是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名词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动词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名词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三要注意字数限制。画面</a:t>
            </a:r>
            <a:r>
              <a:rPr lang="en-US" altLang="zh-CN">
                <a:latin typeface="楷体" panose="02010609060101010101" pitchFamily="49" charset="-122"/>
                <a:ea typeface="楷体" panose="02010609060101010101" pitchFamily="49" charset="-122"/>
              </a:rPr>
              <a:t>1,</a:t>
            </a:r>
            <a:r>
              <a:rPr lang="zh-CN" altLang="zh-CN">
                <a:latin typeface="楷体" panose="02010609060101010101" pitchFamily="49" charset="-122"/>
                <a:ea typeface="楷体" panose="02010609060101010101" pitchFamily="49" charset="-122"/>
              </a:rPr>
              <a:t>抓住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航天员</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向全国青少年挥手致意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可从对青年的影响角度拟写。画面</a:t>
            </a:r>
            <a:r>
              <a:rPr lang="en-US" altLang="zh-CN">
                <a:latin typeface="楷体" panose="02010609060101010101" pitchFamily="49" charset="-122"/>
                <a:ea typeface="楷体" panose="02010609060101010101" pitchFamily="49" charset="-122"/>
              </a:rPr>
              <a:t>2,</a:t>
            </a:r>
            <a:r>
              <a:rPr lang="zh-CN" altLang="zh-CN">
                <a:latin typeface="楷体" panose="02010609060101010101" pitchFamily="49" charset="-122"/>
                <a:ea typeface="楷体" panose="02010609060101010101" pitchFamily="49" charset="-122"/>
              </a:rPr>
              <a:t>抓住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逆转</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取得了冠军</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可从女足夺冠的影响角度拟写。</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168525"/>
          </a:xfrm>
          <a:prstGeom prst="rect">
            <a:avLst/>
          </a:prstGeom>
        </p:spPr>
        <p:txBody>
          <a:bodyPr wrap="square">
            <a:spAutoFit/>
          </a:bodyPr>
          <a:lstStyle/>
          <a:p>
            <a:pPr>
              <a:lnSpc>
                <a:spcPct val="150000"/>
              </a:lnSpc>
            </a:pPr>
            <a:r>
              <a:t> </a:t>
            </a:r>
            <a:r>
              <a:rPr lang="en-US"/>
              <a:t>8</a:t>
            </a:r>
            <a:r>
              <a:rPr lang="en-US"/>
              <a:t>.</a:t>
            </a:r>
            <a:r>
              <a:t>[2022重庆二诊改编]请以“人们”为开头,改写文段中画波浪线的语句,使之与后面一句一起构成排比句。可以改变语序、少量增删词语,但不得改变原意。(5分)</a:t>
            </a:r>
          </a:p>
          <a:p>
            <a:pPr>
              <a:lnSpc>
                <a:spcPct val="150000"/>
              </a:lnSpc>
            </a:pPr>
            <a:r>
              <a:t>　　</a:t>
            </a:r>
            <a:r>
              <a:rPr u="sng">
                <a:latin typeface="楷体" panose="02010609060101010101" pitchFamily="49" charset="-122"/>
                <a:ea typeface="楷体" panose="02010609060101010101" pitchFamily="49" charset="-122"/>
              </a:rPr>
              <a:t>不可预见性让人感觉新鲜刺激,想要满足好奇心;盲盒诱惑大家拿到隐藏款、集齐全系列,刺激非理性重复购买;人们迎合“流行趋势”,跟风购买,不由得深陷其中;</a:t>
            </a:r>
            <a:r>
              <a:rPr>
                <a:latin typeface="楷体" panose="02010609060101010101" pitchFamily="49" charset="-122"/>
                <a:ea typeface="楷体" panose="02010609060101010101" pitchFamily="49" charset="-122"/>
              </a:rPr>
              <a:t>因商家故意降低产品抽中概率,被不断刺激,过度消费……</a:t>
            </a:r>
            <a:endParaRPr>
              <a:latin typeface="楷体" panose="02010609060101010101" pitchFamily="49" charset="-122"/>
              <a:ea typeface="楷体" panose="02010609060101010101" pitchFamily="49" charset="-122"/>
            </a:endParaRPr>
          </a:p>
          <a:p>
            <a:pPr>
              <a:lnSpc>
                <a:spcPct val="150000"/>
              </a:lnSpc>
            </a:pPr>
            <a:r>
              <a:t>答: </a:t>
            </a:r>
          </a:p>
        </p:txBody>
      </p:sp>
      <p:sp>
        <p:nvSpPr>
          <p:cNvPr id="9" name="文本框 8"/>
          <p:cNvSpPr txBox="1"/>
          <p:nvPr/>
        </p:nvSpPr>
        <p:spPr>
          <a:xfrm>
            <a:off x="329974" y="315059"/>
            <a:ext cx="2849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1    </a:t>
            </a:r>
            <a:r>
              <a:rPr lang="zh-CN" altLang="en-US" sz="2000" b="1">
                <a:solidFill>
                  <a:schemeClr val="bg1"/>
                </a:solidFill>
              </a:rPr>
              <a:t>句子仿写和重组</a:t>
            </a:r>
            <a:endParaRPr lang="zh-CN" altLang="en-US" sz="2000" b="1">
              <a:solidFill>
                <a:schemeClr val="bg1"/>
              </a:solidFill>
            </a:endParaRPr>
          </a:p>
        </p:txBody>
      </p:sp>
      <p:sp>
        <p:nvSpPr>
          <p:cNvPr id="7" name="文本框 6"/>
          <p:cNvSpPr txBox="1"/>
          <p:nvPr/>
        </p:nvSpPr>
        <p:spPr>
          <a:xfrm>
            <a:off x="324394" y="2984643"/>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3429000"/>
            <a:ext cx="11537632" cy="2168525"/>
          </a:xfrm>
          <a:prstGeom prst="rect">
            <a:avLst/>
          </a:prstGeom>
        </p:spPr>
        <p:txBody>
          <a:bodyPr wrap="square">
            <a:spAutoFit/>
          </a:bodyPr>
          <a:lstStyle/>
          <a:p>
            <a:pPr>
              <a:lnSpc>
                <a:spcPct val="150000"/>
              </a:lnSpc>
            </a:pPr>
            <a:r>
              <a:rPr lang="en-US"/>
              <a:t>8</a:t>
            </a:r>
            <a:r>
              <a:rPr altLang="zh-CN"/>
              <a:t>.【参考答案】　人们因盲盒的不可预见性感到新鲜刺激,想要满足好奇心;因拿到隐藏款、集齐全系列的诱惑,非理性重复购买;因迎合“流行趋势”,跟风购买,不由得深陷其中(5分)</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根据题干要求</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要使改写后的句子与后面一句一起构成排比句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所以改写后的句子句式应与后面的句子句式保持一致。分析可知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画波浪线句子后面的一句句式是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因</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所以画波浪线的三个分句都要按照这种句式改写。改写时注意以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人们</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为开头。</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45770" y="0"/>
            <a:ext cx="11131550" cy="1898015"/>
          </a:xfrm>
        </p:spPr>
        <p:txBody>
          <a:bodyPr>
            <a:normAutofit fontScale="90000"/>
          </a:bodyPr>
          <a:p>
            <a:r>
              <a:rPr lang="en-US" altLang="zh-CN">
                <a:sym typeface="+mn-ea"/>
              </a:rPr>
              <a:t>9</a:t>
            </a:r>
            <a:r>
              <a:rPr lang="zh-CN" altLang="en-US">
                <a:sym typeface="+mn-ea"/>
              </a:rPr>
              <a:t>、请仿照下面的示例写三个句子，要求三个句子构成排比，语意逐步加强。</a:t>
            </a:r>
            <a:br>
              <a:rPr lang="zh-CN" altLang="en-US"/>
            </a:br>
            <a:r>
              <a:rPr lang="zh-CN" altLang="en-US">
                <a:sym typeface="+mn-ea"/>
              </a:rPr>
              <a:t>一朵浪花，是一个跳动的音符;一排浪花，是一组激昂的旋律;一江浪花，是一部欢乐生命的乐章。</a:t>
            </a:r>
            <a:endParaRPr lang="zh-CN" altLang="en-US"/>
          </a:p>
        </p:txBody>
      </p:sp>
      <p:sp>
        <p:nvSpPr>
          <p:cNvPr id="3" name="内容占位符 2"/>
          <p:cNvSpPr>
            <a:spLocks noGrp="1"/>
          </p:cNvSpPr>
          <p:nvPr>
            <p:ph idx="1"/>
          </p:nvPr>
        </p:nvSpPr>
        <p:spPr/>
        <p:txBody>
          <a:bodyPr>
            <a:normAutofit/>
          </a:bodyPr>
          <a:p>
            <a:endParaRPr lang="zh-CN" altLang="en-US"/>
          </a:p>
          <a:p>
            <a:r>
              <a:rPr lang="zh-CN" altLang="en-US"/>
              <a:t>【简析】检索题目要求:(1)仿写三个句子;(2)仿照示例采用排比的修辞方法;(3)三个句子语意逐步加强，题目示例特点:三个比喻句的本体范围逐步扩大，喻体范围也相应扩大;前后合理。</a:t>
            </a:r>
            <a:endParaRPr lang="zh-CN" altLang="en-US"/>
          </a:p>
          <a:p>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备考示例</a:t>
            </a:r>
            <a:endParaRPr lang="zh-CN" altLang="en-US">
              <a:solidFill>
                <a:srgbClr val="FF0000"/>
              </a:solidFill>
              <a:sym typeface="+mn-ea"/>
            </a:endParaRPr>
          </a:p>
        </p:txBody>
      </p:sp>
      <p:sp>
        <p:nvSpPr>
          <p:cNvPr id="3" name="内容占位符 2"/>
          <p:cNvSpPr>
            <a:spLocks noGrp="1"/>
          </p:cNvSpPr>
          <p:nvPr>
            <p:ph idx="1"/>
          </p:nvPr>
        </p:nvSpPr>
        <p:spPr/>
        <p:txBody>
          <a:bodyPr/>
          <a:p>
            <a:r>
              <a:rPr lang="zh-CN" altLang="en-US" sz="3600" b="1">
                <a:solidFill>
                  <a:schemeClr val="tx1"/>
                </a:solidFill>
                <a:sym typeface="+mn-ea"/>
              </a:rPr>
              <a:t>1:一盏明灯，是一颗晶莹的珍珠;一街明灯，是一挂璀璨的项链;一城明灯，是一袭欢庆节日的盛装。</a:t>
            </a:r>
            <a:endParaRPr lang="zh-CN" altLang="en-US" sz="3600" b="1">
              <a:solidFill>
                <a:schemeClr val="tx1"/>
              </a:solidFill>
            </a:endParaRPr>
          </a:p>
          <a:p>
            <a:r>
              <a:rPr lang="zh-CN" altLang="en-US" sz="3600" b="1">
                <a:solidFill>
                  <a:schemeClr val="tx1"/>
                </a:solidFill>
                <a:sym typeface="+mn-ea"/>
              </a:rPr>
              <a:t>2:一颗爱心，是一朵盛开的红花;一双爱心，是一对并蒂的花簇;一国爱心，是一座壮丽和谐的花园。</a:t>
            </a:r>
            <a:endParaRPr lang="zh-CN" altLang="en-US" sz="3600" b="1">
              <a:solidFill>
                <a:schemeClr val="tx1"/>
              </a:solidFill>
            </a:endParaRPr>
          </a:p>
          <a:p>
            <a:endParaRPr lang="zh-CN" altLang="en-US" sz="3600" b="1">
              <a:solidFill>
                <a:schemeClr val="tx1"/>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389255" y="389255"/>
            <a:ext cx="11063605" cy="1233805"/>
          </a:xfrm>
        </p:spPr>
        <p:txBody>
          <a:bodyPr>
            <a:normAutofit fontScale="90000"/>
          </a:bodyPr>
          <a:p>
            <a:br>
              <a:rPr lang="zh-CN" altLang="en-US">
                <a:sym typeface="+mn-ea"/>
              </a:rPr>
            </a:br>
            <a:r>
              <a:rPr lang="en-US" altLang="zh-CN">
                <a:sym typeface="+mn-ea"/>
              </a:rPr>
              <a:t>10</a:t>
            </a:r>
            <a:r>
              <a:rPr lang="zh-CN" altLang="en-US">
                <a:sym typeface="+mn-ea"/>
              </a:rPr>
              <a:t>、仿照下面两个比喻句的句式，以“时间”开头，写两个句式相同的比喻句。(不超过60个字)</a:t>
            </a:r>
            <a:br>
              <a:rPr lang="zh-CN" altLang="en-US"/>
            </a:br>
            <a:endParaRPr lang="zh-CN" altLang="en-US"/>
          </a:p>
        </p:txBody>
      </p:sp>
      <p:sp>
        <p:nvSpPr>
          <p:cNvPr id="3" name="内容占位符 2"/>
          <p:cNvSpPr>
            <a:spLocks noGrp="1"/>
          </p:cNvSpPr>
          <p:nvPr>
            <p:ph idx="1"/>
          </p:nvPr>
        </p:nvSpPr>
        <p:spPr/>
        <p:txBody>
          <a:bodyPr>
            <a:normAutofit fontScale="80000"/>
          </a:bodyPr>
          <a:p>
            <a:r>
              <a:rPr lang="zh-CN" altLang="en-US" sz="3600" b="1">
                <a:solidFill>
                  <a:schemeClr val="tx1"/>
                </a:solidFill>
                <a:sym typeface="+mn-ea"/>
              </a:rPr>
              <a:t>书籍好比一架梯子，它能引导我们登上知识的殿堂。书籍如同一把钥匙，它能帮助我们开启心灵的智慧之窗。【简析】检索题目要求:(1)仿写两个句子，以“时间”开头;(2)仿照示例采用比喻的修辞方法:(3)两个句子句式相同。</a:t>
            </a:r>
            <a:endParaRPr lang="zh-CN" altLang="en-US" sz="3600" b="1">
              <a:solidFill>
                <a:schemeClr val="tx1"/>
              </a:solidFill>
            </a:endParaRPr>
          </a:p>
          <a:p>
            <a:r>
              <a:rPr lang="zh-CN" altLang="en-US" sz="3600" b="1">
                <a:solidFill>
                  <a:schemeClr val="tx1"/>
                </a:solidFill>
                <a:sym typeface="+mn-ea"/>
              </a:rPr>
              <a:t>题目示例特点:两个句子都采用释喻方式，即先设喻，再作出合理解释。</a:t>
            </a:r>
            <a:endParaRPr lang="zh-CN" altLang="en-US" b="1">
              <a:solidFill>
                <a:schemeClr val="tx1"/>
              </a:solidFill>
            </a:endParaRPr>
          </a:p>
          <a:p>
            <a:endParaRPr lang="zh-CN" altLang="en-US" b="1">
              <a:solidFill>
                <a:schemeClr val="tx1"/>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考场实例</a:t>
            </a:r>
            <a:endParaRPr lang="zh-CN" altLang="en-US">
              <a:solidFill>
                <a:srgbClr val="FF0000"/>
              </a:solidFill>
              <a:sym typeface="+mn-ea"/>
            </a:endParaRPr>
          </a:p>
        </p:txBody>
      </p:sp>
      <p:sp>
        <p:nvSpPr>
          <p:cNvPr id="3" name="内容占位符 2"/>
          <p:cNvSpPr>
            <a:spLocks noGrp="1"/>
          </p:cNvSpPr>
          <p:nvPr>
            <p:ph idx="1"/>
          </p:nvPr>
        </p:nvSpPr>
        <p:spPr/>
        <p:txBody>
          <a:bodyPr/>
          <a:p>
            <a:r>
              <a:rPr lang="zh-CN" altLang="en-US" sz="3600" b="1">
                <a:solidFill>
                  <a:schemeClr val="tx1"/>
                </a:solidFill>
                <a:sym typeface="+mn-ea"/>
              </a:rPr>
              <a:t>①:时间好比流水，它一去不复返。时间好比清风，它一去无踪影。</a:t>
            </a:r>
            <a:endParaRPr lang="zh-CN" altLang="en-US" sz="3600" b="1">
              <a:solidFill>
                <a:schemeClr val="tx1"/>
              </a:solidFill>
            </a:endParaRPr>
          </a:p>
          <a:p>
            <a:r>
              <a:rPr lang="zh-CN" altLang="en-US" sz="3600" b="1">
                <a:solidFill>
                  <a:schemeClr val="tx1"/>
                </a:solidFill>
                <a:sym typeface="+mn-ea"/>
              </a:rPr>
              <a:t>②:时间好比满山的杜鹃花，把我们的日子装点得火一样红。时间好比绿盈盈的青草坪，使我们的生活充满生机</a:t>
            </a:r>
            <a:r>
              <a:rPr lang="zh-CN" altLang="en-US" b="1">
                <a:solidFill>
                  <a:schemeClr val="tx1"/>
                </a:solidFill>
                <a:sym typeface="+mn-ea"/>
              </a:rPr>
              <a:t>。</a:t>
            </a:r>
            <a:endParaRPr lang="zh-CN" altLang="en-US" b="1">
              <a:solidFill>
                <a:schemeClr val="tx1"/>
              </a:solidFill>
            </a:endParaRPr>
          </a:p>
          <a:p>
            <a:endParaRPr lang="zh-CN" altLang="en-US">
              <a:solidFill>
                <a:schemeClr val="tx1"/>
              </a:solidFill>
            </a:endParaRPr>
          </a:p>
          <a:p>
            <a:endParaRPr lang="zh-CN" altLang="en-US">
              <a:solidFill>
                <a:schemeClr val="tx1"/>
              </a:solidFill>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07670" y="0"/>
            <a:ext cx="11274425" cy="1490345"/>
          </a:xfrm>
        </p:spPr>
        <p:txBody>
          <a:bodyPr>
            <a:normAutofit fontScale="90000"/>
          </a:bodyPr>
          <a:p>
            <a:br>
              <a:rPr lang="en-US" altLang="zh-CN">
                <a:sym typeface="+mn-ea"/>
              </a:rPr>
            </a:br>
            <a:r>
              <a:rPr lang="en-US" altLang="zh-CN">
                <a:sym typeface="+mn-ea"/>
              </a:rPr>
              <a:t>11</a:t>
            </a:r>
            <a:r>
              <a:rPr lang="zh-CN" altLang="en-US">
                <a:sym typeface="+mn-ea"/>
              </a:rPr>
              <a:t>、下面四个比喻，意思连贯，本体、喻体分别含有递降关系。请选择新的本体和喻体，仿写四个句子。(不要求与原句字数相同)</a:t>
            </a:r>
            <a:br>
              <a:rPr lang="zh-CN" altLang="en-US"/>
            </a:br>
            <a:endParaRPr lang="zh-CN" altLang="en-US"/>
          </a:p>
        </p:txBody>
      </p:sp>
      <p:sp>
        <p:nvSpPr>
          <p:cNvPr id="3" name="内容占位符 2"/>
          <p:cNvSpPr>
            <a:spLocks noGrp="1"/>
          </p:cNvSpPr>
          <p:nvPr>
            <p:ph idx="1"/>
          </p:nvPr>
        </p:nvSpPr>
        <p:spPr/>
        <p:txBody>
          <a:bodyPr>
            <a:normAutofit fontScale="90000"/>
          </a:bodyPr>
          <a:p>
            <a:r>
              <a:rPr lang="zh-CN" altLang="en-US" sz="3200" b="1">
                <a:solidFill>
                  <a:schemeClr val="tx1"/>
                </a:solidFill>
              </a:rPr>
              <a:t>祖国是一座花园，北方就是园中的腊梅;小兴安岭是一朵花，森林就是花中的蕊。</a:t>
            </a:r>
            <a:endParaRPr lang="zh-CN" altLang="en-US" sz="3200" b="1">
              <a:solidFill>
                <a:schemeClr val="tx1"/>
              </a:solidFill>
            </a:endParaRPr>
          </a:p>
          <a:p>
            <a:r>
              <a:rPr lang="zh-CN" altLang="en-US" sz="3200" b="1">
                <a:solidFill>
                  <a:schemeClr val="tx1"/>
                </a:solidFill>
              </a:rPr>
              <a:t>【简析】检索题目要求:(1)仿写四个句子，意思连贯;(2)仿照示例采用比喻的修辞方法;(3)本体、喻体分别含有递降关系。</a:t>
            </a:r>
            <a:endParaRPr lang="zh-CN" altLang="en-US" sz="3200" b="1">
              <a:solidFill>
                <a:schemeClr val="tx1"/>
              </a:solidFill>
            </a:endParaRPr>
          </a:p>
          <a:p>
            <a:r>
              <a:rPr lang="zh-CN" altLang="en-US" sz="3200" b="1">
                <a:solidFill>
                  <a:schemeClr val="tx1"/>
                </a:solidFill>
              </a:rPr>
              <a:t>题目示例特点:第一句的比喻领起下面三句的比喻，构成递降关系。四个比喻构成一个完整的意思。比喻合理贴切。</a:t>
            </a:r>
            <a:endParaRPr lang="zh-CN" altLang="en-US" sz="3200" b="1">
              <a:solidFill>
                <a:schemeClr val="tx1"/>
              </a:solidFill>
            </a:endParaRPr>
          </a:p>
          <a:p>
            <a:endParaRPr lang="zh-CN" alt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ym typeface="+mn-ea"/>
              </a:rPr>
              <a:t>考场实例</a:t>
            </a:r>
            <a:endParaRPr lang="zh-CN" altLang="en-US"/>
          </a:p>
        </p:txBody>
      </p:sp>
      <p:sp>
        <p:nvSpPr>
          <p:cNvPr id="3" name="内容占位符 2"/>
          <p:cNvSpPr>
            <a:spLocks noGrp="1"/>
          </p:cNvSpPr>
          <p:nvPr>
            <p:ph idx="1"/>
          </p:nvPr>
        </p:nvSpPr>
        <p:spPr/>
        <p:txBody>
          <a:bodyPr/>
          <a:p>
            <a:r>
              <a:rPr lang="zh-CN" altLang="en-US" sz="3200" b="1">
                <a:solidFill>
                  <a:schemeClr val="tx1"/>
                </a:solidFill>
                <a:sym typeface="+mn-ea"/>
              </a:rPr>
              <a:t>①:我的书包是插满梦想的宝匣，课本就是宝匣里神奇的票夹;地理书是我神游世界的船票，地图就是印在船票上的灯塔。</a:t>
            </a:r>
            <a:endParaRPr lang="zh-CN" altLang="en-US" sz="3200" b="1">
              <a:solidFill>
                <a:schemeClr val="tx1"/>
              </a:solidFill>
            </a:endParaRPr>
          </a:p>
          <a:p>
            <a:r>
              <a:rPr lang="zh-CN" altLang="en-US" sz="3200" b="1">
                <a:solidFill>
                  <a:schemeClr val="tx1"/>
                </a:solidFill>
                <a:sym typeface="+mn-ea"/>
              </a:rPr>
              <a:t>2: 天空是一张变幻多彩的展览台，夜空就是铺开的黑天鹅丝绒布;星罗棋布的星座是陈列的珠宝，北极星就是最璀璨的一颗钻石。</a:t>
            </a:r>
            <a:endParaRPr lang="zh-CN" altLang="en-US"/>
          </a:p>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p:txBody>
          <a:bodyPr>
            <a:normAutofit lnSpcReduction="20000"/>
          </a:bodyPr>
          <a:p>
            <a:r>
              <a:rPr lang="zh-CN" altLang="en-US"/>
              <a:t>18．文中画横线的两处，都由三句话并列而成，但第一处主语“我”只出现一次，第二处主语“你”再三出现，二者的表达效果有什么差别？请简要说明。（4分）</a:t>
            </a:r>
            <a:endParaRPr lang="zh-CN" altLang="en-US"/>
          </a:p>
          <a:p>
            <a:r>
              <a:rPr lang="zh-CN" altLang="en-US">
                <a:solidFill>
                  <a:srgbClr val="FF0000"/>
                </a:solidFill>
              </a:rPr>
              <a:t>第一处主语“我”只出现一次，表明说话人语速极快，情绪急迫，表明照相时的紧张、兴奋，唯恐自己照的不好看；第二处主语“你”再三出现，形象地展现出跟朋友照相时大家互相帮对方检查，期望留下美好形象的友爱、互助的美好氛围。</a:t>
            </a:r>
            <a:r>
              <a:rPr lang="zh-CN" altLang="en-US"/>
              <a:t> </a:t>
            </a:r>
            <a:endParaRPr lang="zh-CN" altLang="en-US"/>
          </a:p>
          <a:p>
            <a:r>
              <a:rPr lang="zh-CN" altLang="en-US"/>
              <a:t>详解 </a:t>
            </a:r>
            <a:endParaRPr lang="zh-CN" altLang="en-US"/>
          </a:p>
          <a:p>
            <a:r>
              <a:rPr lang="zh-CN" altLang="en-US"/>
              <a:t>本题考查学生赏析句子表达效果的能力。 </a:t>
            </a:r>
            <a:endParaRPr lang="zh-CN" altLang="en-US"/>
          </a:p>
          <a:p>
            <a:r>
              <a:rPr lang="zh-CN" altLang="en-US"/>
              <a:t>第一处是照相人唯恐自己照出来不好看，因此着急地询问同伴，一连串问题只用一个“我”字能够突出这种急迫而又兴奋忐忑的心情； </a:t>
            </a:r>
            <a:endParaRPr lang="zh-CN" altLang="en-US"/>
          </a:p>
          <a:p>
            <a:r>
              <a:rPr lang="zh-CN" altLang="en-US"/>
              <a:t>而第二处是朋友间的互相提醒，这些观察到的问题，如“脸上粘了个东西”“头发乱了”“牙上有韭菜”并非是一下子都看出来的，有可能间隔了一点时间；或者这些提醒并不是一个人发出的，因此连用三个“你”。这样写表现出大家一起去照合影的紧张而又兴奋、热闹情景，也写出当时友爱、互助的美好氛围。 </a:t>
            </a:r>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607695" y="426085"/>
            <a:ext cx="10969625" cy="887730"/>
          </a:xfrm>
        </p:spPr>
        <p:txBody>
          <a:bodyPr>
            <a:normAutofit fontScale="90000"/>
          </a:bodyPr>
          <a:p>
            <a:r>
              <a:rPr lang="en-US" altLang="zh-CN">
                <a:sym typeface="+mn-ea"/>
              </a:rPr>
              <a:t>12</a:t>
            </a:r>
            <a:r>
              <a:rPr lang="zh-CN" altLang="en-US">
                <a:sym typeface="+mn-ea"/>
              </a:rPr>
              <a:t>、根据下面提示，仿写句子。</a:t>
            </a:r>
            <a:br>
              <a:rPr lang="zh-CN" altLang="en-US"/>
            </a:br>
            <a:endParaRPr lang="zh-CN" altLang="en-US"/>
          </a:p>
        </p:txBody>
      </p:sp>
      <p:sp>
        <p:nvSpPr>
          <p:cNvPr id="3" name="内容占位符 2"/>
          <p:cNvSpPr>
            <a:spLocks noGrp="1"/>
          </p:cNvSpPr>
          <p:nvPr>
            <p:ph idx="1"/>
          </p:nvPr>
        </p:nvSpPr>
        <p:spPr/>
        <p:txBody>
          <a:bodyPr/>
          <a:p>
            <a:r>
              <a:rPr lang="zh-CN" altLang="en-US" sz="2400" b="1">
                <a:solidFill>
                  <a:schemeClr val="tx1"/>
                </a:solidFill>
                <a:sym typeface="+mn-ea"/>
              </a:rPr>
              <a:t>山对海说:你博大辽远，深邃宽容，是值得我尊敬的老师。</a:t>
            </a:r>
            <a:endParaRPr lang="zh-CN" altLang="en-US" sz="2400" b="1">
              <a:solidFill>
                <a:schemeClr val="tx1"/>
              </a:solidFill>
            </a:endParaRPr>
          </a:p>
          <a:p>
            <a:r>
              <a:rPr lang="zh-CN" altLang="en-US" sz="2400" b="1">
                <a:solidFill>
                  <a:schemeClr val="tx1"/>
                </a:solidFill>
                <a:sym typeface="+mn-ea"/>
              </a:rPr>
              <a:t>海对山说:【简析】检索题目要求:仿写句子。</a:t>
            </a:r>
            <a:endParaRPr lang="zh-CN" altLang="en-US" sz="2400" b="1">
              <a:solidFill>
                <a:schemeClr val="tx1"/>
              </a:solidFill>
            </a:endParaRPr>
          </a:p>
          <a:p>
            <a:r>
              <a:rPr lang="zh-CN" altLang="en-US" sz="2400" b="1">
                <a:solidFill>
                  <a:schemeClr val="tx1"/>
                </a:solidFill>
                <a:sym typeface="+mn-ea"/>
              </a:rPr>
              <a:t>题目示例特点:采用拟人的修辞方法。将对象特征人格化，赋予对应的人物身份。</a:t>
            </a:r>
            <a:endParaRPr lang="zh-CN" altLang="en-US" sz="2400" b="1">
              <a:solidFill>
                <a:schemeClr val="tx1"/>
              </a:solidFill>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chemeClr val="tx1"/>
                </a:solidFill>
                <a:sym typeface="+mn-ea"/>
              </a:rPr>
              <a:t>考场实例</a:t>
            </a:r>
            <a:endParaRPr lang="zh-CN" altLang="en-US"/>
          </a:p>
        </p:txBody>
      </p:sp>
      <p:sp>
        <p:nvSpPr>
          <p:cNvPr id="3" name="内容占位符 2"/>
          <p:cNvSpPr>
            <a:spLocks noGrp="1"/>
          </p:cNvSpPr>
          <p:nvPr>
            <p:ph idx="1"/>
          </p:nvPr>
        </p:nvSpPr>
        <p:spPr/>
        <p:txBody>
          <a:bodyPr/>
          <a:p>
            <a:r>
              <a:rPr lang="zh-CN" altLang="en-US" sz="3200" b="1">
                <a:solidFill>
                  <a:schemeClr val="tx1"/>
                </a:solidFill>
                <a:sym typeface="+mn-ea"/>
              </a:rPr>
              <a:t>①:海对山说:你高耸挺拔，稳重坚强，是值得我信赖的朋友。</a:t>
            </a:r>
            <a:endParaRPr lang="zh-CN" altLang="en-US" sz="3200" b="1">
              <a:solidFill>
                <a:schemeClr val="tx1"/>
              </a:solidFill>
            </a:endParaRPr>
          </a:p>
          <a:p>
            <a:r>
              <a:rPr lang="zh-CN" altLang="en-US" sz="3200" b="1">
                <a:solidFill>
                  <a:schemeClr val="tx1"/>
                </a:solidFill>
                <a:sym typeface="+mn-ea"/>
              </a:rPr>
              <a:t>②: 海对山说:你绵延巍峨，坚毅豪迈，是值得我崇敬的楷模。③. 海对山说:你峰峻岭豪，形秀心坚，是值得我神交的同志。</a:t>
            </a:r>
            <a:endParaRPr lang="zh-CN" altLang="en-US" sz="3200" b="1">
              <a:solidFill>
                <a:schemeClr val="tx1"/>
              </a:solidFill>
            </a:endParaRPr>
          </a:p>
          <a:p>
            <a:endParaRPr lang="zh-CN" altLang="en-US" sz="3200" b="1">
              <a:solidFill>
                <a:schemeClr val="tx1"/>
              </a:solidFill>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38150" y="302895"/>
            <a:ext cx="11139170" cy="1442085"/>
          </a:xfrm>
        </p:spPr>
        <p:txBody>
          <a:bodyPr>
            <a:normAutofit fontScale="90000"/>
          </a:bodyPr>
          <a:p>
            <a:r>
              <a:rPr lang="en-US" altLang="zh-CN"/>
              <a:t>13</a:t>
            </a:r>
            <a:r>
              <a:rPr lang="zh-CN" altLang="en-US"/>
              <a:t>、</a:t>
            </a:r>
            <a:r>
              <a:rPr lang="zh-CN" altLang="en-US">
                <a:sym typeface="+mn-ea"/>
              </a:rPr>
              <a:t>请在“家园”和“思念”中任选一个词，仿照下面示例的形式写三个句子。要求每个句子都采用比喻和比拟两种修辞写法，三个句子的内容有内在联系。</a:t>
            </a:r>
            <a:endParaRPr lang="zh-CN" altLang="en-US"/>
          </a:p>
        </p:txBody>
      </p:sp>
      <p:sp>
        <p:nvSpPr>
          <p:cNvPr id="3" name="内容占位符 2"/>
          <p:cNvSpPr>
            <a:spLocks noGrp="1"/>
          </p:cNvSpPr>
          <p:nvPr>
            <p:ph idx="1"/>
          </p:nvPr>
        </p:nvSpPr>
        <p:spPr>
          <a:xfrm>
            <a:off x="617855" y="1825625"/>
            <a:ext cx="10959465" cy="4424045"/>
          </a:xfrm>
        </p:spPr>
        <p:txBody>
          <a:bodyPr>
            <a:normAutofit fontScale="70000"/>
          </a:bodyPr>
          <a:p>
            <a:endParaRPr lang="zh-CN" altLang="en-US"/>
          </a:p>
          <a:p>
            <a:r>
              <a:rPr lang="zh-CN" altLang="en-US" sz="3200" b="1">
                <a:solidFill>
                  <a:schemeClr val="tx1"/>
                </a:solidFill>
              </a:rPr>
              <a:t>示例:春天像刚落地的娃娃，从头到脚都是新的，它生长着。</a:t>
            </a:r>
            <a:endParaRPr lang="zh-CN" altLang="en-US" sz="3200" b="1">
              <a:solidFill>
                <a:schemeClr val="tx1"/>
              </a:solidFill>
            </a:endParaRPr>
          </a:p>
          <a:p>
            <a:r>
              <a:rPr lang="zh-CN" altLang="en-US" sz="3200" b="1">
                <a:solidFill>
                  <a:schemeClr val="tx1"/>
                </a:solidFill>
              </a:rPr>
              <a:t>春天像小姑娘，花枝招展的，笑着，走着。</a:t>
            </a:r>
            <a:endParaRPr lang="zh-CN" altLang="en-US" sz="3200" b="1">
              <a:solidFill>
                <a:schemeClr val="tx1"/>
              </a:solidFill>
            </a:endParaRPr>
          </a:p>
          <a:p>
            <a:r>
              <a:rPr lang="zh-CN" altLang="en-US" sz="3200" b="1">
                <a:solidFill>
                  <a:schemeClr val="tx1"/>
                </a:solidFill>
              </a:rPr>
              <a:t>春天像健壮的青年，有铁一般的胳膊和腿脚，领着我们上前去。</a:t>
            </a:r>
            <a:endParaRPr lang="zh-CN" altLang="en-US" sz="3200" b="1">
              <a:solidFill>
                <a:schemeClr val="tx1"/>
              </a:solidFill>
            </a:endParaRPr>
          </a:p>
          <a:p>
            <a:r>
              <a:rPr lang="zh-CN" altLang="en-US" sz="3200" b="1">
                <a:solidFill>
                  <a:schemeClr val="tx1"/>
                </a:solidFill>
              </a:rPr>
              <a:t>【简析】检索题目要求:(1)仿写三个句子，以“家园”或“思念”为内容;(2)仿照示例采用比喻和比拟的修辞方法;(3)三个句子有内在联系。</a:t>
            </a:r>
            <a:endParaRPr lang="zh-CN" altLang="en-US" sz="3200" b="1">
              <a:solidFill>
                <a:schemeClr val="tx1"/>
              </a:solidFill>
            </a:endParaRPr>
          </a:p>
          <a:p>
            <a:r>
              <a:rPr lang="zh-CN" altLang="en-US" sz="3200" b="1">
                <a:solidFill>
                  <a:schemeClr val="tx1"/>
                </a:solidFill>
              </a:rPr>
              <a:t>题目示例特点:三个喻体是同类事物，语意逐步发展。</a:t>
            </a:r>
            <a:endParaRPr lang="zh-CN" altLang="en-US" sz="3200" b="1">
              <a:solidFill>
                <a:schemeClr val="tx1"/>
              </a:solidFill>
            </a:endParaRPr>
          </a:p>
          <a:p>
            <a:endParaRPr lang="zh-CN" altLang="en-US" sz="3200" b="1">
              <a:solidFill>
                <a:schemeClr val="tx1"/>
              </a:solidFill>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考场实例</a:t>
            </a:r>
            <a:endParaRPr lang="zh-CN" altLang="en-US">
              <a:solidFill>
                <a:srgbClr val="FF0000"/>
              </a:solidFill>
              <a:sym typeface="+mn-ea"/>
            </a:endParaRPr>
          </a:p>
        </p:txBody>
      </p:sp>
      <p:sp>
        <p:nvSpPr>
          <p:cNvPr id="3" name="内容占位符 2"/>
          <p:cNvSpPr>
            <a:spLocks noGrp="1"/>
          </p:cNvSpPr>
          <p:nvPr>
            <p:ph idx="1"/>
          </p:nvPr>
        </p:nvSpPr>
        <p:spPr/>
        <p:txBody>
          <a:bodyPr>
            <a:normAutofit fontScale="70000"/>
          </a:bodyPr>
          <a:p>
            <a:r>
              <a:rPr lang="zh-CN" altLang="en-US" sz="3600" b="1">
                <a:solidFill>
                  <a:schemeClr val="tx1"/>
                </a:solidFill>
                <a:sym typeface="+mn-ea"/>
              </a:rPr>
              <a:t>①:思念像潺潺的小溪，从嶙峋的岩石间流过，她幽幽咽咽哼唱着。</a:t>
            </a:r>
            <a:endParaRPr lang="zh-CN" altLang="en-US" sz="3600" b="1">
              <a:solidFill>
                <a:schemeClr val="tx1"/>
              </a:solidFill>
            </a:endParaRPr>
          </a:p>
          <a:p>
            <a:r>
              <a:rPr lang="zh-CN" altLang="en-US" sz="3600" b="1">
                <a:solidFill>
                  <a:schemeClr val="tx1"/>
                </a:solidFill>
                <a:sym typeface="+mn-ea"/>
              </a:rPr>
              <a:t>思念像滔滔的江河，无尽无休的，追打着，喧闹着。</a:t>
            </a:r>
            <a:endParaRPr lang="zh-CN" altLang="en-US" sz="3600" b="1">
              <a:solidFill>
                <a:schemeClr val="tx1"/>
              </a:solidFill>
            </a:endParaRPr>
          </a:p>
          <a:p>
            <a:r>
              <a:rPr lang="zh-CN" altLang="en-US" sz="3600" b="1">
                <a:solidFill>
                  <a:schemeClr val="tx1"/>
                </a:solidFill>
                <a:sym typeface="+mn-ea"/>
              </a:rPr>
              <a:t>思念像浩荡的大海，闪动着粼粼的波光，传送着我们无边的友情。②:家园像一首儿歌，在我童年的梦中唱起，她穿着我的花衣。</a:t>
            </a:r>
            <a:endParaRPr lang="zh-CN" altLang="en-US" sz="3600" b="1">
              <a:solidFill>
                <a:schemeClr val="tx1"/>
              </a:solidFill>
            </a:endParaRPr>
          </a:p>
          <a:p>
            <a:r>
              <a:rPr lang="zh-CN" altLang="en-US" sz="3600" b="1">
                <a:solidFill>
                  <a:schemeClr val="tx1"/>
                </a:solidFill>
                <a:sym typeface="+mn-ea"/>
              </a:rPr>
              <a:t>家园像一篇散文，洋洋洒洒的，叫我的心陶醉，叫我的心晴朗。家园像一座丰碑，诉说着祖先的心声，激励我创造新的光荣。</a:t>
            </a:r>
            <a:endParaRPr lang="zh-CN" altLang="en-US" sz="3600" b="1">
              <a:solidFill>
                <a:schemeClr val="tx1"/>
              </a:solidFill>
            </a:endParaRPr>
          </a:p>
          <a:p>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397510" y="321310"/>
            <a:ext cx="11179810" cy="992505"/>
          </a:xfrm>
        </p:spPr>
        <p:txBody>
          <a:bodyPr>
            <a:normAutofit fontScale="90000"/>
          </a:bodyPr>
          <a:p>
            <a:r>
              <a:rPr lang="en-US" altLang="zh-CN">
                <a:sym typeface="+mn-ea"/>
              </a:rPr>
              <a:t>14</a:t>
            </a:r>
            <a:r>
              <a:rPr lang="zh-CN" altLang="en-US">
                <a:sym typeface="+mn-ea"/>
              </a:rPr>
              <a:t>、阅读下面示例，按要求完成后面的题目。</a:t>
            </a:r>
            <a:br>
              <a:rPr lang="zh-CN" altLang="en-US"/>
            </a:br>
            <a:endParaRPr lang="zh-CN" altLang="en-US"/>
          </a:p>
        </p:txBody>
      </p:sp>
      <p:sp>
        <p:nvSpPr>
          <p:cNvPr id="3" name="内容占位符 2"/>
          <p:cNvSpPr>
            <a:spLocks noGrp="1"/>
          </p:cNvSpPr>
          <p:nvPr>
            <p:ph idx="1"/>
          </p:nvPr>
        </p:nvSpPr>
        <p:spPr/>
        <p:txBody>
          <a:bodyPr>
            <a:normAutofit lnSpcReduction="10000"/>
          </a:bodyPr>
          <a:p>
            <a:r>
              <a:rPr lang="zh-CN" altLang="en-US" sz="2800" b="1">
                <a:solidFill>
                  <a:schemeClr val="tx1"/>
                </a:solidFill>
                <a:sym typeface="+mn-ea"/>
              </a:rPr>
              <a:t>如果说，眼睛是心灵洞开的一对窗扇，是心灵涌出的两汪清泉;那么，秘密，就是心灵珍藏的一座宝矿是心灵敛聚的一抹灵光。是不是，心灵中有了一个秘密，他才称得上是一个真正的人?</a:t>
            </a:r>
            <a:endParaRPr lang="zh-CN" altLang="en-US" sz="2800" b="1">
              <a:solidFill>
                <a:schemeClr val="tx1"/>
              </a:solidFill>
            </a:endParaRPr>
          </a:p>
          <a:p>
            <a:r>
              <a:rPr lang="zh-CN" altLang="en-US" sz="2800" b="1">
                <a:solidFill>
                  <a:schemeClr val="tx1"/>
                </a:solidFill>
                <a:sym typeface="+mn-ea"/>
              </a:rPr>
              <a:t>题目示例以“眼睛”为陪衬物，描写“秘密”与“心灵”的关系。从下面任选一组，仿写语句。①以“地球”为陪衬物，描写“宇宙”与“人类”的关系。②以“学习”为陪衬物，描写“实践”与“人生”的关系。</a:t>
            </a:r>
            <a:r>
              <a:rPr lang="zh-CN" altLang="en-US" sz="2800" b="1">
                <a:solidFill>
                  <a:schemeClr val="tx1"/>
                </a:solidFill>
                <a:sym typeface="+mn-ea"/>
              </a:rPr>
              <a:t>③以“数学”为陪衬物，描写“语文”与“思维”的关系。</a:t>
            </a:r>
            <a:endParaRPr lang="zh-CN" altLang="en-US" sz="2800" b="1">
              <a:solidFill>
                <a:schemeClr val="tx1"/>
              </a:solidFill>
            </a:endParaRPr>
          </a:p>
          <a:p>
            <a:endParaRPr lang="zh-CN" altLang="en-US" sz="2800" b="1">
              <a:solidFill>
                <a:schemeClr val="tx1"/>
              </a:solidFill>
            </a:endParaRPr>
          </a:p>
          <a:p>
            <a:endParaRPr lang="zh-CN" altLang="en-US" sz="2800" b="1">
              <a:solidFill>
                <a:schemeClr val="tx1"/>
              </a:solidFill>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zh-CN" altLang="en-US"/>
              <a:t>【简析】检索题目要求:(1)仿写两个句子，以“地球”“学习”“数学”为陪衬物，描写“宇宙”与“人类”、“实践”与“人生”、“语文”与“思维”的关系;(2)仿照示例，采用比喻和反问的修辞方法。</a:t>
            </a:r>
            <a:endParaRPr lang="zh-CN" altLang="en-US"/>
          </a:p>
          <a:p>
            <a:r>
              <a:rPr lang="zh-CN" altLang="en-US"/>
              <a:t>题目示例特点:第一句围绕同一事物作两个比喻，第一个比喻为第二个比喻作陪衬铺垫。第二句是从第一句得出的结论。</a:t>
            </a:r>
            <a:endParaRPr lang="zh-CN" altLang="en-US"/>
          </a:p>
          <a:p>
            <a:r>
              <a:rPr lang="zh-CN" altLang="en-US"/>
              <a:t>考场实例①:如果说，地球是人类的诺亚方舟,是人类繁衍生息的家园;那么，宇宙,就是人类的天方夜谭是人类探险猎奇的莽原。是不是，人类放眼辽阔的宇宙，才真正有了开阔的心胸?</a:t>
            </a:r>
            <a:endParaRPr lang="zh-CN" altLang="en-US"/>
          </a:p>
          <a:p>
            <a:r>
              <a:rPr lang="zh-CN" altLang="en-US"/>
              <a:t>②:如果说，读书在奠定人生的基石，在梳理人生的羽毛;那么，实践，就是在构建人生的厅堂，在历练人生的翅膀。是不是，人生经过了实践，才能真正矗立、飞翔在天地之间?</a:t>
            </a:r>
            <a:endParaRPr lang="zh-CN" altLang="en-US"/>
          </a:p>
          <a:p>
            <a:r>
              <a:rPr lang="zh-CN" altLang="en-US"/>
              <a:t>③:如果说，数学是抽象思维的密码，是思维王冠上的明珠;那么，语文，就是形象思维的翅膀，是思维明珠上的华彩。是不是，卓越的思维只有凭借语文，才能展翅翱翔，光耀四方?</a:t>
            </a:r>
            <a:endParaRPr lang="zh-CN" altLang="en-US"/>
          </a:p>
          <a:p>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293370" y="635"/>
            <a:ext cx="11283950" cy="1489075"/>
          </a:xfrm>
        </p:spPr>
        <p:txBody>
          <a:bodyPr>
            <a:normAutofit fontScale="90000"/>
          </a:bodyPr>
          <a:p>
            <a:br>
              <a:rPr lang="en-US" altLang="zh-CN">
                <a:sym typeface="+mn-ea"/>
              </a:rPr>
            </a:br>
            <a:r>
              <a:rPr lang="en-US" altLang="zh-CN">
                <a:sym typeface="+mn-ea"/>
              </a:rPr>
              <a:t>15</a:t>
            </a:r>
            <a:r>
              <a:rPr lang="zh-CN" altLang="en-US">
                <a:sym typeface="+mn-ea"/>
              </a:rPr>
              <a:t>、仿写。下面这首小诗借“梅”表达了作者对“生命”的思考，请选择另一事物表达你对另一话题的思考。</a:t>
            </a:r>
            <a:br>
              <a:rPr lang="zh-CN" altLang="en-US"/>
            </a:br>
            <a:r>
              <a:rPr lang="zh-CN" altLang="en-US">
                <a:sym typeface="+mn-ea"/>
              </a:rPr>
              <a:t>梅</a:t>
            </a:r>
            <a:br>
              <a:rPr lang="zh-CN" altLang="en-US"/>
            </a:br>
            <a:endParaRPr lang="zh-CN" altLang="en-US"/>
          </a:p>
        </p:txBody>
      </p:sp>
      <p:sp>
        <p:nvSpPr>
          <p:cNvPr id="3" name="内容占位符 2"/>
          <p:cNvSpPr>
            <a:spLocks noGrp="1"/>
          </p:cNvSpPr>
          <p:nvPr>
            <p:ph idx="1"/>
          </p:nvPr>
        </p:nvSpPr>
        <p:spPr/>
        <p:txBody>
          <a:bodyPr>
            <a:normAutofit fontScale="35000"/>
          </a:bodyPr>
          <a:p>
            <a:r>
              <a:rPr lang="zh-CN" altLang="en-US" sz="9000" b="1">
                <a:solidFill>
                  <a:schemeClr val="tx1"/>
                </a:solidFill>
                <a:sym typeface="+mn-ea"/>
              </a:rPr>
              <a:t>一片玉瓣，是一滴生命;剥落了生命，你召来了燕语和莺啼。</a:t>
            </a:r>
            <a:endParaRPr lang="zh-CN" altLang="en-US" sz="9000" b="1">
              <a:solidFill>
                <a:schemeClr val="tx1"/>
              </a:solidFill>
            </a:endParaRPr>
          </a:p>
          <a:p>
            <a:r>
              <a:rPr lang="zh-CN" altLang="en-US" sz="9000" b="1">
                <a:solidFill>
                  <a:schemeClr val="tx1"/>
                </a:solidFill>
                <a:sym typeface="+mn-ea"/>
              </a:rPr>
              <a:t>【简析】检索题目要求:(1)仿写一首小诗;(2)另选一个事物;(3)表达对另一话题的思考。题目示例特点:题目是全诗的总体意象，第一句选取意象的一部分设喻，第二句采用第二人称。</a:t>
            </a:r>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608330" y="292735"/>
            <a:ext cx="10968990" cy="638175"/>
          </a:xfrm>
        </p:spPr>
        <p:txBody>
          <a:bodyPr>
            <a:normAutofit fontScale="90000"/>
          </a:bodyPr>
          <a:p>
            <a:br>
              <a:rPr lang="zh-CN" altLang="en-US">
                <a:solidFill>
                  <a:srgbClr val="FF0000"/>
                </a:solidFill>
                <a:sym typeface="+mn-ea"/>
              </a:rPr>
            </a:br>
            <a:r>
              <a:rPr lang="zh-CN" altLang="en-US">
                <a:solidFill>
                  <a:srgbClr val="FF0000"/>
                </a:solidFill>
                <a:sym typeface="+mn-ea"/>
              </a:rPr>
              <a:t>考场实例:</a:t>
            </a:r>
            <a:br>
              <a:rPr lang="zh-CN" altLang="en-US"/>
            </a:br>
            <a:endParaRPr lang="zh-CN" altLang="en-US"/>
          </a:p>
        </p:txBody>
      </p:sp>
      <p:sp>
        <p:nvSpPr>
          <p:cNvPr id="3" name="内容占位符 2"/>
          <p:cNvSpPr>
            <a:spLocks noGrp="1"/>
          </p:cNvSpPr>
          <p:nvPr>
            <p:ph idx="1"/>
          </p:nvPr>
        </p:nvSpPr>
        <p:spPr/>
        <p:txBody>
          <a:bodyPr>
            <a:normAutofit fontScale="60000"/>
          </a:bodyPr>
          <a:p>
            <a:r>
              <a:rPr lang="zh-CN" altLang="en-US" sz="3200" b="1">
                <a:solidFill>
                  <a:schemeClr val="tx1"/>
                </a:solidFill>
                <a:sym typeface="+mn-ea"/>
              </a:rPr>
              <a:t>书</a:t>
            </a:r>
            <a:endParaRPr lang="zh-CN" altLang="en-US" sz="3200" b="1">
              <a:solidFill>
                <a:schemeClr val="tx1"/>
              </a:solidFill>
            </a:endParaRPr>
          </a:p>
          <a:p>
            <a:r>
              <a:rPr lang="zh-CN" altLang="en-US" sz="3200" b="1">
                <a:solidFill>
                  <a:schemeClr val="tx1"/>
                </a:solidFill>
                <a:sym typeface="+mn-ea"/>
              </a:rPr>
              <a:t>一页历史，是一面镜子;擦亮了镜子，你呼唤着理性与良知。</a:t>
            </a:r>
            <a:endParaRPr lang="zh-CN" altLang="en-US" sz="3200" b="1">
              <a:solidFill>
                <a:schemeClr val="tx1"/>
              </a:solidFill>
            </a:endParaRPr>
          </a:p>
          <a:p>
            <a:pPr marL="0" indent="0">
              <a:buNone/>
            </a:pPr>
            <a:r>
              <a:rPr lang="zh-CN" altLang="en-US" sz="3200" b="1">
                <a:solidFill>
                  <a:schemeClr val="tx1"/>
                </a:solidFill>
                <a:sym typeface="+mn-ea"/>
              </a:rPr>
              <a:t>蚌</a:t>
            </a:r>
            <a:endParaRPr lang="zh-CN" altLang="en-US" sz="3200" b="1">
              <a:solidFill>
                <a:schemeClr val="tx1"/>
              </a:solidFill>
              <a:sym typeface="+mn-ea"/>
            </a:endParaRPr>
          </a:p>
          <a:p>
            <a:pPr marL="0" indent="0">
              <a:buNone/>
            </a:pPr>
            <a:r>
              <a:rPr lang="zh-CN" altLang="en-US" sz="3200" b="1">
                <a:solidFill>
                  <a:schemeClr val="tx1"/>
                </a:solidFill>
                <a:sym typeface="+mn-ea"/>
              </a:rPr>
              <a:t>一颗沙砾，是一种苦痛;历经了苦痛，你孕育了圆润与晶莹。</a:t>
            </a:r>
            <a:endParaRPr lang="zh-CN" altLang="en-US" sz="3200" b="1">
              <a:solidFill>
                <a:schemeClr val="tx1"/>
              </a:solidFill>
            </a:endParaRPr>
          </a:p>
          <a:p>
            <a:r>
              <a:rPr lang="zh-CN" altLang="en-US" sz="3200" b="1">
                <a:solidFill>
                  <a:schemeClr val="tx1"/>
                </a:solidFill>
                <a:sym typeface="+mn-ea"/>
              </a:rPr>
              <a:t>船</a:t>
            </a:r>
            <a:endParaRPr lang="zh-CN" altLang="en-US" sz="3200" b="1">
              <a:solidFill>
                <a:schemeClr val="tx1"/>
              </a:solidFill>
            </a:endParaRPr>
          </a:p>
          <a:p>
            <a:r>
              <a:rPr lang="zh-CN" altLang="en-US" sz="3200" b="1">
                <a:solidFill>
                  <a:schemeClr val="tx1"/>
                </a:solidFill>
                <a:sym typeface="+mn-ea"/>
              </a:rPr>
              <a:t>一片归帆，是一缕乡情;倾注着乡情，你满载着沧桑和希望。</a:t>
            </a:r>
            <a:endParaRPr lang="zh-CN" altLang="en-US" sz="3200" b="1">
              <a:solidFill>
                <a:schemeClr val="tx1"/>
              </a:solidFill>
            </a:endParaRPr>
          </a:p>
          <a:p>
            <a:r>
              <a:rPr lang="zh-CN" altLang="en-US" sz="3200" b="1">
                <a:solidFill>
                  <a:schemeClr val="tx1"/>
                </a:solidFill>
                <a:sym typeface="+mn-ea"/>
              </a:rPr>
              <a:t>菊</a:t>
            </a:r>
            <a:endParaRPr lang="zh-CN" altLang="en-US" sz="3200" b="1">
              <a:solidFill>
                <a:schemeClr val="tx1"/>
              </a:solidFill>
            </a:endParaRPr>
          </a:p>
          <a:p>
            <a:r>
              <a:rPr lang="zh-CN" altLang="en-US" sz="3200" b="1">
                <a:solidFill>
                  <a:schemeClr val="tx1"/>
                </a:solidFill>
                <a:sym typeface="+mn-ea"/>
              </a:rPr>
              <a:t>一缕清香，是一份成熟;酝酿了成熟，你展示着高洁和恬淡。</a:t>
            </a:r>
            <a:endParaRPr lang="zh-CN" altLang="en-US"/>
          </a:p>
          <a:p>
            <a:r>
              <a:rPr lang="zh-CN" altLang="en-US">
                <a:sym typeface="+mn-ea"/>
              </a:rPr>
              <a:t>。</a:t>
            </a:r>
            <a:endParaRPr lang="zh-CN" altLang="en-US"/>
          </a:p>
          <a:p>
            <a:endParaRPr lang="zh-CN"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b="1">
                <a:solidFill>
                  <a:schemeClr val="tx1"/>
                </a:solidFill>
                <a:sym typeface="+mn-ea"/>
              </a:rPr>
              <a:t>路</a:t>
            </a:r>
            <a:endParaRPr lang="zh-CN" altLang="en-US" sz="2800" b="1">
              <a:solidFill>
                <a:schemeClr val="tx1"/>
              </a:solidFill>
            </a:endParaRPr>
          </a:p>
          <a:p>
            <a:r>
              <a:rPr lang="zh-CN" altLang="en-US" sz="2800" b="1">
                <a:solidFill>
                  <a:schemeClr val="tx1"/>
                </a:solidFill>
                <a:sym typeface="+mn-ea"/>
              </a:rPr>
              <a:t>一道辙印，是一段历史;尘封了历史，你引领着今日和未来。</a:t>
            </a:r>
            <a:endParaRPr lang="zh-CN" altLang="en-US" sz="2800" b="1">
              <a:solidFill>
                <a:schemeClr val="tx1"/>
              </a:solidFill>
            </a:endParaRPr>
          </a:p>
          <a:p>
            <a:r>
              <a:rPr lang="zh-CN" altLang="en-US" sz="2800" b="1">
                <a:solidFill>
                  <a:schemeClr val="tx1"/>
                </a:solidFill>
                <a:sym typeface="+mn-ea"/>
              </a:rPr>
              <a:t>泉</a:t>
            </a:r>
            <a:endParaRPr lang="zh-CN" altLang="en-US" sz="2800" b="1">
              <a:solidFill>
                <a:schemeClr val="tx1"/>
              </a:solidFill>
            </a:endParaRPr>
          </a:p>
          <a:p>
            <a:r>
              <a:rPr lang="zh-CN" altLang="en-US" sz="2800" b="1">
                <a:solidFill>
                  <a:schemeClr val="tx1"/>
                </a:solidFill>
                <a:sym typeface="+mn-ea"/>
              </a:rPr>
              <a:t>一股细流，是一曲欢歌;汇聚了欢歌，你成就为大江与汪洋。</a:t>
            </a:r>
            <a:endParaRPr lang="zh-CN" altLang="en-US" sz="2800" b="1">
              <a:solidFill>
                <a:schemeClr val="tx1"/>
              </a:solidFill>
            </a:endParaRPr>
          </a:p>
          <a:p>
            <a:r>
              <a:rPr lang="zh-CN" altLang="en-US" sz="2800" b="1">
                <a:solidFill>
                  <a:schemeClr val="tx1"/>
                </a:solidFill>
                <a:sym typeface="+mn-ea"/>
              </a:rPr>
              <a:t>叶</a:t>
            </a:r>
            <a:endParaRPr lang="zh-CN" altLang="en-US" sz="2800" b="1">
              <a:solidFill>
                <a:schemeClr val="tx1"/>
              </a:solidFill>
            </a:endParaRPr>
          </a:p>
          <a:p>
            <a:r>
              <a:rPr lang="zh-CN" altLang="en-US" sz="2800" b="1">
                <a:solidFill>
                  <a:schemeClr val="tx1"/>
                </a:solidFill>
                <a:sym typeface="+mn-ea"/>
              </a:rPr>
              <a:t>一片嫩绿，是一份自然;呼吸着自然，你孕育出果实与丰收</a:t>
            </a:r>
            <a:endParaRPr lang="zh-CN" altLang="en-US" sz="2800" b="1">
              <a:solidFill>
                <a:schemeClr val="tx1"/>
              </a:solidFill>
              <a:sym typeface="+mn-ea"/>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531495" y="379095"/>
            <a:ext cx="11045825" cy="934720"/>
          </a:xfrm>
        </p:spPr>
        <p:txBody>
          <a:bodyPr>
            <a:normAutofit fontScale="90000"/>
          </a:bodyPr>
          <a:p>
            <a:r>
              <a:rPr lang="en-US" altLang="zh-CN">
                <a:sym typeface="+mn-ea"/>
              </a:rPr>
              <a:t>16</a:t>
            </a:r>
            <a:r>
              <a:rPr lang="zh-CN" altLang="en-US">
                <a:sym typeface="+mn-ea"/>
              </a:rPr>
              <a:t>、按照画横线的句式，仿写一个句子，话评价“优美短小而动人心弦的散文”。</a:t>
            </a:r>
            <a:endParaRPr lang="zh-CN" altLang="en-US"/>
          </a:p>
        </p:txBody>
      </p:sp>
      <p:sp>
        <p:nvSpPr>
          <p:cNvPr id="3" name="内容占位符 2"/>
          <p:cNvSpPr>
            <a:spLocks noGrp="1"/>
          </p:cNvSpPr>
          <p:nvPr>
            <p:ph idx="1"/>
          </p:nvPr>
        </p:nvSpPr>
        <p:spPr/>
        <p:txBody>
          <a:bodyPr/>
          <a:p>
            <a:endParaRPr lang="zh-CN" altLang="en-US"/>
          </a:p>
          <a:p>
            <a:r>
              <a:rPr lang="zh-CN" altLang="en-US" sz="3200" b="1">
                <a:solidFill>
                  <a:schemeClr val="tx1"/>
                </a:solidFill>
              </a:rPr>
              <a:t>优美短小而动人心弦的散文，如一盏醇酒，如一曲清歌，使你感到余香满口，余音绕梁。</a:t>
            </a:r>
            <a:endParaRPr lang="zh-CN" altLang="en-US" sz="3200" b="1">
              <a:solidFill>
                <a:schemeClr val="tx1"/>
              </a:solidFill>
            </a:endParaRPr>
          </a:p>
          <a:p>
            <a:r>
              <a:rPr lang="zh-CN" altLang="en-US" sz="3200" b="1">
                <a:solidFill>
                  <a:schemeClr val="tx1"/>
                </a:solidFill>
              </a:rPr>
              <a:t>【简析】检索题目要求:(1)仿写一个句子;(2 评价对象与例句相同。 </a:t>
            </a:r>
            <a:endParaRPr lang="zh-CN" altLang="en-US" sz="3200" b="1">
              <a:solidFill>
                <a:schemeClr val="tx1"/>
              </a:solidFill>
            </a:endParaRPr>
          </a:p>
          <a:p>
            <a:r>
              <a:rPr lang="zh-CN" altLang="en-US" sz="3200" b="1">
                <a:solidFill>
                  <a:schemeClr val="tx1"/>
                </a:solidFill>
              </a:rPr>
              <a:t>题目示例特点:采用两个通感比喻。</a:t>
            </a:r>
            <a:endParaRPr lang="zh-CN" altLang="en-US" sz="3200" b="1">
              <a:solidFill>
                <a:schemeClr val="tx1"/>
              </a:solidFill>
            </a:endParaRPr>
          </a:p>
          <a:p>
            <a:endParaRPr lang="zh-CN" altLang="en-US" sz="3200" b="1">
              <a:solidFill>
                <a:schemeClr val="tx1"/>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ym typeface="+mn-ea"/>
              </a:rPr>
              <a:t>直击高考一</a:t>
            </a:r>
            <a:r>
              <a:rPr lang="en-US" altLang="zh-CN">
                <a:sym typeface="+mn-ea"/>
              </a:rPr>
              <a:t>22</a:t>
            </a:r>
            <a:r>
              <a:rPr lang="zh-CN" altLang="en-US">
                <a:sym typeface="+mn-ea"/>
              </a:rPr>
              <a:t>全国新高考</a:t>
            </a:r>
            <a:r>
              <a:rPr lang="en-US" altLang="zh-CN">
                <a:sym typeface="+mn-ea"/>
              </a:rPr>
              <a:t>2</a:t>
            </a:r>
            <a:r>
              <a:rPr lang="zh-CN" altLang="en-US">
                <a:sym typeface="+mn-ea"/>
              </a:rPr>
              <a:t>卷</a:t>
            </a:r>
            <a:endParaRPr lang="zh-CN" altLang="en-US"/>
          </a:p>
        </p:txBody>
      </p:sp>
      <p:sp>
        <p:nvSpPr>
          <p:cNvPr id="3" name="内容占位符 2"/>
          <p:cNvSpPr>
            <a:spLocks noGrp="1"/>
          </p:cNvSpPr>
          <p:nvPr>
            <p:ph idx="1"/>
          </p:nvPr>
        </p:nvSpPr>
        <p:spPr/>
        <p:txBody>
          <a:bodyPr>
            <a:normAutofit lnSpcReduction="20000"/>
          </a:bodyPr>
          <a:p>
            <a:r>
              <a:rPr lang="zh-CN" altLang="en-US"/>
              <a:t>这小城并不怎样繁华，只有两条大街，一条从南到北，一条从东到西，而最有名的算是十字街了。十字街口集中了全城的精华。十字街上有金银首饰店、布庄、油盐店、茶庄、药店，也有拔牙的洋医生。</a:t>
            </a:r>
            <a:endParaRPr lang="zh-CN" altLang="en-US"/>
          </a:p>
          <a:p>
            <a:r>
              <a:rPr lang="zh-CN" altLang="en-US"/>
              <a:t>这小城里面以前住着我的祖父，现在埋着我的祖父。</a:t>
            </a:r>
            <a:endParaRPr lang="zh-CN" altLang="en-US"/>
          </a:p>
          <a:p>
            <a:r>
              <a:rPr lang="zh-CN" altLang="en-US"/>
              <a:t>我生的时候，祖父已经六十多岁了。我长到四五岁，祖父就快七十了。我还没有长到二十岁，祖父就七八十岁了。祖父一过八十，祖父就死了。</a:t>
            </a:r>
            <a:endParaRPr lang="zh-CN" altLang="en-US"/>
          </a:p>
          <a:p>
            <a:r>
              <a:rPr lang="zh-CN" altLang="en-US"/>
              <a:t>从前那后花园的主人，而今不见了。</a:t>
            </a:r>
            <a:endParaRPr lang="zh-CN" altLang="en-US"/>
          </a:p>
          <a:p>
            <a:r>
              <a:rPr lang="zh-CN" altLang="en-US"/>
              <a:t>那园里的蝴蝶，蚂蚱，蜻蜓，也许还是年年仍旧，也许现在完全荒凉了。</a:t>
            </a:r>
            <a:endParaRPr lang="zh-CN" altLang="en-US"/>
          </a:p>
          <a:p>
            <a:r>
              <a:rPr lang="zh-CN" altLang="en-US"/>
              <a:t>小黄瓜，大倭瓜，也许还是年年的种着，也许现在根本没有了。</a:t>
            </a:r>
            <a:endParaRPr lang="zh-CN" altLang="en-US"/>
          </a:p>
          <a:p>
            <a:r>
              <a:rPr lang="zh-CN" altLang="en-US" u="sng"/>
              <a:t>那早晨的露珠是不是还落在花盆架上，那午间的太阳是不是还照着那大向日葵，那黄昏时候的红霞是不是还会一会儿工夫变出来一匹马来，一会儿工夫变出来一匹狗来，那么变着。</a:t>
            </a:r>
            <a:endParaRPr lang="zh-CN" altLang="en-US" u="sng"/>
          </a:p>
          <a:p>
            <a:r>
              <a:rPr lang="zh-CN" altLang="en-US"/>
              <a:t>20．文中写到自己的祖父，没有一处使用“他”，这样写有什么好处？（4分）</a:t>
            </a:r>
            <a:endParaRPr lang="zh-CN" alt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考场实例</a:t>
            </a:r>
            <a:endParaRPr lang="zh-CN" altLang="en-US">
              <a:solidFill>
                <a:srgbClr val="FF0000"/>
              </a:solidFill>
              <a:sym typeface="+mn-ea"/>
            </a:endParaRPr>
          </a:p>
        </p:txBody>
      </p:sp>
      <p:sp>
        <p:nvSpPr>
          <p:cNvPr id="3" name="内容占位符 2"/>
          <p:cNvSpPr>
            <a:spLocks noGrp="1"/>
          </p:cNvSpPr>
          <p:nvPr>
            <p:ph idx="1"/>
          </p:nvPr>
        </p:nvSpPr>
        <p:spPr/>
        <p:txBody>
          <a:bodyPr>
            <a:normAutofit fontScale="90000" lnSpcReduction="10000"/>
          </a:bodyPr>
          <a:p>
            <a:r>
              <a:rPr lang="zh-CN" altLang="en-US" sz="3200" b="1">
                <a:solidFill>
                  <a:schemeClr val="tx1"/>
                </a:solidFill>
                <a:sym typeface="+mn-ea"/>
              </a:rPr>
              <a:t>①:优美短小而动人心弦的散文，如沙少漠中的一片绿洲，如漆黑里的一丝光亮，使你感到清新自然，前途光明。</a:t>
            </a:r>
            <a:endParaRPr lang="zh-CN" altLang="en-US" sz="3200" b="1">
              <a:solidFill>
                <a:schemeClr val="tx1"/>
              </a:solidFill>
            </a:endParaRPr>
          </a:p>
          <a:p>
            <a:r>
              <a:rPr lang="zh-CN" altLang="en-US" sz="3200" b="1">
                <a:solidFill>
                  <a:schemeClr val="tx1"/>
                </a:solidFill>
                <a:sym typeface="+mn-ea"/>
              </a:rPr>
              <a:t>②:优美短小而动人心弦的散文，如一 阵酒香，如一缕清风，使你感到身心俱醉，浑身舒畅。 </a:t>
            </a:r>
            <a:endParaRPr lang="zh-CN" altLang="en-US" sz="3200" b="1">
              <a:solidFill>
                <a:schemeClr val="tx1"/>
              </a:solidFill>
            </a:endParaRPr>
          </a:p>
          <a:p>
            <a:r>
              <a:rPr lang="zh-CN" altLang="en-US" sz="3200" b="1">
                <a:solidFill>
                  <a:schemeClr val="tx1"/>
                </a:solidFill>
                <a:sym typeface="+mn-ea"/>
              </a:rPr>
              <a:t>3:优美短小而动人心弦的散文，如一 杯香茗，如一首好诗，使你感到余香沁脾，余音悠扬。</a:t>
            </a:r>
            <a:endParaRPr lang="zh-CN" altLang="en-US" sz="3200" b="1">
              <a:solidFill>
                <a:schemeClr val="tx1"/>
              </a:solidFill>
            </a:endParaRPr>
          </a:p>
          <a:p>
            <a:r>
              <a:rPr lang="zh-CN" altLang="en-US" sz="3200" b="1">
                <a:solidFill>
                  <a:schemeClr val="tx1"/>
                </a:solidFill>
                <a:sym typeface="+mn-ea"/>
              </a:rPr>
              <a:t>④:优美短小而动人心弦的散文，如一阵清风，如一缕阳光，使你感到心霾一扫，柳暗花明。</a:t>
            </a:r>
            <a:endParaRPr lang="zh-CN" altLang="en-US" sz="3200" b="1">
              <a:solidFill>
                <a:schemeClr val="tx1"/>
              </a:solidFill>
              <a:sym typeface="+mn-ea"/>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608330" y="91440"/>
            <a:ext cx="10968990" cy="934720"/>
          </a:xfrm>
        </p:spPr>
        <p:txBody>
          <a:bodyPr>
            <a:normAutofit fontScale="90000"/>
          </a:bodyPr>
          <a:p>
            <a:r>
              <a:rPr lang="en-US" altLang="zh-CN"/>
              <a:t>17</a:t>
            </a:r>
            <a:r>
              <a:rPr lang="zh-CN" altLang="en-US"/>
              <a:t>、</a:t>
            </a:r>
            <a:r>
              <a:rPr lang="zh-CN" altLang="en-US">
                <a:sym typeface="+mn-ea"/>
              </a:rPr>
              <a:t>仿照下面的示例，另写一段话。</a:t>
            </a:r>
            <a:br>
              <a:rPr lang="zh-CN" altLang="en-US"/>
            </a:br>
            <a:endParaRPr lang="zh-CN" altLang="en-US"/>
          </a:p>
        </p:txBody>
      </p:sp>
      <p:sp>
        <p:nvSpPr>
          <p:cNvPr id="3" name="内容占位符 2"/>
          <p:cNvSpPr>
            <a:spLocks noGrp="1"/>
          </p:cNvSpPr>
          <p:nvPr>
            <p:ph idx="1"/>
          </p:nvPr>
        </p:nvSpPr>
        <p:spPr/>
        <p:txBody>
          <a:bodyPr>
            <a:normAutofit/>
          </a:bodyPr>
          <a:p>
            <a:r>
              <a:rPr lang="zh-CN" altLang="en-US" sz="3600" b="1">
                <a:solidFill>
                  <a:schemeClr val="tx1"/>
                </a:solidFill>
              </a:rPr>
              <a:t>世上有多少这样的事呢?树在，叶去;叶在，花去;花在，香去;香在，闻它的人去。世上有多少这样的事呢?</a:t>
            </a:r>
            <a:endParaRPr lang="zh-CN" altLang="en-US" sz="3600" b="1">
              <a:solidFill>
                <a:schemeClr val="tx1"/>
              </a:solidFill>
            </a:endParaRPr>
          </a:p>
          <a:p>
            <a:r>
              <a:rPr lang="zh-CN" altLang="en-US" sz="3600" b="1">
                <a:solidFill>
                  <a:schemeClr val="tx1"/>
                </a:solidFill>
              </a:rPr>
              <a:t>【简析】检索题目要求:(1)仿写一段话;(2)另选一个话题。题目示例特点:采用顶真的手法，语意构成连续的逻辑关联</a:t>
            </a:r>
            <a:r>
              <a:rPr lang="zh-CN" altLang="en-US"/>
              <a:t>。</a:t>
            </a:r>
            <a:endParaRPr lang="zh-CN" altLang="en-US"/>
          </a:p>
          <a:p>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参考示例:</a:t>
            </a:r>
            <a:endParaRPr lang="zh-CN" altLang="en-US">
              <a:solidFill>
                <a:srgbClr val="FF0000"/>
              </a:solidFill>
              <a:sym typeface="+mn-ea"/>
            </a:endParaRPr>
          </a:p>
        </p:txBody>
      </p:sp>
      <p:sp>
        <p:nvSpPr>
          <p:cNvPr id="3" name="内容占位符 2"/>
          <p:cNvSpPr>
            <a:spLocks noGrp="1"/>
          </p:cNvSpPr>
          <p:nvPr>
            <p:ph idx="1"/>
          </p:nvPr>
        </p:nvSpPr>
        <p:spPr/>
        <p:txBody>
          <a:bodyPr>
            <a:normAutofit fontScale="60000"/>
          </a:bodyPr>
          <a:p>
            <a:r>
              <a:rPr lang="zh-CN" altLang="en-US" sz="6000" b="1">
                <a:sym typeface="+mn-ea"/>
              </a:rPr>
              <a:t>世上有多少这样的事呢?天在，风去;风在，云去;云在，雨去;雨在，听它的人去。</a:t>
            </a:r>
            <a:endParaRPr lang="zh-CN" altLang="en-US" sz="6000" b="1">
              <a:sym typeface="+mn-ea"/>
            </a:endParaRPr>
          </a:p>
          <a:p>
            <a:r>
              <a:rPr lang="zh-CN" altLang="en-US" sz="6000" b="1">
                <a:sym typeface="+mn-ea"/>
              </a:rPr>
              <a:t>考场实例①:世上有多少这样的事呢?琴在，弦去;弦在，音去;音在，谱去;谱在，度它的人去。</a:t>
            </a:r>
            <a:endParaRPr lang="zh-CN" altLang="en-US" sz="6000" b="1"/>
          </a:p>
          <a:p>
            <a:r>
              <a:rPr lang="zh-CN" altLang="en-US" sz="6000" b="1">
                <a:sym typeface="+mn-ea"/>
              </a:rPr>
              <a:t>②:世上有多少这样的事呢?路在，亭去;亭在，酒去;酒在，情去;情在，痴它的人去。</a:t>
            </a:r>
            <a:endParaRPr lang="zh-CN" altLang="en-US" sz="6000" b="1"/>
          </a:p>
          <a:p>
            <a:endParaRPr lang="zh-CN" alt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321310" y="80645"/>
            <a:ext cx="11256010" cy="1409065"/>
          </a:xfrm>
        </p:spPr>
        <p:txBody>
          <a:bodyPr>
            <a:normAutofit fontScale="90000"/>
          </a:bodyPr>
          <a:p>
            <a:br>
              <a:rPr lang="en-US" altLang="zh-CN">
                <a:sym typeface="+mn-ea"/>
              </a:rPr>
            </a:br>
            <a:r>
              <a:rPr lang="en-US" altLang="zh-CN">
                <a:sym typeface="+mn-ea"/>
              </a:rPr>
              <a:t>18</a:t>
            </a:r>
            <a:r>
              <a:rPr lang="zh-CN" altLang="en-US">
                <a:sym typeface="+mn-ea"/>
              </a:rPr>
              <a:t>、仿照下面示例，用比喻的手法描述一组事物。要求合乎事理，句式和结构与示例相似，不得选择“青天”“月亮”“芭蕉叶”“露珠”作为描述对象。</a:t>
            </a:r>
            <a:br>
              <a:rPr lang="zh-CN" altLang="en-US"/>
            </a:br>
            <a:endParaRPr lang="zh-CN" altLang="en-US"/>
          </a:p>
        </p:txBody>
      </p:sp>
      <p:sp>
        <p:nvSpPr>
          <p:cNvPr id="3" name="内容占位符 2"/>
          <p:cNvSpPr>
            <a:spLocks noGrp="1"/>
          </p:cNvSpPr>
          <p:nvPr>
            <p:ph idx="1"/>
          </p:nvPr>
        </p:nvSpPr>
        <p:spPr/>
        <p:txBody>
          <a:bodyPr>
            <a:normAutofit lnSpcReduction="20000"/>
          </a:bodyPr>
          <a:p>
            <a:r>
              <a:rPr lang="zh-CN" altLang="en-US" sz="3600" b="1">
                <a:solidFill>
                  <a:schemeClr val="tx1"/>
                </a:solidFill>
                <a:sym typeface="+mn-ea"/>
              </a:rPr>
              <a:t>示例:青天，是一片芭蕉叶，月亮是一滴露珠。手指，轻轻一点，它就落了。</a:t>
            </a:r>
            <a:endParaRPr lang="zh-CN" altLang="en-US" sz="3600" b="1">
              <a:solidFill>
                <a:schemeClr val="tx1"/>
              </a:solidFill>
            </a:endParaRPr>
          </a:p>
          <a:p>
            <a:r>
              <a:rPr lang="zh-CN" altLang="en-US" sz="3600" b="1">
                <a:solidFill>
                  <a:schemeClr val="tx1"/>
                </a:solidFill>
                <a:sym typeface="+mn-ea"/>
              </a:rPr>
              <a:t>【简析】检索题目要求:(1)仿写两个句子，描述一组事物，合乎事理;(2)仿照示例采用比喻的修辞方法;(3)句式和结构与示例相似;(4)另选本体和喻体。</a:t>
            </a:r>
            <a:endParaRPr lang="zh-CN" altLang="en-US" sz="3600" b="1">
              <a:solidFill>
                <a:schemeClr val="tx1"/>
              </a:solidFill>
            </a:endParaRPr>
          </a:p>
          <a:p>
            <a:r>
              <a:rPr lang="zh-CN" altLang="en-US" sz="3600" b="1">
                <a:solidFill>
                  <a:schemeClr val="tx1"/>
                </a:solidFill>
                <a:sym typeface="+mn-ea"/>
              </a:rPr>
              <a:t>题目示例特点:两个比喻的本体是整体与局部的关系。第二句的代词指向第二个喻体。</a:t>
            </a:r>
            <a:endParaRPr lang="zh-CN" altLang="en-US" sz="3600" b="1">
              <a:solidFill>
                <a:schemeClr val="tx1"/>
              </a:solidFill>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zh-CN" altLang="en-US">
                <a:sym typeface="+mn-ea"/>
              </a:rPr>
              <a:t>备考示例</a:t>
            </a:r>
            <a:endParaRPr lang="zh-CN" altLang="en-US"/>
          </a:p>
        </p:txBody>
      </p:sp>
      <p:sp>
        <p:nvSpPr>
          <p:cNvPr id="3" name="内容占位符 2"/>
          <p:cNvSpPr>
            <a:spLocks noGrp="1"/>
          </p:cNvSpPr>
          <p:nvPr>
            <p:ph idx="1"/>
          </p:nvPr>
        </p:nvSpPr>
        <p:spPr/>
        <p:txBody>
          <a:bodyPr/>
          <a:p>
            <a:r>
              <a:rPr lang="zh-CN" altLang="en-US" sz="3600" b="1">
                <a:solidFill>
                  <a:schemeClr val="tx1"/>
                </a:solidFill>
                <a:sym typeface="+mn-ea"/>
              </a:rPr>
              <a:t>①:书页，是一方碧云天，文字是一行归雁。心思，稍稍一动，它就来了。</a:t>
            </a:r>
            <a:endParaRPr lang="zh-CN" altLang="en-US" sz="3600" b="1">
              <a:solidFill>
                <a:schemeClr val="tx1"/>
              </a:solidFill>
            </a:endParaRPr>
          </a:p>
          <a:p>
            <a:r>
              <a:rPr lang="zh-CN" altLang="en-US" sz="3600" b="1">
                <a:solidFill>
                  <a:schemeClr val="tx1"/>
                </a:solidFill>
                <a:sym typeface="+mn-ea"/>
              </a:rPr>
              <a:t>②:大海，是一方辽阔棋局，军舰是闪亮的棋子。军令，刚一发出，它就敲震纹枰。</a:t>
            </a:r>
            <a:endParaRPr lang="zh-CN" altLang="en-US" sz="3600" b="1">
              <a:solidFill>
                <a:schemeClr val="tx1"/>
              </a:solidFill>
            </a:endParaRPr>
          </a:p>
          <a:p>
            <a:endParaRPr lang="zh-CN" altLang="en-US"/>
          </a:p>
          <a:p>
            <a:endParaRPr lang="zh-CN" alt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215900" y="506730"/>
            <a:ext cx="11428095" cy="1731645"/>
          </a:xfrm>
        </p:spPr>
        <p:txBody>
          <a:bodyPr>
            <a:normAutofit fontScale="90000"/>
          </a:bodyPr>
          <a:p>
            <a:br>
              <a:rPr lang="zh-CN" altLang="en-US">
                <a:sym typeface="+mn-ea"/>
              </a:rPr>
            </a:br>
            <a:br>
              <a:rPr lang="zh-CN" altLang="en-US">
                <a:sym typeface="+mn-ea"/>
              </a:rPr>
            </a:br>
            <a:r>
              <a:rPr lang="en-US" altLang="zh-CN">
                <a:sym typeface="+mn-ea"/>
              </a:rPr>
              <a:t>19</a:t>
            </a:r>
            <a:r>
              <a:rPr lang="zh-CN" altLang="en-US">
                <a:sym typeface="+mn-ea"/>
              </a:rPr>
              <a:t>、下面是一副对联的上联，请对出下联。上联:荔枝龙眼木瓜，皆是岭南佳果;下联:【简析】检索题目要求:对出下联。</a:t>
            </a:r>
            <a:br>
              <a:rPr lang="zh-CN" altLang="en-US"/>
            </a:br>
            <a:endParaRPr lang="zh-CN" altLang="en-US"/>
          </a:p>
        </p:txBody>
      </p:sp>
      <p:sp>
        <p:nvSpPr>
          <p:cNvPr id="3" name="内容占位符 2"/>
          <p:cNvSpPr>
            <a:spLocks noGrp="1"/>
          </p:cNvSpPr>
          <p:nvPr>
            <p:ph idx="1"/>
          </p:nvPr>
        </p:nvSpPr>
        <p:spPr>
          <a:xfrm>
            <a:off x="617220" y="2524760"/>
            <a:ext cx="10960100" cy="3724910"/>
          </a:xfrm>
        </p:spPr>
        <p:txBody>
          <a:bodyPr/>
          <a:p>
            <a:r>
              <a:rPr lang="zh-CN" altLang="en-US" sz="3200" b="1">
                <a:solidFill>
                  <a:schemeClr val="tx1"/>
                </a:solidFill>
                <a:sym typeface="+mn-ea"/>
              </a:rPr>
              <a:t>参考示例:月季牡丹金桂，莫非海内奇葩考场实例①:铜鼓丹霞庾岭，岂非粤北名山</a:t>
            </a:r>
            <a:endParaRPr lang="zh-CN" altLang="en-US" sz="3200" b="1">
              <a:solidFill>
                <a:schemeClr val="tx1"/>
              </a:solidFill>
            </a:endParaRPr>
          </a:p>
          <a:p>
            <a:r>
              <a:rPr lang="zh-CN" altLang="en-US" sz="3200" b="1">
                <a:solidFill>
                  <a:schemeClr val="tx1"/>
                </a:solidFill>
                <a:sym typeface="+mn-ea"/>
              </a:rPr>
              <a:t>②:屯绿祁红云雾，俱为淮左名茶</a:t>
            </a:r>
            <a:endParaRPr lang="zh-CN" altLang="en-US" sz="3200" b="1">
              <a:solidFill>
                <a:schemeClr val="tx1"/>
              </a:solidFill>
            </a:endParaRPr>
          </a:p>
          <a:p>
            <a:endParaRPr lang="zh-CN" altLang="en-US" sz="3200" b="1">
              <a:solidFill>
                <a:schemeClr val="tx1"/>
              </a:solidFill>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r>
              <a:rPr lang="en-US" altLang="zh-CN">
                <a:sym typeface="+mn-ea"/>
              </a:rPr>
              <a:t>20</a:t>
            </a:r>
            <a:r>
              <a:rPr lang="zh-CN" altLang="en-US">
                <a:sym typeface="+mn-ea"/>
              </a:rPr>
              <a:t>、请为图书馆的对联补拟下联。</a:t>
            </a:r>
            <a:endParaRPr lang="zh-CN" altLang="en-US"/>
          </a:p>
        </p:txBody>
      </p:sp>
      <p:sp>
        <p:nvSpPr>
          <p:cNvPr id="3" name="内容占位符 2"/>
          <p:cNvSpPr>
            <a:spLocks noGrp="1"/>
          </p:cNvSpPr>
          <p:nvPr>
            <p:ph idx="1"/>
          </p:nvPr>
        </p:nvSpPr>
        <p:spPr/>
        <p:txBody>
          <a:bodyPr>
            <a:normAutofit/>
          </a:bodyPr>
          <a:p>
            <a:r>
              <a:rPr lang="zh-CN" altLang="en-US" sz="3200" b="1">
                <a:solidFill>
                  <a:schemeClr val="tx1"/>
                </a:solidFill>
              </a:rPr>
              <a:t> 上联:学问藏今古;下联:</a:t>
            </a:r>
            <a:endParaRPr lang="zh-CN" altLang="en-US" sz="3200" b="1">
              <a:solidFill>
                <a:schemeClr val="tx1"/>
              </a:solidFill>
            </a:endParaRPr>
          </a:p>
          <a:p>
            <a:r>
              <a:rPr lang="zh-CN" altLang="en-US" sz="3200" b="1">
                <a:solidFill>
                  <a:schemeClr val="tx1"/>
                </a:solidFill>
              </a:rPr>
              <a:t>【简析】检索题目要求:对出下联</a:t>
            </a:r>
            <a:endParaRPr lang="zh-CN" altLang="en-US" sz="3200" b="1">
              <a:solidFill>
                <a:schemeClr val="tx1"/>
              </a:solidFill>
            </a:endParaRPr>
          </a:p>
          <a:p>
            <a:r>
              <a:rPr lang="zh-CN" altLang="en-US" sz="3200" b="1">
                <a:solidFill>
                  <a:schemeClr val="tx1"/>
                </a:solidFill>
              </a:rPr>
              <a:t>。参考示例:典籍贯中西考场实例:门窗望海天</a:t>
            </a:r>
            <a:endParaRPr lang="zh-CN" altLang="en-US" sz="3200" b="1">
              <a:solidFill>
                <a:schemeClr val="tx1"/>
              </a:solidFill>
            </a:endParaRPr>
          </a:p>
          <a:p>
            <a:endParaRPr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513080" y="379095"/>
            <a:ext cx="11064240" cy="934720"/>
          </a:xfrm>
        </p:spPr>
        <p:txBody>
          <a:bodyPr>
            <a:normAutofit fontScale="90000"/>
          </a:bodyPr>
          <a:p>
            <a:r>
              <a:rPr lang="zh-CN" altLang="en-US">
                <a:sym typeface="+mn-ea"/>
              </a:rPr>
              <a:t>【例15】根据下面一副对联的上联，对出下联，并拟出恰当的横批。</a:t>
            </a:r>
            <a:endParaRPr lang="zh-CN" altLang="en-US"/>
          </a:p>
        </p:txBody>
      </p:sp>
      <p:sp>
        <p:nvSpPr>
          <p:cNvPr id="3" name="内容占位符 2"/>
          <p:cNvSpPr>
            <a:spLocks noGrp="1"/>
          </p:cNvSpPr>
          <p:nvPr>
            <p:ph idx="1"/>
          </p:nvPr>
        </p:nvSpPr>
        <p:spPr/>
        <p:txBody>
          <a:bodyPr/>
          <a:p>
            <a:r>
              <a:rPr lang="zh-CN" altLang="en-US" sz="2800" b="1">
                <a:solidFill>
                  <a:schemeClr val="tx1"/>
                </a:solidFill>
                <a:sym typeface="+mn-ea"/>
              </a:rPr>
              <a:t>[上联]华夏儿女文武双全建伟业</a:t>
            </a:r>
            <a:endParaRPr lang="zh-CN" altLang="en-US" sz="2800" b="1">
              <a:solidFill>
                <a:schemeClr val="tx1"/>
              </a:solidFill>
            </a:endParaRPr>
          </a:p>
          <a:p>
            <a:r>
              <a:rPr lang="zh-CN" altLang="en-US" sz="2800" b="1">
                <a:solidFill>
                  <a:schemeClr val="tx1"/>
                </a:solidFill>
                <a:sym typeface="+mn-ea"/>
              </a:rPr>
              <a:t>[下联] 「横批] </a:t>
            </a:r>
            <a:endParaRPr lang="zh-CN" altLang="en-US" sz="2800" b="1">
              <a:solidFill>
                <a:schemeClr val="tx1"/>
              </a:solidFill>
            </a:endParaRPr>
          </a:p>
          <a:p>
            <a:r>
              <a:rPr lang="zh-CN" altLang="en-US" sz="2800" b="1">
                <a:solidFill>
                  <a:schemeClr val="tx1"/>
                </a:solidFill>
                <a:sym typeface="+mn-ea"/>
              </a:rPr>
              <a:t>【简析】检索题目要求:(1)对出下联;(2)拟出横批。</a:t>
            </a:r>
            <a:endParaRPr lang="zh-CN" altLang="en-US" sz="2800" b="1">
              <a:solidFill>
                <a:schemeClr val="tx1"/>
              </a:solidFill>
            </a:endParaRPr>
          </a:p>
          <a:p>
            <a:r>
              <a:rPr lang="zh-CN" altLang="en-US" sz="2800" b="1">
                <a:solidFill>
                  <a:schemeClr val="tx1"/>
                </a:solidFill>
                <a:sym typeface="+mn-ea"/>
              </a:rPr>
              <a:t>参考示例:[下联]炎黄子孙德才兼备展宏图[横批]振兴中华考场实例①:[下联]神州军民同仇敌忾卫家园「横批]众志成城</a:t>
            </a:r>
            <a:endParaRPr lang="zh-CN" altLang="en-US" sz="2800" b="1">
              <a:solidFill>
                <a:schemeClr val="tx1"/>
              </a:solidFill>
            </a:endParaRPr>
          </a:p>
          <a:p>
            <a:r>
              <a:rPr lang="zh-CN" altLang="en-US" sz="2800" b="1">
                <a:solidFill>
                  <a:schemeClr val="tx1"/>
                </a:solidFill>
                <a:sym typeface="+mn-ea"/>
              </a:rPr>
              <a:t>②:[下联]福建城乡工农并举谱新篇[横批]看我东南③:[下联]漳泉桃李文理齐芳创满分[横批]各领风骚</a:t>
            </a:r>
            <a:endParaRPr lang="zh-CN" altLang="en-US" sz="2800" b="1">
              <a:solidFill>
                <a:schemeClr val="tx1"/>
              </a:solidFill>
              <a:sym typeface="+mn-ea"/>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3347080" y="2428799"/>
            <a:ext cx="5497830" cy="922020"/>
          </a:xfrm>
          <a:prstGeom prst="rect">
            <a:avLst/>
          </a:prstGeom>
          <a:noFill/>
        </p:spPr>
        <p:txBody>
          <a:bodyPr wrap="none" rtlCol="0">
            <a:spAutoFit/>
          </a:bodyPr>
          <a:lstStyle/>
          <a:p>
            <a:pPr algn="ctr"/>
            <a:r>
              <a:rPr lang="zh-CN" altLang="en-US" sz="5400">
                <a:solidFill>
                  <a:schemeClr val="tx1">
                    <a:lumMod val="95000"/>
                    <a:lumOff val="5000"/>
                  </a:schemeClr>
                </a:solidFill>
              </a:rPr>
              <a:t> 考点</a:t>
            </a:r>
            <a:r>
              <a:rPr lang="en-US" altLang="zh-CN" sz="5400">
                <a:solidFill>
                  <a:schemeClr val="tx1">
                    <a:lumMod val="95000"/>
                    <a:lumOff val="5000"/>
                  </a:schemeClr>
                </a:solidFill>
              </a:rPr>
              <a:t>2</a:t>
            </a:r>
            <a:r>
              <a:rPr lang="zh-CN" altLang="en-US" sz="5400">
                <a:solidFill>
                  <a:schemeClr val="tx1">
                    <a:lumMod val="95000"/>
                    <a:lumOff val="5000"/>
                  </a:schemeClr>
                </a:solidFill>
              </a:rPr>
              <a:t>　变换句式</a:t>
            </a:r>
            <a:endParaRPr lang="zh-CN" altLang="en-US" sz="5400">
              <a:solidFill>
                <a:schemeClr val="tx1">
                  <a:lumMod val="95000"/>
                  <a:lumOff val="5000"/>
                </a:schemeClr>
              </a:solidFill>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7184" y="649295"/>
            <a:ext cx="11537632" cy="2168525"/>
          </a:xfrm>
          <a:prstGeom prst="rect">
            <a:avLst/>
          </a:prstGeom>
        </p:spPr>
        <p:txBody>
          <a:bodyPr wrap="square">
            <a:spAutoFit/>
          </a:bodyPr>
          <a:lstStyle/>
          <a:p>
            <a:pPr>
              <a:lnSpc>
                <a:spcPct val="150000"/>
              </a:lnSpc>
            </a:pPr>
            <a:r>
              <a:rPr lang="en-US"/>
              <a:t>1.</a:t>
            </a:r>
            <a:r>
              <a:t> [2022福建泉州三检改编]请将文段中画横线的句子改写成三个各带一个关联词的短句,并简要分析改句的表达效果。(6分)</a:t>
            </a:r>
          </a:p>
          <a:p>
            <a:pPr>
              <a:lnSpc>
                <a:spcPct val="150000"/>
              </a:lnSpc>
            </a:pPr>
            <a:r>
              <a:t>　</a:t>
            </a:r>
            <a:r>
              <a:rPr>
                <a:latin typeface="楷体" panose="02010609060101010101" pitchFamily="49" charset="-122"/>
                <a:ea typeface="楷体" panose="02010609060101010101" pitchFamily="49" charset="-122"/>
              </a:rPr>
              <a:t>　近些年随着中国综合国力的日益增强,尤其是经济、科技实力的大幅跃升,国人的文化自信亦快速提升,“国潮风”渐成气候</a:t>
            </a:r>
            <a:r>
              <a:rPr u="sng">
                <a:latin typeface="楷体" panose="02010609060101010101" pitchFamily="49" charset="-122"/>
                <a:ea typeface="楷体" panose="02010609060101010101" pitchFamily="49" charset="-122"/>
              </a:rPr>
              <a:t>。“国潮”是国货之潮、国力之潮和国运之潮</a:t>
            </a:r>
            <a:r>
              <a:rPr>
                <a:latin typeface="楷体" panose="02010609060101010101" pitchFamily="49" charset="-122"/>
                <a:ea typeface="楷体" panose="02010609060101010101" pitchFamily="49" charset="-122"/>
              </a:rPr>
              <a:t>,我们应该更好地把它研究和展示出来。</a:t>
            </a:r>
            <a:endParaRPr>
              <a:latin typeface="楷体" panose="02010609060101010101" pitchFamily="49" charset="-122"/>
              <a:ea typeface="楷体" panose="02010609060101010101" pitchFamily="49" charset="-122"/>
            </a:endParaRPr>
          </a:p>
          <a:p>
            <a:pPr>
              <a:lnSpc>
                <a:spcPct val="150000"/>
              </a:lnSpc>
            </a:pPr>
            <a:r>
              <a:t>答:</a:t>
            </a:r>
            <a:r>
              <a:rPr lang="en-US"/>
              <a:t> </a:t>
            </a:r>
            <a:r>
              <a:rPr lang="en-US" u="sng"/>
              <a:t>                                                                                                                                                       </a:t>
            </a:r>
            <a:r>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7184" y="2817820"/>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236489" y="3152056"/>
            <a:ext cx="11537632" cy="3766865"/>
          </a:xfrm>
          <a:prstGeom prst="rect">
            <a:avLst/>
          </a:prstGeom>
        </p:spPr>
        <p:txBody>
          <a:bodyPr wrap="square">
            <a:spAutoFit/>
          </a:bodyPr>
          <a:lstStyle/>
          <a:p>
            <a:pPr>
              <a:lnSpc>
                <a:spcPct val="150000"/>
              </a:lnSpc>
            </a:pPr>
            <a:r>
              <a:rPr altLang="zh-CN"/>
              <a:t>1.【参考答案】　改句:“国潮”不仅是国货之潮,还是国力之潮,更是国运之潮。</a:t>
            </a:r>
            <a:endParaRPr altLang="zh-CN"/>
          </a:p>
          <a:p>
            <a:pPr>
              <a:lnSpc>
                <a:spcPct val="150000"/>
              </a:lnSpc>
            </a:pPr>
            <a:r>
              <a:rPr altLang="zh-CN"/>
              <a:t>表达效果:①用“不仅是……还是……更是”恰当地表达了“国货之潮”“国力之潮”“国运之潮”这三个短语之间的递进关系;②用三个关联词构成三个短句,句式整齐,语气更强烈。</a:t>
            </a:r>
            <a:endParaRPr altLang="zh-CN"/>
          </a:p>
          <a:p>
            <a:pPr>
              <a:lnSpc>
                <a:spcPct val="150000"/>
              </a:lnSpc>
            </a:pPr>
            <a:r>
              <a:rPr altLang="zh-CN"/>
              <a:t>(答对改句给2分;答对表达效果给4分,每点2分。意思答对即可。其他答案,只要言之成理,可酌情给分)</a:t>
            </a:r>
            <a:endParaRPr lang="en-US" altLang="zh-CN"/>
          </a:p>
          <a:p>
            <a:pPr>
              <a:lnSpc>
                <a:spcPct val="150000"/>
              </a:lnSpc>
            </a:pPr>
            <a:r>
              <a:rPr lang="zh-CN" altLang="zh-CN"/>
              <a:t>【解题思路】</a:t>
            </a:r>
            <a:r>
              <a:rPr lang="zh-CN" altLang="zh-CN">
                <a:latin typeface="楷体" panose="02010609060101010101" pitchFamily="49" charset="-122"/>
                <a:ea typeface="楷体" panose="02010609060101010101" pitchFamily="49" charset="-122"/>
              </a:rPr>
              <a:t>　</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国货之潮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国力之潮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和</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国运之潮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之间是递进关系</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应该选用表示递进关系的关联词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如</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不但</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不仅、不只</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而且</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并且、还、也</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甚至</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更</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等。改写成三个各带一个关联词的短句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不仅是国货之潮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还是国力之潮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更是国运之潮。改句运用了表示递进关系的关联词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能更好地起到强调的作用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指出了</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国货之潮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国力之潮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国运之潮</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这三个短语之间的递进关系。改句变成了三个短句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句式显得更加整齐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读起来语气更强烈。</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p:txBody>
          <a:bodyPr>
            <a:normAutofit lnSpcReduction="10000"/>
          </a:bodyPr>
          <a:p>
            <a:r>
              <a:rPr lang="zh-CN" altLang="en-US"/>
              <a:t>【示例】</a:t>
            </a:r>
            <a:r>
              <a:rPr lang="zh-CN" altLang="en-US" sz="4000"/>
              <a:t>“</a:t>
            </a:r>
            <a:r>
              <a:rPr lang="zh-CN" altLang="en-US" sz="4000">
                <a:solidFill>
                  <a:srgbClr val="FF0000"/>
                </a:solidFill>
              </a:rPr>
              <a:t>他”是人称代词，用来称自己和对方以外的某个人，文中不使用这个第三人称代词来指代祖父，表明不曾将祖父看作“我”和读者以外的人。直称其为“我的祖父”“祖父”，能让人感受到祖孙二人的亲密关系，体会到“我”对祖父深沉的爱和深切的怀念。</a:t>
            </a:r>
            <a:endParaRPr lang="zh-CN" altLang="en-US" sz="4000">
              <a:solidFill>
                <a:srgbClr val="FF0000"/>
              </a:solidFill>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168525"/>
          </a:xfrm>
          <a:prstGeom prst="rect">
            <a:avLst/>
          </a:prstGeom>
        </p:spPr>
        <p:txBody>
          <a:bodyPr wrap="square">
            <a:spAutoFit/>
          </a:bodyPr>
          <a:lstStyle/>
          <a:p>
            <a:pPr>
              <a:lnSpc>
                <a:spcPct val="150000"/>
              </a:lnSpc>
            </a:pPr>
            <a:r>
              <a:t> </a:t>
            </a:r>
            <a:r>
              <a:rPr lang="en-US"/>
              <a:t>2.</a:t>
            </a:r>
            <a:r>
              <a:t>[2022山东日照一模改编]文段中画波浪线处是个长句,请将其改成几个较短的语句。可以改变语序、少量增删词语,但不得改变原意。(5分)</a:t>
            </a:r>
          </a:p>
          <a:p>
            <a:pPr>
              <a:lnSpc>
                <a:spcPct val="150000"/>
              </a:lnSpc>
            </a:pPr>
            <a:r>
              <a:t>　</a:t>
            </a:r>
            <a:r>
              <a:rPr>
                <a:latin typeface="楷体" panose="02010609060101010101" pitchFamily="49" charset="-122"/>
                <a:ea typeface="楷体" panose="02010609060101010101" pitchFamily="49" charset="-122"/>
              </a:rPr>
              <a:t>　“无名无款,只此一卷;青绿千载,山河无垠。”</a:t>
            </a:r>
            <a:r>
              <a:rPr u="sng">
                <a:latin typeface="楷体" panose="02010609060101010101" pitchFamily="49" charset="-122"/>
                <a:ea typeface="楷体" panose="02010609060101010101" pitchFamily="49" charset="-122"/>
              </a:rPr>
              <a:t>以翩跹舞姿勾勒如诗如幻的山河图景、以雅致清丽的中式美学营造千年梦境的《只此青绿》在央视虎年春晚的舞台上激活了观众的传统文化基因。</a:t>
            </a:r>
            <a:endParaRPr u="sng">
              <a:latin typeface="楷体" panose="02010609060101010101" pitchFamily="49" charset="-122"/>
              <a:ea typeface="楷体" panose="02010609060101010101" pitchFamily="49" charset="-122"/>
            </a:endParaRPr>
          </a:p>
          <a:p>
            <a:pPr>
              <a:lnSpc>
                <a:spcPct val="150000"/>
              </a:lnSpc>
            </a:pPr>
            <a:r>
              <a:t>答:</a:t>
            </a:r>
            <a:r>
              <a:rPr lang="en-US" u="sng"/>
              <a:t>                                                           </a:t>
            </a:r>
            <a:r>
              <a:rPr u="sng"/>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6799" y="3028890"/>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6799" y="3536061"/>
            <a:ext cx="11537632" cy="2951705"/>
          </a:xfrm>
          <a:prstGeom prst="rect">
            <a:avLst/>
          </a:prstGeom>
        </p:spPr>
        <p:txBody>
          <a:bodyPr wrap="square">
            <a:spAutoFit/>
          </a:bodyPr>
          <a:lstStyle/>
          <a:p>
            <a:pPr>
              <a:lnSpc>
                <a:spcPct val="150000"/>
              </a:lnSpc>
            </a:pPr>
            <a:r>
              <a:rPr altLang="zh-CN"/>
              <a:t>2.【参考答案】　在央视虎年春晚的舞台上,《只此青绿》以翩跹舞姿勾勒如诗如幻的山河图景,以雅致清丽的中式美学营造千年梦境,激活了观众的传统文化基因。(5分。每句1分,语序1分)</a:t>
            </a:r>
            <a:endParaRPr lang="en-US" altLang="zh-CN"/>
          </a:p>
          <a:p>
            <a:pPr>
              <a:lnSpc>
                <a:spcPct val="150000"/>
              </a:lnSpc>
            </a:pPr>
            <a:r>
              <a:rPr lang="zh-CN" altLang="zh-CN"/>
              <a:t>【解题思路】　</a:t>
            </a:r>
            <a:r>
              <a:rPr lang="zh-CN" altLang="zh-CN" u="wavy">
                <a:latin typeface="楷体" panose="02010609060101010101" pitchFamily="49" charset="-122"/>
                <a:ea typeface="楷体" panose="02010609060101010101" pitchFamily="49" charset="-122"/>
              </a:rPr>
              <a:t>把长句变成短句可以先确定句子的主干</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将其独立成句</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然后将句子中的修饰成分如定语、状语等独立出来</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让它们各成分句。</a:t>
            </a:r>
            <a:r>
              <a:rPr lang="zh-CN" altLang="zh-CN">
                <a:latin typeface="楷体" panose="02010609060101010101" pitchFamily="49" charset="-122"/>
                <a:ea typeface="楷体" panose="02010609060101010101" pitchFamily="49" charset="-122"/>
              </a:rPr>
              <a:t>分析画线句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主干句是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《只此青绿》激活了观众的传统文化基因</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可独立成句。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以翩跹舞姿勾勒如诗如幻的山河图景、以雅致清丽的中式美学营造千年梦境</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都作</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《只此青绿》</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的定语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且句子结构相同</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可独立成句。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在央视虎年春晚的舞台上</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是句子的状语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应独立成句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且可处在几个短句之前。最后调整几个短句的位置即可得出答案。</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1753235"/>
          </a:xfrm>
          <a:prstGeom prst="rect">
            <a:avLst/>
          </a:prstGeom>
        </p:spPr>
        <p:txBody>
          <a:bodyPr wrap="square">
            <a:spAutoFit/>
          </a:bodyPr>
          <a:lstStyle/>
          <a:p>
            <a:pPr>
              <a:lnSpc>
                <a:spcPct val="150000"/>
              </a:lnSpc>
            </a:pPr>
            <a:r>
              <a:t> </a:t>
            </a:r>
            <a:r>
              <a:rPr lang="en-US"/>
              <a:t>3.</a:t>
            </a:r>
            <a:r>
              <a:t>[2022广东深圳一模改编]将下面的句子重组为一个单句,可适当增删个别词语,但不得改变原意。(5分)</a:t>
            </a:r>
          </a:p>
          <a:p>
            <a:pPr>
              <a:lnSpc>
                <a:spcPct val="150000"/>
              </a:lnSpc>
            </a:pPr>
            <a:r>
              <a:t>　</a:t>
            </a:r>
            <a:r>
              <a:rPr>
                <a:latin typeface="楷体" panose="02010609060101010101" pitchFamily="49" charset="-122"/>
                <a:ea typeface="楷体" panose="02010609060101010101" pitchFamily="49" charset="-122"/>
              </a:rPr>
              <a:t>　明代园林绘画具有一种特殊风格,这种风格既非复古,亦非西化。因为它是由两种画法融合而形成的:一是宋画的写实传统,一是西方的再现技法。</a:t>
            </a:r>
            <a:endParaRPr>
              <a:latin typeface="楷体" panose="02010609060101010101" pitchFamily="49" charset="-122"/>
              <a:ea typeface="楷体" panose="02010609060101010101" pitchFamily="49" charset="-122"/>
            </a:endParaRPr>
          </a:p>
          <a:p>
            <a:pPr>
              <a:lnSpc>
                <a:spcPct val="150000"/>
              </a:lnSpc>
            </a:pPr>
            <a:r>
              <a:t>答:</a:t>
            </a:r>
            <a:r>
              <a:rPr u="sng"/>
              <a:t> </a:t>
            </a:r>
            <a:r>
              <a:rPr lang="en-US" u="sng"/>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6799" y="2671632"/>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168755" y="3051007"/>
            <a:ext cx="11537632" cy="3782702"/>
          </a:xfrm>
          <a:prstGeom prst="rect">
            <a:avLst/>
          </a:prstGeom>
        </p:spPr>
        <p:txBody>
          <a:bodyPr wrap="square">
            <a:spAutoFit/>
          </a:bodyPr>
          <a:lstStyle/>
          <a:p>
            <a:pPr>
              <a:lnSpc>
                <a:spcPct val="150000"/>
              </a:lnSpc>
            </a:pPr>
            <a:r>
              <a:rPr altLang="zh-CN"/>
              <a:t>3.【参考答案】　示例一:明代园林绘画在融合宋画的写实传统和西方的再现技法的基础上,形成既非复古亦非西化的特殊风格。(5分)</a:t>
            </a:r>
            <a:endParaRPr altLang="zh-CN"/>
          </a:p>
          <a:p>
            <a:pPr>
              <a:lnSpc>
                <a:spcPct val="150000"/>
              </a:lnSpc>
            </a:pPr>
            <a:r>
              <a:rPr altLang="zh-CN"/>
              <a:t>示例二:明代园林绘画既非复古亦非西化的特殊风格由宋画的写实传统和西方的再现技法融合而成。(5分)</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题干要求把句子重组为一个单句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单句要求句子主干只有一个谓语成分。首先确定主干句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明代园林绘画形成特殊风格。然后将剩余的句子成分作为定语或状语插入主干句中。原句中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既非复古</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亦非西化</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形容的是风格</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将其作为宾语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特殊风格</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的定语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因为它是由两种画法融合而形成的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一是宋画的写实传统</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一是西方的再现技法</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交代了这种风格是如何形成的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可将其整合成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在融合宋画的写实传统和西方的再现技法的基础上</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使其作为谓语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的状语。据此可变换为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明代园林绘画在融合宋画的写实传统和西方的再现技法的基础上</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形成既非复古亦非西化的特殊风格。当然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还可以将</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特殊风格</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作为主语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依据上述方法分析变换句式即可。</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584450"/>
          </a:xfrm>
          <a:prstGeom prst="rect">
            <a:avLst/>
          </a:prstGeom>
        </p:spPr>
        <p:txBody>
          <a:bodyPr wrap="square">
            <a:spAutoFit/>
          </a:bodyPr>
          <a:lstStyle/>
          <a:p>
            <a:pPr>
              <a:lnSpc>
                <a:spcPct val="150000"/>
              </a:lnSpc>
            </a:pPr>
            <a:r>
              <a:rPr lang="en-US"/>
              <a:t>4.</a:t>
            </a:r>
            <a:r>
              <a:t>[2022山东淄博一模改编]文段中画横线处是个长句,请将其改成几个较短的语句。可以改变语序、少量增减词语,但不得改变原意。(3分)</a:t>
            </a:r>
          </a:p>
          <a:p>
            <a:pPr>
              <a:lnSpc>
                <a:spcPct val="150000"/>
              </a:lnSpc>
            </a:pPr>
            <a:r>
              <a:t>　</a:t>
            </a:r>
            <a:r>
              <a:rPr>
                <a:latin typeface="楷体" panose="02010609060101010101" pitchFamily="49" charset="-122"/>
                <a:ea typeface="楷体" panose="02010609060101010101" pitchFamily="49" charset="-122"/>
              </a:rPr>
              <a:t>　在高峰镇,家家户户的庭院都改造成了小果园、小菜园、小花园,地坝平整,推窗见绿;太平镇,以牡丹闻名天下,每到牡丹花开遍山野之时,会引无数游人尽欢颜;</a:t>
            </a:r>
            <a:r>
              <a:rPr u="sng">
                <a:latin typeface="楷体" panose="02010609060101010101" pitchFamily="49" charset="-122"/>
                <a:ea typeface="楷体" panose="02010609060101010101" pitchFamily="49" charset="-122"/>
              </a:rPr>
              <a:t>水利资源丰富的沙坪镇为了吸引游客前来游玩而开展摸鱼比赛、划船比赛等特色活动。</a:t>
            </a:r>
            <a:endParaRPr u="sng">
              <a:latin typeface="楷体" panose="02010609060101010101" pitchFamily="49" charset="-122"/>
              <a:ea typeface="楷体" panose="02010609060101010101" pitchFamily="49" charset="-122"/>
            </a:endParaRPr>
          </a:p>
          <a:p>
            <a:pPr>
              <a:lnSpc>
                <a:spcPct val="150000"/>
              </a:lnSpc>
            </a:pPr>
            <a:r>
              <a:t>答: </a:t>
            </a:r>
            <a:r>
              <a:rPr lang="en-US"/>
              <a:t> </a:t>
            </a:r>
            <a:r>
              <a:rPr lang="en-US" u="sng"/>
              <a:t>                                                                                                                                                       </a:t>
            </a:r>
            <a:r>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6799" y="3538221"/>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6799" y="3938184"/>
            <a:ext cx="11537632" cy="2536207"/>
          </a:xfrm>
          <a:prstGeom prst="rect">
            <a:avLst/>
          </a:prstGeom>
        </p:spPr>
        <p:txBody>
          <a:bodyPr wrap="square">
            <a:spAutoFit/>
          </a:bodyPr>
          <a:lstStyle/>
          <a:p>
            <a:pPr>
              <a:lnSpc>
                <a:spcPct val="150000"/>
              </a:lnSpc>
            </a:pPr>
            <a:r>
              <a:rPr altLang="zh-CN"/>
              <a:t>4.【参考答案】　沙坪镇,(1)以水利资源丰富闻名,(2)组织开展摸鱼比赛、划船比赛等特色活动,(3)吸引游客前来游玩。(3分,每点1分,意思对即可)</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由画线句前面的分号可知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画线句与前面的句子是并列关系</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句式应该相近</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所以由前面的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太平镇</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以牡丹闻名天下</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水利资源丰富的沙坪镇</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应改为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沙坪镇</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以水利资源丰富闻名</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。由</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每到牡丹花开遍山野之时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会引无数游人尽欢颜</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应先说当地特点</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后说对游人的吸引</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所以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为了吸引游客前来游玩而开展摸鱼比赛、划船比赛等特色活动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应改为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组织开展摸鱼比赛、划船比赛等特色活动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吸引游客前来游玩</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168525"/>
          </a:xfrm>
          <a:prstGeom prst="rect">
            <a:avLst/>
          </a:prstGeom>
        </p:spPr>
        <p:txBody>
          <a:bodyPr wrap="square">
            <a:spAutoFit/>
          </a:bodyPr>
          <a:lstStyle/>
          <a:p>
            <a:pPr>
              <a:lnSpc>
                <a:spcPct val="150000"/>
              </a:lnSpc>
            </a:pPr>
            <a:r>
              <a:rPr lang="en-US"/>
              <a:t>5.</a:t>
            </a:r>
            <a:r>
              <a:t>[2022名师原创]文段中画横线的语句是短句,请把句子改成一个长单句。可以改变语序、少量增删词语,但不得改变原意。(5分)</a:t>
            </a:r>
          </a:p>
          <a:p>
            <a:pPr>
              <a:lnSpc>
                <a:spcPct val="150000"/>
              </a:lnSpc>
            </a:pPr>
            <a:r>
              <a:t>　</a:t>
            </a:r>
            <a:r>
              <a:rPr>
                <a:latin typeface="楷体" panose="02010609060101010101" pitchFamily="49" charset="-122"/>
                <a:ea typeface="楷体" panose="02010609060101010101" pitchFamily="49" charset="-122"/>
              </a:rPr>
              <a:t>　黑麦草作为外来物种是我国主动引入的,最初引入是作牧草之用。</a:t>
            </a:r>
            <a:r>
              <a:rPr u="sng">
                <a:latin typeface="楷体" panose="02010609060101010101" pitchFamily="49" charset="-122"/>
                <a:ea typeface="楷体" panose="02010609060101010101" pitchFamily="49" charset="-122"/>
              </a:rPr>
              <a:t>随着时代的发展,城市生活中不断增加对草坪的需求,黑麦草作为冷季型草,也在牧草之外发展出来另一个主要用途——做草坪。</a:t>
            </a:r>
            <a:endParaRPr u="sng">
              <a:latin typeface="楷体" panose="02010609060101010101" pitchFamily="49" charset="-122"/>
              <a:ea typeface="楷体" panose="02010609060101010101" pitchFamily="49" charset="-122"/>
            </a:endParaRPr>
          </a:p>
          <a:p>
            <a:pPr>
              <a:lnSpc>
                <a:spcPct val="150000"/>
              </a:lnSpc>
            </a:pPr>
            <a:r>
              <a:t>答: </a:t>
            </a:r>
            <a:r>
              <a:rPr lang="en-US" u="sng"/>
              <a:t>                                                                                                                                                      </a:t>
            </a:r>
            <a:r>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6799" y="3038944"/>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191332" y="3449469"/>
            <a:ext cx="11537632" cy="2951705"/>
          </a:xfrm>
          <a:prstGeom prst="rect">
            <a:avLst/>
          </a:prstGeom>
        </p:spPr>
        <p:txBody>
          <a:bodyPr wrap="square">
            <a:spAutoFit/>
          </a:bodyPr>
          <a:lstStyle/>
          <a:p>
            <a:pPr>
              <a:lnSpc>
                <a:spcPct val="150000"/>
              </a:lnSpc>
            </a:pPr>
            <a:r>
              <a:rPr altLang="zh-CN"/>
              <a:t>5.【参考答案】　随着时代的发展和城市生活中对草坪需求的不断增加,(2分)作为冷季型草的黑麦草也在牧草之外发展出来另一个主要用途——做草坪。(3分)</a:t>
            </a:r>
            <a:endParaRPr lang="en-US" altLang="zh-CN"/>
          </a:p>
          <a:p>
            <a:pPr>
              <a:lnSpc>
                <a:spcPct val="150000"/>
              </a:lnSpc>
            </a:pPr>
            <a:r>
              <a:rPr lang="zh-CN" altLang="zh-CN"/>
              <a:t>【解题思路】　</a:t>
            </a:r>
            <a:r>
              <a:rPr lang="zh-CN" altLang="zh-CN" u="wavy">
                <a:latin typeface="楷体" panose="02010609060101010101" pitchFamily="49" charset="-122"/>
                <a:ea typeface="楷体" panose="02010609060101010101" pitchFamily="49" charset="-122"/>
              </a:rPr>
              <a:t>长单句是结构复杂、字数多、容量大的单句</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只包含一套主谓宾结构</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改短句为长单句时</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可先确定主干句</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再将其他内容改写为主干句的状语、定语等。</a:t>
            </a:r>
            <a:r>
              <a:rPr lang="zh-CN" altLang="zh-CN">
                <a:latin typeface="楷体" panose="02010609060101010101" pitchFamily="49" charset="-122"/>
                <a:ea typeface="楷体" panose="02010609060101010101" pitchFamily="49" charset="-122"/>
              </a:rPr>
              <a:t>画横线的句子中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叙述主体为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黑麦草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叙述的主要内容是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在牧草之外发展出来另一个主要用途</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做草坪</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这两部分可构成长单句的主干。</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随着时代的发展</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城市生活中不断增加对草坪的需求</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可改写为由</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随着</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领起的句子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作状语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作为冷季型草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可改写为</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黑麦草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的定语。厘清句子成分后</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用流畅的语句进行重组即可。</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168525"/>
          </a:xfrm>
          <a:prstGeom prst="rect">
            <a:avLst/>
          </a:prstGeom>
        </p:spPr>
        <p:txBody>
          <a:bodyPr wrap="square">
            <a:spAutoFit/>
          </a:bodyPr>
          <a:lstStyle/>
          <a:p>
            <a:pPr>
              <a:lnSpc>
                <a:spcPct val="150000"/>
              </a:lnSpc>
            </a:pPr>
            <a:r>
              <a:t> </a:t>
            </a:r>
            <a:r>
              <a:rPr lang="en-US"/>
              <a:t>6.</a:t>
            </a:r>
            <a:r>
              <a:t>[2022广东佛山二检改编]下面的句子是个长句,请改成4个较短的语句。可以改变语序、少量增删词语,但不得改变原意,每句不得超过30字。(5分)</a:t>
            </a:r>
          </a:p>
          <a:p>
            <a:pPr>
              <a:lnSpc>
                <a:spcPct val="150000"/>
              </a:lnSpc>
            </a:pPr>
            <a:r>
              <a:t>　　</a:t>
            </a:r>
            <a:r>
              <a:rPr>
                <a:latin typeface="楷体" panose="02010609060101010101" pitchFamily="49" charset="-122"/>
                <a:ea typeface="楷体" panose="02010609060101010101" pitchFamily="49" charset="-122"/>
              </a:rPr>
              <a:t>自主神经系统控制着人体很难感受到其存在的如呼吸、心跳、血液流动、内脏的运作和温度调节等许多在我们无意识的情况下运转的功能。</a:t>
            </a:r>
            <a:endParaRPr>
              <a:latin typeface="楷体" panose="02010609060101010101" pitchFamily="49" charset="-122"/>
              <a:ea typeface="楷体" panose="02010609060101010101" pitchFamily="49" charset="-122"/>
            </a:endParaRPr>
          </a:p>
          <a:p>
            <a:pPr>
              <a:lnSpc>
                <a:spcPct val="150000"/>
              </a:lnSpc>
            </a:pPr>
            <a:r>
              <a:t>答: </a:t>
            </a:r>
            <a:r>
              <a:rPr lang="en-US"/>
              <a:t> </a:t>
            </a:r>
            <a:r>
              <a:rPr lang="en-US" u="sng"/>
              <a:t>                                                                                                                                                       </a:t>
            </a:r>
            <a:r>
              <a:t> </a:t>
            </a:r>
            <a:r>
              <a:rPr lang="zh-CN"/>
              <a:t>。</a:t>
            </a:r>
            <a:endParaRPr lang="zh-CN"/>
          </a:p>
        </p:txBody>
      </p:sp>
      <p:sp>
        <p:nvSpPr>
          <p:cNvPr id="9" name="文本框 8"/>
          <p:cNvSpPr txBox="1"/>
          <p:nvPr/>
        </p:nvSpPr>
        <p:spPr>
          <a:xfrm>
            <a:off x="329974" y="315059"/>
            <a:ext cx="2087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2    </a:t>
            </a:r>
            <a:r>
              <a:rPr lang="zh-CN" altLang="en-US" sz="2000" b="1">
                <a:solidFill>
                  <a:schemeClr val="bg1"/>
                </a:solidFill>
              </a:rPr>
              <a:t>变换句式</a:t>
            </a:r>
            <a:endParaRPr lang="zh-CN" altLang="en-US" sz="2000" b="1">
              <a:solidFill>
                <a:schemeClr val="bg1"/>
              </a:solidFill>
            </a:endParaRPr>
          </a:p>
        </p:txBody>
      </p:sp>
      <p:sp>
        <p:nvSpPr>
          <p:cNvPr id="7" name="文本框 6"/>
          <p:cNvSpPr txBox="1"/>
          <p:nvPr/>
        </p:nvSpPr>
        <p:spPr>
          <a:xfrm>
            <a:off x="326799" y="3061303"/>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6799" y="3538073"/>
            <a:ext cx="11537632" cy="2536207"/>
          </a:xfrm>
          <a:prstGeom prst="rect">
            <a:avLst/>
          </a:prstGeom>
        </p:spPr>
        <p:txBody>
          <a:bodyPr wrap="square">
            <a:spAutoFit/>
          </a:bodyPr>
          <a:lstStyle/>
          <a:p>
            <a:pPr>
              <a:lnSpc>
                <a:spcPct val="150000"/>
              </a:lnSpc>
            </a:pPr>
            <a:r>
              <a:rPr altLang="zh-CN"/>
              <a:t>6.【参考答案】　①自主神经系统控制着人体的许多功能。②这些功能包括呼吸、心跳、血液流动、内脏的运作和温度调节等。③它们是在我们无意识的情况下运转的。④人体很难感受到其存在。(每句1分,句意通顺1分)</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解答本题</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可先抽取出句子主干</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自主神经系统控制着许多功能。再将</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人体很难感受到其存在的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如呼吸、心跳</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温度调节等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在我们无意识的情况下运转的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这三个定语抽取出来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使其单独成句。需要特别强调的是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长句改短句要注意所改短句之间的逻辑顺序。因为句子主干的宾语是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许多功能</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所以接下来先谈有哪些功能</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再谈这些功能的运转</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最后说人体很难感受到其存在。</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1975480" y="2428799"/>
            <a:ext cx="8241030" cy="922020"/>
          </a:xfrm>
          <a:prstGeom prst="rect">
            <a:avLst/>
          </a:prstGeom>
          <a:noFill/>
        </p:spPr>
        <p:txBody>
          <a:bodyPr wrap="none" rtlCol="0">
            <a:spAutoFit/>
          </a:bodyPr>
          <a:lstStyle/>
          <a:p>
            <a:pPr algn="ctr"/>
            <a:r>
              <a:rPr lang="zh-CN" altLang="en-US" sz="5400">
                <a:solidFill>
                  <a:schemeClr val="tx1">
                    <a:lumMod val="95000"/>
                    <a:lumOff val="5000"/>
                  </a:schemeClr>
                </a:solidFill>
              </a:rPr>
              <a:t> 考点</a:t>
            </a:r>
            <a:r>
              <a:rPr lang="en-US" altLang="zh-CN" sz="5400">
                <a:solidFill>
                  <a:schemeClr val="tx1">
                    <a:lumMod val="95000"/>
                    <a:lumOff val="5000"/>
                  </a:schemeClr>
                </a:solidFill>
              </a:rPr>
              <a:t>3</a:t>
            </a:r>
            <a:r>
              <a:rPr lang="zh-CN" altLang="en-US" sz="5400">
                <a:solidFill>
                  <a:schemeClr val="tx1">
                    <a:lumMod val="95000"/>
                    <a:lumOff val="5000"/>
                  </a:schemeClr>
                </a:solidFill>
              </a:rPr>
              <a:t>　正确使用修辞手法</a:t>
            </a:r>
            <a:endParaRPr lang="zh-CN" altLang="en-US" sz="5400">
              <a:solidFill>
                <a:schemeClr val="tx1">
                  <a:lumMod val="95000"/>
                  <a:lumOff val="5000"/>
                </a:schemeClr>
              </a:solidFill>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3782061"/>
          </a:xfrm>
          <a:prstGeom prst="rect">
            <a:avLst/>
          </a:prstGeom>
        </p:spPr>
        <p:txBody>
          <a:bodyPr wrap="square">
            <a:spAutoFit/>
          </a:bodyPr>
          <a:lstStyle/>
          <a:p>
            <a:pPr>
              <a:lnSpc>
                <a:spcPct val="150000"/>
              </a:lnSpc>
            </a:pPr>
            <a:r>
              <a:rPr lang="en-US"/>
              <a:t>1.</a:t>
            </a:r>
            <a:r>
              <a:rPr lang="zh-CN" altLang="en-US"/>
              <a:t> </a:t>
            </a:r>
            <a:r>
              <a:rPr lang="en-US" altLang="zh-CN"/>
              <a:t>[2022</a:t>
            </a:r>
            <a:r>
              <a:rPr lang="zh-CN" altLang="en-US"/>
              <a:t>江苏四校检测改编</a:t>
            </a:r>
            <a:r>
              <a:rPr lang="en-US" altLang="zh-CN"/>
              <a:t>]</a:t>
            </a:r>
            <a:r>
              <a:rPr lang="zh-CN" altLang="en-US"/>
              <a:t>下列各项中</a:t>
            </a:r>
            <a:r>
              <a:rPr lang="en-US" altLang="zh-CN"/>
              <a:t>,</a:t>
            </a:r>
            <a:r>
              <a:rPr lang="zh-CN" altLang="en-US"/>
              <a:t>和画波浪线的句子使用的修辞手法相同的一项是</a:t>
            </a:r>
            <a:r>
              <a:rPr lang="en-US" altLang="zh-CN"/>
              <a:t>(3</a:t>
            </a:r>
            <a:r>
              <a:rPr lang="zh-CN" altLang="en-US"/>
              <a:t>分</a:t>
            </a:r>
            <a:r>
              <a:rPr lang="en-US" altLang="zh-CN"/>
              <a:t>)	(</a:t>
            </a:r>
            <a:r>
              <a:rPr lang="zh-CN" altLang="en-US"/>
              <a:t>　　</a:t>
            </a:r>
            <a:r>
              <a:rPr lang="en-US" altLang="zh-CN"/>
              <a:t>)</a:t>
            </a:r>
            <a:endParaRPr lang="en-US" altLang="zh-CN"/>
          </a:p>
          <a:p>
            <a:pPr>
              <a:lnSpc>
                <a:spcPct val="150000"/>
              </a:lnSpc>
            </a:pPr>
            <a:r>
              <a:rPr lang="zh-CN" altLang="en-US"/>
              <a:t>　　</a:t>
            </a:r>
            <a:r>
              <a:rPr lang="zh-CN" altLang="en-US">
                <a:latin typeface="楷体" panose="02010609060101010101" pitchFamily="49" charset="-122"/>
                <a:ea typeface="楷体" panose="02010609060101010101" pitchFamily="49" charset="-122"/>
              </a:rPr>
              <a:t>中科院</a:t>
            </a:r>
            <a:r>
              <a:rPr lang="en-US" altLang="zh-CN">
                <a:latin typeface="楷体" panose="02010609060101010101" pitchFamily="49" charset="-122"/>
                <a:ea typeface="楷体" panose="02010609060101010101" pitchFamily="49" charset="-122"/>
              </a:rPr>
              <a:t>2022</a:t>
            </a:r>
            <a:r>
              <a:rPr lang="zh-CN" altLang="en-US">
                <a:latin typeface="楷体" panose="02010609060101010101" pitchFamily="49" charset="-122"/>
                <a:ea typeface="楷体" panose="02010609060101010101" pitchFamily="49" charset="-122"/>
              </a:rPr>
              <a:t>跨年科学演讲在短视频平台火了。规范场论、量子力学、电磁学</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一个个听上去艰涩的物理术语被转化成通俗易懂的语言</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吸引了</a:t>
            </a:r>
            <a:r>
              <a:rPr lang="en-US" altLang="zh-CN">
                <a:latin typeface="楷体" panose="02010609060101010101" pitchFamily="49" charset="-122"/>
                <a:ea typeface="楷体" panose="02010609060101010101" pitchFamily="49" charset="-122"/>
              </a:rPr>
              <a:t>260</a:t>
            </a:r>
            <a:r>
              <a:rPr lang="zh-CN" altLang="en-US">
                <a:latin typeface="楷体" panose="02010609060101010101" pitchFamily="49" charset="-122"/>
                <a:ea typeface="楷体" panose="02010609060101010101" pitchFamily="49" charset="-122"/>
              </a:rPr>
              <a:t>万网友观看。</a:t>
            </a:r>
            <a:r>
              <a:rPr lang="zh-CN" altLang="en-US" u="sng">
                <a:latin typeface="楷体" panose="02010609060101010101" pitchFamily="49" charset="-122"/>
                <a:ea typeface="楷体" panose="02010609060101010101" pitchFamily="49" charset="-122"/>
              </a:rPr>
              <a:t>“科普的使命就是让人放下对高深学科的抵触</a:t>
            </a:r>
            <a:r>
              <a:rPr lang="en-US" altLang="zh-CN" u="sng">
                <a:latin typeface="楷体" panose="02010609060101010101" pitchFamily="49" charset="-122"/>
                <a:ea typeface="楷体" panose="02010609060101010101" pitchFamily="49" charset="-122"/>
              </a:rPr>
              <a:t>,</a:t>
            </a:r>
            <a:r>
              <a:rPr lang="zh-CN" altLang="en-US" u="sng">
                <a:latin typeface="楷体" panose="02010609060101010101" pitchFamily="49" charset="-122"/>
                <a:ea typeface="楷体" panose="02010609060101010101" pitchFamily="49" charset="-122"/>
              </a:rPr>
              <a:t>把人‘领进门’</a:t>
            </a:r>
            <a:r>
              <a:rPr lang="en-US" altLang="zh-CN" u="sng">
                <a:latin typeface="楷体" panose="02010609060101010101" pitchFamily="49" charset="-122"/>
                <a:ea typeface="楷体" panose="02010609060101010101" pitchFamily="49" charset="-122"/>
              </a:rPr>
              <a:t>,</a:t>
            </a:r>
            <a:r>
              <a:rPr lang="zh-CN" altLang="en-US" u="sng">
                <a:latin typeface="楷体" panose="02010609060101010101" pitchFamily="49" charset="-122"/>
                <a:ea typeface="楷体" panose="02010609060101010101" pitchFamily="49" charset="-122"/>
              </a:rPr>
              <a:t>弥合科学与公众之间的认知鸿沟。”</a:t>
            </a:r>
            <a:r>
              <a:rPr lang="zh-CN" altLang="en-US">
                <a:latin typeface="楷体" panose="02010609060101010101" pitchFamily="49" charset="-122"/>
                <a:ea typeface="楷体" panose="02010609060101010101" pitchFamily="49" charset="-122"/>
              </a:rPr>
              <a:t>北京师范大学艺术与传媒学院影视传媒系系主任陈刚说。</a:t>
            </a:r>
            <a:endParaRPr lang="zh-CN" altLang="en-US">
              <a:latin typeface="楷体" panose="02010609060101010101" pitchFamily="49" charset="-122"/>
              <a:ea typeface="楷体" panose="02010609060101010101" pitchFamily="49" charset="-122"/>
            </a:endParaRPr>
          </a:p>
          <a:p>
            <a:pPr>
              <a:lnSpc>
                <a:spcPct val="150000"/>
              </a:lnSpc>
            </a:pPr>
            <a:r>
              <a:rPr lang="en-US" altLang="zh-CN"/>
              <a:t>A.</a:t>
            </a:r>
            <a:r>
              <a:rPr lang="zh-CN" altLang="en-US"/>
              <a:t>但使龙城飞将在</a:t>
            </a:r>
            <a:r>
              <a:rPr lang="en-US" altLang="zh-CN"/>
              <a:t>,</a:t>
            </a:r>
            <a:r>
              <a:rPr lang="zh-CN" altLang="en-US"/>
              <a:t>不教胡马度阴山。</a:t>
            </a:r>
            <a:endParaRPr lang="zh-CN" altLang="en-US"/>
          </a:p>
          <a:p>
            <a:pPr>
              <a:lnSpc>
                <a:spcPct val="150000"/>
              </a:lnSpc>
            </a:pPr>
            <a:r>
              <a:rPr lang="en-US" altLang="zh-CN"/>
              <a:t>B.</a:t>
            </a:r>
            <a:r>
              <a:rPr lang="zh-CN" altLang="en-US"/>
              <a:t>久在樊笼里</a:t>
            </a:r>
            <a:r>
              <a:rPr lang="en-US" altLang="zh-CN"/>
              <a:t>,</a:t>
            </a:r>
            <a:r>
              <a:rPr lang="zh-CN" altLang="en-US"/>
              <a:t>复得返自然。</a:t>
            </a:r>
            <a:endParaRPr lang="zh-CN" altLang="en-US"/>
          </a:p>
          <a:p>
            <a:pPr>
              <a:lnSpc>
                <a:spcPct val="150000"/>
              </a:lnSpc>
            </a:pPr>
            <a:r>
              <a:rPr lang="en-US" altLang="zh-CN"/>
              <a:t>C.</a:t>
            </a:r>
            <a:r>
              <a:rPr lang="zh-CN" altLang="en-US"/>
              <a:t>湖月照我影</a:t>
            </a:r>
            <a:r>
              <a:rPr lang="en-US" altLang="zh-CN"/>
              <a:t>,</a:t>
            </a:r>
            <a:r>
              <a:rPr lang="zh-CN" altLang="en-US"/>
              <a:t>送我至剡溪。</a:t>
            </a:r>
            <a:endParaRPr lang="zh-CN" altLang="en-US"/>
          </a:p>
          <a:p>
            <a:pPr>
              <a:lnSpc>
                <a:spcPct val="150000"/>
              </a:lnSpc>
            </a:pPr>
            <a:r>
              <a:rPr lang="en-US" altLang="zh-CN"/>
              <a:t>D.</a:t>
            </a:r>
            <a:r>
              <a:rPr lang="zh-CN" altLang="en-US"/>
              <a:t>不以物喜</a:t>
            </a:r>
            <a:r>
              <a:rPr lang="en-US" altLang="zh-CN"/>
              <a:t>,</a:t>
            </a:r>
            <a:r>
              <a:rPr lang="zh-CN" altLang="en-US"/>
              <a:t>不以己悲。</a:t>
            </a:r>
            <a:endParaRPr lang="zh-CN" altLang="en-US"/>
          </a:p>
          <a:p>
            <a:pPr>
              <a:lnSpc>
                <a:spcPct val="150000"/>
              </a:lnSpc>
            </a:pPr>
            <a:endParaRPr lang="en-US"/>
          </a:p>
        </p:txBody>
      </p:sp>
      <p:sp>
        <p:nvSpPr>
          <p:cNvPr id="9" name="文本框 8"/>
          <p:cNvSpPr txBox="1"/>
          <p:nvPr/>
        </p:nvSpPr>
        <p:spPr>
          <a:xfrm>
            <a:off x="329974" y="315059"/>
            <a:ext cx="3103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3    </a:t>
            </a:r>
            <a:r>
              <a:rPr lang="zh-CN" altLang="en-US" sz="2000" b="1">
                <a:solidFill>
                  <a:schemeClr val="bg1"/>
                </a:solidFill>
              </a:rPr>
              <a:t>正确使用修辞手法</a:t>
            </a:r>
            <a:endParaRPr lang="zh-CN" altLang="en-US" sz="2000" b="1">
              <a:solidFill>
                <a:schemeClr val="bg1"/>
              </a:solidFill>
            </a:endParaRPr>
          </a:p>
        </p:txBody>
      </p:sp>
      <p:sp>
        <p:nvSpPr>
          <p:cNvPr id="7" name="文本框 6"/>
          <p:cNvSpPr txBox="1"/>
          <p:nvPr/>
        </p:nvSpPr>
        <p:spPr>
          <a:xfrm>
            <a:off x="329974" y="423100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4754794"/>
            <a:ext cx="11537632" cy="1200329"/>
          </a:xfrm>
          <a:prstGeom prst="rect">
            <a:avLst/>
          </a:prstGeom>
        </p:spPr>
        <p:txBody>
          <a:bodyPr wrap="square">
            <a:spAutoFit/>
          </a:bodyPr>
          <a:lstStyle/>
          <a:p>
            <a:r>
              <a:rPr lang="en-US" altLang="zh-CN"/>
              <a:t>1.B</a:t>
            </a:r>
            <a:r>
              <a:rPr lang="zh-CN" altLang="zh-CN"/>
              <a:t>　画波浪线的句子使用的修辞手法是比喻</a:t>
            </a:r>
            <a:r>
              <a:rPr lang="en-US" altLang="zh-CN"/>
              <a:t>,</a:t>
            </a:r>
            <a:r>
              <a:rPr lang="zh-CN" altLang="zh-CN"/>
              <a:t>把</a:t>
            </a:r>
            <a:r>
              <a:rPr lang="en-US" altLang="zh-CN"/>
              <a:t>“</a:t>
            </a:r>
            <a:r>
              <a:rPr lang="zh-CN" altLang="zh-CN"/>
              <a:t>科学与公众之间的认知界线</a:t>
            </a:r>
            <a:r>
              <a:rPr lang="en-US" altLang="zh-CN"/>
              <a:t>”</a:t>
            </a:r>
            <a:r>
              <a:rPr lang="zh-CN" altLang="zh-CN"/>
              <a:t>比喻成</a:t>
            </a:r>
            <a:r>
              <a:rPr lang="en-US" altLang="zh-CN"/>
              <a:t>“</a:t>
            </a:r>
            <a:r>
              <a:rPr lang="zh-CN" altLang="zh-CN"/>
              <a:t>鸿沟</a:t>
            </a:r>
            <a:r>
              <a:rPr lang="en-US" altLang="zh-CN"/>
              <a:t>”</a:t>
            </a:r>
            <a:r>
              <a:rPr lang="zh-CN" altLang="zh-CN"/>
              <a:t>。</a:t>
            </a:r>
            <a:r>
              <a:rPr lang="en-US" altLang="zh-CN"/>
              <a:t>A</a:t>
            </a:r>
            <a:r>
              <a:rPr lang="zh-CN" altLang="zh-CN"/>
              <a:t>项</a:t>
            </a:r>
            <a:r>
              <a:rPr lang="en-US" altLang="zh-CN"/>
              <a:t>,</a:t>
            </a:r>
            <a:r>
              <a:rPr lang="zh-CN" altLang="zh-CN"/>
              <a:t>使用了借代的修辞手法</a:t>
            </a:r>
            <a:r>
              <a:rPr lang="en-US" altLang="zh-CN"/>
              <a:t>,“</a:t>
            </a:r>
            <a:r>
              <a:rPr lang="zh-CN" altLang="zh-CN"/>
              <a:t>龙城飞将</a:t>
            </a:r>
            <a:r>
              <a:rPr lang="en-US" altLang="zh-CN"/>
              <a:t>”</a:t>
            </a:r>
            <a:r>
              <a:rPr lang="zh-CN" altLang="zh-CN"/>
              <a:t>代指杰出的将领</a:t>
            </a:r>
            <a:r>
              <a:rPr lang="en-US" altLang="zh-CN"/>
              <a:t>,“</a:t>
            </a:r>
            <a:r>
              <a:rPr lang="zh-CN" altLang="zh-CN"/>
              <a:t>胡马</a:t>
            </a:r>
            <a:r>
              <a:rPr lang="en-US" altLang="zh-CN"/>
              <a:t>”</a:t>
            </a:r>
            <a:r>
              <a:rPr lang="zh-CN" altLang="zh-CN"/>
              <a:t>代指外族入侵的骑兵。</a:t>
            </a:r>
            <a:r>
              <a:rPr lang="en-US" altLang="zh-CN"/>
              <a:t>B</a:t>
            </a:r>
            <a:r>
              <a:rPr lang="zh-CN" altLang="zh-CN"/>
              <a:t>项</a:t>
            </a:r>
            <a:r>
              <a:rPr lang="en-US" altLang="zh-CN"/>
              <a:t>,</a:t>
            </a:r>
            <a:r>
              <a:rPr lang="zh-CN" altLang="zh-CN"/>
              <a:t>使用了比喻的修辞手法</a:t>
            </a:r>
            <a:r>
              <a:rPr lang="en-US" altLang="zh-CN"/>
              <a:t>,</a:t>
            </a:r>
            <a:r>
              <a:rPr lang="zh-CN" altLang="zh-CN"/>
              <a:t>把</a:t>
            </a:r>
            <a:r>
              <a:rPr lang="en-US" altLang="zh-CN"/>
              <a:t>“</a:t>
            </a:r>
            <a:r>
              <a:rPr lang="zh-CN" altLang="zh-CN"/>
              <a:t>官场</a:t>
            </a:r>
            <a:r>
              <a:rPr lang="en-US" altLang="zh-CN"/>
              <a:t>”</a:t>
            </a:r>
            <a:r>
              <a:rPr lang="zh-CN" altLang="zh-CN"/>
              <a:t>比作</a:t>
            </a:r>
            <a:r>
              <a:rPr lang="en-US" altLang="zh-CN"/>
              <a:t>“</a:t>
            </a:r>
            <a:r>
              <a:rPr lang="zh-CN" altLang="zh-CN"/>
              <a:t>樊笼</a:t>
            </a:r>
            <a:r>
              <a:rPr lang="en-US" altLang="zh-CN"/>
              <a:t>”</a:t>
            </a:r>
            <a:r>
              <a:rPr lang="zh-CN" altLang="zh-CN"/>
              <a:t>。</a:t>
            </a:r>
            <a:r>
              <a:rPr lang="en-US" altLang="zh-CN"/>
              <a:t>C</a:t>
            </a:r>
            <a:r>
              <a:rPr lang="zh-CN" altLang="zh-CN"/>
              <a:t>项</a:t>
            </a:r>
            <a:r>
              <a:rPr lang="en-US" altLang="zh-CN"/>
              <a:t>,</a:t>
            </a:r>
            <a:r>
              <a:rPr lang="zh-CN" altLang="zh-CN"/>
              <a:t>使用了拟人的修辞手法</a:t>
            </a:r>
            <a:r>
              <a:rPr lang="en-US" altLang="zh-CN"/>
              <a:t>,</a:t>
            </a:r>
            <a:r>
              <a:rPr lang="zh-CN" altLang="zh-CN"/>
              <a:t>湖月</a:t>
            </a:r>
            <a:r>
              <a:rPr lang="en-US" altLang="zh-CN"/>
              <a:t>“</a:t>
            </a:r>
            <a:r>
              <a:rPr lang="zh-CN" altLang="zh-CN"/>
              <a:t>送我</a:t>
            </a:r>
            <a:r>
              <a:rPr lang="en-US" altLang="zh-CN"/>
              <a:t>”</a:t>
            </a:r>
            <a:r>
              <a:rPr lang="zh-CN" altLang="zh-CN"/>
              <a:t>至剡溪</a:t>
            </a:r>
            <a:r>
              <a:rPr lang="en-US" altLang="zh-CN"/>
              <a:t>,</a:t>
            </a:r>
            <a:r>
              <a:rPr lang="zh-CN" altLang="zh-CN"/>
              <a:t>赋予月以人的动作。</a:t>
            </a:r>
            <a:r>
              <a:rPr lang="en-US" altLang="zh-CN"/>
              <a:t>D</a:t>
            </a:r>
            <a:r>
              <a:rPr lang="zh-CN" altLang="zh-CN"/>
              <a:t>项</a:t>
            </a:r>
            <a:r>
              <a:rPr lang="en-US" altLang="zh-CN"/>
              <a:t>,</a:t>
            </a:r>
            <a:r>
              <a:rPr lang="zh-CN" altLang="zh-CN"/>
              <a:t>使用了互文的修辞手法</a:t>
            </a:r>
            <a:r>
              <a:rPr lang="en-US" altLang="zh-CN"/>
              <a:t>,</a:t>
            </a:r>
            <a:r>
              <a:rPr lang="zh-CN" altLang="zh-CN"/>
              <a:t>其意思为</a:t>
            </a:r>
            <a:r>
              <a:rPr lang="en-US" altLang="zh-CN"/>
              <a:t>“</a:t>
            </a:r>
            <a:r>
              <a:rPr lang="zh-CN" altLang="zh-CN"/>
              <a:t>不以物喜悲</a:t>
            </a:r>
            <a:r>
              <a:rPr lang="en-US" altLang="zh-CN"/>
              <a:t>,</a:t>
            </a:r>
            <a:r>
              <a:rPr lang="zh-CN" altLang="zh-CN"/>
              <a:t>不以己喜悲</a:t>
            </a:r>
            <a:r>
              <a:rPr lang="en-US" altLang="zh-CN"/>
              <a:t>”</a:t>
            </a:r>
            <a:r>
              <a:rPr lang="zh-CN" altLang="zh-CN"/>
              <a:t>。</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2999740"/>
          </a:xfrm>
          <a:prstGeom prst="rect">
            <a:avLst/>
          </a:prstGeom>
        </p:spPr>
        <p:txBody>
          <a:bodyPr wrap="square">
            <a:spAutoFit/>
          </a:bodyPr>
          <a:lstStyle/>
          <a:p>
            <a:pPr>
              <a:lnSpc>
                <a:spcPct val="150000"/>
              </a:lnSpc>
            </a:pPr>
            <a:r>
              <a:rPr lang="en-US"/>
              <a:t>2.[2022山东潍坊统考改编]下列选项中使用的修辞手法与文段中画横线的句子相同的一项是(3分)	(　　)</a:t>
            </a:r>
            <a:endParaRPr lang="en-US"/>
          </a:p>
          <a:p>
            <a:pPr>
              <a:lnSpc>
                <a:spcPct val="150000"/>
              </a:lnSpc>
            </a:pPr>
            <a:r>
              <a:rPr lang="en-US"/>
              <a:t>　　</a:t>
            </a:r>
            <a:r>
              <a:rPr lang="en-US">
                <a:latin typeface="楷体" panose="02010609060101010101" pitchFamily="49" charset="-122"/>
                <a:ea typeface="楷体" panose="02010609060101010101" pitchFamily="49" charset="-122"/>
              </a:rPr>
              <a:t>这些野生迹象明显的胡杨树,拯救了这片荒芜的土地。粗粝的树干像被狂风肢解过一般,皮开肉绽。</a:t>
            </a:r>
            <a:r>
              <a:rPr lang="en-US" u="sng">
                <a:latin typeface="楷体" panose="02010609060101010101" pitchFamily="49" charset="-122"/>
                <a:ea typeface="楷体" panose="02010609060101010101" pitchFamily="49" charset="-122"/>
              </a:rPr>
              <a:t>树枝随心所欲地伸向四周,呈现着别样的姿态。</a:t>
            </a:r>
            <a:endParaRPr lang="en-US" u="sng">
              <a:latin typeface="楷体" panose="02010609060101010101" pitchFamily="49" charset="-122"/>
              <a:ea typeface="楷体" panose="02010609060101010101" pitchFamily="49" charset="-122"/>
            </a:endParaRPr>
          </a:p>
          <a:p>
            <a:pPr>
              <a:lnSpc>
                <a:spcPct val="150000"/>
              </a:lnSpc>
            </a:pPr>
            <a:r>
              <a:rPr lang="en-US"/>
              <a:t>A.世间行乐亦如此,古来万事东流水。</a:t>
            </a:r>
            <a:endParaRPr lang="en-US"/>
          </a:p>
          <a:p>
            <a:pPr>
              <a:lnSpc>
                <a:spcPct val="150000"/>
              </a:lnSpc>
            </a:pPr>
            <a:r>
              <a:rPr lang="en-US"/>
              <a:t>B.连峰去天不盈尺,枯松倒挂倚绝壁。</a:t>
            </a:r>
            <a:endParaRPr lang="en-US"/>
          </a:p>
          <a:p>
            <a:pPr>
              <a:lnSpc>
                <a:spcPct val="150000"/>
              </a:lnSpc>
            </a:pPr>
            <a:r>
              <a:rPr lang="en-US"/>
              <a:t>C.我寄愁心与明月,随君直到夜郎西。</a:t>
            </a:r>
            <a:endParaRPr lang="en-US"/>
          </a:p>
          <a:p>
            <a:pPr>
              <a:lnSpc>
                <a:spcPct val="150000"/>
              </a:lnSpc>
            </a:pPr>
            <a:r>
              <a:rPr lang="en-US"/>
              <a:t>D.主人下马客在船,举酒欲饮无管弦。</a:t>
            </a:r>
            <a:endParaRPr lang="en-US"/>
          </a:p>
        </p:txBody>
      </p:sp>
      <p:sp>
        <p:nvSpPr>
          <p:cNvPr id="9" name="文本框 8"/>
          <p:cNvSpPr txBox="1"/>
          <p:nvPr/>
        </p:nvSpPr>
        <p:spPr>
          <a:xfrm>
            <a:off x="329974" y="315059"/>
            <a:ext cx="3103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3    </a:t>
            </a:r>
            <a:r>
              <a:rPr lang="zh-CN" altLang="en-US" sz="2000" b="1">
                <a:solidFill>
                  <a:schemeClr val="bg1"/>
                </a:solidFill>
              </a:rPr>
              <a:t>正确使用修辞手法</a:t>
            </a:r>
            <a:endParaRPr lang="zh-CN" altLang="en-US" sz="2000" b="1">
              <a:solidFill>
                <a:schemeClr val="bg1"/>
              </a:solidFill>
            </a:endParaRPr>
          </a:p>
        </p:txBody>
      </p:sp>
      <p:sp>
        <p:nvSpPr>
          <p:cNvPr id="7" name="文本框 6"/>
          <p:cNvSpPr txBox="1"/>
          <p:nvPr/>
        </p:nvSpPr>
        <p:spPr>
          <a:xfrm>
            <a:off x="329974" y="423100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4754794"/>
            <a:ext cx="11537632" cy="922020"/>
          </a:xfrm>
          <a:prstGeom prst="rect">
            <a:avLst/>
          </a:prstGeom>
        </p:spPr>
        <p:txBody>
          <a:bodyPr wrap="square">
            <a:spAutoFit/>
          </a:bodyPr>
          <a:lstStyle/>
          <a:p>
            <a:pPr>
              <a:lnSpc>
                <a:spcPct val="150000"/>
              </a:lnSpc>
            </a:pPr>
            <a:r>
              <a:rPr altLang="zh-CN"/>
              <a:t>2.C　文段中画线句子使用了拟人的修辞手法。A项使用了比喻的修辞手法,B项使用了夸张的修辞手法,C项使用了拟人的修辞手法,D项使用了互文、借代的修辞手法。故选C。</a:t>
            </a:r>
            <a:endParaRPr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9974" y="816118"/>
            <a:ext cx="11537632" cy="1337945"/>
          </a:xfrm>
          <a:prstGeom prst="rect">
            <a:avLst/>
          </a:prstGeom>
        </p:spPr>
        <p:txBody>
          <a:bodyPr wrap="square">
            <a:spAutoFit/>
          </a:bodyPr>
          <a:lstStyle/>
          <a:p>
            <a:pPr>
              <a:lnSpc>
                <a:spcPct val="150000"/>
              </a:lnSpc>
            </a:pPr>
            <a:r>
              <a:rPr lang="en-US"/>
              <a:t>3. [2022江苏苏北四市调研改编]画横线的句子使用了什么修辞手法?请简要分析其构成和表达效果。(5分)</a:t>
            </a:r>
            <a:endParaRPr lang="en-US"/>
          </a:p>
          <a:p>
            <a:pPr>
              <a:lnSpc>
                <a:spcPct val="150000"/>
              </a:lnSpc>
            </a:pPr>
            <a:r>
              <a:rPr lang="en-US"/>
              <a:t>　</a:t>
            </a:r>
            <a:r>
              <a:rPr lang="en-US">
                <a:latin typeface="楷体" panose="02010609060101010101" pitchFamily="49" charset="-122"/>
                <a:ea typeface="楷体" panose="02010609060101010101" pitchFamily="49" charset="-122"/>
              </a:rPr>
              <a:t>　</a:t>
            </a:r>
            <a:r>
              <a:rPr lang="en-US" u="sng">
                <a:latin typeface="楷体" panose="02010609060101010101" pitchFamily="49" charset="-122"/>
                <a:ea typeface="楷体" panose="02010609060101010101" pitchFamily="49" charset="-122"/>
              </a:rPr>
              <a:t>川流不息于万年的黄河,是中华文明永续不绝的血脉</a:t>
            </a:r>
            <a:r>
              <a:rPr lang="en-US">
                <a:latin typeface="楷体" panose="02010609060101010101" pitchFamily="49" charset="-122"/>
                <a:ea typeface="楷体" panose="02010609060101010101" pitchFamily="49" charset="-122"/>
              </a:rPr>
              <a:t>,非物质文化遗产就是伴河而生、绵延相传的人间烟火。</a:t>
            </a:r>
            <a:endParaRPr lang="en-US">
              <a:latin typeface="楷体" panose="02010609060101010101" pitchFamily="49" charset="-122"/>
              <a:ea typeface="楷体" panose="02010609060101010101" pitchFamily="49" charset="-122"/>
            </a:endParaRPr>
          </a:p>
          <a:p>
            <a:pPr>
              <a:lnSpc>
                <a:spcPct val="150000"/>
              </a:lnSpc>
            </a:pPr>
            <a:r>
              <a:rPr lang="en-US"/>
              <a:t>答:</a:t>
            </a:r>
            <a:r>
              <a:rPr lang="en-US" u="sng"/>
              <a:t>                                                                              </a:t>
            </a:r>
            <a:r>
              <a:rPr lang="en-US"/>
              <a:t>  </a:t>
            </a:r>
            <a:r>
              <a:rPr lang="zh-CN" altLang="en-US"/>
              <a:t>。</a:t>
            </a:r>
            <a:endParaRPr lang="zh-CN" altLang="en-US"/>
          </a:p>
        </p:txBody>
      </p:sp>
      <p:sp>
        <p:nvSpPr>
          <p:cNvPr id="9" name="文本框 8"/>
          <p:cNvSpPr txBox="1"/>
          <p:nvPr/>
        </p:nvSpPr>
        <p:spPr>
          <a:xfrm>
            <a:off x="329974" y="315059"/>
            <a:ext cx="3103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3    </a:t>
            </a:r>
            <a:r>
              <a:rPr lang="zh-CN" altLang="en-US" sz="2000" b="1">
                <a:solidFill>
                  <a:schemeClr val="bg1"/>
                </a:solidFill>
              </a:rPr>
              <a:t>正确使用修辞手法</a:t>
            </a:r>
            <a:endParaRPr lang="zh-CN" altLang="en-US" sz="2000" b="1">
              <a:solidFill>
                <a:schemeClr val="bg1"/>
              </a:solidFill>
            </a:endParaRPr>
          </a:p>
        </p:txBody>
      </p:sp>
      <p:sp>
        <p:nvSpPr>
          <p:cNvPr id="7" name="文本框 6"/>
          <p:cNvSpPr txBox="1"/>
          <p:nvPr/>
        </p:nvSpPr>
        <p:spPr>
          <a:xfrm>
            <a:off x="329974" y="2515095"/>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228374" y="3117905"/>
            <a:ext cx="11537632" cy="2120709"/>
          </a:xfrm>
          <a:prstGeom prst="rect">
            <a:avLst/>
          </a:prstGeom>
        </p:spPr>
        <p:txBody>
          <a:bodyPr wrap="square">
            <a:spAutoFit/>
          </a:bodyPr>
          <a:lstStyle/>
          <a:p>
            <a:pPr>
              <a:lnSpc>
                <a:spcPct val="150000"/>
              </a:lnSpc>
            </a:pPr>
            <a:r>
              <a:rPr altLang="zh-CN"/>
              <a:t>3.【参考答案】　①比喻(或暗喻)(1分);②由黄河作本体,血脉作喻体构成。(2分)③表达效果:语言生动形象有感染力,生动地表明黄河对于滋养、延续中华文明的重要性。(2分)</a:t>
            </a:r>
            <a:endParaRPr lang="en-US" altLang="zh-CN"/>
          </a:p>
          <a:p>
            <a:pPr>
              <a:lnSpc>
                <a:spcPct val="150000"/>
              </a:lnSpc>
            </a:pPr>
            <a:r>
              <a:rPr lang="zh-CN" altLang="zh-CN"/>
              <a:t>【解题思路】　</a:t>
            </a:r>
            <a:r>
              <a:rPr lang="zh-CN" altLang="zh-CN">
                <a:latin typeface="楷体" panose="02010609060101010101" pitchFamily="49" charset="-122"/>
                <a:ea typeface="楷体" panose="02010609060101010101" pitchFamily="49" charset="-122"/>
              </a:rPr>
              <a:t>画线句把</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黄河</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比喻成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中华文明永续不绝的血脉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字连接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是暗喻手法。句中本体是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黄河</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喻体是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血脉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比喻词是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。这样比喻</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通过人们熟悉的血脉来展现黄河对中华文明的作用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生动形象地写出了黄河对于中华文明的养育作用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突出它的重要。</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239663" y="607658"/>
            <a:ext cx="11537632" cy="2584450"/>
          </a:xfrm>
          <a:prstGeom prst="rect">
            <a:avLst/>
          </a:prstGeom>
        </p:spPr>
        <p:txBody>
          <a:bodyPr wrap="square">
            <a:spAutoFit/>
          </a:bodyPr>
          <a:lstStyle/>
          <a:p>
            <a:pPr>
              <a:lnSpc>
                <a:spcPct val="150000"/>
              </a:lnSpc>
            </a:pPr>
            <a:r>
              <a:rPr lang="en-US"/>
              <a:t> 4.[2022广东四校联考改编]文段中画横线的句子使用了借代的修辞手法,请指出借代内容并简要分析其表达效果。(5分)</a:t>
            </a:r>
            <a:endParaRPr lang="en-US"/>
          </a:p>
          <a:p>
            <a:pPr>
              <a:lnSpc>
                <a:spcPct val="150000"/>
              </a:lnSpc>
            </a:pPr>
            <a:r>
              <a:rPr lang="en-US"/>
              <a:t>　　</a:t>
            </a:r>
            <a:r>
              <a:rPr lang="en-US">
                <a:latin typeface="楷体" panose="02010609060101010101" pitchFamily="49" charset="-122"/>
                <a:ea typeface="楷体" panose="02010609060101010101" pitchFamily="49" charset="-122"/>
              </a:rPr>
              <a:t>狮子在中国是外来物种,据史籍记载,汉代西域诸国进贡狮子,在之后一千多年里,狮子作为祥瑞贡品一直被呈献给皇帝。狮子在西方文化里是凶残暴躁的,代表强权和威严,来到中国后,起初也被奉为权威、庄严的代表。</a:t>
            </a:r>
            <a:r>
              <a:rPr lang="en-US" u="sng">
                <a:latin typeface="楷体" panose="02010609060101010101" pitchFamily="49" charset="-122"/>
                <a:ea typeface="楷体" panose="02010609060101010101" pitchFamily="49" charset="-122"/>
              </a:rPr>
              <a:t>唐朝末年,烽烟不断,狮子慢慢地像“王谢堂前燕”一样从庙堂走入寻常百姓家。</a:t>
            </a:r>
            <a:endParaRPr lang="en-US" u="sng">
              <a:latin typeface="楷体" panose="02010609060101010101" pitchFamily="49" charset="-122"/>
              <a:ea typeface="楷体" panose="02010609060101010101" pitchFamily="49" charset="-122"/>
            </a:endParaRPr>
          </a:p>
          <a:p>
            <a:pPr>
              <a:lnSpc>
                <a:spcPct val="150000"/>
              </a:lnSpc>
            </a:pPr>
            <a:r>
              <a:rPr lang="en-US"/>
              <a:t>答:  </a:t>
            </a:r>
            <a:r>
              <a:rPr lang="en-US" u="sng"/>
              <a:t>                                                                                                              </a:t>
            </a:r>
            <a:r>
              <a:rPr lang="en-US"/>
              <a:t> </a:t>
            </a:r>
            <a:r>
              <a:rPr lang="zh-CN" altLang="en-US"/>
              <a:t>。</a:t>
            </a:r>
            <a:endParaRPr lang="zh-CN" altLang="en-US"/>
          </a:p>
        </p:txBody>
      </p:sp>
      <p:sp>
        <p:nvSpPr>
          <p:cNvPr id="9" name="文本框 8"/>
          <p:cNvSpPr txBox="1"/>
          <p:nvPr/>
        </p:nvSpPr>
        <p:spPr>
          <a:xfrm>
            <a:off x="329974" y="315059"/>
            <a:ext cx="3103880" cy="398780"/>
          </a:xfrm>
          <a:prstGeom prst="rect">
            <a:avLst/>
          </a:prstGeom>
          <a:solidFill>
            <a:srgbClr val="F2AEB9"/>
          </a:solidFill>
        </p:spPr>
        <p:txBody>
          <a:bodyPr wrap="none" rtlCol="0">
            <a:spAutoFit/>
          </a:bodyPr>
          <a:lstStyle/>
          <a:p>
            <a:r>
              <a:rPr lang="zh-CN" altLang="en-US" sz="2000" b="1">
                <a:solidFill>
                  <a:schemeClr val="bg1"/>
                </a:solidFill>
              </a:rPr>
              <a:t>考点</a:t>
            </a:r>
            <a:r>
              <a:rPr lang="en-US" altLang="zh-CN" sz="2000" b="1">
                <a:solidFill>
                  <a:schemeClr val="bg1"/>
                </a:solidFill>
              </a:rPr>
              <a:t>3    </a:t>
            </a:r>
            <a:r>
              <a:rPr lang="zh-CN" altLang="en-US" sz="2000" b="1">
                <a:solidFill>
                  <a:schemeClr val="bg1"/>
                </a:solidFill>
              </a:rPr>
              <a:t>正确使用修辞手法</a:t>
            </a:r>
            <a:endParaRPr lang="zh-CN" altLang="en-US" sz="2000" b="1">
              <a:solidFill>
                <a:schemeClr val="bg1"/>
              </a:solidFill>
            </a:endParaRPr>
          </a:p>
        </p:txBody>
      </p:sp>
      <p:sp>
        <p:nvSpPr>
          <p:cNvPr id="7" name="文本框 6"/>
          <p:cNvSpPr txBox="1"/>
          <p:nvPr/>
        </p:nvSpPr>
        <p:spPr>
          <a:xfrm>
            <a:off x="329974" y="3092080"/>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252984" y="3192108"/>
            <a:ext cx="11537632" cy="3782702"/>
          </a:xfrm>
          <a:prstGeom prst="rect">
            <a:avLst/>
          </a:prstGeom>
        </p:spPr>
        <p:txBody>
          <a:bodyPr wrap="square">
            <a:spAutoFit/>
          </a:bodyPr>
          <a:lstStyle/>
          <a:p>
            <a:pPr>
              <a:lnSpc>
                <a:spcPct val="150000"/>
              </a:lnSpc>
            </a:pPr>
            <a:r>
              <a:rPr altLang="zh-CN"/>
              <a:t>4.【参考答案】　①句中用“烽烟”代指战争、战乱,用“庙堂”代指朝廷。(2分)②“烽烟不断”是指唐朝末年,战乱频发,社会动荡。“从庙堂走入寻常百姓家”意为本是宫廷贡品的狮子逐渐被民间大众所熟知。借代的使用让句子表达更形象具体,更简洁生动。(3分)</a:t>
            </a:r>
            <a:endParaRPr lang="en-US" altLang="zh-CN"/>
          </a:p>
          <a:p>
            <a:pPr>
              <a:lnSpc>
                <a:spcPct val="150000"/>
              </a:lnSpc>
            </a:pPr>
            <a:r>
              <a:rPr lang="zh-CN" altLang="zh-CN"/>
              <a:t>【解题思路】　</a:t>
            </a:r>
            <a:r>
              <a:rPr lang="zh-CN" altLang="zh-CN" u="wavy">
                <a:latin typeface="楷体" panose="02010609060101010101" pitchFamily="49" charset="-122"/>
                <a:ea typeface="楷体" panose="02010609060101010101" pitchFamily="49" charset="-122"/>
              </a:rPr>
              <a:t>借代</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是用借体来代指本体。恰当地运用借代可以引人联想</a:t>
            </a:r>
            <a:r>
              <a:rPr lang="en-US" altLang="zh-CN" u="wavy">
                <a:latin typeface="楷体" panose="02010609060101010101" pitchFamily="49" charset="-122"/>
                <a:ea typeface="楷体" panose="02010609060101010101" pitchFamily="49" charset="-122"/>
              </a:rPr>
              <a:t>,</a:t>
            </a:r>
            <a:r>
              <a:rPr lang="zh-CN" altLang="zh-CN" u="wavy">
                <a:latin typeface="楷体" panose="02010609060101010101" pitchFamily="49" charset="-122"/>
                <a:ea typeface="楷体" panose="02010609060101010101" pitchFamily="49" charset="-122"/>
              </a:rPr>
              <a:t>使语句拥有形象突出、特点鲜明、文笔精练、具体生动的效果。</a:t>
            </a:r>
            <a:r>
              <a:rPr lang="zh-CN" altLang="zh-CN">
                <a:latin typeface="楷体" panose="02010609060101010101" pitchFamily="49" charset="-122"/>
                <a:ea typeface="楷体" panose="02010609060101010101" pitchFamily="49" charset="-122"/>
              </a:rPr>
              <a:t>画线句中有两处借代</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烽烟不断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中的</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烽烟</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代指战争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二是</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庙堂</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代指朝廷。结合语境可知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唐朝末年</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烽烟不断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是说唐朝末年</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战争频繁</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社会动荡不安。结合</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狮子作为祥瑞贡品一直被呈献给皇帝</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狮子</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来到中国后</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起初也被奉为权威、庄严的代表</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狮子慢慢地像</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王谢堂前燕</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一样从庙堂走入寻常百姓家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可知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狮子一开始是作为贡品被呈献给皇帝</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而在战乱之中</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从庙堂走入寻常百姓家</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这是说狮子逐渐被广大百姓所熟知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借代让句意表达更为具体直观、简洁生动。</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608330" y="167640"/>
            <a:ext cx="11054715" cy="1146175"/>
          </a:xfrm>
        </p:spPr>
        <p:txBody>
          <a:bodyPr>
            <a:normAutofit/>
          </a:bodyPr>
          <a:p>
            <a:r>
              <a:rPr lang="zh-CN" altLang="en-US" sz="2000"/>
              <a:t>21．文中画横线的部分突出了“祖父”的衰老死亡和“我”的成长是一个同时发生的逐渐变化的过程，这一表达效果是怎么取得的？（4分）</a:t>
            </a:r>
            <a:br>
              <a:rPr lang="zh-CN" altLang="en-US" sz="2000"/>
            </a:br>
            <a:endParaRPr lang="zh-CN" altLang="en-US" sz="2000"/>
          </a:p>
        </p:txBody>
      </p:sp>
      <p:sp>
        <p:nvSpPr>
          <p:cNvPr id="3" name="内容占位符 2"/>
          <p:cNvSpPr>
            <a:spLocks noGrp="1"/>
          </p:cNvSpPr>
          <p:nvPr>
            <p:ph idx="1"/>
          </p:nvPr>
        </p:nvSpPr>
        <p:spPr/>
        <p:txBody>
          <a:bodyPr/>
          <a:p>
            <a:r>
              <a:rPr lang="zh-CN" altLang="en-US"/>
              <a:t>21．</a:t>
            </a:r>
            <a:r>
              <a:rPr lang="zh-CN" altLang="en-US">
                <a:solidFill>
                  <a:srgbClr val="FF0000"/>
                </a:solidFill>
              </a:rPr>
              <a:t>【示例】①以时间为序，将“我”与祖父的年龄对举，形成鲜明对比。②反复使用“我……，祖父……”的句式，不断强化祖父由衰老至死亡与“我”由出生至成长的同时发生的逐渐变化的过程。</a:t>
            </a:r>
            <a:endParaRPr lang="zh-CN" altLang="en-US">
              <a:solidFill>
                <a:srgbClr val="FF0000"/>
              </a:solidFill>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2651756" y="2571171"/>
            <a:ext cx="6888480" cy="1445260"/>
          </a:xfrm>
          <a:prstGeom prst="rect">
            <a:avLst/>
          </a:prstGeom>
          <a:noFill/>
        </p:spPr>
        <p:txBody>
          <a:bodyPr wrap="none" rtlCol="0">
            <a:spAutoFit/>
          </a:bodyPr>
          <a:lstStyle/>
          <a:p>
            <a:pPr algn="ctr"/>
            <a:r>
              <a:rPr lang="zh-CN" altLang="en-US" sz="8800">
                <a:solidFill>
                  <a:schemeClr val="tx1">
                    <a:lumMod val="95000"/>
                    <a:lumOff val="5000"/>
                  </a:schemeClr>
                </a:solidFill>
              </a:rPr>
              <a:t>情境创新专练</a:t>
            </a:r>
            <a:endParaRPr lang="zh-CN" altLang="en-US" sz="8800">
              <a:solidFill>
                <a:schemeClr val="tx1">
                  <a:lumMod val="95000"/>
                  <a:lumOff val="5000"/>
                </a:schemeClr>
              </a:solidFill>
              <a:latin typeface="+mn-ea"/>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6799" y="118888"/>
            <a:ext cx="11537632" cy="3415030"/>
          </a:xfrm>
          <a:prstGeom prst="rect">
            <a:avLst/>
          </a:prstGeom>
        </p:spPr>
        <p:txBody>
          <a:bodyPr wrap="square">
            <a:spAutoFit/>
          </a:bodyPr>
          <a:lstStyle/>
          <a:p>
            <a:pPr>
              <a:lnSpc>
                <a:spcPct val="150000"/>
              </a:lnSpc>
            </a:pPr>
          </a:p>
          <a:p>
            <a:pPr>
              <a:lnSpc>
                <a:spcPct val="150000"/>
              </a:lnSpc>
            </a:pPr>
            <a:r>
              <a:rPr lang="en-US"/>
              <a:t>1.</a:t>
            </a:r>
            <a:r>
              <a:t>[2022山东菏泽一模改编](新考向·分析句子与文段的比喻关系)文段中画横线的诗句与下文构成比喻关系,请简要分析其构成和表达效果。(5分)</a:t>
            </a:r>
          </a:p>
          <a:p>
            <a:pPr>
              <a:lnSpc>
                <a:spcPct val="150000"/>
              </a:lnSpc>
            </a:pPr>
            <a:r>
              <a:t>　　</a:t>
            </a:r>
            <a:r>
              <a:rPr>
                <a:latin typeface="楷体" panose="02010609060101010101" pitchFamily="49" charset="-122"/>
                <a:ea typeface="楷体" panose="02010609060101010101" pitchFamily="49" charset="-122"/>
              </a:rPr>
              <a:t>“等闲识得东风面,万紫千红总是春。”中华优秀传统文化是我们在世界文化激荡中站稳脚跟的坚实根基。我国的经典绘画作品中有太多可供挖掘的资源与素材,且都是独一无二的宝贵财富。只要创意产业的从业者增强文化自觉和文化自信,将当代生活的风尚和文化传统的血脉融合起来,我们就能创造更多创意丰富、制作考究的精品,在世界舞台上展现中国风格、中国气派。</a:t>
            </a:r>
            <a:endParaRPr>
              <a:latin typeface="楷体" panose="02010609060101010101" pitchFamily="49" charset="-122"/>
              <a:ea typeface="楷体" panose="02010609060101010101" pitchFamily="49" charset="-122"/>
            </a:endParaRPr>
          </a:p>
          <a:p>
            <a:pPr>
              <a:lnSpc>
                <a:spcPct val="150000"/>
              </a:lnSpc>
            </a:pPr>
            <a:r>
              <a:t>答:</a:t>
            </a:r>
            <a:r>
              <a:rPr u="sng"/>
              <a:t> </a:t>
            </a:r>
            <a:r>
              <a:rPr lang="en-US" u="sng"/>
              <a:t>                                                                                 </a:t>
            </a:r>
            <a:r>
              <a:rPr lang="en-US"/>
              <a:t> </a:t>
            </a:r>
            <a:r>
              <a:rPr lang="zh-CN"/>
              <a:t>。</a:t>
            </a:r>
            <a:endParaRPr lang="zh-CN"/>
          </a:p>
        </p:txBody>
      </p:sp>
      <p:sp>
        <p:nvSpPr>
          <p:cNvPr id="7" name="文本框 6"/>
          <p:cNvSpPr txBox="1"/>
          <p:nvPr/>
        </p:nvSpPr>
        <p:spPr>
          <a:xfrm>
            <a:off x="326799" y="3533918"/>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6799" y="3934028"/>
            <a:ext cx="11537632" cy="2536207"/>
          </a:xfrm>
          <a:prstGeom prst="rect">
            <a:avLst/>
          </a:prstGeom>
        </p:spPr>
        <p:txBody>
          <a:bodyPr wrap="square">
            <a:spAutoFit/>
          </a:bodyPr>
          <a:lstStyle/>
          <a:p>
            <a:pPr>
              <a:lnSpc>
                <a:spcPct val="150000"/>
              </a:lnSpc>
            </a:pPr>
            <a:r>
              <a:rPr altLang="zh-CN"/>
              <a:t>1.【参考答案】　(1)以“东风”喻中华优秀传统文化,以“万紫千红的春天”喻创意丰富、制作考究的精品。(2)①将中华优秀传统文化对艺术创作的重要意义说得形象可感,增强了文段的说服力。②以春天欣欣向荣的景象表现对美好未来的期待,丰富了文段的意蕴。(分析构成2分。分析表达效果3分;答出1点得2分,答出2点得3分。意思对即可)</a:t>
            </a:r>
            <a:endParaRPr lang="en-US" altLang="zh-CN"/>
          </a:p>
          <a:p>
            <a:pPr>
              <a:lnSpc>
                <a:spcPct val="150000"/>
              </a:lnSpc>
            </a:pPr>
            <a:r>
              <a:rPr lang="zh-CN" altLang="zh-CN"/>
              <a:t>【解题思路】　</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等闲识得东风面</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万紫千红总是春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出自宋代诗人朱熹的《春日》</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这句诗描绘了春日美好的景致。此处把中华优秀传统文化比作</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东风</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形象地说明了中华优秀传统文化对艺术创作的重要意义</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增强了文段的说服力。把创意丰富、制作考究的精品比作</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万紫千红的春天</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表现出对美好未来的期待</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丰富了文段的意蕴。</a:t>
            </a:r>
            <a:endParaRPr lang="zh-CN" altLang="zh-CN">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180044" y="463977"/>
            <a:ext cx="11537632" cy="2536207"/>
          </a:xfrm>
          <a:prstGeom prst="rect">
            <a:avLst/>
          </a:prstGeom>
        </p:spPr>
        <p:txBody>
          <a:bodyPr wrap="square">
            <a:spAutoFit/>
          </a:bodyPr>
          <a:lstStyle/>
          <a:p>
            <a:pPr>
              <a:lnSpc>
                <a:spcPct val="150000"/>
              </a:lnSpc>
            </a:pPr>
            <a:r>
              <a:rPr lang="en-US"/>
              <a:t>2.</a:t>
            </a:r>
            <a:r>
              <a:t> [2022广东茂名一模](新考法·通过拟写对联考查对偶的修辞手法)从下列短语中挑选适当短语,并将其组合成描写教师节和春节的每联七字的对联,填写在相应的横线上。(5分)</a:t>
            </a:r>
          </a:p>
          <a:p>
            <a:pPr>
              <a:lnSpc>
                <a:spcPct val="150000"/>
              </a:lnSpc>
            </a:pPr>
            <a:r>
              <a:rPr>
                <a:latin typeface="楷体" panose="02010609060101010101" pitchFamily="49" charset="-122"/>
                <a:ea typeface="楷体" panose="02010609060101010101" pitchFamily="49" charset="-122"/>
              </a:rPr>
              <a:t>红梅正报　桃李三千　黄牛耕地　白雪才妆</a:t>
            </a:r>
            <a:r>
              <a:rPr lang="en-US">
                <a:latin typeface="楷体" panose="02010609060101010101" pitchFamily="49" charset="-122"/>
                <a:ea typeface="楷体" panose="02010609060101010101" pitchFamily="49" charset="-122"/>
              </a:rPr>
              <a:t>   </a:t>
            </a:r>
            <a:r>
              <a:rPr>
                <a:latin typeface="楷体" panose="02010609060101010101" pitchFamily="49" charset="-122"/>
                <a:ea typeface="楷体" panose="02010609060101010101" pitchFamily="49" charset="-122"/>
              </a:rPr>
              <a:t>芝兰四季　芝兰绕阶</a:t>
            </a:r>
            <a:endParaRPr>
              <a:latin typeface="楷体" panose="02010609060101010101" pitchFamily="49" charset="-122"/>
              <a:ea typeface="楷体" panose="02010609060101010101" pitchFamily="49" charset="-122"/>
            </a:endParaRPr>
          </a:p>
          <a:p>
            <a:pPr>
              <a:lnSpc>
                <a:spcPct val="150000"/>
              </a:lnSpc>
            </a:pPr>
            <a:r>
              <a:rPr>
                <a:latin typeface="楷体" panose="02010609060101010101" pitchFamily="49" charset="-122"/>
                <a:ea typeface="楷体" panose="02010609060101010101" pitchFamily="49" charset="-122"/>
              </a:rPr>
              <a:t>千山素　承雨露　春绣锦　万家春　千里绿</a:t>
            </a:r>
            <a:r>
              <a:rPr lang="en-US">
                <a:latin typeface="楷体" panose="02010609060101010101" pitchFamily="49" charset="-122"/>
                <a:ea typeface="楷体" panose="02010609060101010101" pitchFamily="49" charset="-122"/>
              </a:rPr>
              <a:t>     </a:t>
            </a:r>
            <a:r>
              <a:rPr>
                <a:latin typeface="楷体" panose="02010609060101010101" pitchFamily="49" charset="-122"/>
                <a:ea typeface="楷体" panose="02010609060101010101" pitchFamily="49" charset="-122"/>
              </a:rPr>
              <a:t>吐芬芳</a:t>
            </a:r>
            <a:endParaRPr>
              <a:latin typeface="楷体" panose="02010609060101010101" pitchFamily="49" charset="-122"/>
              <a:ea typeface="楷体" panose="02010609060101010101" pitchFamily="49" charset="-122"/>
            </a:endParaRPr>
          </a:p>
          <a:p>
            <a:pPr>
              <a:lnSpc>
                <a:spcPct val="150000"/>
              </a:lnSpc>
            </a:pPr>
            <a:r>
              <a:t>教师节:</a:t>
            </a:r>
            <a:r>
              <a:rPr u="sng"/>
              <a:t>　　　　　　　</a:t>
            </a:r>
            <a:r>
              <a:t>,</a:t>
            </a:r>
            <a:r>
              <a:rPr u="sng"/>
              <a:t>　　　　　　　</a:t>
            </a:r>
            <a:r>
              <a:t>。 </a:t>
            </a:r>
          </a:p>
          <a:p>
            <a:pPr>
              <a:lnSpc>
                <a:spcPct val="150000"/>
              </a:lnSpc>
            </a:pPr>
            <a:r>
              <a:t>春　节:</a:t>
            </a:r>
            <a:r>
              <a:rPr u="sng"/>
              <a:t>　　　　　　　</a:t>
            </a:r>
            <a:r>
              <a:t>,</a:t>
            </a:r>
            <a:r>
              <a:rPr u="sng"/>
              <a:t>　　　　　　　</a:t>
            </a:r>
            <a:r>
              <a:t>。 </a:t>
            </a:r>
          </a:p>
        </p:txBody>
      </p:sp>
      <p:sp>
        <p:nvSpPr>
          <p:cNvPr id="7" name="文本框 6"/>
          <p:cNvSpPr txBox="1"/>
          <p:nvPr/>
        </p:nvSpPr>
        <p:spPr>
          <a:xfrm>
            <a:off x="180044" y="2929790"/>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180044" y="3108842"/>
            <a:ext cx="11537632" cy="3782702"/>
          </a:xfrm>
          <a:prstGeom prst="rect">
            <a:avLst/>
          </a:prstGeom>
        </p:spPr>
        <p:txBody>
          <a:bodyPr wrap="square">
            <a:spAutoFit/>
          </a:bodyPr>
          <a:lstStyle/>
          <a:p>
            <a:pPr>
              <a:lnSpc>
                <a:spcPct val="150000"/>
              </a:lnSpc>
            </a:pPr>
            <a:r>
              <a:rPr altLang="zh-CN"/>
              <a:t>2.【参考答案】　教师节:桃李三千承雨露,芝兰四季吐芬芳</a:t>
            </a:r>
            <a:endParaRPr altLang="zh-CN"/>
          </a:p>
          <a:p>
            <a:pPr>
              <a:lnSpc>
                <a:spcPct val="150000"/>
              </a:lnSpc>
            </a:pPr>
            <a:r>
              <a:rPr altLang="zh-CN"/>
              <a:t>春节:白雪才妆千山素,红梅正报万家春(5分)</a:t>
            </a:r>
            <a:endParaRPr lang="en-US" altLang="zh-CN"/>
          </a:p>
          <a:p>
            <a:pPr>
              <a:lnSpc>
                <a:spcPct val="150000"/>
              </a:lnSpc>
            </a:pPr>
            <a:r>
              <a:rPr lang="en-US" altLang="zh-CN"/>
              <a:t>【</a:t>
            </a:r>
            <a:r>
              <a:rPr lang="zh-CN" altLang="en-US"/>
              <a:t>解题思路</a:t>
            </a:r>
            <a:r>
              <a:rPr lang="en-US" altLang="zh-CN"/>
              <a:t>】</a:t>
            </a:r>
            <a:r>
              <a:rPr lang="zh-CN" altLang="en-US"/>
              <a:t>　</a:t>
            </a:r>
            <a:r>
              <a:rPr lang="zh-CN" altLang="en-US">
                <a:latin typeface="楷体" panose="02010609060101010101" pitchFamily="49" charset="-122"/>
                <a:ea typeface="楷体" panose="02010609060101010101" pitchFamily="49" charset="-122"/>
              </a:rPr>
              <a:t>解答此题</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首先要选择适合描写教师节和春节的短语。“桃李三千”和“芝兰四季”“芝兰绕阶”都可以用来形容教师</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从对偶的角度看</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桃李三千”和“芝兰四季”更加对仗。“桃李三千”可以与“承雨露”搭配</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芝兰四季”则可以与“吐芬芳”搭配</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承雨露”与“吐芬芳”都是动宾结构</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符合对仗的要求。对联讲究仄起平收</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因此“桃李三千承雨露”为上联</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芝兰四季吐芬芳”为下联。“红梅正报”“黄牛耕地”“白雪才妆”都可以用来形容春节</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从对偶的角度看</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红梅正报”与“白雪才妆”更加对仗。“红梅正报”可以与“万家春”搭配</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白雪才妆”可以与“千山素”搭配</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万家春”与“千山素”结构一致</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两句对偶。根据对联仄起平收的要求</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白雪才妆千山素”为上联</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红梅正报万家春”为下联。</a:t>
            </a:r>
            <a:endParaRPr lang="zh-CN" altLang="en-US">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6799" y="118888"/>
            <a:ext cx="11537632" cy="5908040"/>
          </a:xfrm>
          <a:prstGeom prst="rect">
            <a:avLst/>
          </a:prstGeom>
        </p:spPr>
        <p:txBody>
          <a:bodyPr wrap="square">
            <a:spAutoFit/>
          </a:bodyPr>
          <a:lstStyle/>
          <a:p>
            <a:pPr>
              <a:lnSpc>
                <a:spcPct val="150000"/>
              </a:lnSpc>
            </a:pPr>
            <a:endParaRPr lang="en-US"/>
          </a:p>
          <a:p>
            <a:pPr>
              <a:lnSpc>
                <a:spcPct val="150000"/>
              </a:lnSpc>
            </a:pPr>
            <a:r>
              <a:rPr lang="en-US"/>
              <a:t>3.</a:t>
            </a:r>
            <a:r>
              <a:t>[2022名师原创](新考法·具体语境中判断修辞手法)对下面文段中使用的修辞手法判断正确的一项是(3分)(　　)</a:t>
            </a:r>
          </a:p>
          <a:p>
            <a:pPr>
              <a:lnSpc>
                <a:spcPct val="150000"/>
              </a:lnSpc>
            </a:pPr>
            <a:r>
              <a:t>　　</a:t>
            </a:r>
            <a:r>
              <a:rPr>
                <a:latin typeface="楷体" panose="02010609060101010101" pitchFamily="49" charset="-122"/>
                <a:ea typeface="楷体" panose="02010609060101010101" pitchFamily="49" charset="-122"/>
              </a:rPr>
              <a:t>在大兴安岭,最早的春色出现在向阳山坡。嫩绿的草芽像绣花针一样顶破丰厚的腐殖土,要以它的妙手,给大地绣出生机,此时,背阴山坡往往还有残雪呢。这样的残雪,还妄想着做冬的巢穴。然而随着冰河乍裂,达子香花开了,背阴山坡也绿意盈盈了,残雪也就没脸再赖着了。</a:t>
            </a:r>
            <a:endParaRPr>
              <a:latin typeface="楷体" panose="02010609060101010101" pitchFamily="49" charset="-122"/>
              <a:ea typeface="楷体" panose="02010609060101010101" pitchFamily="49" charset="-122"/>
            </a:endParaRPr>
          </a:p>
          <a:p>
            <a:pPr>
              <a:lnSpc>
                <a:spcPct val="150000"/>
              </a:lnSpc>
            </a:pPr>
            <a:r>
              <a:rPr lang="en-US" altLang="zh-CN">
                <a:latin typeface="楷体" panose="02010609060101010101" pitchFamily="49" charset="-122"/>
                <a:ea typeface="楷体" panose="02010609060101010101" pitchFamily="49" charset="-122"/>
              </a:rPr>
              <a:t>    </a:t>
            </a:r>
            <a:r>
              <a:rPr>
                <a:latin typeface="楷体" panose="02010609060101010101" pitchFamily="49" charset="-122"/>
                <a:ea typeface="楷体" panose="02010609060101010101" pitchFamily="49" charset="-122"/>
              </a:rPr>
              <a:t>山前山后,山左山右,是透着清香的树,是烂漫的山花,是飞起飞落的鸟儿。我爱这样的春天,因为这样的春天不是依节气而来的,而是逐渐摆脱冰雪的桎梏,苦熬出来的。也就是说,极北的春天,是一点一点化开的。它从三月化到四月甚至五月,“咬定青山不放松”,沉着果敢,心无旁骛,直到把冰与雪安葬到泥土深处,然后让它们的精魂,又化作自己根芽萌发的雨露。春天在一点一点化开的过程中,羽翼一天天地丰满起来了。待它可以展翅高飞的时候,解冻后的大地,又怎能不做了春天的天空呢?</a:t>
            </a:r>
            <a:endParaRPr>
              <a:latin typeface="楷体" panose="02010609060101010101" pitchFamily="49" charset="-122"/>
              <a:ea typeface="楷体" panose="02010609060101010101" pitchFamily="49" charset="-122"/>
            </a:endParaRPr>
          </a:p>
          <a:p>
            <a:pPr>
              <a:lnSpc>
                <a:spcPct val="150000"/>
              </a:lnSpc>
            </a:pPr>
            <a:r>
              <a:t>A.设问　比拟　引用</a:t>
            </a:r>
          </a:p>
          <a:p>
            <a:pPr>
              <a:lnSpc>
                <a:spcPct val="150000"/>
              </a:lnSpc>
            </a:pPr>
            <a:r>
              <a:t>B.比拟　反复　排比</a:t>
            </a:r>
          </a:p>
          <a:p>
            <a:pPr>
              <a:lnSpc>
                <a:spcPct val="150000"/>
              </a:lnSpc>
            </a:pPr>
            <a:r>
              <a:t>C.拟人　比喻　排比</a:t>
            </a:r>
          </a:p>
          <a:p>
            <a:pPr>
              <a:lnSpc>
                <a:spcPct val="150000"/>
              </a:lnSpc>
            </a:pPr>
            <a:r>
              <a:t>D.排比　顶真　比喻</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文本框 6"/>
          <p:cNvSpPr txBox="1"/>
          <p:nvPr/>
        </p:nvSpPr>
        <p:spPr>
          <a:xfrm>
            <a:off x="329974" y="73342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1571539"/>
            <a:ext cx="11537632" cy="1753235"/>
          </a:xfrm>
          <a:prstGeom prst="rect">
            <a:avLst/>
          </a:prstGeom>
        </p:spPr>
        <p:txBody>
          <a:bodyPr wrap="square">
            <a:spAutoFit/>
          </a:bodyPr>
          <a:lstStyle/>
          <a:p>
            <a:pPr>
              <a:lnSpc>
                <a:spcPct val="150000"/>
              </a:lnSpc>
            </a:pPr>
            <a:r>
              <a:rPr altLang="zh-CN"/>
              <a:t>3.C　“嫩绿的草芽像绣花针一样”使用了比喻的修辞手法;“还妄想着做冬的巢穴”“残雪也就没脸再赖着了”“沉着果敢,心无旁骛”“把冰与雪安葬到泥土深处”等使用了拟人的修辞手法;“是透着清香的树,是烂漫的山花,是飞起飞落的鸟儿”使用了排比的修辞手法;“咬定青山不放松”使用了引用的修辞手法;“春天在一点一点化开的过程中,羽翼一天天地丰满起来了”使用了比拟的修辞手法。文中没有使用设问、反复、顶真的修辞手法。</a:t>
            </a:r>
            <a:endParaRPr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326799" y="118888"/>
            <a:ext cx="11537632" cy="3830955"/>
          </a:xfrm>
          <a:prstGeom prst="rect">
            <a:avLst/>
          </a:prstGeom>
        </p:spPr>
        <p:txBody>
          <a:bodyPr wrap="square">
            <a:spAutoFit/>
          </a:bodyPr>
          <a:lstStyle/>
          <a:p>
            <a:pPr>
              <a:lnSpc>
                <a:spcPct val="150000"/>
              </a:lnSpc>
            </a:pPr>
            <a:endParaRPr lang="en-US"/>
          </a:p>
          <a:p>
            <a:pPr>
              <a:lnSpc>
                <a:spcPct val="150000"/>
              </a:lnSpc>
            </a:pPr>
            <a:r>
              <a:rPr lang="en-US"/>
              <a:t>4.</a:t>
            </a:r>
            <a:r>
              <a:t>[2022浙江绍兴4月适应性考试](新情境·中国科研项目或成果命名)阅读下面的文字,完成后面的题目。(5分)</a:t>
            </a:r>
          </a:p>
          <a:p>
            <a:pPr>
              <a:lnSpc>
                <a:spcPct val="150000"/>
              </a:lnSpc>
            </a:pPr>
            <a:r>
              <a:t>　　</a:t>
            </a:r>
            <a:r>
              <a:rPr>
                <a:latin typeface="楷体" panose="02010609060101010101" pitchFamily="49" charset="-122"/>
                <a:ea typeface="楷体" panose="02010609060101010101" pitchFamily="49" charset="-122"/>
              </a:rPr>
              <a:t>中国多项科研项目或成果的名称:探月工程叫“嫦娥”,月球车叫“玉兔”,火星车叫“祝融”,空间站叫“天宫”,中继通信卫星叫“鹊桥”,太阳监测卫星计划叫“夸父”,海空两栖无人航行器叫“哪吒”,暗物质粒子探测卫星叫“悟空”……这种颇具特色的命名形式赢得了社会的广泛认同。</a:t>
            </a:r>
            <a:endParaRPr>
              <a:latin typeface="楷体" panose="02010609060101010101" pitchFamily="49" charset="-122"/>
              <a:ea typeface="楷体" panose="02010609060101010101" pitchFamily="49" charset="-122"/>
            </a:endParaRPr>
          </a:p>
          <a:p>
            <a:pPr>
              <a:lnSpc>
                <a:spcPct val="150000"/>
              </a:lnSpc>
            </a:pPr>
            <a:r>
              <a:t>(1)总结以上名称的命名规律。(2分)</a:t>
            </a:r>
          </a:p>
          <a:p>
            <a:pPr>
              <a:lnSpc>
                <a:spcPct val="150000"/>
              </a:lnSpc>
            </a:pPr>
            <a:r>
              <a:t>答:</a:t>
            </a:r>
            <a:r>
              <a:rPr u="sng"/>
              <a:t> </a:t>
            </a:r>
            <a:r>
              <a:rPr lang="en-US" u="sng"/>
              <a:t>                                                                             </a:t>
            </a:r>
            <a:r>
              <a:rPr lang="zh-CN"/>
              <a:t>。</a:t>
            </a:r>
            <a:endParaRPr lang="zh-CN"/>
          </a:p>
          <a:p>
            <a:pPr>
              <a:lnSpc>
                <a:spcPct val="150000"/>
              </a:lnSpc>
            </a:pPr>
            <a:r>
              <a:t>(2)模仿这种命名,给型号为“C919”的国产大飞机拟定一个名称,并简述命名理由。(3分)</a:t>
            </a:r>
          </a:p>
          <a:p>
            <a:pPr>
              <a:lnSpc>
                <a:spcPct val="150000"/>
              </a:lnSpc>
            </a:pPr>
            <a:r>
              <a:t>答: </a:t>
            </a:r>
            <a:r>
              <a:rPr lang="en-US" u="sng"/>
              <a:t>                                                                            </a:t>
            </a:r>
            <a:r>
              <a:rPr lang="en-US"/>
              <a:t> </a:t>
            </a:r>
            <a:r>
              <a:rPr lang="zh-CN"/>
              <a:t>。</a:t>
            </a:r>
            <a:endParaRPr lang="zh-CN"/>
          </a:p>
        </p:txBody>
      </p:sp>
      <p:sp>
        <p:nvSpPr>
          <p:cNvPr id="7" name="文本框 6"/>
          <p:cNvSpPr txBox="1"/>
          <p:nvPr/>
        </p:nvSpPr>
        <p:spPr>
          <a:xfrm>
            <a:off x="326799" y="433895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4738919"/>
            <a:ext cx="11537632" cy="1753235"/>
          </a:xfrm>
          <a:prstGeom prst="rect">
            <a:avLst/>
          </a:prstGeom>
        </p:spPr>
        <p:txBody>
          <a:bodyPr wrap="square">
            <a:spAutoFit/>
          </a:bodyPr>
          <a:lstStyle/>
          <a:p>
            <a:pPr>
              <a:lnSpc>
                <a:spcPct val="150000"/>
              </a:lnSpc>
            </a:pPr>
            <a:r>
              <a:rPr altLang="zh-CN"/>
              <a:t>4.【参考答案】　(1)都是运用中国古代神话中的各种形象,结合项目或成果自身的特点加以命名。(2分)</a:t>
            </a:r>
            <a:endParaRPr altLang="zh-CN"/>
          </a:p>
          <a:p>
            <a:pPr>
              <a:lnSpc>
                <a:spcPct val="150000"/>
              </a:lnSpc>
            </a:pPr>
            <a:r>
              <a:rPr altLang="zh-CN"/>
              <a:t>(2)名称:鲲鹏。(1分)</a:t>
            </a:r>
            <a:endParaRPr altLang="zh-CN"/>
          </a:p>
          <a:p>
            <a:pPr>
              <a:lnSpc>
                <a:spcPct val="150000"/>
              </a:lnSpc>
            </a:pPr>
            <a:r>
              <a:rPr altLang="zh-CN"/>
              <a:t>理由:鲲鹏,既有神话性,更有文学性,既符合国产大飞机“大”的特性,也符合大飞机“快”“稳”的特点,用来给大飞机命名,贴切地表现国产飞机自在翱翔的雄姿以及平稳安全的性能。(2分)(只要命名形象、理由充分即可给分)</a:t>
            </a:r>
            <a:endParaRPr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文本框 6"/>
          <p:cNvSpPr txBox="1"/>
          <p:nvPr/>
        </p:nvSpPr>
        <p:spPr>
          <a:xfrm>
            <a:off x="329974" y="733426"/>
            <a:ext cx="697627" cy="400110"/>
          </a:xfrm>
          <a:prstGeom prst="rect">
            <a:avLst/>
          </a:prstGeom>
          <a:solidFill>
            <a:srgbClr val="F2AEB9"/>
          </a:solidFill>
        </p:spPr>
        <p:txBody>
          <a:bodyPr wrap="none" rtlCol="0">
            <a:spAutoFit/>
          </a:bodyPr>
          <a:lstStyle/>
          <a:p>
            <a:r>
              <a:rPr lang="zh-CN" altLang="en-US" sz="2000" b="1">
                <a:solidFill>
                  <a:schemeClr val="bg1"/>
                </a:solidFill>
              </a:rPr>
              <a:t>答案</a:t>
            </a:r>
            <a:endParaRPr lang="zh-CN" altLang="en-US" sz="2000" b="1">
              <a:solidFill>
                <a:schemeClr val="bg1"/>
              </a:solidFill>
            </a:endParaRPr>
          </a:p>
        </p:txBody>
      </p:sp>
      <p:sp>
        <p:nvSpPr>
          <p:cNvPr id="2" name="矩形 1"/>
          <p:cNvSpPr/>
          <p:nvPr/>
        </p:nvSpPr>
        <p:spPr>
          <a:xfrm>
            <a:off x="329974" y="1571539"/>
            <a:ext cx="11537632" cy="3782702"/>
          </a:xfrm>
          <a:prstGeom prst="rect">
            <a:avLst/>
          </a:prstGeom>
        </p:spPr>
        <p:txBody>
          <a:bodyPr wrap="square">
            <a:spAutoFit/>
          </a:bodyPr>
          <a:lstStyle/>
          <a:p>
            <a:pPr>
              <a:lnSpc>
                <a:spcPct val="150000"/>
              </a:lnSpc>
            </a:pPr>
            <a:r>
              <a:rPr lang="en-US" altLang="zh-CN"/>
              <a:t>【</a:t>
            </a:r>
            <a:r>
              <a:rPr lang="zh-CN" altLang="en-US"/>
              <a:t>解题思路</a:t>
            </a:r>
            <a:r>
              <a:rPr lang="en-US" altLang="zh-CN"/>
              <a:t>】</a:t>
            </a:r>
            <a:r>
              <a:rPr lang="zh-CN" altLang="en-US"/>
              <a:t>　</a:t>
            </a:r>
            <a:r>
              <a:rPr lang="en-US" altLang="zh-CN">
                <a:latin typeface="楷体" panose="02010609060101010101" pitchFamily="49" charset="-122"/>
                <a:ea typeface="楷体" panose="02010609060101010101" pitchFamily="49" charset="-122"/>
              </a:rPr>
              <a:t>(1)</a:t>
            </a:r>
            <a:r>
              <a:rPr lang="zh-CN" altLang="en-US">
                <a:latin typeface="楷体" panose="02010609060101010101" pitchFamily="49" charset="-122"/>
                <a:ea typeface="楷体" panose="02010609060101010101" pitchFamily="49" charset="-122"/>
              </a:rPr>
              <a:t>首先</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分析“嫦娥”“玉兔”“祝融”“天宫”“鹊桥”“夸父”“哪吒”“悟空”等可知</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这些名称都与中国古代神话传说有关</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来源于古代神话故事中的各种形象</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具有形象性和文学性</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其次</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从这些名称命名的对象来看</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探月工程”“月球车”“火星车”“空间站”“中继通信卫星”“太阳监测卫星计划”“海空两栖无人航行器”“暗物质粒子探测卫星”</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这些科研成果或科研项目与其名称背后的神话故事相对应</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符合其自身特点。由此可知</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这些名称的命名规律是运用中国古代神话中的各种形象</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结合项目或成果自身的特点加以命名。</a:t>
            </a:r>
            <a:endParaRPr lang="zh-CN" altLang="en-US">
              <a:latin typeface="楷体" panose="02010609060101010101" pitchFamily="49" charset="-122"/>
              <a:ea typeface="楷体" panose="02010609060101010101" pitchFamily="49" charset="-122"/>
            </a:endParaRPr>
          </a:p>
          <a:p>
            <a:pPr>
              <a:lnSpc>
                <a:spcPct val="150000"/>
              </a:lnSpc>
            </a:pPr>
            <a:r>
              <a:rPr lang="en-US" altLang="zh-CN">
                <a:latin typeface="楷体" panose="02010609060101010101" pitchFamily="49" charset="-122"/>
                <a:ea typeface="楷体" panose="02010609060101010101" pitchFamily="49" charset="-122"/>
              </a:rPr>
              <a:t>(2)“C919”</a:t>
            </a:r>
            <a:r>
              <a:rPr lang="zh-CN" altLang="en-US">
                <a:latin typeface="楷体" panose="02010609060101010101" pitchFamily="49" charset="-122"/>
                <a:ea typeface="楷体" panose="02010609060101010101" pitchFamily="49" charset="-122"/>
              </a:rPr>
              <a:t>是我国首款完全按照国际先进适航标准研制的单通道大型干线客机</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具有我国完全的自主知识产权</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具有“大”“快”“稳”的特点。“鲲鹏”是古代传说中的大鹏鸟</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即鲲鱼变化成的鹏鸟。以“鲲鹏”命名</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符合大飞机“大”的特点</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能表现出大飞机在天空翱翔的雄姿和安全平稳的性能。名称来源于神话传说</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又典出</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逍遥游</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兼具神话性和文学性。</a:t>
            </a:r>
            <a:endParaRPr lang="zh-CN" altLang="en-US">
              <a:latin typeface="楷体" panose="02010609060101010101" pitchFamily="49" charset="-122"/>
              <a:ea typeface="楷体" panose="02010609060101010101" pitchFamily="49" charset="-122"/>
            </a:endParaRPr>
          </a:p>
        </p:txBody>
      </p:sp>
      <p:pic>
        <p:nvPicPr>
          <p:cNvPr id="8" name="New picture"/>
          <p:cNvPicPr/>
          <p:nvPr/>
        </p:nvPicPr>
        <p:blipFill>
          <a:blip r:embed="rId1"/>
          <a:stretch>
            <a:fillRect/>
          </a:stretch>
        </p:blipFill>
        <p:spPr>
          <a:xfrm>
            <a:off x="11290300" y="125095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26720" y="158115"/>
            <a:ext cx="11150600" cy="1194435"/>
          </a:xfrm>
        </p:spPr>
        <p:txBody>
          <a:bodyPr>
            <a:normAutofit fontScale="90000"/>
          </a:bodyPr>
          <a:p>
            <a:br>
              <a:rPr lang="zh-CN" altLang="en-US">
                <a:sym typeface="+mn-ea"/>
              </a:rPr>
            </a:br>
            <a:r>
              <a:rPr lang="zh-CN" altLang="en-US">
                <a:sym typeface="+mn-ea"/>
              </a:rPr>
              <a:t>22．文中画波浪线的部分除了比拟以外还使用了哪种修辞手法？请结合原文分析其表达效果。（5分）</a:t>
            </a:r>
            <a:br>
              <a:rPr lang="zh-CN" altLang="en-US"/>
            </a:br>
            <a:endParaRPr lang="zh-CN" altLang="en-US"/>
          </a:p>
        </p:txBody>
      </p:sp>
      <p:sp>
        <p:nvSpPr>
          <p:cNvPr id="3" name="内容占位符 2"/>
          <p:cNvSpPr>
            <a:spLocks noGrp="1"/>
          </p:cNvSpPr>
          <p:nvPr>
            <p:ph idx="1"/>
          </p:nvPr>
        </p:nvSpPr>
        <p:spPr/>
        <p:txBody>
          <a:bodyPr>
            <a:normAutofit lnSpcReduction="10000"/>
          </a:bodyPr>
          <a:p>
            <a:r>
              <a:rPr lang="zh-CN" altLang="en-US"/>
              <a:t>22．</a:t>
            </a:r>
            <a:r>
              <a:rPr lang="zh-CN" altLang="en-US" sz="4000">
                <a:solidFill>
                  <a:srgbClr val="FF0000"/>
                </a:solidFill>
              </a:rPr>
              <a:t>【示例】排比。①使内容丰富：以三个结构为“那……是不是还……”的句子，用细腻的笔触从不同角度一一展现“我”对园中各种美好景物的回忆。②增强语势：三个结构相似的句子排列连用，有力地抒发了“我”对曾经的乐园的无限怀念和一切美好终将逝去的惆怅。</a:t>
            </a:r>
            <a:endParaRPr lang="zh-CN" altLang="en-US" sz="4000">
              <a:solidFill>
                <a:srgbClr val="FF000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55295" y="73660"/>
            <a:ext cx="11122025" cy="905510"/>
          </a:xfrm>
        </p:spPr>
        <p:txBody>
          <a:bodyPr>
            <a:normAutofit fontScale="90000"/>
          </a:bodyPr>
          <a:p>
            <a:r>
              <a:rPr lang="zh-CN" altLang="en-US">
                <a:sym typeface="+mn-ea"/>
              </a:rPr>
              <a:t>直击高考一</a:t>
            </a:r>
            <a:r>
              <a:rPr lang="en-US" altLang="zh-CN">
                <a:sym typeface="+mn-ea"/>
              </a:rPr>
              <a:t>22</a:t>
            </a:r>
            <a:r>
              <a:rPr lang="zh-CN" altLang="en-US">
                <a:sym typeface="+mn-ea"/>
              </a:rPr>
              <a:t>全国新高考</a:t>
            </a:r>
            <a:r>
              <a:rPr lang="en-US" altLang="zh-CN">
                <a:sym typeface="+mn-ea"/>
              </a:rPr>
              <a:t>1</a:t>
            </a:r>
            <a:r>
              <a:rPr lang="zh-CN" altLang="en-US">
                <a:sym typeface="+mn-ea"/>
              </a:rPr>
              <a:t>卷</a:t>
            </a:r>
            <a:br>
              <a:rPr lang="zh-CN" altLang="en-US"/>
            </a:br>
            <a:endParaRPr lang="zh-CN" altLang="en-US"/>
          </a:p>
        </p:txBody>
      </p:sp>
      <p:sp>
        <p:nvSpPr>
          <p:cNvPr id="3" name="内容占位符 2"/>
          <p:cNvSpPr>
            <a:spLocks noGrp="1"/>
          </p:cNvSpPr>
          <p:nvPr>
            <p:ph idx="1"/>
          </p:nvPr>
        </p:nvSpPr>
        <p:spPr/>
        <p:txBody>
          <a:bodyPr>
            <a:normAutofit fontScale="90000"/>
          </a:bodyPr>
          <a:p>
            <a:r>
              <a:rPr lang="zh-CN" altLang="en-US"/>
              <a:t>科学家栾恩杰当年高考时报考的是电机系，因为服从国家安排改学自动控制，从此与国防和航天事业有了    ①    。</a:t>
            </a:r>
            <a:endParaRPr lang="zh-CN" altLang="en-US"/>
          </a:p>
          <a:p>
            <a:r>
              <a:rPr lang="zh-CN" altLang="en-US"/>
              <a:t>20世纪60年代，栾恩杰到第七机械工业部工作后参与的第一个重大任务就是我国潜地导弹“巨浪一号”的研制，潜地导弹作为秘密武器，在欧美国家是    ②    的国防项目，鲜有资料可供借鉴，在没有国外技术援助、自身又缺乏技术力量的情况下，</a:t>
            </a:r>
            <a:r>
              <a:rPr lang="zh-CN" altLang="en-US" u="sng"/>
              <a:t>整个团队按照先在陆上发射台发射、再把导弹装进发射筒以模拟水下发射环境、最后进行潜艇发射的规划开始了“巨浪一号”的研制攻关。</a:t>
            </a:r>
            <a:r>
              <a:rPr lang="zh-CN" altLang="en-US"/>
              <a:t>这三步被称为“台、筒、艇”，但每一步都失败过。</a:t>
            </a:r>
            <a:endParaRPr lang="zh-CN" altLang="en-US"/>
          </a:p>
          <a:p>
            <a:r>
              <a:rPr lang="zh-CN" altLang="en-US"/>
              <a:t>失败在航天领域的研发过程中是    ③    的。奕恩杰从导弹研究的技术员到中国探月工程首任总指挥，经历过各种各样的失败，大到火箭里面的特殊装置出现问题，小到一个插头插错了，</a:t>
            </a:r>
            <a:r>
              <a:rPr lang="zh-CN" altLang="en-US" u="sng"/>
              <a:t>这些失败意味着什么？意味着多少个日夜的辛苦付之一炬，意味着接下来的工作更加艰苦卓绝，意味着你在世界的航天格局中可能突然之间换了赛道，</a:t>
            </a:r>
            <a:r>
              <a:rPr lang="zh-CN" altLang="en-US"/>
              <a:t>奕恩杰认为：失败也是在给我们上课，当问题一一解决的时候，成功就在我们前面。</a:t>
            </a:r>
            <a:endParaRPr lang="zh-CN" altLang="en-US"/>
          </a:p>
          <a:p>
            <a:r>
              <a:rPr lang="zh-CN" altLang="en-US"/>
              <a:t>19. 请将文中画波浪线的部分改成几个较短的语句。可以改变语序、少量增删词语，但不得改变原意。</a:t>
            </a:r>
            <a:endParaRPr lang="zh-CN" altLang="en-US"/>
          </a:p>
          <a:p>
            <a:r>
              <a:rPr lang="zh-CN" altLang="en-US"/>
              <a:t>20. 文中画横线的句子使用了设问和排比的修辞手法，请结合材料简要分析其表达效果。</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456565" y="455930"/>
            <a:ext cx="11120755" cy="1519555"/>
          </a:xfrm>
        </p:spPr>
        <p:txBody>
          <a:bodyPr>
            <a:normAutofit fontScale="90000"/>
          </a:bodyPr>
          <a:p>
            <a:r>
              <a:rPr lang="zh-CN" altLang="en-US">
                <a:sym typeface="+mn-ea"/>
              </a:rPr>
              <a:t>19. 整个团队开始了“巨浪一号”的研制攻关规划，先在陆地上的发射台发射，再把导弹装进发射筒，模拟水下发射的环境，最后一步进行潜艇发射。</a:t>
            </a:r>
            <a:endParaRPr lang="zh-CN" altLang="en-US"/>
          </a:p>
        </p:txBody>
      </p:sp>
      <p:sp>
        <p:nvSpPr>
          <p:cNvPr id="3" name="内容占位符 2"/>
          <p:cNvSpPr>
            <a:spLocks noGrp="1"/>
          </p:cNvSpPr>
          <p:nvPr>
            <p:ph idx="1"/>
          </p:nvPr>
        </p:nvSpPr>
        <p:spPr/>
        <p:txBody>
          <a:bodyPr>
            <a:normAutofit lnSpcReduction="20000"/>
          </a:bodyPr>
          <a:p>
            <a:r>
              <a:rPr lang="zh-CN" altLang="en-US"/>
              <a:t>    </a:t>
            </a:r>
            <a:endParaRPr lang="zh-CN" altLang="en-US"/>
          </a:p>
          <a:p>
            <a:r>
              <a:rPr lang="zh-CN" altLang="en-US"/>
              <a:t>本题考查学生语言表达之变换句式的能力。</a:t>
            </a:r>
            <a:endParaRPr lang="zh-CN" altLang="en-US"/>
          </a:p>
          <a:p>
            <a:r>
              <a:rPr lang="zh-CN" altLang="en-US"/>
              <a:t>长句变短句的方法是首先找到主干，即提取主语、谓语、宾语等中心词作为主干句，然后把余下的定语、状语等修饰成分单独拿出来作为句子存在即可。</a:t>
            </a:r>
            <a:endParaRPr lang="zh-CN" altLang="en-US"/>
          </a:p>
          <a:p>
            <a:r>
              <a:rPr lang="zh-CN" altLang="en-US"/>
              <a:t>从“整个团队按照……的规划开始了‘巨浪一号’的研制攻关”部分可以提取出句子的主干：整个团队开始“巨浪一号”的研制攻关。</a:t>
            </a:r>
            <a:endParaRPr lang="zh-CN" altLang="en-US"/>
          </a:p>
          <a:p>
            <a:r>
              <a:rPr lang="zh-CN" altLang="en-US"/>
              <a:t>剩下的句子由“先……再……最后”三个连词引导。第一个分句中，“先在陆上发射台发射”已经是极为简洁的表述，可以保留；第二个分句由“以”字组合成了一个复合句式，可将其拆分为两个单句：“再把导弹装进发射筒，模拟水下发射的环境”，最后一个分句也已经较为简洁，可全部摘录。最后，把以上句子组织在一起，便可得出答案。答案也可以表述成：“巨浪一号”的研制攻关规划是这样的：整个团队先在陆地上的发射台发射，再把导弹装进发射筒，模拟水下发射的环境，最后一步进行潜艇发射</a:t>
            </a:r>
            <a:endParaRPr lang="zh-CN" altLang="en-US"/>
          </a:p>
        </p:txBody>
      </p:sp>
    </p:spTree>
  </p:cSld>
  <p:clrMapOvr>
    <a:masterClrMapping/>
  </p:clrMapOvr>
  <p:transition/>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20.11.30"/>
  <p:tag name="AS_TITLE" val="Aspose.Slides for Java"/>
  <p:tag name="AS_VERSION" val="20.11"/>
  <p:tag name="COMMONDATA" val="eyJoZGlkIjoiOWM1ODQyMTZlY2RkMWI3ZDllY2E3YWE1MjBkM2M3ZjIifQ=="/>
  <p:tag name="commondata" val="eyJoZGlkIjoiZjM1MDU3MjRkMGIzNjliNDRhNmZhZDFlNDFkYmY5MmUifQ=="/>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19740</Words>
  <Application>WPS 演示</Application>
  <PresentationFormat/>
  <Paragraphs>515</Paragraphs>
  <Slides>66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66</vt:i4>
      </vt:variant>
    </vt:vector>
  </HeadingPairs>
  <TitlesOfParts>
    <vt:vector size="76" baseType="lpstr">
      <vt:lpstr>Arial</vt:lpstr>
      <vt:lpstr>宋体</vt:lpstr>
      <vt:lpstr>Wingdings</vt:lpstr>
      <vt:lpstr>Wingdings</vt:lpstr>
      <vt:lpstr>微软雅黑</vt:lpstr>
      <vt:lpstr>Arial Unicode MS</vt:lpstr>
      <vt:lpstr>Calibri</vt:lpstr>
      <vt:lpstr>楷体</vt:lpstr>
      <vt:lpstr>黑体</vt:lpstr>
      <vt:lpstr>自定义设计方案</vt:lpstr>
      <vt:lpstr>PowerPoint 演示文稿</vt:lpstr>
      <vt:lpstr>直击高考一22全国乙卷</vt:lpstr>
      <vt:lpstr>PowerPoint 演示文稿</vt:lpstr>
      <vt:lpstr>直击高考一22全国新高考2卷</vt:lpstr>
      <vt:lpstr>PowerPoint 演示文稿</vt:lpstr>
      <vt:lpstr>21．文中画横线的部分突出了“祖父”的衰老死亡和“我”的成长是一个同时发生的逐渐变化的过程，这一表达效果是怎么取得的？（4分） </vt:lpstr>
      <vt:lpstr> 22．文中画波浪线的部分除了比拟以外还使用了哪种修辞手法？请结合原文分析其表达效果。（5分） </vt:lpstr>
      <vt:lpstr>直击高考一22全国新高考1卷 </vt:lpstr>
      <vt:lpstr>19. 整个团队开始了“巨浪一号”的研制攻关规划，先在陆地上的发射台发射，再把导弹装进发射筒，模拟水下发射的环境，最后一步进行潜艇发射。</vt:lpstr>
      <vt:lpstr> 20、一问一答，从多个角度回答了研发失败对栾恩杰和航天工作者产生的影响；三个“意味着”句式整齐，节奏感强，且有递进效果，加强语势，突出航天研发过程的艰难，侧面烘托出航天工作者的坚韧顽强和航天工作的重要性。</vt:lpstr>
      <vt:lpstr>PowerPoint 演示文稿</vt:lpstr>
      <vt:lpstr>PowerPoint 演示文稿</vt:lpstr>
      <vt:lpstr>PowerPoint 演示文稿</vt:lpstr>
      <vt:lpstr>PowerPoint 演示文稿</vt:lpstr>
      <vt:lpstr>PowerPoint 演示文稿</vt:lpstr>
      <vt:lpstr>4：仿照下面的比喻形式，另写一组句子，要求选择新的本体和喻体，意思完整。(不要求与原句字数相同)</vt:lpstr>
      <vt:lpstr>考场实例</vt:lpstr>
      <vt:lpstr>5、请以“梦想与现实”为内容，仿照下面的示例写两个句子。要求每个句子都采用比拟的修辞方法，两个句子之间构成对偶。</vt:lpstr>
      <vt:lpstr>参考示例（有问题的）</vt:lpstr>
      <vt:lpstr>备考示例</vt:lpstr>
      <vt:lpstr>PowerPoint 演示文稿</vt:lpstr>
      <vt:lpstr>PowerPoint 演示文稿</vt:lpstr>
      <vt:lpstr>PowerPoint 演示文稿</vt:lpstr>
      <vt:lpstr>9、请仿照下面的示例写三个句子，要求三个句子构成排比，语意逐步加强。 一朵浪花，是一个跳动的音符;一排浪花，是一组激昂的旋律;一江浪花，是一部欢乐生命的乐章。</vt:lpstr>
      <vt:lpstr>备考示例</vt:lpstr>
      <vt:lpstr> 10、仿照下面两个比喻句的句式，以“时间”开头，写两个句式相同的比喻句。(不超过60个字) </vt:lpstr>
      <vt:lpstr>考场实例</vt:lpstr>
      <vt:lpstr> 11、下面四个比喻，意思连贯，本体、喻体分别含有递降关系。请选择新的本体和喻体，仿写四个句子。(不要求与原句字数相同) </vt:lpstr>
      <vt:lpstr>考场实例</vt:lpstr>
      <vt:lpstr>12、根据下面提示，仿写句子。 </vt:lpstr>
      <vt:lpstr>考场实例</vt:lpstr>
      <vt:lpstr>13、请在“家园”和“思念”中任选一个词，仿照下面示例的形式写三个句子。要求每个句子都采用比喻和比拟两种修辞写法，三个句子的内容有内在联系。</vt:lpstr>
      <vt:lpstr>考场实例</vt:lpstr>
      <vt:lpstr>14、阅读下面示例，按要求完成后面的题目。 </vt:lpstr>
      <vt:lpstr>PowerPoint 演示文稿</vt:lpstr>
      <vt:lpstr> 15、仿写。下面这首小诗借“梅”表达了作者对“生命”的思考，请选择另一事物表达你对另一话题的思考。 梅 </vt:lpstr>
      <vt:lpstr> 考场实例: </vt:lpstr>
      <vt:lpstr>PowerPoint 演示文稿</vt:lpstr>
      <vt:lpstr>16、按照画横线的句式，仿写一个句子，话评价“优美短小而动人心弦的散文”。</vt:lpstr>
      <vt:lpstr>考场实例</vt:lpstr>
      <vt:lpstr>17、仿照下面的示例，另写一段话。 </vt:lpstr>
      <vt:lpstr>参考示例:</vt:lpstr>
      <vt:lpstr> 18、仿照下面示例，用比喻的手法描述一组事物。要求合乎事理，句式和结构与示例相似，不得选择“青天”“月亮”“芭蕉叶”“露珠”作为描述对象。 </vt:lpstr>
      <vt:lpstr>备考示例</vt:lpstr>
      <vt:lpstr>  19、下面是一副对联的上联，请对出下联。上联:荔枝龙眼木瓜，皆是岭南佳果;下联:【简析】检索题目要求:对出下联。 </vt:lpstr>
      <vt:lpstr>20、请为图书馆的对联补拟下联。</vt:lpstr>
      <vt:lpstr>【例15】根据下面一副对联的上联，对出下联，并拟出恰当的横批。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黄红政</cp:lastModifiedBy>
  <cp:revision>14</cp:revision>
  <cp:lastPrinted>2022-08-27T11:23:00Z</cp:lastPrinted>
  <dcterms:created xsi:type="dcterms:W3CDTF">2022-08-27T11:23:00Z</dcterms:created>
  <dcterms:modified xsi:type="dcterms:W3CDTF">2024-02-16T00:56:19Z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688A3F4C8058432796F004D1DB717B07_13</vt:lpwstr>
  </property>
  <property fmtid="{D5CDD505-2E9C-101B-9397-08002B2CF9AE}" pid="7" name="KSOProductBuildVer">
    <vt:lpwstr>2052-12.1.0.16250</vt:lpwstr>
  </property>
</Properties>
</file>