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3" r:id="rId2"/>
    <p:sldId id="264" r:id="rId3"/>
    <p:sldId id="358" r:id="rId4"/>
    <p:sldId id="359" r:id="rId5"/>
    <p:sldId id="360" r:id="rId6"/>
    <p:sldId id="399" r:id="rId7"/>
    <p:sldId id="362" r:id="rId8"/>
    <p:sldId id="363" r:id="rId9"/>
    <p:sldId id="306" r:id="rId10"/>
    <p:sldId id="364" r:id="rId11"/>
    <p:sldId id="365" r:id="rId12"/>
    <p:sldId id="366" r:id="rId13"/>
    <p:sldId id="297" r:id="rId14"/>
    <p:sldId id="400" r:id="rId15"/>
    <p:sldId id="367" r:id="rId16"/>
    <p:sldId id="368" r:id="rId17"/>
    <p:sldId id="369" r:id="rId18"/>
    <p:sldId id="298" r:id="rId19"/>
    <p:sldId id="278" r:id="rId20"/>
    <p:sldId id="279" r:id="rId21"/>
    <p:sldId id="280" r:id="rId22"/>
    <p:sldId id="299" r:id="rId23"/>
    <p:sldId id="281" r:id="rId24"/>
    <p:sldId id="282" r:id="rId25"/>
    <p:sldId id="283" r:id="rId26"/>
    <p:sldId id="284" r:id="rId27"/>
    <p:sldId id="285" r:id="rId28"/>
    <p:sldId id="286" r:id="rId29"/>
    <p:sldId id="342" r:id="rId30"/>
    <p:sldId id="341" r:id="rId31"/>
    <p:sldId id="287" r:id="rId32"/>
    <p:sldId id="288" r:id="rId33"/>
    <p:sldId id="289" r:id="rId34"/>
    <p:sldId id="290" r:id="rId35"/>
    <p:sldId id="291" r:id="rId36"/>
    <p:sldId id="292" r:id="rId37"/>
    <p:sldId id="303" r:id="rId38"/>
    <p:sldId id="293" r:id="rId39"/>
    <p:sldId id="294" r:id="rId40"/>
    <p:sldId id="343" r:id="rId41"/>
    <p:sldId id="295" r:id="rId42"/>
    <p:sldId id="296" r:id="rId43"/>
    <p:sldId id="304" r:id="rId44"/>
    <p:sldId id="357" r:id="rId45"/>
  </p:sldIdLst>
  <p:sldSz cx="12192000" cy="6858000"/>
  <p:notesSz cx="7104063" cy="10234613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56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tags" Target="tags/tag1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4.xml" /><Relationship Id="rId50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43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audio" Target="NULL" /><Relationship Id="rId5" Type="http://schemas.microsoft.com/office/2007/relationships/media" Target="file:///E:\yuwenzu\&#34920;&#26684;&#24335;&#25945;&#26696;\PPT&#35838;&#20214;\&#26446;&#28828;%20-%20&#33487;&#27494;&#29287;&#32650;.mp3" TargetMode="External" /><Relationship Id="rId6" Type="http://schemas.openxmlformats.org/officeDocument/2006/relationships/image" Target="../media/image4.gi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3.png" /><Relationship Id="rId4" Type="http://schemas.openxmlformats.org/officeDocument/2006/relationships/audio" Target="NULL" /><Relationship Id="rId5" Type="http://schemas.microsoft.com/office/2007/relationships/media" Target="file:///E:\yuwenzu\&#34920;&#26684;&#24335;&#25945;&#26696;\PPT&#35838;&#20214;\&#26446;&#28828;%20-%20&#33487;&#27494;&#29287;&#32650;.mp3" TargetMode="Ex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3.png" /><Relationship Id="rId4" Type="http://schemas.openxmlformats.org/officeDocument/2006/relationships/audio" Target="NULL" /><Relationship Id="rId5" Type="http://schemas.microsoft.com/office/2007/relationships/media" Target="file:///E:\yuwenzu\&#34920;&#26684;&#24335;&#25945;&#26696;\PPT&#35838;&#20214;\&#26446;&#28828;%20-%20&#33487;&#27494;&#29287;&#32650;.mp3" TargetMode="External" /><Relationship Id="rId6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0530" name="Picture 2" descr="guohua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-635"/>
            <a:ext cx="550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9752013" y="333058"/>
            <a:ext cx="1749425" cy="61912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9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 武 传</a:t>
            </a:r>
          </a:p>
        </p:txBody>
      </p:sp>
      <p:sp>
        <p:nvSpPr>
          <p:cNvPr id="150532" name="Text Box 4"/>
          <p:cNvSpPr txBox="1"/>
          <p:nvPr/>
        </p:nvSpPr>
        <p:spPr>
          <a:xfrm>
            <a:off x="8403273" y="2192973"/>
            <a:ext cx="1280160" cy="40338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7200" b="1" u="sng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7200" b="1" u="sng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汉书</a:t>
            </a:r>
            <a:r>
              <a:rPr lang="en-US" altLang="zh-CN" sz="7200" b="1" u="sng">
                <a:solidFill>
                  <a:srgbClr val="FF0066"/>
                </a:solidFill>
                <a:latin typeface="Arial" panose="020b0604020202020204" pitchFamily="34" charset="0"/>
                <a:ea typeface="华文新魏" pitchFamily="2" charset="-122"/>
              </a:rPr>
              <a:t>》</a:t>
            </a:r>
          </a:p>
        </p:txBody>
      </p:sp>
      <p:pic>
        <p:nvPicPr>
          <p:cNvPr id="4" name="李炜 - 苏武牧羊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9" presetClass="entr" presetSubtype="1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2701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0531" grpId="0"/>
      <p:bldP spid="1505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1847850" y="549275"/>
            <a:ext cx="8353425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欲发使送武等，会缑王与长水虞常等谋反匈奴中。缑王者，昆邪王姊子也，与昆邪王俱降汉，后随浞野侯没胡中。及卫律所将降者，阴相与谋劫单于母阏氏归汉。会武等至匈奴，虞常在汉时素与副张胜相知，私候胜曰：“闻汉天子甚怨卫律，常能为汉伏弩射杀之。吾母与弟在汉，幸蒙其赏赐。”张胜许之，以货物与常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Text Box 2"/>
          <p:cNvSpPr txBox="1"/>
          <p:nvPr/>
        </p:nvSpPr>
        <p:spPr>
          <a:xfrm>
            <a:off x="1774825" y="188913"/>
            <a:ext cx="8713788" cy="61874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缑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）王：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虞（      ）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阏氏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）：                                   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昆邪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）王：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浞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）野侯：             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随浞野侯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）胡中                   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及卫律所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）降者</a:t>
            </a:r>
          </a:p>
        </p:txBody>
      </p:sp>
      <p:sp>
        <p:nvSpPr>
          <p:cNvPr id="160771" name="Text Box 3"/>
          <p:cNvSpPr txBox="1"/>
          <p:nvPr/>
        </p:nvSpPr>
        <p:spPr>
          <a:xfrm>
            <a:off x="2855913" y="188913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ɡōu</a:t>
            </a:r>
          </a:p>
        </p:txBody>
      </p:sp>
      <p:sp>
        <p:nvSpPr>
          <p:cNvPr id="160772" name="Text Box 4"/>
          <p:cNvSpPr txBox="1"/>
          <p:nvPr/>
        </p:nvSpPr>
        <p:spPr>
          <a:xfrm>
            <a:off x="5159375" y="188913"/>
            <a:ext cx="38893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匈奴的一个王</a:t>
            </a:r>
          </a:p>
        </p:txBody>
      </p:sp>
      <p:sp>
        <p:nvSpPr>
          <p:cNvPr id="160773" name="Text Box 5"/>
          <p:cNvSpPr txBox="1"/>
          <p:nvPr/>
        </p:nvSpPr>
        <p:spPr>
          <a:xfrm>
            <a:off x="2855913" y="1052513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yú</a:t>
            </a:r>
          </a:p>
        </p:txBody>
      </p:sp>
      <p:sp>
        <p:nvSpPr>
          <p:cNvPr id="160774" name="Text Box 6"/>
          <p:cNvSpPr txBox="1"/>
          <p:nvPr/>
        </p:nvSpPr>
        <p:spPr>
          <a:xfrm>
            <a:off x="3359150" y="1916113"/>
            <a:ext cx="26654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yānzhī</a:t>
            </a:r>
          </a:p>
        </p:txBody>
      </p:sp>
      <p:sp>
        <p:nvSpPr>
          <p:cNvPr id="160775" name="Text Box 7"/>
          <p:cNvSpPr txBox="1"/>
          <p:nvPr/>
        </p:nvSpPr>
        <p:spPr>
          <a:xfrm>
            <a:off x="5880100" y="1989138"/>
            <a:ext cx="47879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匈奴的王后或太后</a:t>
            </a:r>
          </a:p>
        </p:txBody>
      </p:sp>
      <p:sp>
        <p:nvSpPr>
          <p:cNvPr id="160776" name="Text Box 8"/>
          <p:cNvSpPr txBox="1"/>
          <p:nvPr/>
        </p:nvSpPr>
        <p:spPr>
          <a:xfrm>
            <a:off x="3359150" y="2852738"/>
            <a:ext cx="1657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húnyé</a:t>
            </a:r>
          </a:p>
        </p:txBody>
      </p:sp>
      <p:sp>
        <p:nvSpPr>
          <p:cNvPr id="160777" name="Text Box 9"/>
          <p:cNvSpPr txBox="1"/>
          <p:nvPr/>
        </p:nvSpPr>
        <p:spPr>
          <a:xfrm>
            <a:off x="6240463" y="2924175"/>
            <a:ext cx="38893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匈奴的一个王</a:t>
            </a:r>
          </a:p>
        </p:txBody>
      </p:sp>
      <p:sp>
        <p:nvSpPr>
          <p:cNvPr id="160778" name="Text Box 10"/>
          <p:cNvSpPr txBox="1"/>
          <p:nvPr/>
        </p:nvSpPr>
        <p:spPr>
          <a:xfrm>
            <a:off x="2782888" y="3789363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</a:p>
        </p:txBody>
      </p:sp>
      <p:sp>
        <p:nvSpPr>
          <p:cNvPr id="160779" name="Text Box 11"/>
          <p:cNvSpPr txBox="1"/>
          <p:nvPr/>
        </p:nvSpPr>
        <p:spPr>
          <a:xfrm>
            <a:off x="5735638" y="3789363"/>
            <a:ext cx="49323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汉将赵破奴的封号</a:t>
            </a:r>
          </a:p>
        </p:txBody>
      </p:sp>
      <p:sp>
        <p:nvSpPr>
          <p:cNvPr id="160780" name="Text Box 12"/>
          <p:cNvSpPr txBox="1"/>
          <p:nvPr/>
        </p:nvSpPr>
        <p:spPr>
          <a:xfrm>
            <a:off x="4943475" y="4652963"/>
            <a:ext cx="27368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mò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，陷没</a:t>
            </a:r>
          </a:p>
        </p:txBody>
      </p:sp>
      <p:sp>
        <p:nvSpPr>
          <p:cNvPr id="160781" name="Text Box 13"/>
          <p:cNvSpPr txBox="1"/>
          <p:nvPr/>
        </p:nvSpPr>
        <p:spPr>
          <a:xfrm>
            <a:off x="4943475" y="5589588"/>
            <a:ext cx="37449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jiànɡ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，带领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2" grpId="0"/>
      <p:bldP spid="160773" grpId="0"/>
      <p:bldP spid="160774" grpId="0"/>
      <p:bldP spid="160775" grpId="0"/>
      <p:bldP spid="160776" grpId="0"/>
      <p:bldP spid="160777" grpId="0"/>
      <p:bldP spid="160778" grpId="0"/>
      <p:bldP spid="160779" grpId="0"/>
      <p:bldP spid="160780" grpId="0"/>
      <p:bldP spid="1607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Text Box 2"/>
          <p:cNvSpPr txBox="1"/>
          <p:nvPr/>
        </p:nvSpPr>
        <p:spPr>
          <a:xfrm>
            <a:off x="1524000" y="188913"/>
            <a:ext cx="9144000" cy="6431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）欲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）使送武等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）缑王与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长水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虞常等谋反匈奴 中                                   （                          ）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缑王者，昆邪王姊子也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）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后随浞野侯没胡中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    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阴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相与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）谋劫单于母阏氏归汉。                                         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虞常在汉时素与副张胜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相知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                                                      私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候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）胜曰              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）能为汉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伏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）弩射杀之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幸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蒙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）其赏赐。                                                                  以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货物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）与常</a:t>
            </a:r>
          </a:p>
        </p:txBody>
      </p:sp>
      <p:sp>
        <p:nvSpPr>
          <p:cNvPr id="161795" name="Text Box 3"/>
          <p:cNvSpPr txBox="1"/>
          <p:nvPr/>
        </p:nvSpPr>
        <p:spPr>
          <a:xfrm>
            <a:off x="2351088" y="188913"/>
            <a:ext cx="6492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</a:p>
        </p:txBody>
      </p:sp>
      <p:sp>
        <p:nvSpPr>
          <p:cNvPr id="161796" name="Text Box 4"/>
          <p:cNvSpPr txBox="1"/>
          <p:nvPr/>
        </p:nvSpPr>
        <p:spPr>
          <a:xfrm>
            <a:off x="4511675" y="188913"/>
            <a:ext cx="26638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打发，派遣</a:t>
            </a:r>
          </a:p>
        </p:txBody>
      </p:sp>
      <p:sp>
        <p:nvSpPr>
          <p:cNvPr id="161797" name="Text Box 5"/>
          <p:cNvSpPr txBox="1"/>
          <p:nvPr/>
        </p:nvSpPr>
        <p:spPr>
          <a:xfrm>
            <a:off x="2495550" y="692150"/>
            <a:ext cx="2376488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正巧，适逢</a:t>
            </a:r>
          </a:p>
        </p:txBody>
      </p:sp>
      <p:sp>
        <p:nvSpPr>
          <p:cNvPr id="161798" name="Text Box 6"/>
          <p:cNvSpPr txBox="1"/>
          <p:nvPr/>
        </p:nvSpPr>
        <p:spPr>
          <a:xfrm>
            <a:off x="6311900" y="1125538"/>
            <a:ext cx="31686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长水校尉，官名</a:t>
            </a:r>
          </a:p>
        </p:txBody>
      </p:sp>
      <p:sp>
        <p:nvSpPr>
          <p:cNvPr id="161799" name="Text Box 7"/>
          <p:cNvSpPr txBox="1"/>
          <p:nvPr/>
        </p:nvSpPr>
        <p:spPr>
          <a:xfrm>
            <a:off x="6096000" y="1844675"/>
            <a:ext cx="15843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判断句</a:t>
            </a:r>
          </a:p>
        </p:txBody>
      </p:sp>
      <p:sp>
        <p:nvSpPr>
          <p:cNvPr id="161800" name="Text Box 8"/>
          <p:cNvSpPr txBox="1"/>
          <p:nvPr/>
        </p:nvSpPr>
        <p:spPr>
          <a:xfrm>
            <a:off x="5232400" y="2349500"/>
            <a:ext cx="27352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省略句（于）</a:t>
            </a:r>
          </a:p>
        </p:txBody>
      </p:sp>
      <p:sp>
        <p:nvSpPr>
          <p:cNvPr id="161801" name="Text Box 9"/>
          <p:cNvSpPr txBox="1"/>
          <p:nvPr/>
        </p:nvSpPr>
        <p:spPr>
          <a:xfrm>
            <a:off x="2351088" y="2852738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暗中</a:t>
            </a:r>
          </a:p>
        </p:txBody>
      </p:sp>
      <p:sp>
        <p:nvSpPr>
          <p:cNvPr id="161802" name="Text Box 10"/>
          <p:cNvSpPr txBox="1"/>
          <p:nvPr/>
        </p:nvSpPr>
        <p:spPr>
          <a:xfrm>
            <a:off x="4800600" y="2852738"/>
            <a:ext cx="25193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一同，一起</a:t>
            </a:r>
          </a:p>
        </p:txBody>
      </p:sp>
      <p:sp>
        <p:nvSpPr>
          <p:cNvPr id="161803" name="Text Box 11"/>
          <p:cNvSpPr txBox="1"/>
          <p:nvPr/>
        </p:nvSpPr>
        <p:spPr>
          <a:xfrm>
            <a:off x="6888163" y="4076700"/>
            <a:ext cx="16557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相熟识</a:t>
            </a:r>
          </a:p>
        </p:txBody>
      </p:sp>
      <p:sp>
        <p:nvSpPr>
          <p:cNvPr id="161804" name="Text Box 12"/>
          <p:cNvSpPr txBox="1"/>
          <p:nvPr/>
        </p:nvSpPr>
        <p:spPr>
          <a:xfrm>
            <a:off x="2782888" y="4581525"/>
            <a:ext cx="23050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拜访，探望</a:t>
            </a:r>
          </a:p>
        </p:txBody>
      </p:sp>
      <p:sp>
        <p:nvSpPr>
          <p:cNvPr id="161805" name="Text Box 13"/>
          <p:cNvSpPr txBox="1"/>
          <p:nvPr/>
        </p:nvSpPr>
        <p:spPr>
          <a:xfrm>
            <a:off x="2351088" y="5084763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虞常</a:t>
            </a:r>
          </a:p>
        </p:txBody>
      </p:sp>
      <p:sp>
        <p:nvSpPr>
          <p:cNvPr id="161806" name="Text Box 14"/>
          <p:cNvSpPr txBox="1"/>
          <p:nvPr/>
        </p:nvSpPr>
        <p:spPr>
          <a:xfrm>
            <a:off x="5664200" y="5084763"/>
            <a:ext cx="23050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埋伏，暗中</a:t>
            </a:r>
          </a:p>
        </p:txBody>
      </p:sp>
      <p:sp>
        <p:nvSpPr>
          <p:cNvPr id="161807" name="Text Box 15"/>
          <p:cNvSpPr txBox="1"/>
          <p:nvPr/>
        </p:nvSpPr>
        <p:spPr>
          <a:xfrm>
            <a:off x="2351088" y="5589588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希望</a:t>
            </a:r>
          </a:p>
        </p:txBody>
      </p:sp>
      <p:sp>
        <p:nvSpPr>
          <p:cNvPr id="161808" name="Text Box 16"/>
          <p:cNvSpPr txBox="1"/>
          <p:nvPr/>
        </p:nvSpPr>
        <p:spPr>
          <a:xfrm>
            <a:off x="4367213" y="5516563"/>
            <a:ext cx="23050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蒙受，得到</a:t>
            </a:r>
          </a:p>
        </p:txBody>
      </p:sp>
      <p:sp>
        <p:nvSpPr>
          <p:cNvPr id="161809" name="Text Box 17"/>
          <p:cNvSpPr txBox="1"/>
          <p:nvPr/>
        </p:nvSpPr>
        <p:spPr>
          <a:xfrm>
            <a:off x="3216275" y="6021388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财物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/>
      <p:bldP spid="161797" grpId="0"/>
      <p:bldP spid="161798" grpId="0"/>
      <p:bldP spid="161799" grpId="0"/>
      <p:bldP spid="161800" grpId="0"/>
      <p:bldP spid="161801" grpId="0"/>
      <p:bldP spid="161802" grpId="0"/>
      <p:bldP spid="161803" grpId="0"/>
      <p:bldP spid="161804" grpId="0"/>
      <p:bldP spid="161805" grpId="0"/>
      <p:bldP spid="161806" grpId="0"/>
      <p:bldP spid="161807" grpId="0"/>
      <p:bldP spid="161808" grpId="0"/>
      <p:bldP spid="1618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>
            <a:alphaModFix amt="6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80" y="94615"/>
            <a:ext cx="10711815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9780" y="797560"/>
            <a:ext cx="10711815" cy="594360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                                        </a:t>
            </a:r>
          </a:p>
          <a:p>
            <a:r>
              <a:rPr lang="zh-CN" altLang="en-US"/>
              <a:t>                                       </a:t>
            </a:r>
            <a:r>
              <a:rPr lang="zh-CN" altLang="en-US" sz="2800" b="1"/>
              <a:t>二、</a:t>
            </a:r>
            <a:r>
              <a:rPr lang="zh-CN" altLang="en-US" sz="3600" b="1"/>
              <a:t>齐读第二自然段，概括：什么事情</a:t>
            </a:r>
          </a:p>
          <a:p>
            <a:r>
              <a:rPr lang="zh-CN" altLang="en-US" sz="3600" b="1"/>
              <a:t>             让苏武的汉朝使团陷入理亏困境？张胜是个                      </a:t>
            </a:r>
          </a:p>
          <a:p>
            <a:r>
              <a:rPr lang="zh-CN" altLang="en-US"/>
              <a:t>                           </a:t>
            </a:r>
            <a:r>
              <a:rPr lang="zh-CN" altLang="en-US" sz="3200" b="1"/>
              <a:t>怎样的历史人物？</a:t>
            </a:r>
          </a:p>
          <a:p>
            <a:r>
              <a:rPr lang="zh-CN" altLang="en-US"/>
              <a:t>                                  </a:t>
            </a:r>
            <a:r>
              <a:rPr lang="zh-CN" altLang="en-US" sz="2800" b="1">
                <a:solidFill>
                  <a:srgbClr val="D60093"/>
                </a:solidFill>
              </a:rPr>
              <a:t>缑王与虞常谋反，虞常为私利私候（拜访）张胜 </a:t>
            </a:r>
            <a:r>
              <a:rPr lang="zh-CN" altLang="en-US" sz="2400">
                <a:solidFill>
                  <a:srgbClr val="D60093"/>
                </a:solidFill>
              </a:rPr>
              <a:t>       </a:t>
            </a:r>
          </a:p>
          <a:p>
            <a:endParaRPr lang="zh-CN" altLang="en-US" sz="2800">
              <a:solidFill>
                <a:srgbClr val="D60093"/>
              </a:solidFill>
            </a:endParaRPr>
          </a:p>
          <a:p>
            <a:r>
              <a:rPr lang="zh-CN" altLang="en-US" sz="2800">
                <a:solidFill>
                  <a:srgbClr val="D60093"/>
                </a:solidFill>
              </a:rPr>
              <a:t>              </a:t>
            </a:r>
            <a:r>
              <a:rPr lang="zh-CN" altLang="en-US" sz="2800" b="1">
                <a:solidFill>
                  <a:srgbClr val="D60093"/>
                </a:solidFill>
              </a:rPr>
              <a:t>张胜不仅见利忘义，丧失骨气  遇事还束手无策，对国家</a:t>
            </a:r>
            <a:r>
              <a:rPr lang="zh-CN" altLang="en-US" sz="2800">
                <a:solidFill>
                  <a:srgbClr val="D60093"/>
                </a:solidFill>
              </a:rPr>
              <a:t>                           </a:t>
            </a:r>
          </a:p>
          <a:p>
            <a:r>
              <a:rPr lang="zh-CN" altLang="en-US" sz="2800" b="1">
                <a:solidFill>
                  <a:srgbClr val="D60093"/>
                </a:solidFill>
              </a:rPr>
              <a:t>      不负责任，</a:t>
            </a:r>
            <a:r>
              <a:rPr lang="zh-CN" altLang="en-US" sz="2800" b="1">
                <a:solidFill>
                  <a:srgbClr val="7030A0"/>
                </a:solidFill>
              </a:rPr>
              <a:t>衬托</a:t>
            </a:r>
            <a:r>
              <a:rPr lang="zh-CN" altLang="en-US" sz="2800" b="1">
                <a:solidFill>
                  <a:srgbClr val="D60093"/>
                </a:solidFill>
              </a:rPr>
              <a:t>出苏武的深明大义、临危不惧和对国家民族的</a:t>
            </a:r>
          </a:p>
          <a:p>
            <a:r>
              <a:rPr lang="zh-CN" altLang="en-US"/>
              <a:t>         </a:t>
            </a:r>
            <a:r>
              <a:rPr lang="zh-CN" altLang="en-US" sz="3200" b="1">
                <a:solidFill>
                  <a:srgbClr val="D60093"/>
                </a:solidFill>
              </a:rPr>
              <a:t>  高度责任感。</a:t>
            </a:r>
          </a:p>
          <a:p>
            <a:endParaRPr lang="zh-CN" altLang="en-US" sz="3200" b="1">
              <a:solidFill>
                <a:srgbClr val="D60093"/>
              </a:solidFill>
            </a:endParaRPr>
          </a:p>
          <a:p>
            <a:endParaRPr lang="zh-CN" altLang="en-US" sz="3200" b="1">
              <a:solidFill>
                <a:srgbClr val="D60093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80" y="94615"/>
            <a:ext cx="10711815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9780" y="438785"/>
            <a:ext cx="10711815" cy="661416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第一课时小结：</a:t>
            </a:r>
          </a:p>
          <a:p>
            <a:r>
              <a:rPr lang="zh-CN" altLang="en-US"/>
              <a:t>                  </a:t>
            </a:r>
            <a:r>
              <a:rPr lang="zh-CN" altLang="en-US" sz="3600" b="1"/>
              <a:t>这节课我们主要了解《苏武传》的出处与作</a:t>
            </a:r>
          </a:p>
          <a:p>
            <a:r>
              <a:rPr lang="zh-CN" altLang="en-US" sz="3600" b="1"/>
              <a:t>    者，通过第一二自然段的学习初步感受到苏武</a:t>
            </a:r>
          </a:p>
          <a:p>
            <a:r>
              <a:rPr lang="zh-CN" altLang="en-US" sz="3600" b="1"/>
              <a:t>    出使匈 奴时复杂的时代背景，体会班固《汉书》</a:t>
            </a:r>
          </a:p>
          <a:p>
            <a:r>
              <a:rPr lang="zh-CN" altLang="en-US" sz="3600" b="1"/>
              <a:t>    精炼如入微的语言特色。无论《廉颇蔺相如列传》</a:t>
            </a:r>
          </a:p>
          <a:p>
            <a:r>
              <a:rPr lang="zh-CN" altLang="en-US" sz="3600" b="1"/>
              <a:t>    还是《苏武传》，历史散文主要通过记事、记言、</a:t>
            </a:r>
          </a:p>
          <a:p>
            <a:r>
              <a:rPr lang="zh-CN" altLang="en-US" sz="3600" b="1"/>
              <a:t>    记人物行动来表现人物心理活动和个性品质，揭 </a:t>
            </a:r>
          </a:p>
          <a:p>
            <a:r>
              <a:rPr lang="zh-CN" altLang="en-US" sz="3600" b="1"/>
              <a:t>   示历史规律，暗藏作者褒贬，这种写法叫</a:t>
            </a:r>
            <a:r>
              <a:rPr lang="zh-CN" altLang="en-US" sz="3600" b="1">
                <a:solidFill>
                  <a:srgbClr val="D60093"/>
                </a:solidFill>
              </a:rPr>
              <a:t>史家笔</a:t>
            </a:r>
          </a:p>
          <a:p>
            <a:r>
              <a:rPr lang="zh-CN" altLang="en-US" sz="3600" b="1">
                <a:solidFill>
                  <a:srgbClr val="D60093"/>
                </a:solidFill>
              </a:rPr>
              <a:t>   法</a:t>
            </a:r>
            <a:r>
              <a:rPr lang="zh-CN" altLang="en-US" sz="3600" b="1"/>
              <a:t>，又叫</a:t>
            </a:r>
            <a:r>
              <a:rPr lang="zh-CN" altLang="en-US" sz="3600" b="1">
                <a:solidFill>
                  <a:srgbClr val="D60093"/>
                </a:solidFill>
              </a:rPr>
              <a:t>春秋笔法</a:t>
            </a:r>
            <a:r>
              <a:rPr lang="zh-CN" altLang="en-US" sz="3600" b="1"/>
              <a:t>，源于孔子的《春秋》。课文</a:t>
            </a:r>
          </a:p>
          <a:p>
            <a:r>
              <a:rPr lang="zh-CN" altLang="en-US" sz="3600" b="1"/>
              <a:t>  的</a:t>
            </a:r>
            <a:r>
              <a:rPr lang="zh-CN" altLang="en-US" sz="3600" b="1">
                <a:solidFill>
                  <a:srgbClr val="D60093"/>
                </a:solidFill>
              </a:rPr>
              <a:t>细节描写</a:t>
            </a:r>
            <a:r>
              <a:rPr lang="zh-CN" altLang="en-US" sz="3600" b="1"/>
              <a:t>和</a:t>
            </a:r>
            <a:r>
              <a:rPr lang="zh-CN" altLang="en-US" sz="3600" b="1">
                <a:solidFill>
                  <a:srgbClr val="D60093"/>
                </a:solidFill>
              </a:rPr>
              <a:t>语言描写</a:t>
            </a:r>
            <a:r>
              <a:rPr lang="zh-CN" altLang="en-US" sz="3600" b="1"/>
              <a:t>我们将在下节课进一步学习。</a:t>
            </a:r>
            <a:r>
              <a:rPr lang="zh-CN" altLang="en-US"/>
              <a:t>                 </a:t>
            </a:r>
            <a:endParaRPr lang="zh-CN" altLang="en-US" sz="3200" b="1">
              <a:solidFill>
                <a:srgbClr val="D60093"/>
              </a:solidFill>
            </a:endParaRPr>
          </a:p>
          <a:p>
            <a:endParaRPr lang="zh-CN" altLang="en-US" sz="3200" b="1">
              <a:solidFill>
                <a:srgbClr val="D60093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 Box 2"/>
          <p:cNvSpPr txBox="1"/>
          <p:nvPr/>
        </p:nvSpPr>
        <p:spPr>
          <a:xfrm>
            <a:off x="1774825" y="476250"/>
            <a:ext cx="8569325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月余，单于出猎，独阏氏子弟在。虞常等七十余人欲发，其一人夜亡，告之。单于子弟发兵与战。缑王等皆死，虞常生得。单于使卫律治其事。张胜闻之，恐前语发，以状语武。武曰：“事如此，此必及我。见犯乃死，重负国。”欲自杀，胜、惠共止之。虞常果引张胜。单于怒，召诸贵人议，欲杀汉使者。左伊秩訾曰：“即谋单于，何以复加？宜皆降之。”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Text Box 2"/>
          <p:cNvSpPr txBox="1"/>
          <p:nvPr/>
        </p:nvSpPr>
        <p:spPr>
          <a:xfrm>
            <a:off x="1524000" y="476250"/>
            <a:ext cx="9144000" cy="557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阏氏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):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缑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)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以状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              )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）负国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召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</a:t>
            </a:r>
          </a:p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左伊秩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訾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）：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）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宜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）                  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谊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</a:t>
            </a:r>
          </a:p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宜皆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降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）之</a:t>
            </a:r>
          </a:p>
        </p:txBody>
      </p:sp>
      <p:sp>
        <p:nvSpPr>
          <p:cNvPr id="163843" name="Text Box 3"/>
          <p:cNvSpPr txBox="1"/>
          <p:nvPr/>
        </p:nvSpPr>
        <p:spPr>
          <a:xfrm>
            <a:off x="2782888" y="476250"/>
            <a:ext cx="26654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yānzhī</a:t>
            </a:r>
          </a:p>
        </p:txBody>
      </p:sp>
      <p:sp>
        <p:nvSpPr>
          <p:cNvPr id="163844" name="Text Box 4"/>
          <p:cNvSpPr txBox="1"/>
          <p:nvPr/>
        </p:nvSpPr>
        <p:spPr>
          <a:xfrm>
            <a:off x="5016500" y="476250"/>
            <a:ext cx="47879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匈奴的王后或太后</a:t>
            </a:r>
          </a:p>
        </p:txBody>
      </p:sp>
      <p:sp>
        <p:nvSpPr>
          <p:cNvPr id="163845" name="Text Box 5"/>
          <p:cNvSpPr txBox="1"/>
          <p:nvPr/>
        </p:nvSpPr>
        <p:spPr>
          <a:xfrm>
            <a:off x="2279650" y="1052513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ɡōu</a:t>
            </a:r>
          </a:p>
        </p:txBody>
      </p:sp>
      <p:sp>
        <p:nvSpPr>
          <p:cNvPr id="163846" name="Text Box 6"/>
          <p:cNvSpPr txBox="1"/>
          <p:nvPr/>
        </p:nvSpPr>
        <p:spPr>
          <a:xfrm>
            <a:off x="4295775" y="1052513"/>
            <a:ext cx="38893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匈奴的一个王</a:t>
            </a:r>
          </a:p>
        </p:txBody>
      </p:sp>
      <p:sp>
        <p:nvSpPr>
          <p:cNvPr id="163847" name="Text Box 7"/>
          <p:cNvSpPr txBox="1"/>
          <p:nvPr/>
        </p:nvSpPr>
        <p:spPr>
          <a:xfrm>
            <a:off x="3287713" y="1628775"/>
            <a:ext cx="38893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yù,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告诉，报告</a:t>
            </a:r>
          </a:p>
        </p:txBody>
      </p:sp>
      <p:sp>
        <p:nvSpPr>
          <p:cNvPr id="163848" name="Text Box 8"/>
          <p:cNvSpPr txBox="1"/>
          <p:nvPr/>
        </p:nvSpPr>
        <p:spPr>
          <a:xfrm>
            <a:off x="2566988" y="2205038"/>
            <a:ext cx="33845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zhònɡ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，更加</a:t>
            </a:r>
          </a:p>
        </p:txBody>
      </p:sp>
      <p:sp>
        <p:nvSpPr>
          <p:cNvPr id="163849" name="Text Box 9"/>
          <p:cNvSpPr txBox="1"/>
          <p:nvPr/>
        </p:nvSpPr>
        <p:spPr>
          <a:xfrm>
            <a:off x="2566988" y="2781300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zhào</a:t>
            </a:r>
          </a:p>
        </p:txBody>
      </p:sp>
      <p:sp>
        <p:nvSpPr>
          <p:cNvPr id="163850" name="Text Box 10"/>
          <p:cNvSpPr txBox="1"/>
          <p:nvPr/>
        </p:nvSpPr>
        <p:spPr>
          <a:xfrm>
            <a:off x="4008438" y="3429000"/>
            <a:ext cx="7921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zī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51" name="Text Box 11"/>
          <p:cNvSpPr txBox="1"/>
          <p:nvPr/>
        </p:nvSpPr>
        <p:spPr>
          <a:xfrm>
            <a:off x="5159375" y="3429000"/>
            <a:ext cx="55086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匈奴贵族的一种称号</a:t>
            </a:r>
          </a:p>
        </p:txBody>
      </p:sp>
      <p:sp>
        <p:nvSpPr>
          <p:cNvPr id="163852" name="Text Box 12"/>
          <p:cNvSpPr txBox="1"/>
          <p:nvPr/>
        </p:nvSpPr>
        <p:spPr>
          <a:xfrm>
            <a:off x="2495550" y="4005263"/>
            <a:ext cx="7921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jí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53" name="Text Box 13"/>
          <p:cNvSpPr txBox="1"/>
          <p:nvPr/>
        </p:nvSpPr>
        <p:spPr>
          <a:xfrm>
            <a:off x="2495550" y="4652963"/>
            <a:ext cx="7921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54" name="Text Box 14"/>
          <p:cNvSpPr txBox="1"/>
          <p:nvPr/>
        </p:nvSpPr>
        <p:spPr>
          <a:xfrm>
            <a:off x="7032625" y="4652963"/>
            <a:ext cx="7921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55" name="Text Box 15"/>
          <p:cNvSpPr txBox="1"/>
          <p:nvPr/>
        </p:nvSpPr>
        <p:spPr>
          <a:xfrm>
            <a:off x="3648075" y="5300663"/>
            <a:ext cx="16557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xiánɡ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  <p:bldP spid="163844" grpId="0"/>
      <p:bldP spid="163845" grpId="0"/>
      <p:bldP spid="163846" grpId="0"/>
      <p:bldP spid="163847" grpId="0"/>
      <p:bldP spid="163848" grpId="0"/>
      <p:bldP spid="163849" grpId="0"/>
      <p:bldP spid="163850" grpId="0"/>
      <p:bldP spid="163851" grpId="0"/>
      <p:bldP spid="163852" grpId="0"/>
      <p:bldP spid="163853" grpId="0"/>
      <p:bldP spid="163854" grpId="0"/>
      <p:bldP spid="1638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Text Box 2"/>
          <p:cNvSpPr txBox="1"/>
          <p:nvPr/>
        </p:nvSpPr>
        <p:spPr>
          <a:xfrm>
            <a:off x="1703388" y="188913"/>
            <a:ext cx="8569325" cy="6431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虞常等七十余人欲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endParaRPr lang="zh-CN" altLang="en-US" sz="32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其一人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夜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）亡，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）之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单于子弟发（                   ）兵与战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虞常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生得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）</a:t>
            </a:r>
            <a:endParaRPr lang="zh-CN" altLang="en-US" sz="32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单于使卫律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治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）其事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恐前语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）</a:t>
            </a:r>
            <a:endParaRPr lang="zh-CN" altLang="en-US" sz="32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）武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此必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）我</a:t>
            </a:r>
          </a:p>
          <a:p>
            <a:pPr lvl="0" indent="0"/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）犯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）死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胜、惠共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止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）之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虞常果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）张胜</a:t>
            </a:r>
          </a:p>
          <a:p>
            <a:pPr lvl="0" indent="0"/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）谋单于，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何以复加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宜皆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降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）之</a:t>
            </a:r>
          </a:p>
        </p:txBody>
      </p:sp>
      <p:sp>
        <p:nvSpPr>
          <p:cNvPr id="164867" name="Text Box 3"/>
          <p:cNvSpPr txBox="1"/>
          <p:nvPr/>
        </p:nvSpPr>
        <p:spPr>
          <a:xfrm>
            <a:off x="5808663" y="188913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发动</a:t>
            </a:r>
          </a:p>
        </p:txBody>
      </p:sp>
      <p:sp>
        <p:nvSpPr>
          <p:cNvPr id="164868" name="Text Box 4"/>
          <p:cNvSpPr txBox="1"/>
          <p:nvPr/>
        </p:nvSpPr>
        <p:spPr>
          <a:xfrm>
            <a:off x="3792538" y="692150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名状</a:t>
            </a:r>
          </a:p>
        </p:txBody>
      </p:sp>
      <p:sp>
        <p:nvSpPr>
          <p:cNvPr id="164869" name="Text Box 5"/>
          <p:cNvSpPr txBox="1"/>
          <p:nvPr/>
        </p:nvSpPr>
        <p:spPr>
          <a:xfrm>
            <a:off x="6743700" y="692150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告发</a:t>
            </a:r>
          </a:p>
        </p:txBody>
      </p:sp>
      <p:sp>
        <p:nvSpPr>
          <p:cNvPr id="164870" name="Text Box 6"/>
          <p:cNvSpPr txBox="1"/>
          <p:nvPr/>
        </p:nvSpPr>
        <p:spPr>
          <a:xfrm>
            <a:off x="4224338" y="1125538"/>
            <a:ext cx="23034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派遣，调遣</a:t>
            </a:r>
          </a:p>
        </p:txBody>
      </p:sp>
      <p:sp>
        <p:nvSpPr>
          <p:cNvPr id="164871" name="Text Box 7"/>
          <p:cNvSpPr txBox="1"/>
          <p:nvPr/>
        </p:nvSpPr>
        <p:spPr>
          <a:xfrm>
            <a:off x="3792538" y="1628775"/>
            <a:ext cx="31686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被活捉，被动句</a:t>
            </a:r>
          </a:p>
        </p:txBody>
      </p:sp>
      <p:sp>
        <p:nvSpPr>
          <p:cNvPr id="164872" name="Text Box 8"/>
          <p:cNvSpPr txBox="1"/>
          <p:nvPr/>
        </p:nvSpPr>
        <p:spPr>
          <a:xfrm>
            <a:off x="4656138" y="2133600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审理</a:t>
            </a:r>
          </a:p>
        </p:txBody>
      </p:sp>
      <p:sp>
        <p:nvSpPr>
          <p:cNvPr id="164873" name="Text Box 9"/>
          <p:cNvSpPr txBox="1"/>
          <p:nvPr/>
        </p:nvSpPr>
        <p:spPr>
          <a:xfrm>
            <a:off x="3792538" y="2636838"/>
            <a:ext cx="3167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被揭发，被动句</a:t>
            </a:r>
          </a:p>
        </p:txBody>
      </p:sp>
      <p:sp>
        <p:nvSpPr>
          <p:cNvPr id="164874" name="Text Box 10"/>
          <p:cNvSpPr txBox="1"/>
          <p:nvPr/>
        </p:nvSpPr>
        <p:spPr>
          <a:xfrm>
            <a:off x="3000375" y="3068638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情况</a:t>
            </a:r>
          </a:p>
        </p:txBody>
      </p:sp>
      <p:sp>
        <p:nvSpPr>
          <p:cNvPr id="164875" name="Text Box 11"/>
          <p:cNvSpPr txBox="1"/>
          <p:nvPr/>
        </p:nvSpPr>
        <p:spPr>
          <a:xfrm>
            <a:off x="5159375" y="3141663"/>
            <a:ext cx="31686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</a:t>
            </a: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，告诉，报告</a:t>
            </a:r>
          </a:p>
        </p:txBody>
      </p:sp>
      <p:sp>
        <p:nvSpPr>
          <p:cNvPr id="164876" name="Text Box 12"/>
          <p:cNvSpPr txBox="1"/>
          <p:nvPr/>
        </p:nvSpPr>
        <p:spPr>
          <a:xfrm>
            <a:off x="3359150" y="3573463"/>
            <a:ext cx="22320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到，牵连到</a:t>
            </a:r>
          </a:p>
        </p:txBody>
      </p:sp>
      <p:sp>
        <p:nvSpPr>
          <p:cNvPr id="164877" name="Text Box 13"/>
          <p:cNvSpPr txBox="1"/>
          <p:nvPr/>
        </p:nvSpPr>
        <p:spPr>
          <a:xfrm>
            <a:off x="2495550" y="4076700"/>
            <a:ext cx="5762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</a:t>
            </a:r>
          </a:p>
        </p:txBody>
      </p:sp>
      <p:sp useBgFill="1">
        <p:nvSpPr>
          <p:cNvPr id="164878" name="Text Box 14"/>
          <p:cNvSpPr txBox="1"/>
          <p:nvPr/>
        </p:nvSpPr>
        <p:spPr>
          <a:xfrm>
            <a:off x="1774825" y="3573463"/>
            <a:ext cx="4897438" cy="579120"/>
          </a:xfrm>
          <a:prstGeom prst="rect">
            <a:avLst/>
          </a:prstGeom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吾长</a:t>
            </a:r>
            <a:r>
              <a:rPr lang="zh-CN" altLang="en-US" sz="3200" b="1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</a:t>
            </a: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笑于大方之家</a:t>
            </a:r>
          </a:p>
        </p:txBody>
      </p:sp>
      <p:sp>
        <p:nvSpPr>
          <p:cNvPr id="164879" name="Text Box 15"/>
          <p:cNvSpPr txBox="1"/>
          <p:nvPr/>
        </p:nvSpPr>
        <p:spPr>
          <a:xfrm>
            <a:off x="4583113" y="4076700"/>
            <a:ext cx="15113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才，再</a:t>
            </a:r>
          </a:p>
        </p:txBody>
      </p:sp>
      <p:sp>
        <p:nvSpPr>
          <p:cNvPr id="164880" name="Text Box 16"/>
          <p:cNvSpPr txBox="1"/>
          <p:nvPr/>
        </p:nvSpPr>
        <p:spPr>
          <a:xfrm>
            <a:off x="4224338" y="4581525"/>
            <a:ext cx="34559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阻止，制止，使动</a:t>
            </a:r>
          </a:p>
        </p:txBody>
      </p:sp>
      <p:sp>
        <p:nvSpPr>
          <p:cNvPr id="164881" name="Text Box 17"/>
          <p:cNvSpPr txBox="1"/>
          <p:nvPr/>
        </p:nvSpPr>
        <p:spPr>
          <a:xfrm>
            <a:off x="3863975" y="5084763"/>
            <a:ext cx="24479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招供，供出</a:t>
            </a:r>
          </a:p>
        </p:txBody>
      </p:sp>
      <p:sp>
        <p:nvSpPr>
          <p:cNvPr id="164882" name="Text Box 18"/>
          <p:cNvSpPr txBox="1"/>
          <p:nvPr/>
        </p:nvSpPr>
        <p:spPr>
          <a:xfrm>
            <a:off x="2566988" y="5516563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</a:t>
            </a:r>
          </a:p>
        </p:txBody>
      </p:sp>
      <p:sp>
        <p:nvSpPr>
          <p:cNvPr id="164883" name="Text Box 19"/>
          <p:cNvSpPr txBox="1"/>
          <p:nvPr/>
        </p:nvSpPr>
        <p:spPr>
          <a:xfrm>
            <a:off x="7464425" y="5516563"/>
            <a:ext cx="23034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加罪，处罚</a:t>
            </a:r>
          </a:p>
        </p:txBody>
      </p:sp>
      <p:sp>
        <p:nvSpPr>
          <p:cNvPr id="164884" name="Text Box 20"/>
          <p:cNvSpPr txBox="1"/>
          <p:nvPr/>
        </p:nvSpPr>
        <p:spPr>
          <a:xfrm>
            <a:off x="5664200" y="5949950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宾前</a:t>
            </a:r>
          </a:p>
        </p:txBody>
      </p:sp>
      <p:sp>
        <p:nvSpPr>
          <p:cNvPr id="164885" name="Text Box 21"/>
          <p:cNvSpPr txBox="1"/>
          <p:nvPr/>
        </p:nvSpPr>
        <p:spPr>
          <a:xfrm>
            <a:off x="3359150" y="6021388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/>
      <p:bldP spid="164868" grpId="0"/>
      <p:bldP spid="164869" grpId="0"/>
      <p:bldP spid="164870" grpId="0"/>
      <p:bldP spid="164871" grpId="0"/>
      <p:bldP spid="164872" grpId="0"/>
      <p:bldP spid="164873" grpId="0"/>
      <p:bldP spid="164874" grpId="0"/>
      <p:bldP spid="164875" grpId="0"/>
      <p:bldP spid="164876" grpId="0"/>
      <p:bldP spid="164877" grpId="0"/>
      <p:bldP spid="164878" grpId="0"/>
      <p:bldP spid="164879" grpId="0"/>
      <p:bldP spid="164880" grpId="0"/>
      <p:bldP spid="164881" grpId="0"/>
      <p:bldP spid="164882" grpId="0"/>
      <p:bldP spid="164883" grpId="0"/>
      <p:bldP spid="164884" grpId="0"/>
      <p:bldP spid="1648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" y="323215"/>
            <a:ext cx="9903460" cy="621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4800" y="323215"/>
            <a:ext cx="11906250" cy="618744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/>
              <a:t>          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              </a:t>
            </a:r>
            <a:r>
              <a:rPr lang="zh-CN" altLang="en-US" sz="2400" b="1"/>
              <a:t> 三、 齐读第三自然段，思考答问：</a:t>
            </a:r>
          </a:p>
          <a:p>
            <a:r>
              <a:rPr lang="zh-CN" altLang="en-US" sz="2400" b="1"/>
              <a:t>                                  </a:t>
            </a:r>
          </a:p>
          <a:p>
            <a:r>
              <a:rPr lang="zh-CN" altLang="en-US" sz="2400" b="1"/>
              <a:t>                      </a:t>
            </a:r>
            <a:r>
              <a:rPr lang="en-US" altLang="zh-CN" sz="2400" b="1"/>
              <a:t>1</a:t>
            </a:r>
            <a:r>
              <a:rPr lang="zh-CN" altLang="en-US" sz="2400" b="1"/>
              <a:t>、读苏武的语言，品</a:t>
            </a:r>
            <a:r>
              <a:rPr lang="en-US" altLang="zh-CN" sz="2400" b="1"/>
              <a:t>“</a:t>
            </a:r>
            <a:r>
              <a:rPr lang="zh-CN" altLang="en-US" sz="2400" b="1"/>
              <a:t>重负国</a:t>
            </a:r>
            <a:r>
              <a:rPr lang="en-US" altLang="zh-CN" sz="2400" b="1"/>
              <a:t>”</a:t>
            </a:r>
            <a:r>
              <a:rPr lang="zh-CN" altLang="en-US" sz="2400" b="1"/>
              <a:t>三字的含义</a:t>
            </a:r>
          </a:p>
          <a:p>
            <a:endParaRPr lang="zh-CN" altLang="en-US"/>
          </a:p>
          <a:p>
            <a:r>
              <a:rPr lang="zh-CN" altLang="en-US"/>
              <a:t>                                   </a:t>
            </a:r>
            <a:r>
              <a:rPr lang="zh-CN" altLang="en-US" sz="2400" b="1">
                <a:solidFill>
                  <a:srgbClr val="D60093"/>
                </a:solidFill>
              </a:rPr>
              <a:t>一是不能预先发现和劝阻张胜所干的错事；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             二是马上要受敌国审讯，给国家丢脸。</a:t>
            </a:r>
          </a:p>
          <a:p>
            <a:r>
              <a:rPr lang="zh-CN" altLang="en-US"/>
              <a:t>                                </a:t>
            </a:r>
            <a:r>
              <a:rPr lang="zh-CN" altLang="en-US" sz="2400" b="1">
                <a:solidFill>
                  <a:srgbClr val="0070C0"/>
                </a:solidFill>
              </a:rPr>
              <a:t>表现苏武刚烈难犯、视死如归、严于责己的坚强个性</a:t>
            </a:r>
          </a:p>
          <a:p>
            <a:r>
              <a:rPr lang="zh-CN" altLang="en-US"/>
              <a:t>                                               </a:t>
            </a:r>
          </a:p>
          <a:p>
            <a:r>
              <a:rPr lang="zh-CN" altLang="en-US"/>
              <a:t>                                </a:t>
            </a:r>
            <a:r>
              <a:rPr lang="en-US" altLang="zh-CN" sz="2400" b="1"/>
              <a:t>2</a:t>
            </a:r>
            <a:r>
              <a:rPr lang="zh-CN" altLang="en-US" sz="2400" b="1"/>
              <a:t>、苏武坚贞不屈的民族气节表现在什么细节？</a:t>
            </a:r>
          </a:p>
          <a:p>
            <a:endParaRPr lang="zh-CN" altLang="en-US"/>
          </a:p>
          <a:p>
            <a:r>
              <a:rPr lang="zh-CN" altLang="en-US"/>
              <a:t>                                </a:t>
            </a:r>
            <a:r>
              <a:rPr lang="en-US" altLang="zh-CN" sz="2400" b="1">
                <a:solidFill>
                  <a:srgbClr val="D60093"/>
                </a:solidFill>
              </a:rPr>
              <a:t>“</a:t>
            </a:r>
            <a:r>
              <a:rPr lang="zh-CN" altLang="en-US" sz="2400" b="1">
                <a:solidFill>
                  <a:srgbClr val="D60093"/>
                </a:solidFill>
              </a:rPr>
              <a:t> 欲自杀，胜、惠共止之</a:t>
            </a:r>
            <a:r>
              <a:rPr lang="en-US" altLang="zh-CN" sz="2400" b="1">
                <a:solidFill>
                  <a:srgbClr val="D60093"/>
                </a:solidFill>
              </a:rPr>
              <a:t>”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                                        </a:t>
            </a:r>
            <a:r>
              <a:rPr lang="zh-CN" altLang="en-US" sz="2800" b="1">
                <a:solidFill>
                  <a:srgbClr val="FF0000"/>
                </a:solidFill>
              </a:rPr>
              <a:t> 小结： 史家笔法，记事记言。</a:t>
            </a: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Text Box 2"/>
          <p:cNvSpPr txBox="1"/>
          <p:nvPr/>
        </p:nvSpPr>
        <p:spPr>
          <a:xfrm>
            <a:off x="1811655" y="562928"/>
            <a:ext cx="8569325" cy="5455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单于使卫律召武受辞，武谓惠等：“屈节辱命，虽生，何面目以归汉！”引佩刀自刺。卫律惊，自抱持武，驰召医。凿地为坎，置熅火，覆武其上，蹈其背以出血。武气绝半日，复息。惠等哭，舆归营。单于壮其节，朝夕遣人候问武，而收系张胜。 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1554" name="Picture 2" descr="200486175819154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260350"/>
            <a:ext cx="5281612" cy="6408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5" name="Text Box 3"/>
          <p:cNvSpPr txBox="1"/>
          <p:nvPr/>
        </p:nvSpPr>
        <p:spPr>
          <a:xfrm>
            <a:off x="5240338" y="2852738"/>
            <a:ext cx="1162050" cy="32400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>
                <a:solidFill>
                  <a:srgbClr val="4D4D4D"/>
                </a:solidFill>
                <a:latin typeface="Arial" panose="020b0604020202020204" pitchFamily="34" charset="0"/>
                <a:ea typeface="华文隶书" pitchFamily="2" charset="-122"/>
              </a:rPr>
              <a:t>班固   著</a:t>
            </a:r>
          </a:p>
        </p:txBody>
      </p:sp>
      <p:sp>
        <p:nvSpPr>
          <p:cNvPr id="151556" name="Rectangle 4"/>
          <p:cNvSpPr/>
          <p:nvPr/>
        </p:nvSpPr>
        <p:spPr>
          <a:xfrm>
            <a:off x="7248525" y="4941888"/>
            <a:ext cx="3419475" cy="1005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6000" b="1">
                <a:solidFill>
                  <a:srgbClr val="00FFFF"/>
                </a:solidFill>
                <a:latin typeface="Arial" panose="020b0604020202020204" pitchFamily="34" charset="0"/>
                <a:ea typeface="华文中宋" pitchFamily="2" charset="-122"/>
              </a:rPr>
              <a:t>《</a:t>
            </a:r>
            <a:r>
              <a:rPr lang="zh-CN" altLang="en-US" sz="6000" b="1" u="sng">
                <a:solidFill>
                  <a:srgbClr val="00FFFF"/>
                </a:solidFill>
                <a:latin typeface="Arial" panose="020b0604020202020204" pitchFamily="34" charset="0"/>
                <a:ea typeface="华文中宋" pitchFamily="2" charset="-122"/>
              </a:rPr>
              <a:t>汉书</a:t>
            </a:r>
            <a:r>
              <a:rPr lang="en-US" altLang="zh-CN" sz="6000" b="1">
                <a:solidFill>
                  <a:srgbClr val="00FFFF"/>
                </a:solidFill>
                <a:latin typeface="Arial" panose="020b0604020202020204" pitchFamily="34" charset="0"/>
                <a:ea typeface="华文中宋" pitchFamily="2" charset="-122"/>
              </a:rPr>
              <a:t>》</a:t>
            </a:r>
          </a:p>
        </p:txBody>
      </p:sp>
      <p:sp>
        <p:nvSpPr>
          <p:cNvPr id="151557" name="Text Box 5"/>
          <p:cNvSpPr txBox="1"/>
          <p:nvPr/>
        </p:nvSpPr>
        <p:spPr>
          <a:xfrm>
            <a:off x="7248525" y="836613"/>
            <a:ext cx="3240088" cy="38138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6000" b="1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第一部</a:t>
            </a:r>
          </a:p>
          <a:p>
            <a:pPr lvl="0" indent="0" algn="ctr"/>
            <a:r>
              <a:rPr lang="zh-CN" altLang="en-US" sz="6000" b="1" u="sng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纪传体</a:t>
            </a:r>
          </a:p>
          <a:p>
            <a:pPr lvl="0" indent="0" algn="ctr"/>
            <a:r>
              <a:rPr lang="zh-CN" altLang="en-US" sz="6000" b="1" u="sng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断代体</a:t>
            </a:r>
          </a:p>
          <a:p>
            <a:pPr lvl="0" indent="0" algn="ctr"/>
            <a:r>
              <a:rPr lang="zh-CN" altLang="en-US" sz="6000" b="1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史书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  <p:bldP spid="151556" grpId="0"/>
      <p:bldP spid="151557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Text Box 2"/>
          <p:cNvSpPr txBox="1"/>
          <p:nvPr/>
        </p:nvSpPr>
        <p:spPr>
          <a:xfrm>
            <a:off x="1847850" y="188913"/>
            <a:ext cx="8640763" cy="627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召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        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坎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）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置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熅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）火：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蹈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）其背以出血</a:t>
            </a:r>
            <a:endParaRPr lang="zh-CN" altLang="en-US" sz="44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舆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）归营：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系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）：监禁，关押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15" name="Text Box 3"/>
          <p:cNvSpPr txBox="1"/>
          <p:nvPr/>
        </p:nvSpPr>
        <p:spPr>
          <a:xfrm>
            <a:off x="2855913" y="0"/>
            <a:ext cx="1871662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zhào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6" name="Text Box 4"/>
          <p:cNvSpPr txBox="1"/>
          <p:nvPr/>
        </p:nvSpPr>
        <p:spPr>
          <a:xfrm>
            <a:off x="6888163" y="0"/>
            <a:ext cx="223202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kǎn,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坑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7" name="Text Box 5"/>
          <p:cNvSpPr txBox="1"/>
          <p:nvPr/>
        </p:nvSpPr>
        <p:spPr>
          <a:xfrm>
            <a:off x="2855913" y="908050"/>
            <a:ext cx="115252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zhì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8" name="Text Box 6"/>
          <p:cNvSpPr txBox="1"/>
          <p:nvPr/>
        </p:nvSpPr>
        <p:spPr>
          <a:xfrm>
            <a:off x="2855913" y="1844675"/>
            <a:ext cx="129540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ū</a:t>
            </a: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9" name="Text Box 7"/>
          <p:cNvSpPr txBox="1"/>
          <p:nvPr/>
        </p:nvSpPr>
        <p:spPr>
          <a:xfrm>
            <a:off x="5232400" y="1989138"/>
            <a:ext cx="25193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无焰的火</a:t>
            </a:r>
          </a:p>
        </p:txBody>
      </p:sp>
      <p:sp>
        <p:nvSpPr>
          <p:cNvPr id="166920" name="Text Box 8"/>
          <p:cNvSpPr txBox="1"/>
          <p:nvPr/>
        </p:nvSpPr>
        <p:spPr>
          <a:xfrm>
            <a:off x="3000375" y="2708275"/>
            <a:ext cx="3960813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同“搯”</a:t>
            </a: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tāo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 轻轻敲打</a:t>
            </a:r>
          </a:p>
        </p:txBody>
      </p:sp>
      <p:sp>
        <p:nvSpPr>
          <p:cNvPr id="166921" name="Text Box 9"/>
          <p:cNvSpPr txBox="1"/>
          <p:nvPr/>
        </p:nvSpPr>
        <p:spPr>
          <a:xfrm>
            <a:off x="2927350" y="4652963"/>
            <a:ext cx="1008063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yú 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22" name="Text Box 10"/>
          <p:cNvSpPr txBox="1"/>
          <p:nvPr/>
        </p:nvSpPr>
        <p:spPr>
          <a:xfrm>
            <a:off x="5951538" y="4149725"/>
            <a:ext cx="29527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用车，名状</a:t>
            </a:r>
          </a:p>
        </p:txBody>
      </p:sp>
      <p:sp>
        <p:nvSpPr>
          <p:cNvPr id="166923" name="Text Box 11"/>
          <p:cNvSpPr txBox="1"/>
          <p:nvPr/>
        </p:nvSpPr>
        <p:spPr>
          <a:xfrm>
            <a:off x="5951538" y="4941888"/>
            <a:ext cx="3887787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用车载运，名动</a:t>
            </a:r>
          </a:p>
        </p:txBody>
      </p:sp>
      <p:sp>
        <p:nvSpPr>
          <p:cNvPr id="166924" name="AutoShape 12"/>
          <p:cNvSpPr/>
          <p:nvPr/>
        </p:nvSpPr>
        <p:spPr>
          <a:xfrm>
            <a:off x="5591175" y="4292600"/>
            <a:ext cx="360363" cy="1295400"/>
          </a:xfrm>
          <a:prstGeom prst="leftBrace">
            <a:avLst>
              <a:gd name="adj1" fmla="val 29939"/>
              <a:gd name="adj2" fmla="val 66778"/>
            </a:avLst>
          </a:prstGeom>
          <a:noFill/>
          <a:ln w="381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5" name="Text Box 13"/>
          <p:cNvSpPr txBox="1"/>
          <p:nvPr/>
        </p:nvSpPr>
        <p:spPr>
          <a:xfrm>
            <a:off x="2855913" y="5589588"/>
            <a:ext cx="1008062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xì 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6" grpId="0"/>
      <p:bldP spid="166917" grpId="0"/>
      <p:bldP spid="166918" grpId="0"/>
      <p:bldP spid="166919" grpId="0"/>
      <p:bldP spid="166920" grpId="0"/>
      <p:bldP spid="166921" grpId="0"/>
      <p:bldP spid="166922" grpId="0"/>
      <p:bldP spid="166923" grpId="0"/>
      <p:bldP spid="166924" grpId="0"/>
      <p:bldP spid="1669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Text Box 2"/>
          <p:cNvSpPr txBox="1"/>
          <p:nvPr/>
        </p:nvSpPr>
        <p:spPr>
          <a:xfrm>
            <a:off x="1703388" y="188913"/>
            <a:ext cx="8785225" cy="6126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单于使卫律召武受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辞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                                                 屈节辱命：    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虽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）生，何面目以归汉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）佩刀自刺                                                                  凿地为坎：      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覆武其上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                                                               蹈其背以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）血                                                       武气绝半日，复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息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                                                     单于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壮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            ）其节 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朝夕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）遣人候问武                                                         而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收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）系张胜。 </a:t>
            </a:r>
          </a:p>
        </p:txBody>
      </p:sp>
      <p:sp>
        <p:nvSpPr>
          <p:cNvPr id="167939" name="Text Box 3"/>
          <p:cNvSpPr txBox="1"/>
          <p:nvPr/>
        </p:nvSpPr>
        <p:spPr>
          <a:xfrm>
            <a:off x="6240463" y="188913"/>
            <a:ext cx="26638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审讯，名动</a:t>
            </a:r>
          </a:p>
        </p:txBody>
      </p:sp>
      <p:sp>
        <p:nvSpPr>
          <p:cNvPr id="167940" name="Text Box 4"/>
          <p:cNvSpPr txBox="1"/>
          <p:nvPr/>
        </p:nvSpPr>
        <p:spPr>
          <a:xfrm>
            <a:off x="3863975" y="765175"/>
            <a:ext cx="26638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屈辱了使命</a:t>
            </a:r>
          </a:p>
        </p:txBody>
      </p:sp>
      <p:sp>
        <p:nvSpPr>
          <p:cNvPr id="167941" name="Text Box 5"/>
          <p:cNvSpPr txBox="1"/>
          <p:nvPr/>
        </p:nvSpPr>
        <p:spPr>
          <a:xfrm>
            <a:off x="2640013" y="1268413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即使</a:t>
            </a:r>
          </a:p>
        </p:txBody>
      </p:sp>
      <p:sp>
        <p:nvSpPr>
          <p:cNvPr id="167942" name="Text Box 6"/>
          <p:cNvSpPr txBox="1"/>
          <p:nvPr/>
        </p:nvSpPr>
        <p:spPr>
          <a:xfrm>
            <a:off x="2640013" y="1844675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举起</a:t>
            </a:r>
          </a:p>
        </p:txBody>
      </p:sp>
      <p:sp>
        <p:nvSpPr>
          <p:cNvPr id="167943" name="Text Box 7"/>
          <p:cNvSpPr txBox="1"/>
          <p:nvPr/>
        </p:nvSpPr>
        <p:spPr>
          <a:xfrm>
            <a:off x="3863975" y="2349500"/>
            <a:ext cx="34559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在地上挖了个坑</a:t>
            </a:r>
          </a:p>
        </p:txBody>
      </p:sp>
      <p:sp>
        <p:nvSpPr>
          <p:cNvPr id="167944" name="Text Box 8"/>
          <p:cNvSpPr txBox="1"/>
          <p:nvPr/>
        </p:nvSpPr>
        <p:spPr>
          <a:xfrm>
            <a:off x="3935413" y="2924175"/>
            <a:ext cx="31686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省略句（于）</a:t>
            </a:r>
          </a:p>
        </p:txBody>
      </p:sp>
      <p:sp>
        <p:nvSpPr>
          <p:cNvPr id="167945" name="Text Box 9"/>
          <p:cNvSpPr txBox="1"/>
          <p:nvPr/>
        </p:nvSpPr>
        <p:spPr>
          <a:xfrm>
            <a:off x="4583113" y="3429000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使动</a:t>
            </a:r>
          </a:p>
        </p:txBody>
      </p:sp>
      <p:sp>
        <p:nvSpPr>
          <p:cNvPr id="167946" name="Text Box 10"/>
          <p:cNvSpPr txBox="1"/>
          <p:nvPr/>
        </p:nvSpPr>
        <p:spPr>
          <a:xfrm>
            <a:off x="6024563" y="4005263"/>
            <a:ext cx="26638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呼吸，名动</a:t>
            </a:r>
          </a:p>
        </p:txBody>
      </p:sp>
      <p:sp>
        <p:nvSpPr>
          <p:cNvPr id="167947" name="Text Box 11"/>
          <p:cNvSpPr txBox="1"/>
          <p:nvPr/>
        </p:nvSpPr>
        <p:spPr>
          <a:xfrm>
            <a:off x="3575050" y="4581525"/>
            <a:ext cx="54737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钦佩，以</a:t>
            </a:r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为壮，意动</a:t>
            </a:r>
          </a:p>
        </p:txBody>
      </p:sp>
      <p:sp>
        <p:nvSpPr>
          <p:cNvPr id="167948" name="Text Box 12"/>
          <p:cNvSpPr txBox="1"/>
          <p:nvPr/>
        </p:nvSpPr>
        <p:spPr>
          <a:xfrm>
            <a:off x="3071813" y="5084763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名状</a:t>
            </a:r>
          </a:p>
        </p:txBody>
      </p:sp>
      <p:sp>
        <p:nvSpPr>
          <p:cNvPr id="167949" name="Text Box 13"/>
          <p:cNvSpPr txBox="1"/>
          <p:nvPr/>
        </p:nvSpPr>
        <p:spPr>
          <a:xfrm>
            <a:off x="3143250" y="5661025"/>
            <a:ext cx="12969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逮捕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  <p:bldP spid="167940" grpId="0"/>
      <p:bldP spid="167941" grpId="0"/>
      <p:bldP spid="167942" grpId="0"/>
      <p:bldP spid="167943" grpId="0"/>
      <p:bldP spid="167944" grpId="0"/>
      <p:bldP spid="167945" grpId="0"/>
      <p:bldP spid="167946" grpId="0"/>
      <p:bldP spid="167947" grpId="0"/>
      <p:bldP spid="167948" grpId="0"/>
      <p:bldP spid="1679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95" y="323850"/>
            <a:ext cx="9903460" cy="621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6690" y="45720"/>
            <a:ext cx="12018645" cy="719328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          </a:t>
            </a:r>
            <a:r>
              <a:rPr lang="zh-CN" altLang="en-US" sz="2400" b="1"/>
              <a:t>朗读第四段，思考：苏武是怎样扭转外交上的被动局面的？</a:t>
            </a:r>
          </a:p>
          <a:p>
            <a:r>
              <a:rPr lang="en-US" altLang="zh-CN"/>
              <a:t>                          </a:t>
            </a:r>
          </a:p>
          <a:p>
            <a:r>
              <a:rPr lang="en-US" altLang="zh-CN"/>
              <a:t>                                              </a:t>
            </a:r>
            <a:r>
              <a:rPr lang="en-US" altLang="zh-CN" sz="2400" b="1"/>
              <a:t>1</a:t>
            </a:r>
            <a:r>
              <a:rPr lang="zh-CN" altLang="en-US" sz="2400" b="1"/>
              <a:t>、苏武</a:t>
            </a:r>
            <a:r>
              <a:rPr lang="en-US" altLang="zh-CN" sz="2400" b="1"/>
              <a:t>“</a:t>
            </a:r>
            <a:r>
              <a:rPr lang="zh-CN" altLang="en-US" sz="2400" b="1"/>
              <a:t>受辞</a:t>
            </a:r>
            <a:r>
              <a:rPr lang="en-US" altLang="zh-CN" sz="2400" b="1"/>
              <a:t>”</a:t>
            </a:r>
            <a:r>
              <a:rPr lang="zh-CN" altLang="en-US" sz="2400" b="1"/>
              <a:t>时说</a:t>
            </a:r>
            <a:r>
              <a:rPr lang="en-US" altLang="zh-CN" sz="2400" b="1"/>
              <a:t>“</a:t>
            </a:r>
            <a:r>
              <a:rPr lang="zh-CN" altLang="en-US" sz="2400" b="1"/>
              <a:t>屈节辱命，虽生，何面目以</a:t>
            </a:r>
          </a:p>
          <a:p>
            <a:r>
              <a:rPr lang="zh-CN" altLang="en-US" sz="2400" b="1"/>
              <a:t>                                         归汉！</a:t>
            </a:r>
            <a:r>
              <a:rPr lang="en-US" altLang="zh-CN" sz="2400" b="1"/>
              <a:t>”</a:t>
            </a:r>
            <a:r>
              <a:rPr lang="zh-CN" altLang="en-US" sz="2400" b="1"/>
              <a:t>， 这句话有几层意思？</a:t>
            </a:r>
          </a:p>
          <a:p>
            <a:r>
              <a:rPr lang="zh-CN" altLang="en-US"/>
              <a:t>                                                   </a:t>
            </a:r>
            <a:r>
              <a:rPr lang="zh-CN" altLang="en-US" sz="2400" b="1">
                <a:solidFill>
                  <a:srgbClr val="D60093"/>
                </a:solidFill>
              </a:rPr>
              <a:t>三层意思：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                                一是表白自己没参与也不赞成谋反事件，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                                二是表明汉廷没有指使他们这样做，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                                三是教育副使张胜不要贪生怕死。</a:t>
            </a:r>
          </a:p>
          <a:p>
            <a:r>
              <a:rPr lang="zh-CN" altLang="en-US"/>
              <a:t>                                                      </a:t>
            </a:r>
          </a:p>
          <a:p>
            <a:r>
              <a:rPr lang="zh-CN" altLang="en-US"/>
              <a:t>                                </a:t>
            </a:r>
            <a:r>
              <a:rPr lang="en-US" altLang="zh-CN" sz="2400" b="1"/>
              <a:t>2</a:t>
            </a:r>
            <a:r>
              <a:rPr lang="zh-CN" altLang="en-US" sz="2400" b="1"/>
              <a:t>、苏武</a:t>
            </a:r>
            <a:r>
              <a:rPr lang="en-US" altLang="zh-CN" sz="2400" b="1"/>
              <a:t>“</a:t>
            </a:r>
            <a:r>
              <a:rPr lang="zh-CN" altLang="en-US" sz="2400" b="1"/>
              <a:t>引佩刀自刺</a:t>
            </a:r>
            <a:r>
              <a:rPr lang="en-US" altLang="zh-CN" sz="2400" b="1"/>
              <a:t>”</a:t>
            </a:r>
            <a:r>
              <a:rPr lang="zh-CN" altLang="en-US" sz="2400" b="1"/>
              <a:t>这个行动达到了什么效果？</a:t>
            </a:r>
          </a:p>
          <a:p>
            <a:r>
              <a:rPr lang="zh-CN" altLang="en-US" sz="2400" b="1"/>
              <a:t>                             </a:t>
            </a:r>
            <a:r>
              <a:rPr lang="zh-CN" altLang="en-US" sz="2400" b="1">
                <a:solidFill>
                  <a:srgbClr val="D60093"/>
                </a:solidFill>
              </a:rPr>
              <a:t> </a:t>
            </a:r>
            <a:r>
              <a:rPr lang="en-US" altLang="zh-CN" sz="2400" b="1">
                <a:solidFill>
                  <a:srgbClr val="D60093"/>
                </a:solidFill>
              </a:rPr>
              <a:t>“</a:t>
            </a:r>
            <a:r>
              <a:rPr lang="zh-CN" altLang="en-US" sz="2400" b="1">
                <a:solidFill>
                  <a:srgbClr val="D60093"/>
                </a:solidFill>
              </a:rPr>
              <a:t>卫律惊</a:t>
            </a:r>
            <a:r>
              <a:rPr lang="en-US" altLang="zh-CN" sz="2400" b="1">
                <a:solidFill>
                  <a:srgbClr val="D60093"/>
                </a:solidFill>
              </a:rPr>
              <a:t>”</a:t>
            </a:r>
            <a:r>
              <a:rPr lang="zh-CN" altLang="en-US" sz="2400" b="1">
                <a:solidFill>
                  <a:srgbClr val="D60093"/>
                </a:solidFill>
              </a:rPr>
              <a:t>、</a:t>
            </a:r>
            <a:r>
              <a:rPr lang="en-US" altLang="zh-CN" sz="2400" b="1">
                <a:solidFill>
                  <a:srgbClr val="D60093"/>
                </a:solidFill>
              </a:rPr>
              <a:t>“</a:t>
            </a:r>
            <a:r>
              <a:rPr lang="zh-CN" altLang="en-US" sz="2400" b="1">
                <a:solidFill>
                  <a:srgbClr val="D60093"/>
                </a:solidFill>
              </a:rPr>
              <a:t>单于壮其节</a:t>
            </a:r>
            <a:r>
              <a:rPr lang="en-US" altLang="zh-CN" sz="2400" b="1">
                <a:solidFill>
                  <a:srgbClr val="D60093"/>
                </a:solidFill>
              </a:rPr>
              <a:t>”</a:t>
            </a:r>
          </a:p>
          <a:p>
            <a:r>
              <a:rPr lang="en-US" altLang="zh-CN" sz="2400" b="1">
                <a:solidFill>
                  <a:srgbClr val="D60093"/>
                </a:solidFill>
              </a:rPr>
              <a:t>                           </a:t>
            </a:r>
            <a:r>
              <a:rPr lang="zh-CN" altLang="en-US" sz="2400" b="1">
                <a:solidFill>
                  <a:srgbClr val="D60093"/>
                </a:solidFill>
              </a:rPr>
              <a:t> 增强了说话的分量，不仅扭转了外交上的被动局面，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       而且赢得了敌国的尊敬</a:t>
            </a:r>
          </a:p>
          <a:p>
            <a:r>
              <a:rPr lang="zh-CN" altLang="en-US" sz="2400" b="1"/>
              <a:t>                                             </a:t>
            </a:r>
          </a:p>
          <a:p>
            <a:r>
              <a:rPr lang="zh-CN" altLang="en-US" sz="2400" b="1"/>
              <a:t>                             小结：在叙事中通过</a:t>
            </a:r>
            <a:r>
              <a:rPr lang="zh-CN" altLang="en-US" sz="2800" b="1">
                <a:solidFill>
                  <a:srgbClr val="0070C0"/>
                </a:solidFill>
              </a:rPr>
              <a:t>语言描写和细节描写</a:t>
            </a:r>
            <a:r>
              <a:rPr lang="zh-CN" altLang="en-US" sz="2400" b="1"/>
              <a:t>突出人物</a:t>
            </a:r>
          </a:p>
          <a:p>
            <a:r>
              <a:rPr lang="zh-CN" altLang="en-US" sz="2400" b="1"/>
              <a:t>                       秉性刚烈、义不受辱、极重国家民族利益的特点。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Text Box 2"/>
          <p:cNvSpPr txBox="1"/>
          <p:nvPr/>
        </p:nvSpPr>
        <p:spPr>
          <a:xfrm>
            <a:off x="1847850" y="404813"/>
            <a:ext cx="8642350" cy="557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武益愈，单于使使晓武。会论虞常，欲因此时降武。剑斩虞常已，律曰：“汉使张胜谋杀单于近臣，当死，单于募降者赦罪。”举剑欲击之，胜请降。律谓武曰：“副有罪，当相坐。”武曰：“本无谋，又非亲属，何谓相坐？”复举剑拟之，武不动。律曰：“苏君，律前负汉归匈奴，幸蒙大恩，赐号称王，拥众数万，马畜弥山，富贵如此。苏君今日降，明日复然。空以身膏草野，谁复知之！” 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Text Box 2"/>
          <p:cNvSpPr txBox="1"/>
          <p:nvPr/>
        </p:nvSpPr>
        <p:spPr>
          <a:xfrm>
            <a:off x="1703388" y="0"/>
            <a:ext cx="8785225" cy="5455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）死                      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赦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）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复举剑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拟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）之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马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畜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弥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）山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空以身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膏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）草野</a:t>
            </a:r>
          </a:p>
        </p:txBody>
      </p:sp>
      <p:sp>
        <p:nvSpPr>
          <p:cNvPr id="169987" name="Text Box 3"/>
          <p:cNvSpPr txBox="1"/>
          <p:nvPr/>
        </p:nvSpPr>
        <p:spPr>
          <a:xfrm>
            <a:off x="2927033" y="280988"/>
            <a:ext cx="4679950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dānɡ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，判</a:t>
            </a: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 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罪判</a:t>
            </a: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刑       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988" name="Text Box 4"/>
          <p:cNvSpPr txBox="1"/>
          <p:nvPr/>
        </p:nvSpPr>
        <p:spPr>
          <a:xfrm>
            <a:off x="2927350" y="1713865"/>
            <a:ext cx="2808288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shè,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赦免 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989" name="Text Box 5"/>
          <p:cNvSpPr txBox="1"/>
          <p:nvPr/>
        </p:nvSpPr>
        <p:spPr>
          <a:xfrm>
            <a:off x="4583113" y="2446020"/>
            <a:ext cx="4681537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nǐ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，比划，用兵器做出杀人的样子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990" name="Text Box 6"/>
          <p:cNvSpPr txBox="1"/>
          <p:nvPr/>
        </p:nvSpPr>
        <p:spPr>
          <a:xfrm>
            <a:off x="3359150" y="3878263"/>
            <a:ext cx="1223963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991" name="Text Box 7"/>
          <p:cNvSpPr txBox="1"/>
          <p:nvPr/>
        </p:nvSpPr>
        <p:spPr>
          <a:xfrm>
            <a:off x="6038533" y="3878263"/>
            <a:ext cx="2376487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mí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，满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992" name="Text Box 8"/>
          <p:cNvSpPr txBox="1"/>
          <p:nvPr/>
        </p:nvSpPr>
        <p:spPr>
          <a:xfrm>
            <a:off x="4583113" y="4701540"/>
            <a:ext cx="4176712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，使</a:t>
            </a:r>
            <a:r>
              <a:rPr lang="en-US" altLang="zh-CN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  使动</a:t>
            </a:r>
            <a:endParaRPr lang="en-US" altLang="en-US" sz="44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/>
      <p:bldP spid="169988" grpId="0"/>
      <p:bldP spid="169989" grpId="0"/>
      <p:bldP spid="169990" grpId="0"/>
      <p:bldP spid="169991" grpId="0"/>
      <p:bldP spid="1699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Text Box 2"/>
          <p:cNvSpPr txBox="1"/>
          <p:nvPr/>
        </p:nvSpPr>
        <p:spPr>
          <a:xfrm>
            <a:off x="1774825" y="188913"/>
            <a:ext cx="8642350" cy="6431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）愈                                                                             单于使（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晓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）武     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论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）虞常                                                          欲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）此时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降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）武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剑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）斩虞常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                                                        汉使张胜谋杀单于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近臣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）                                    当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相坐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        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何谓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）相坐     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幸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）蒙大恩                                                            拥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）数万                                                            苏君今日降，明日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）然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）身膏草野                                                  谁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）知之  </a:t>
            </a:r>
          </a:p>
        </p:txBody>
      </p:sp>
      <p:sp>
        <p:nvSpPr>
          <p:cNvPr id="171011" name="Text Box 3"/>
          <p:cNvSpPr txBox="1"/>
          <p:nvPr/>
        </p:nvSpPr>
        <p:spPr>
          <a:xfrm>
            <a:off x="3071813" y="188913"/>
            <a:ext cx="23034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逐渐，渐渐</a:t>
            </a:r>
          </a:p>
        </p:txBody>
      </p:sp>
      <p:sp>
        <p:nvSpPr>
          <p:cNvPr id="171012" name="Text Box 4"/>
          <p:cNvSpPr txBox="1"/>
          <p:nvPr/>
        </p:nvSpPr>
        <p:spPr>
          <a:xfrm>
            <a:off x="3432175" y="620713"/>
            <a:ext cx="6477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派</a:t>
            </a:r>
          </a:p>
        </p:txBody>
      </p:sp>
      <p:sp>
        <p:nvSpPr>
          <p:cNvPr id="171013" name="Text Box 5"/>
          <p:cNvSpPr txBox="1"/>
          <p:nvPr/>
        </p:nvSpPr>
        <p:spPr>
          <a:xfrm>
            <a:off x="5087938" y="620713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使者</a:t>
            </a:r>
          </a:p>
        </p:txBody>
      </p:sp>
      <p:sp>
        <p:nvSpPr>
          <p:cNvPr id="171014" name="Text Box 6"/>
          <p:cNvSpPr txBox="1"/>
          <p:nvPr/>
        </p:nvSpPr>
        <p:spPr>
          <a:xfrm>
            <a:off x="7248525" y="620713"/>
            <a:ext cx="23034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晓谕，通知</a:t>
            </a:r>
          </a:p>
        </p:txBody>
      </p:sp>
      <p:sp>
        <p:nvSpPr>
          <p:cNvPr id="171015" name="Text Box 7"/>
          <p:cNvSpPr txBox="1"/>
          <p:nvPr/>
        </p:nvSpPr>
        <p:spPr>
          <a:xfrm>
            <a:off x="2640013" y="1125538"/>
            <a:ext cx="23034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一同，共同</a:t>
            </a:r>
          </a:p>
        </p:txBody>
      </p:sp>
      <p:sp>
        <p:nvSpPr>
          <p:cNvPr id="171016" name="Text Box 8"/>
          <p:cNvSpPr txBox="1"/>
          <p:nvPr/>
        </p:nvSpPr>
        <p:spPr>
          <a:xfrm>
            <a:off x="6024563" y="1125538"/>
            <a:ext cx="23034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判罪，定罪</a:t>
            </a:r>
          </a:p>
        </p:txBody>
      </p:sp>
      <p:sp>
        <p:nvSpPr>
          <p:cNvPr id="171017" name="Text Box 9"/>
          <p:cNvSpPr txBox="1"/>
          <p:nvPr/>
        </p:nvSpPr>
        <p:spPr>
          <a:xfrm>
            <a:off x="3000375" y="1628775"/>
            <a:ext cx="719138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趁</a:t>
            </a:r>
          </a:p>
        </p:txBody>
      </p:sp>
      <p:sp>
        <p:nvSpPr>
          <p:cNvPr id="171018" name="Text Box 10"/>
          <p:cNvSpPr txBox="1"/>
          <p:nvPr/>
        </p:nvSpPr>
        <p:spPr>
          <a:xfrm>
            <a:off x="5591175" y="1628775"/>
            <a:ext cx="31686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逼</a:t>
            </a:r>
            <a:r>
              <a:rPr lang="en-US" altLang="zh-CN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降，使动</a:t>
            </a:r>
          </a:p>
        </p:txBody>
      </p:sp>
      <p:sp>
        <p:nvSpPr>
          <p:cNvPr id="171019" name="Text Box 11"/>
          <p:cNvSpPr txBox="1"/>
          <p:nvPr/>
        </p:nvSpPr>
        <p:spPr>
          <a:xfrm>
            <a:off x="2640013" y="2133600"/>
            <a:ext cx="10795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名状</a:t>
            </a:r>
          </a:p>
        </p:txBody>
      </p:sp>
      <p:sp>
        <p:nvSpPr>
          <p:cNvPr id="171020" name="Text Box 12"/>
          <p:cNvSpPr txBox="1"/>
          <p:nvPr/>
        </p:nvSpPr>
        <p:spPr>
          <a:xfrm>
            <a:off x="6096000" y="2133600"/>
            <a:ext cx="23034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完毕，结束</a:t>
            </a:r>
          </a:p>
        </p:txBody>
      </p:sp>
      <p:sp>
        <p:nvSpPr>
          <p:cNvPr id="171021" name="Text Box 13"/>
          <p:cNvSpPr txBox="1"/>
          <p:nvPr/>
        </p:nvSpPr>
        <p:spPr>
          <a:xfrm>
            <a:off x="6311900" y="2636838"/>
            <a:ext cx="36004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亲近之臣，指卫律</a:t>
            </a:r>
          </a:p>
        </p:txBody>
      </p:sp>
      <p:sp>
        <p:nvSpPr>
          <p:cNvPr id="171022" name="Text Box 14"/>
          <p:cNvSpPr txBox="1"/>
          <p:nvPr/>
        </p:nvSpPr>
        <p:spPr>
          <a:xfrm>
            <a:off x="3432175" y="3068638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连坐</a:t>
            </a:r>
          </a:p>
        </p:txBody>
      </p:sp>
      <p:sp>
        <p:nvSpPr>
          <p:cNvPr id="171023" name="Text Box 15"/>
          <p:cNvSpPr txBox="1"/>
          <p:nvPr/>
        </p:nvSpPr>
        <p:spPr>
          <a:xfrm>
            <a:off x="3071813" y="3573463"/>
            <a:ext cx="27368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说什么，宾前</a:t>
            </a:r>
          </a:p>
        </p:txBody>
      </p:sp>
      <p:sp>
        <p:nvSpPr>
          <p:cNvPr id="171024" name="Text Box 16"/>
          <p:cNvSpPr txBox="1"/>
          <p:nvPr/>
        </p:nvSpPr>
        <p:spPr>
          <a:xfrm>
            <a:off x="2640013" y="4076700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幸而</a:t>
            </a:r>
          </a:p>
        </p:txBody>
      </p:sp>
      <p:sp>
        <p:nvSpPr>
          <p:cNvPr id="171025" name="Text Box 17"/>
          <p:cNvSpPr txBox="1"/>
          <p:nvPr/>
        </p:nvSpPr>
        <p:spPr>
          <a:xfrm>
            <a:off x="3071813" y="4581525"/>
            <a:ext cx="23034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人马，军队</a:t>
            </a:r>
          </a:p>
        </p:txBody>
      </p:sp>
      <p:sp>
        <p:nvSpPr>
          <p:cNvPr id="171026" name="Text Box 18"/>
          <p:cNvSpPr txBox="1"/>
          <p:nvPr/>
        </p:nvSpPr>
        <p:spPr>
          <a:xfrm>
            <a:off x="5880100" y="5084763"/>
            <a:ext cx="15113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又，也</a:t>
            </a:r>
          </a:p>
        </p:txBody>
      </p:sp>
      <p:sp>
        <p:nvSpPr>
          <p:cNvPr id="171027" name="Text Box 19"/>
          <p:cNvSpPr txBox="1"/>
          <p:nvPr/>
        </p:nvSpPr>
        <p:spPr>
          <a:xfrm>
            <a:off x="2640013" y="5516563"/>
            <a:ext cx="28082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空自，白白地</a:t>
            </a:r>
          </a:p>
        </p:txBody>
      </p:sp>
      <p:sp>
        <p:nvSpPr>
          <p:cNvPr id="171028" name="Text Box 20"/>
          <p:cNvSpPr txBox="1"/>
          <p:nvPr/>
        </p:nvSpPr>
        <p:spPr>
          <a:xfrm>
            <a:off x="6383338" y="5516563"/>
            <a:ext cx="7921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</a:p>
        </p:txBody>
      </p:sp>
      <p:sp>
        <p:nvSpPr>
          <p:cNvPr id="171029" name="Text Box 21"/>
          <p:cNvSpPr txBox="1"/>
          <p:nvPr/>
        </p:nvSpPr>
        <p:spPr>
          <a:xfrm>
            <a:off x="3071813" y="6021388"/>
            <a:ext cx="6477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/>
      <p:bldP spid="171012" grpId="0"/>
      <p:bldP spid="171013" grpId="0"/>
      <p:bldP spid="171014" grpId="0"/>
      <p:bldP spid="171015" grpId="0"/>
      <p:bldP spid="171016" grpId="0"/>
      <p:bldP spid="171017" grpId="0"/>
      <p:bldP spid="171018" grpId="0"/>
      <p:bldP spid="171019" grpId="0"/>
      <p:bldP spid="171020" grpId="0"/>
      <p:bldP spid="171021" grpId="0"/>
      <p:bldP spid="171022" grpId="0"/>
      <p:bldP spid="171023" grpId="0"/>
      <p:bldP spid="171024" grpId="0"/>
      <p:bldP spid="171025" grpId="0"/>
      <p:bldP spid="171026" grpId="0"/>
      <p:bldP spid="171027" grpId="0"/>
      <p:bldP spid="171028" grpId="0"/>
      <p:bldP spid="1710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Text Box 2"/>
          <p:cNvSpPr txBox="1"/>
          <p:nvPr/>
        </p:nvSpPr>
        <p:spPr>
          <a:xfrm>
            <a:off x="1774825" y="188913"/>
            <a:ext cx="8713788" cy="6126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不应。律曰：“君因我降，与君为兄弟，今不听吾计，后虽欲复见我，尚可得乎？”武骂律曰：“汝为人臣子，不顾恩义，畔主背亲，为降虏于蛮夷，何以汝为见？且单于信汝，使决人死生，不平心持正，反欲斗两主，观祸败。若知我不降明，欲令两国相攻，匈奴之祸，从我始矣。” 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Text Box 2"/>
          <p:cNvSpPr txBox="1"/>
          <p:nvPr/>
        </p:nvSpPr>
        <p:spPr>
          <a:xfrm>
            <a:off x="1774825" y="260350"/>
            <a:ext cx="8569325" cy="579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武不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应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</a:t>
            </a:r>
            <a:endParaRPr lang="zh-CN" altLang="en-US" sz="44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与君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）兄弟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汝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）人臣子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畔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）主背亲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）降虏于蛮夷                                                      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何以汝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）见</a:t>
            </a:r>
          </a:p>
        </p:txBody>
      </p:sp>
      <p:sp>
        <p:nvSpPr>
          <p:cNvPr id="173059" name="Text Box 3"/>
          <p:cNvSpPr txBox="1"/>
          <p:nvPr/>
        </p:nvSpPr>
        <p:spPr>
          <a:xfrm>
            <a:off x="4079875" y="18891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yìnɡ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，回答 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3060" name="Text Box 4"/>
          <p:cNvSpPr txBox="1"/>
          <p:nvPr/>
        </p:nvSpPr>
        <p:spPr>
          <a:xfrm>
            <a:off x="4079875" y="1196975"/>
            <a:ext cx="31686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wéi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，结为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3061" name="Text Box 5"/>
          <p:cNvSpPr txBox="1"/>
          <p:nvPr/>
        </p:nvSpPr>
        <p:spPr>
          <a:xfrm>
            <a:off x="3503613" y="2133600"/>
            <a:ext cx="31686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wéi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，作为</a:t>
            </a:r>
          </a:p>
        </p:txBody>
      </p:sp>
      <p:sp>
        <p:nvSpPr>
          <p:cNvPr id="173062" name="Text Box 6"/>
          <p:cNvSpPr txBox="1"/>
          <p:nvPr/>
        </p:nvSpPr>
        <p:spPr>
          <a:xfrm>
            <a:off x="2855913" y="3141663"/>
            <a:ext cx="31686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通“叛”</a:t>
            </a:r>
          </a:p>
        </p:txBody>
      </p:sp>
      <p:sp>
        <p:nvSpPr>
          <p:cNvPr id="173063" name="Text Box 7"/>
          <p:cNvSpPr txBox="1"/>
          <p:nvPr/>
        </p:nvSpPr>
        <p:spPr>
          <a:xfrm>
            <a:off x="2927350" y="4149725"/>
            <a:ext cx="2376488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wéi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，做</a:t>
            </a:r>
          </a:p>
        </p:txBody>
      </p:sp>
      <p:sp useBgFill="1">
        <p:nvSpPr>
          <p:cNvPr id="173064" name="Rectangle 8"/>
          <p:cNvSpPr/>
          <p:nvPr/>
        </p:nvSpPr>
        <p:spPr>
          <a:xfrm>
            <a:off x="1847850" y="5373688"/>
            <a:ext cx="8351838" cy="762000"/>
          </a:xfrm>
          <a:prstGeom prst="rect">
            <a:avLst/>
          </a:prstGeom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何以见汝</a:t>
            </a:r>
            <a:r>
              <a:rPr lang="zh-CN" altLang="en-US" sz="4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）</a:t>
            </a:r>
          </a:p>
        </p:txBody>
      </p:sp>
      <p:sp>
        <p:nvSpPr>
          <p:cNvPr id="173065" name="Text Box 9"/>
          <p:cNvSpPr txBox="1"/>
          <p:nvPr/>
        </p:nvSpPr>
        <p:spPr>
          <a:xfrm>
            <a:off x="5232400" y="5229225"/>
            <a:ext cx="244792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wéi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  <p:bldP spid="173060" grpId="0"/>
      <p:bldP spid="173061" grpId="0"/>
      <p:bldP spid="173062" grpId="0"/>
      <p:bldP spid="173063" grpId="0"/>
      <p:bldP spid="173064" grpId="0"/>
      <p:bldP spid="1730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Text Box 2"/>
          <p:cNvSpPr txBox="1"/>
          <p:nvPr/>
        </p:nvSpPr>
        <p:spPr>
          <a:xfrm>
            <a:off x="1774825" y="476250"/>
            <a:ext cx="8893175" cy="557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）我降                                                             后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虽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）欲复见我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尚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）可得乎          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为降虏于蛮夷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何以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汝为见（        ） 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使决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人死生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                                                            不平心持正：                                                           反欲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斗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）两主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）知我不降明                                                            匈奴之祸，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从我始矣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）  </a:t>
            </a:r>
          </a:p>
        </p:txBody>
      </p:sp>
      <p:sp>
        <p:nvSpPr>
          <p:cNvPr id="174083" name="Text Box 3"/>
          <p:cNvSpPr txBox="1"/>
          <p:nvPr/>
        </p:nvSpPr>
        <p:spPr>
          <a:xfrm>
            <a:off x="3143250" y="404813"/>
            <a:ext cx="13684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</a:t>
            </a:r>
          </a:p>
        </p:txBody>
      </p:sp>
      <p:sp>
        <p:nvSpPr>
          <p:cNvPr id="174084" name="Text Box 4"/>
          <p:cNvSpPr txBox="1"/>
          <p:nvPr/>
        </p:nvSpPr>
        <p:spPr>
          <a:xfrm>
            <a:off x="3216275" y="981075"/>
            <a:ext cx="13684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即使</a:t>
            </a:r>
          </a:p>
        </p:txBody>
      </p:sp>
      <p:sp>
        <p:nvSpPr>
          <p:cNvPr id="174085" name="Text Box 5"/>
          <p:cNvSpPr txBox="1"/>
          <p:nvPr/>
        </p:nvSpPr>
        <p:spPr>
          <a:xfrm>
            <a:off x="2711450" y="1557338"/>
            <a:ext cx="8636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</a:p>
        </p:txBody>
      </p:sp>
      <p:sp>
        <p:nvSpPr>
          <p:cNvPr id="174086" name="Text Box 6"/>
          <p:cNvSpPr txBox="1"/>
          <p:nvPr/>
        </p:nvSpPr>
        <p:spPr>
          <a:xfrm>
            <a:off x="5016500" y="2060575"/>
            <a:ext cx="13684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状后</a:t>
            </a:r>
          </a:p>
        </p:txBody>
      </p:sp>
      <p:sp>
        <p:nvSpPr>
          <p:cNvPr id="174087" name="Text Box 7"/>
          <p:cNvSpPr txBox="1"/>
          <p:nvPr/>
        </p:nvSpPr>
        <p:spPr>
          <a:xfrm>
            <a:off x="4583113" y="2636838"/>
            <a:ext cx="13684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宾前</a:t>
            </a:r>
          </a:p>
        </p:txBody>
      </p:sp>
      <p:sp>
        <p:nvSpPr>
          <p:cNvPr id="174088" name="Text Box 8"/>
          <p:cNvSpPr txBox="1"/>
          <p:nvPr/>
        </p:nvSpPr>
        <p:spPr>
          <a:xfrm>
            <a:off x="3216275" y="3213100"/>
            <a:ext cx="13684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决定</a:t>
            </a:r>
          </a:p>
        </p:txBody>
      </p:sp>
      <p:sp>
        <p:nvSpPr>
          <p:cNvPr id="174089" name="Text Box 9"/>
          <p:cNvSpPr txBox="1"/>
          <p:nvPr/>
        </p:nvSpPr>
        <p:spPr>
          <a:xfrm>
            <a:off x="6456363" y="3141663"/>
            <a:ext cx="3455987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省略句（之）</a:t>
            </a:r>
          </a:p>
        </p:txBody>
      </p:sp>
      <p:sp>
        <p:nvSpPr>
          <p:cNvPr id="174090" name="Text Box 10"/>
          <p:cNvSpPr txBox="1"/>
          <p:nvPr/>
        </p:nvSpPr>
        <p:spPr>
          <a:xfrm>
            <a:off x="4367213" y="3789363"/>
            <a:ext cx="3097212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不持公正之心</a:t>
            </a:r>
          </a:p>
        </p:txBody>
      </p:sp>
      <p:sp>
        <p:nvSpPr>
          <p:cNvPr id="174091" name="Text Box 11"/>
          <p:cNvSpPr txBox="1"/>
          <p:nvPr/>
        </p:nvSpPr>
        <p:spPr>
          <a:xfrm>
            <a:off x="3575050" y="4292600"/>
            <a:ext cx="31686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使之斗，使动</a:t>
            </a:r>
          </a:p>
        </p:txBody>
      </p:sp>
      <p:sp>
        <p:nvSpPr>
          <p:cNvPr id="174092" name="Text Box 12"/>
          <p:cNvSpPr txBox="1"/>
          <p:nvPr/>
        </p:nvSpPr>
        <p:spPr>
          <a:xfrm>
            <a:off x="2711450" y="4868863"/>
            <a:ext cx="9366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</a:p>
        </p:txBody>
      </p:sp>
      <p:sp>
        <p:nvSpPr>
          <p:cNvPr id="174093" name="Text Box 13"/>
          <p:cNvSpPr txBox="1"/>
          <p:nvPr/>
        </p:nvSpPr>
        <p:spPr>
          <a:xfrm>
            <a:off x="6311900" y="5373688"/>
            <a:ext cx="38877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从杀我苏武开始了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4" grpId="0"/>
      <p:bldP spid="174085" grpId="0"/>
      <p:bldP spid="174086" grpId="0"/>
      <p:bldP spid="174087" grpId="0"/>
      <p:bldP spid="174088" grpId="0"/>
      <p:bldP spid="174089" grpId="0"/>
      <p:bldP spid="174090" grpId="0"/>
      <p:bldP spid="174091" grpId="0"/>
      <p:bldP spid="174092" grpId="0"/>
      <p:bldP spid="17409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" y="323215"/>
            <a:ext cx="9903460" cy="621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0" y="407670"/>
            <a:ext cx="12362815" cy="606552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              </a:t>
            </a:r>
            <a:r>
              <a:rPr lang="zh-CN" altLang="en-US" sz="2800" b="1"/>
              <a:t>分角色朗读第五自然段，思考答问：</a:t>
            </a:r>
          </a:p>
          <a:p>
            <a:endParaRPr lang="en-US" altLang="zh-CN"/>
          </a:p>
          <a:p>
            <a:r>
              <a:rPr lang="en-US" altLang="zh-CN" b="1"/>
              <a:t>                     </a:t>
            </a:r>
            <a:r>
              <a:rPr lang="en-US" altLang="zh-CN" sz="2400" b="1"/>
              <a:t>1</a:t>
            </a:r>
            <a:r>
              <a:rPr lang="zh-CN" altLang="en-US" sz="2400" b="1"/>
              <a:t>、本段使用了什么写法？</a:t>
            </a:r>
          </a:p>
          <a:p>
            <a:r>
              <a:rPr lang="zh-CN" altLang="en-US" sz="2400" b="1"/>
              <a:t>                       对话描写、行动描写、对比手法</a:t>
            </a:r>
          </a:p>
          <a:p>
            <a:endParaRPr lang="zh-CN" altLang="en-US" sz="2800" b="1"/>
          </a:p>
          <a:p>
            <a:r>
              <a:rPr lang="en-US" altLang="zh-CN" sz="2400" b="1"/>
              <a:t>                2</a:t>
            </a:r>
            <a:r>
              <a:rPr lang="zh-CN" altLang="en-US" sz="2400" b="1"/>
              <a:t>、卫律是怎样劝降苏武的？这样写的好处是什么？</a:t>
            </a:r>
          </a:p>
          <a:p>
            <a:r>
              <a:rPr lang="zh-CN" altLang="en-US" sz="2400" b="1"/>
              <a:t>                        软硬兼施，威逼利诱 。  </a:t>
            </a:r>
          </a:p>
          <a:p>
            <a:r>
              <a:rPr lang="zh-CN" altLang="en-US" sz="2400" b="1"/>
              <a:t>                        先胁迫：副使张胜获罪，苏武当相坐 。                           </a:t>
            </a:r>
            <a:r>
              <a:rPr lang="zh-CN" altLang="en-US" sz="2400" b="1">
                <a:solidFill>
                  <a:srgbClr val="FF0000"/>
                </a:solidFill>
              </a:rPr>
              <a:t>武曰</a:t>
            </a:r>
          </a:p>
          <a:p>
            <a:r>
              <a:rPr lang="zh-CN" altLang="en-US" sz="2400" b="1"/>
              <a:t>                        </a:t>
            </a:r>
            <a:r>
              <a:rPr lang="zh-CN" altLang="en-US" sz="2400" b="1">
                <a:sym typeface="+mn-ea"/>
              </a:rPr>
              <a:t>再威逼：复举剑拟之，                                                    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武不动</a:t>
            </a:r>
          </a:p>
          <a:p>
            <a:r>
              <a:rPr lang="zh-CN" altLang="en-US" sz="2400" b="1">
                <a:sym typeface="+mn-ea"/>
              </a:rPr>
              <a:t>                        后利诱：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赐号称王，拥众数万，马畜弥山，富贵如此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武不应</a:t>
            </a:r>
          </a:p>
          <a:p>
            <a:r>
              <a:rPr lang="zh-CN" altLang="en-US" sz="2400"/>
              <a:t>                        </a:t>
            </a:r>
            <a:r>
              <a:rPr lang="zh-CN" altLang="en-US" sz="2400" b="1"/>
              <a:t>再逼迫：不听吾计，复见不得                                          </a:t>
            </a:r>
            <a:r>
              <a:rPr lang="zh-CN" altLang="en-US" sz="2400" b="1">
                <a:solidFill>
                  <a:srgbClr val="FF0000"/>
                </a:solidFill>
              </a:rPr>
              <a:t>武骂律</a:t>
            </a:r>
          </a:p>
          <a:p>
            <a:r>
              <a:rPr lang="zh-CN" altLang="en-US"/>
              <a:t>                             </a:t>
            </a:r>
          </a:p>
          <a:p>
            <a:r>
              <a:rPr lang="zh-CN" altLang="en-US"/>
              <a:t>                   </a:t>
            </a:r>
            <a:r>
              <a:rPr lang="zh-CN" altLang="en-US" sz="2400"/>
              <a:t>  </a:t>
            </a:r>
            <a:r>
              <a:rPr lang="zh-CN" altLang="en-US" sz="2400">
                <a:solidFill>
                  <a:srgbClr val="7030A0"/>
                </a:solidFill>
              </a:rPr>
              <a:t>   </a:t>
            </a:r>
            <a:r>
              <a:rPr lang="zh-CN" altLang="en-US" sz="2400" b="1">
                <a:solidFill>
                  <a:srgbClr val="D60093"/>
                </a:solidFill>
              </a:rPr>
              <a:t>  对比的好处：在激烈紧张的对话中，用卫律的卖国求荣、恬不知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耻的丑态，突出苏武威武不能屈、富贵不能淫的高尚节操。</a:t>
            </a:r>
          </a:p>
          <a:p>
            <a:r>
              <a:rPr lang="zh-CN" altLang="en-US" sz="2400" b="1">
                <a:solidFill>
                  <a:srgbClr val="D60093"/>
                </a:solidFill>
              </a:rPr>
              <a:t>                  （大义凛然、富有骨气）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 Box 2"/>
          <p:cNvSpPr txBox="1"/>
          <p:nvPr/>
        </p:nvSpPr>
        <p:spPr>
          <a:xfrm>
            <a:off x="1524000" y="188913"/>
            <a:ext cx="9144000" cy="6421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800">
                <a:solidFill>
                  <a:srgbClr val="00FFFF"/>
                </a:solidFill>
                <a:latin typeface="Arial" panose="020b0604020202020204" pitchFamily="34" charset="0"/>
                <a:ea typeface="华文隶书" pitchFamily="2" charset="-122"/>
              </a:rPr>
              <a:t>          《</a:t>
            </a:r>
            <a:r>
              <a:rPr lang="zh-CN" altLang="en-US" sz="4800">
                <a:solidFill>
                  <a:srgbClr val="00FFFF"/>
                </a:solidFill>
                <a:latin typeface="Arial" panose="020b0604020202020204" pitchFamily="34" charset="0"/>
                <a:ea typeface="华文隶书" pitchFamily="2" charset="-122"/>
              </a:rPr>
              <a:t>汉书</a:t>
            </a:r>
            <a:r>
              <a:rPr lang="en-US" altLang="zh-CN" sz="4800">
                <a:solidFill>
                  <a:srgbClr val="00FFFF"/>
                </a:solidFill>
                <a:latin typeface="Arial" panose="020b0604020202020204" pitchFamily="34" charset="0"/>
                <a:ea typeface="华文隶书" pitchFamily="2" charset="-122"/>
              </a:rPr>
              <a:t>》</a:t>
            </a:r>
            <a:r>
              <a:rPr lang="zh-CN" altLang="en-US" sz="4800">
                <a:solidFill>
                  <a:srgbClr val="00FFFF"/>
                </a:solidFill>
                <a:latin typeface="Arial" panose="020b0604020202020204" pitchFamily="34" charset="0"/>
                <a:ea typeface="华文隶书" pitchFamily="2" charset="-122"/>
              </a:rPr>
              <a:t>简介</a:t>
            </a:r>
            <a:r>
              <a:rPr lang="en-US" altLang="zh-CN" sz="2800">
                <a:solidFill>
                  <a:srgbClr val="00FFFF"/>
                </a:solidFill>
                <a:latin typeface="Arial" panose="020b0604020202020204" pitchFamily="34" charset="0"/>
                <a:ea typeface="华文隶书" pitchFamily="2" charset="-122"/>
              </a:rPr>
              <a:t>(</a:t>
            </a:r>
            <a:r>
              <a:rPr lang="zh-CN" altLang="zh-CN" sz="2800">
                <a:solidFill>
                  <a:srgbClr val="00FFFF"/>
                </a:solidFill>
                <a:latin typeface="Arial" panose="020b0604020202020204" pitchFamily="34" charset="0"/>
                <a:ea typeface="华文隶书" pitchFamily="2" charset="-122"/>
              </a:rPr>
              <a:t>快速浏览）</a:t>
            </a:r>
          </a:p>
          <a:p>
            <a:pPr lvl="0" indent="0"/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中国第一部断代史。东汉班固著。共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篇，叙述了自汉高祖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年至王莽地皇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230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年的西汉历史。 　　</a:t>
            </a:r>
          </a:p>
          <a:p>
            <a:pPr lvl="0" indent="0"/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从文学价值上讲，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汉书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不及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，但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汉书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中也不乏许多成功的传记作品，如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霍光传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苏武传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外戚传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朱买臣传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等。一般来说班固不象司马迁那样于行文叙事中渗透自己的情感，而只是单纯地评述事实与人物的言行，但也能明确地显示出人物的性格特征。如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张禹传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，只通过张禹自己的言行和生活表现他虚伪狡诈、贪财图位的丑恶形象。</a:t>
            </a:r>
          </a:p>
          <a:p>
            <a:pPr lvl="0" indent="0"/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苏武传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是可与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名篇媲美的一篇，它通过许多具体生动的描写，突出了苏武坚贞不屈的民族气节。</a:t>
            </a:r>
          </a:p>
          <a:p>
            <a:pPr lvl="0" indent="0"/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汉书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的语言严密工整，倾向排偶，又喜用古字，重词藻，尚典雅。这与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形成了鲜明的对照。　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27660"/>
            <a:ext cx="9890125" cy="6202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pic>
        <p:nvPicPr>
          <p:cNvPr id="2" name="李炜 - 苏武牧羊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09800" y="4745990"/>
            <a:ext cx="619125" cy="61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7135" y="1023620"/>
            <a:ext cx="6294120" cy="1371600"/>
          </a:xfrm>
          <a:prstGeom prst="rect">
            <a:avLst/>
          </a:prstGeom>
          <a:solidFill>
            <a:schemeClr val="bg1"/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</a:t>
            </a:r>
            <a:r>
              <a:rPr lang="zh-CN" altLang="en-US" sz="2800" b="1"/>
              <a:t>听古筝曲《苏武牧羊》朗读第六自然段，在</a:t>
            </a:r>
            <a:r>
              <a:rPr lang="zh-CN" altLang="en-US" sz="2800" b="1">
                <a:solidFill>
                  <a:srgbClr val="FF0000"/>
                </a:solidFill>
              </a:rPr>
              <a:t>艰苦的自然环境</a:t>
            </a:r>
            <a:r>
              <a:rPr lang="zh-CN" altLang="en-US" sz="2800" b="1"/>
              <a:t>中感受苏武坚贞不屈的民族气节。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70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Text Box 2"/>
          <p:cNvSpPr txBox="1"/>
          <p:nvPr/>
        </p:nvSpPr>
        <p:spPr>
          <a:xfrm>
            <a:off x="1774825" y="333375"/>
            <a:ext cx="8642350" cy="5943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律知武终不可胁，白单于。单于愈益欲降之，乃幽武置大窖中，绝不饮食。天雨雪，武卧啮雪与旃毛并咽之，数日不死。匈奴以为神，乃徙武北海上无人处，使牧羝，羝乳乃得归。别其官属常惠等，各置他所。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Text Box 2"/>
          <p:cNvSpPr txBox="1"/>
          <p:nvPr/>
        </p:nvSpPr>
        <p:spPr>
          <a:xfrm>
            <a:off x="1774825" y="549275"/>
            <a:ext cx="8642350" cy="585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窖</a:t>
            </a:r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）</a:t>
            </a:r>
          </a:p>
          <a:p>
            <a:pPr lvl="0" indent="0"/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天雨（                    ）雪</a:t>
            </a:r>
          </a:p>
          <a:p>
            <a:pPr lvl="0" indent="0"/>
            <a:r>
              <a:rPr lang="zh-CN" altLang="en-US" sz="5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啮</a:t>
            </a:r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）</a:t>
            </a:r>
          </a:p>
          <a:p>
            <a:pPr lvl="0" indent="0"/>
            <a:endParaRPr lang="zh-CN" altLang="en-US" sz="54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武卧啮雪与</a:t>
            </a:r>
            <a:r>
              <a:rPr lang="zh-CN" altLang="en-US" sz="5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旃</a:t>
            </a:r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）毛</a:t>
            </a:r>
            <a:r>
              <a:rPr lang="zh-CN" altLang="en-US" sz="5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咽</a:t>
            </a:r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）</a:t>
            </a:r>
            <a:endParaRPr lang="zh-CN" altLang="en-US" sz="54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54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羝</a:t>
            </a:r>
            <a:r>
              <a:rPr lang="zh-CN" altLang="en-US" sz="5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）</a:t>
            </a:r>
            <a:endParaRPr lang="zh-CN" altLang="en-US" sz="54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1" name="Text Box 3"/>
          <p:cNvSpPr txBox="1"/>
          <p:nvPr/>
        </p:nvSpPr>
        <p:spPr>
          <a:xfrm>
            <a:off x="3216275" y="476250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jiào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，地窖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32" name="Text Box 4"/>
          <p:cNvSpPr txBox="1"/>
          <p:nvPr/>
        </p:nvSpPr>
        <p:spPr>
          <a:xfrm>
            <a:off x="3863975" y="1341438"/>
            <a:ext cx="3887788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，下，名动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33" name="Text Box 5"/>
          <p:cNvSpPr txBox="1"/>
          <p:nvPr/>
        </p:nvSpPr>
        <p:spPr>
          <a:xfrm>
            <a:off x="3143250" y="2133600"/>
            <a:ext cx="38163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niè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，咬，嚼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34" name="Text Box 6"/>
          <p:cNvSpPr txBox="1"/>
          <p:nvPr/>
        </p:nvSpPr>
        <p:spPr>
          <a:xfrm>
            <a:off x="6600825" y="3284538"/>
            <a:ext cx="26638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zhān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            同“毡”</a:t>
            </a:r>
          </a:p>
        </p:txBody>
      </p:sp>
      <p:sp>
        <p:nvSpPr>
          <p:cNvPr id="176135" name="Text Box 7"/>
          <p:cNvSpPr txBox="1"/>
          <p:nvPr/>
        </p:nvSpPr>
        <p:spPr>
          <a:xfrm>
            <a:off x="3071813" y="465296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yàn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，吞咽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36" name="Text Box 8"/>
          <p:cNvSpPr txBox="1"/>
          <p:nvPr/>
        </p:nvSpPr>
        <p:spPr>
          <a:xfrm>
            <a:off x="3143250" y="551656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dī</a:t>
            </a: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，公羊</a:t>
            </a:r>
            <a:endParaRPr lang="en-US" altLang="en-US" sz="48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/>
      <p:bldP spid="176132" grpId="0"/>
      <p:bldP spid="176133" grpId="0"/>
      <p:bldP spid="176134" grpId="0"/>
      <p:bldP spid="176135" grpId="0"/>
      <p:bldP spid="1761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Text Box 2"/>
          <p:cNvSpPr txBox="1"/>
          <p:nvPr/>
        </p:nvSpPr>
        <p:spPr>
          <a:xfrm>
            <a:off x="1524000" y="260350"/>
            <a:ext cx="9144000" cy="61874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律知武终不可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胁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）单于</a:t>
            </a:r>
          </a:p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单于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愈益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）欲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降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)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乃幽（       ）武置大窖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）不饮食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匈奴以为（                ）神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                          乃徙武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北海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）上无人处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使牧羝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40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羝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乳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）得归</a:t>
            </a:r>
          </a:p>
          <a:p>
            <a:pPr lvl="0" indent="0"/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别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）其官属常惠等</a:t>
            </a:r>
          </a:p>
        </p:txBody>
      </p:sp>
      <p:sp>
        <p:nvSpPr>
          <p:cNvPr id="177155" name="Text Box 3"/>
          <p:cNvSpPr txBox="1"/>
          <p:nvPr/>
        </p:nvSpPr>
        <p:spPr>
          <a:xfrm>
            <a:off x="5735638" y="260350"/>
            <a:ext cx="27368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威胁，胁迫</a:t>
            </a:r>
          </a:p>
        </p:txBody>
      </p:sp>
      <p:sp>
        <p:nvSpPr>
          <p:cNvPr id="177156" name="Text Box 4"/>
          <p:cNvSpPr txBox="1"/>
          <p:nvPr/>
        </p:nvSpPr>
        <p:spPr>
          <a:xfrm>
            <a:off x="2566988" y="836613"/>
            <a:ext cx="27368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报告，告诉</a:t>
            </a:r>
          </a:p>
        </p:txBody>
      </p:sp>
      <p:sp>
        <p:nvSpPr>
          <p:cNvPr id="177157" name="Text Box 5"/>
          <p:cNvSpPr txBox="1"/>
          <p:nvPr/>
        </p:nvSpPr>
        <p:spPr>
          <a:xfrm>
            <a:off x="4079875" y="1412875"/>
            <a:ext cx="27368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越发，更加</a:t>
            </a:r>
          </a:p>
        </p:txBody>
      </p:sp>
      <p:sp>
        <p:nvSpPr>
          <p:cNvPr id="177158" name="Text Box 6"/>
          <p:cNvSpPr txBox="1"/>
          <p:nvPr/>
        </p:nvSpPr>
        <p:spPr>
          <a:xfrm>
            <a:off x="8328025" y="1412875"/>
            <a:ext cx="129540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使动</a:t>
            </a:r>
          </a:p>
        </p:txBody>
      </p:sp>
      <p:sp>
        <p:nvSpPr>
          <p:cNvPr id="177159" name="Text Box 7"/>
          <p:cNvSpPr txBox="1"/>
          <p:nvPr/>
        </p:nvSpPr>
        <p:spPr>
          <a:xfrm>
            <a:off x="3000375" y="2060575"/>
            <a:ext cx="1296988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囚禁</a:t>
            </a:r>
          </a:p>
        </p:txBody>
      </p:sp>
      <p:sp>
        <p:nvSpPr>
          <p:cNvPr id="177160" name="Text Box 8"/>
          <p:cNvSpPr txBox="1"/>
          <p:nvPr/>
        </p:nvSpPr>
        <p:spPr>
          <a:xfrm>
            <a:off x="7175500" y="2060575"/>
            <a:ext cx="349250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省略句（于）</a:t>
            </a:r>
          </a:p>
        </p:txBody>
      </p:sp>
      <p:sp>
        <p:nvSpPr>
          <p:cNvPr id="177161" name="Text Box 9"/>
          <p:cNvSpPr txBox="1"/>
          <p:nvPr/>
        </p:nvSpPr>
        <p:spPr>
          <a:xfrm>
            <a:off x="2640013" y="2636838"/>
            <a:ext cx="136842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断绝</a:t>
            </a:r>
          </a:p>
        </p:txBody>
      </p:sp>
      <p:sp>
        <p:nvSpPr>
          <p:cNvPr id="177162" name="Text Box 10"/>
          <p:cNvSpPr txBox="1"/>
          <p:nvPr/>
        </p:nvSpPr>
        <p:spPr>
          <a:xfrm>
            <a:off x="4151313" y="3284538"/>
            <a:ext cx="2592387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以之为神</a:t>
            </a:r>
          </a:p>
        </p:txBody>
      </p:sp>
      <p:sp>
        <p:nvSpPr>
          <p:cNvPr id="177163" name="Text Box 11"/>
          <p:cNvSpPr txBox="1"/>
          <p:nvPr/>
        </p:nvSpPr>
        <p:spPr>
          <a:xfrm>
            <a:off x="4656138" y="3860800"/>
            <a:ext cx="2376487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贝加尔湖</a:t>
            </a:r>
          </a:p>
        </p:txBody>
      </p:sp>
      <p:sp>
        <p:nvSpPr>
          <p:cNvPr id="177164" name="Text Box 12"/>
          <p:cNvSpPr txBox="1"/>
          <p:nvPr/>
        </p:nvSpPr>
        <p:spPr>
          <a:xfrm>
            <a:off x="3503613" y="4508500"/>
            <a:ext cx="3455987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省略句（之）</a:t>
            </a:r>
          </a:p>
        </p:txBody>
      </p:sp>
      <p:sp>
        <p:nvSpPr>
          <p:cNvPr id="177165" name="Text Box 13"/>
          <p:cNvSpPr txBox="1"/>
          <p:nvPr/>
        </p:nvSpPr>
        <p:spPr>
          <a:xfrm>
            <a:off x="3143250" y="5084763"/>
            <a:ext cx="27368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生子，名动</a:t>
            </a:r>
          </a:p>
        </p:txBody>
      </p:sp>
      <p:sp>
        <p:nvSpPr>
          <p:cNvPr id="177166" name="Text Box 14"/>
          <p:cNvSpPr txBox="1"/>
          <p:nvPr/>
        </p:nvSpPr>
        <p:spPr>
          <a:xfrm>
            <a:off x="7319963" y="5084763"/>
            <a:ext cx="719137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</a:p>
        </p:txBody>
      </p:sp>
      <p:sp>
        <p:nvSpPr>
          <p:cNvPr id="177167" name="Text Box 15"/>
          <p:cNvSpPr txBox="1"/>
          <p:nvPr/>
        </p:nvSpPr>
        <p:spPr>
          <a:xfrm>
            <a:off x="2566988" y="5734050"/>
            <a:ext cx="27368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分开，使动</a:t>
            </a:r>
          </a:p>
        </p:txBody>
      </p:sp>
      <p:sp>
        <p:nvSpPr>
          <p:cNvPr id="177168" name="Text Box 16"/>
          <p:cNvSpPr txBox="1"/>
          <p:nvPr/>
        </p:nvSpPr>
        <p:spPr>
          <a:xfrm>
            <a:off x="7680325" y="3213100"/>
            <a:ext cx="1871663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省略句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/>
      <p:bldP spid="177156" grpId="0"/>
      <p:bldP spid="177157" grpId="0"/>
      <p:bldP spid="177158" grpId="0"/>
      <p:bldP spid="177159" grpId="0"/>
      <p:bldP spid="177160" grpId="0"/>
      <p:bldP spid="177161" grpId="0"/>
      <p:bldP spid="177162" grpId="0"/>
      <p:bldP spid="177163" grpId="0"/>
      <p:bldP spid="177164" grpId="0"/>
      <p:bldP spid="177165" grpId="0"/>
      <p:bldP spid="177166" grpId="0"/>
      <p:bldP spid="177167" grpId="0"/>
      <p:bldP spid="17716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Text Box 2"/>
          <p:cNvSpPr txBox="1"/>
          <p:nvPr/>
        </p:nvSpPr>
        <p:spPr>
          <a:xfrm>
            <a:off x="1774825" y="260350"/>
            <a:ext cx="8569325" cy="6126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4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武既至海上，廪食不至，掘野鼠去草实而食之。杖汉节牧羊，卧起操持，节旄尽落。积五六年，单于弟於靬王弋射海上。武能网纺缴，檠弓弩，於靬王爱之，给其衣食。三岁余，王病，赐武马畜、服匿、穹庐。王死后，人众徙去。其冬，丁令盗武牛羊，武复穷厄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Text Box 2"/>
          <p:cNvSpPr txBox="1"/>
          <p:nvPr/>
        </p:nvSpPr>
        <p:spPr>
          <a:xfrm>
            <a:off x="1524000" y="188913"/>
            <a:ext cx="9144000" cy="6126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廪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）：公家发给的粮食</a:t>
            </a:r>
          </a:p>
          <a:p>
            <a:pPr lvl="0" indent="0"/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掘野鼠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                      )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草实而食之</a:t>
            </a:r>
          </a:p>
          <a:p>
            <a:pPr lvl="0" indent="0"/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旄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  ）尽落</a:t>
            </a:r>
          </a:p>
          <a:p>
            <a:pPr lvl="0" indent="0"/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於靬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）王</a:t>
            </a:r>
          </a:p>
          <a:p>
            <a:pPr lvl="0" indent="0"/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弋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）射：                                                               纺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缴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）：</a:t>
            </a:r>
            <a:endParaRPr lang="zh-CN" altLang="en-US" sz="36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36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檠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        ）弓弩</a:t>
            </a:r>
          </a:p>
          <a:p>
            <a:pPr lvl="0" indent="0"/>
            <a:endParaRPr lang="zh-CN" altLang="en-US" sz="36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）其衣食                   马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畜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</a:t>
            </a:r>
            <a:endParaRPr lang="zh-CN" altLang="en-US" sz="36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服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匿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）：                       穹（         ）庐</a:t>
            </a:r>
          </a:p>
        </p:txBody>
      </p:sp>
      <p:sp>
        <p:nvSpPr>
          <p:cNvPr id="179203" name="Text Box 3"/>
          <p:cNvSpPr txBox="1"/>
          <p:nvPr/>
        </p:nvSpPr>
        <p:spPr>
          <a:xfrm>
            <a:off x="2424113" y="188913"/>
            <a:ext cx="40322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lǐn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，粮仓，米仓</a:t>
            </a:r>
            <a:endParaRPr lang="en-US" altLang="en-US" sz="36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04" name="Text Box 4"/>
          <p:cNvSpPr txBox="1"/>
          <p:nvPr/>
        </p:nvSpPr>
        <p:spPr>
          <a:xfrm>
            <a:off x="3648075" y="692150"/>
            <a:ext cx="453707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jǔ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，通“弆”，收藏</a:t>
            </a:r>
          </a:p>
        </p:txBody>
      </p:sp>
      <p:sp>
        <p:nvSpPr>
          <p:cNvPr id="179205" name="Text Box 5"/>
          <p:cNvSpPr txBox="1"/>
          <p:nvPr/>
        </p:nvSpPr>
        <p:spPr>
          <a:xfrm>
            <a:off x="2927350" y="1268413"/>
            <a:ext cx="432117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máo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，牦牛尾上的毛</a:t>
            </a:r>
            <a:endParaRPr lang="en-US" altLang="en-US" sz="36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06" name="Text Box 6"/>
          <p:cNvSpPr txBox="1"/>
          <p:nvPr/>
        </p:nvSpPr>
        <p:spPr>
          <a:xfrm>
            <a:off x="3000375" y="1773238"/>
            <a:ext cx="18002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wūjiān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07" name="Text Box 7"/>
          <p:cNvSpPr txBox="1"/>
          <p:nvPr/>
        </p:nvSpPr>
        <p:spPr>
          <a:xfrm>
            <a:off x="2495550" y="2276475"/>
            <a:ext cx="71913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08" name="Text Box 8"/>
          <p:cNvSpPr txBox="1"/>
          <p:nvPr/>
        </p:nvSpPr>
        <p:spPr>
          <a:xfrm>
            <a:off x="2927350" y="2852738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09" name="Text Box 9"/>
          <p:cNvSpPr txBox="1"/>
          <p:nvPr/>
        </p:nvSpPr>
        <p:spPr>
          <a:xfrm>
            <a:off x="4727575" y="2924175"/>
            <a:ext cx="56896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纺制系在箭尾上的丝绳。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9210" name="Text Box 10"/>
          <p:cNvSpPr txBox="1"/>
          <p:nvPr/>
        </p:nvSpPr>
        <p:spPr>
          <a:xfrm>
            <a:off x="4151313" y="2349500"/>
            <a:ext cx="40322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用绳系在箭上而射</a:t>
            </a:r>
          </a:p>
        </p:txBody>
      </p:sp>
      <p:sp useBgFill="1">
        <p:nvSpPr>
          <p:cNvPr id="179211" name="Text Box 11"/>
          <p:cNvSpPr txBox="1"/>
          <p:nvPr/>
        </p:nvSpPr>
        <p:spPr>
          <a:xfrm>
            <a:off x="1524000" y="2420938"/>
            <a:ext cx="8459788" cy="640080"/>
          </a:xfrm>
          <a:prstGeom prst="rect">
            <a:avLst/>
          </a:prstGeom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u="sng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缴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）械投降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9212" name="Text Box 12"/>
          <p:cNvSpPr txBox="1"/>
          <p:nvPr/>
        </p:nvSpPr>
        <p:spPr>
          <a:xfrm>
            <a:off x="2495550" y="2420938"/>
            <a:ext cx="122396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jiǎo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13" name="Text Box 13"/>
          <p:cNvSpPr txBox="1"/>
          <p:nvPr/>
        </p:nvSpPr>
        <p:spPr>
          <a:xfrm>
            <a:off x="2495550" y="3573463"/>
            <a:ext cx="4968875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qínɡ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，矫正弓弩的工具</a:t>
            </a:r>
          </a:p>
          <a:p>
            <a:pPr lvl="0" indent="0"/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矫正，名动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14" name="Text Box 14"/>
          <p:cNvSpPr txBox="1"/>
          <p:nvPr/>
        </p:nvSpPr>
        <p:spPr>
          <a:xfrm>
            <a:off x="2424113" y="5013325"/>
            <a:ext cx="719137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jǐ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15" name="Text Box 15"/>
          <p:cNvSpPr txBox="1"/>
          <p:nvPr/>
        </p:nvSpPr>
        <p:spPr>
          <a:xfrm>
            <a:off x="8543925" y="5084763"/>
            <a:ext cx="100806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16" name="Text Box 16"/>
          <p:cNvSpPr txBox="1"/>
          <p:nvPr/>
        </p:nvSpPr>
        <p:spPr>
          <a:xfrm>
            <a:off x="2927350" y="5589588"/>
            <a:ext cx="6477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nì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17" name="Text Box 17"/>
          <p:cNvSpPr txBox="1"/>
          <p:nvPr/>
        </p:nvSpPr>
        <p:spPr>
          <a:xfrm>
            <a:off x="4151313" y="5661025"/>
            <a:ext cx="3024187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盛酒酪的瓦器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218" name="Text Box 18"/>
          <p:cNvSpPr txBox="1"/>
          <p:nvPr/>
        </p:nvSpPr>
        <p:spPr>
          <a:xfrm>
            <a:off x="8112125" y="5589588"/>
            <a:ext cx="14414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qiónɡ</a:t>
            </a:r>
            <a:endParaRPr lang="en-US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/>
      <p:bldP spid="179204" grpId="0"/>
      <p:bldP spid="179205" grpId="0"/>
      <p:bldP spid="179206" grpId="0"/>
      <p:bldP spid="179207" grpId="0"/>
      <p:bldP spid="179208" grpId="0"/>
      <p:bldP spid="179209" grpId="0"/>
      <p:bldP spid="179210" grpId="0"/>
      <p:bldP spid="179211" grpId="0"/>
      <p:bldP spid="179212" grpId="0"/>
      <p:bldP spid="179213" grpId="0"/>
      <p:bldP spid="179214" grpId="0"/>
      <p:bldP spid="179215" grpId="0"/>
      <p:bldP spid="179216" grpId="0"/>
      <p:bldP spid="179217" grpId="0"/>
      <p:bldP spid="1792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Text Box 2"/>
          <p:cNvSpPr txBox="1"/>
          <p:nvPr/>
        </p:nvSpPr>
        <p:spPr>
          <a:xfrm>
            <a:off x="1774825" y="260350"/>
            <a:ext cx="8713788" cy="5943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杖</a:t>
            </a: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）汉节牧羊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单于弟於靬王弋射海上    </a:t>
            </a: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</a:t>
            </a:r>
            <a:endParaRPr lang="zh-CN" altLang="en-US" sz="4800" b="1" u="sng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武能</a:t>
            </a:r>
            <a:r>
              <a:rPr lang="zh-CN" altLang="en-US" sz="4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</a:t>
            </a: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）纺缴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丁令</a:t>
            </a: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）盗武牛羊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武复</a:t>
            </a:r>
            <a:r>
              <a:rPr lang="zh-CN" altLang="en-US" sz="4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穷厄</a:t>
            </a:r>
            <a:r>
              <a:rPr lang="zh-CN" altLang="en-US" sz="4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）</a:t>
            </a:r>
          </a:p>
        </p:txBody>
      </p:sp>
      <p:sp>
        <p:nvSpPr>
          <p:cNvPr id="180227" name="Text Box 3"/>
          <p:cNvSpPr txBox="1"/>
          <p:nvPr/>
        </p:nvSpPr>
        <p:spPr>
          <a:xfrm>
            <a:off x="3071813" y="18891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拄着，名动</a:t>
            </a:r>
          </a:p>
        </p:txBody>
      </p:sp>
      <p:sp>
        <p:nvSpPr>
          <p:cNvPr id="180228" name="Text Box 4"/>
          <p:cNvSpPr txBox="1"/>
          <p:nvPr/>
        </p:nvSpPr>
        <p:spPr>
          <a:xfrm>
            <a:off x="2424113" y="2060575"/>
            <a:ext cx="36004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省略句（于）</a:t>
            </a:r>
          </a:p>
        </p:txBody>
      </p:sp>
      <p:sp>
        <p:nvSpPr>
          <p:cNvPr id="180229" name="Text Box 5"/>
          <p:cNvSpPr txBox="1"/>
          <p:nvPr/>
        </p:nvSpPr>
        <p:spPr>
          <a:xfrm>
            <a:off x="4295775" y="314166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结网，名动</a:t>
            </a:r>
          </a:p>
        </p:txBody>
      </p:sp>
      <p:sp>
        <p:nvSpPr>
          <p:cNvPr id="180230" name="Text Box 6"/>
          <p:cNvSpPr txBox="1"/>
          <p:nvPr/>
        </p:nvSpPr>
        <p:spPr>
          <a:xfrm>
            <a:off x="3648075" y="422116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即“丁灵”</a:t>
            </a:r>
          </a:p>
        </p:txBody>
      </p:sp>
      <p:sp>
        <p:nvSpPr>
          <p:cNvPr id="180231" name="Text Box 7"/>
          <p:cNvSpPr txBox="1"/>
          <p:nvPr/>
        </p:nvSpPr>
        <p:spPr>
          <a:xfrm>
            <a:off x="4872038" y="5300663"/>
            <a:ext cx="475297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困窘，陷入困境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  <p:bldP spid="180228" grpId="0"/>
      <p:bldP spid="180229" grpId="0"/>
      <p:bldP spid="180230" grpId="0"/>
      <p:bldP spid="18023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" y="323215"/>
            <a:ext cx="9903460" cy="621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510" y="323215"/>
            <a:ext cx="12159615" cy="640080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400"/>
              <a:t>阅读第六自然段，概括文意，完成下边的创新练习：（言之成理即可）</a:t>
            </a:r>
          </a:p>
          <a:p>
            <a:endParaRPr lang="zh-CN" altLang="en-US" sz="2800"/>
          </a:p>
          <a:p>
            <a:endParaRPr lang="zh-CN" altLang="en-US" sz="2400"/>
          </a:p>
          <a:p>
            <a:r>
              <a:rPr lang="zh-CN" altLang="en-US" sz="2400"/>
              <a:t>用两个字概括本段大意：</a:t>
            </a:r>
            <a:r>
              <a:rPr lang="zh-CN" altLang="en-US" sz="2400">
                <a:solidFill>
                  <a:srgbClr val="FF0000"/>
                </a:solidFill>
              </a:rPr>
              <a:t>幽徙</a:t>
            </a:r>
          </a:p>
          <a:p>
            <a:endParaRPr lang="zh-CN" altLang="en-US" sz="2800"/>
          </a:p>
          <a:p>
            <a:r>
              <a:rPr lang="zh-CN" altLang="en-US" sz="2400"/>
              <a:t>用四个字概括本段大意：</a:t>
            </a:r>
            <a:r>
              <a:rPr lang="zh-CN" altLang="en-US" sz="2400">
                <a:solidFill>
                  <a:srgbClr val="FF0000"/>
                </a:solidFill>
              </a:rPr>
              <a:t>卧雪牧羊</a:t>
            </a:r>
          </a:p>
          <a:p>
            <a:endParaRPr lang="zh-CN" altLang="en-US" sz="2800"/>
          </a:p>
          <a:p>
            <a:r>
              <a:rPr lang="zh-CN" altLang="en-US" sz="2400"/>
              <a:t>用六个字概括本段大意：</a:t>
            </a:r>
            <a:r>
              <a:rPr lang="zh-CN" altLang="en-US" sz="2400">
                <a:solidFill>
                  <a:srgbClr val="FF0000"/>
                </a:solidFill>
              </a:rPr>
              <a:t>卧啮雪，徙北海</a:t>
            </a:r>
          </a:p>
          <a:p>
            <a:endParaRPr lang="zh-CN" altLang="en-US" sz="2800"/>
          </a:p>
          <a:p>
            <a:r>
              <a:rPr lang="zh-CN" altLang="en-US" sz="2400"/>
              <a:t>用八个字概括本段大意：</a:t>
            </a:r>
            <a:r>
              <a:rPr lang="zh-CN" altLang="en-US" sz="2400">
                <a:solidFill>
                  <a:srgbClr val="FF0000"/>
                </a:solidFill>
              </a:rPr>
              <a:t>幽置大窖，流放北海</a:t>
            </a:r>
          </a:p>
          <a:p>
            <a:endParaRPr lang="zh-CN" altLang="en-US" sz="2800"/>
          </a:p>
          <a:p>
            <a:r>
              <a:rPr lang="zh-CN" altLang="en-US" sz="2400"/>
              <a:t>用五言以上对联概括本段大意：</a:t>
            </a:r>
            <a:r>
              <a:rPr lang="zh-CN" altLang="en-US" sz="2400">
                <a:solidFill>
                  <a:srgbClr val="FF0000"/>
                </a:solidFill>
              </a:rPr>
              <a:t>单于降汉使幽大窖徙北海  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                                           </a:t>
            </a:r>
            <a:r>
              <a:rPr lang="zh-CN" altLang="en-US" sz="2400">
                <a:solidFill>
                  <a:srgbClr val="FF0000"/>
                </a:solidFill>
              </a:rPr>
              <a:t>苏武持旄节啮旃雪牧羝羊</a:t>
            </a:r>
          </a:p>
          <a:p>
            <a:r>
              <a:rPr lang="zh-CN" altLang="en-US" sz="2400"/>
              <a:t>用句子概括本段大意：</a:t>
            </a:r>
            <a:r>
              <a:rPr lang="zh-CN" altLang="en-US" sz="2400">
                <a:solidFill>
                  <a:srgbClr val="FF0000"/>
                </a:solidFill>
              </a:rPr>
              <a:t>单于残酷折磨苏武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Text Box 2"/>
          <p:cNvSpPr txBox="1"/>
          <p:nvPr/>
        </p:nvSpPr>
        <p:spPr>
          <a:xfrm>
            <a:off x="1524000" y="260350"/>
            <a:ext cx="9144000" cy="60655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，武与李陵俱为侍中，武使匈奴明年，陵降，不敢求武。久之，单于使陵至海上，为武置酒设乐，因谓武曰：“单于闻陵与子卿素厚，故使陵来说足下，虚心欲相待。终不得归汉，空自苦亡人之地，信义安所见乎？前长君为奉车，从至雍棫阳宫，扶辇下除，触柱折辕，劾大不敬，伏剑自刎，赐钱二百万以葬。孺卿从祠河东后土，宦骑与黄门驸马争船，推堕驸马河中溺死，宦骑亡，诏使孺卿逐捕不得，惶恐饮药而死。来时，大夫人已不幸，陵送葬至阳陵。子卿妇年少，闻已更嫁矣。独有女弟二人，两女一男，今复十余年，存亡不可知。人生如朝露，何久自苦如此！陵始降时，忽忽如狂，自痛负汉，加以老母系保宫，子卿不欲降，何以过陵？且陛下春秋高，法令亡常，大臣亡罪夷灭者数十家，安危不可知，子卿尚复谁为乎？愿听陵计，勿复有云。”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Text Box 2"/>
          <p:cNvSpPr txBox="1"/>
          <p:nvPr/>
        </p:nvSpPr>
        <p:spPr>
          <a:xfrm>
            <a:off x="1768475" y="866458"/>
            <a:ext cx="8820150" cy="5455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武曰：“武父子亡功德，皆为陛下所成就，位列将，爵通侯，兄弟亲近，常愿肝脑涂地。今得杀身自效，虽蒙斧钺汤镬，诚甘乐之。臣事君，犹子事父也。子为父死亡所恨。愿勿复再言。”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（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）陵与武饮数日，复曰：“子卿壹听陵言。”武曰：“自分已死久矣！”王必欲降武，请毕今日之欢，效死于前！”陵见其至诚，喟然叹曰：“嗟乎，义士！陵与卫律之罪上通于天。”因泣下沾衿，与武决去。</a:t>
            </a:r>
          </a:p>
          <a:p>
            <a:pPr lvl="0" indent="0"/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Text Box 2"/>
          <p:cNvSpPr txBox="1"/>
          <p:nvPr/>
        </p:nvSpPr>
        <p:spPr>
          <a:xfrm>
            <a:off x="1774825" y="174625"/>
            <a:ext cx="8497888" cy="60655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班固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（公元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32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92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中国</a:t>
            </a:r>
            <a:r>
              <a:rPr lang="zh-CN" altLang="en-US" sz="2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东汉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史学家，辞赋家。字</a:t>
            </a:r>
            <a:r>
              <a:rPr lang="zh-CN" altLang="en-US" sz="28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孟坚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 扶风安陵 （今陕西咸阳东北）人。其父班彪是当时著名学者，曾作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史记后传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》65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篇，补写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以后西汉的历史。班固年少时，就能属文，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岁入洛阳太学。又性情宽和谦让，因此深为当时儒者所钦重。建武三十年（公元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54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），其父卒，班固自太学返回乡里。居忧时，在班彪续补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之作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后传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基础上开始编写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汉书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，班彪死后，他想要补完全书，后有人告发他私改国史，捕入京兆狱。其弟班超上书辩解，获释，自明帝永平中奉诏修史，经过多年努力，于章帝建初七年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(82),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基本完成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汉书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的写作。至章帝建初中基本完成。明帝时，曾任兰台令史，与陈宗、尹敏、孟异共同撰成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世祖本纪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，升迁为郎，负责校定秘书。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" y="323215"/>
            <a:ext cx="9903460" cy="621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7833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6350" y="502920"/>
            <a:ext cx="12399010" cy="603504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2400" b="1"/>
              <a:t>             </a:t>
            </a:r>
            <a:r>
              <a:rPr lang="zh-CN" altLang="en-US" sz="2400" b="1"/>
              <a:t>卫律和李陵劝降的情形和说辞有什么不同？为什么？</a:t>
            </a:r>
          </a:p>
          <a:p>
            <a:r>
              <a:rPr lang="zh-CN" altLang="en-US" sz="2400" b="1"/>
              <a:t>   （</a:t>
            </a:r>
            <a:r>
              <a:rPr lang="en-US" altLang="zh-CN" sz="2400" b="1"/>
              <a:t>1</a:t>
            </a:r>
            <a:r>
              <a:rPr lang="zh-CN" altLang="en-US" sz="2400" b="1"/>
              <a:t>）</a:t>
            </a:r>
            <a:r>
              <a:rPr lang="zh-CN" altLang="en-US" sz="2400" b="1">
                <a:solidFill>
                  <a:srgbClr val="FF0000"/>
                </a:solidFill>
              </a:rPr>
              <a:t>卫律软硬兼施，威逼利诱。</a:t>
            </a:r>
          </a:p>
          <a:p>
            <a:r>
              <a:rPr lang="zh-CN" altLang="en-US" sz="2400" b="1"/>
              <a:t>             先以</a:t>
            </a:r>
            <a:r>
              <a:rPr lang="en-US" altLang="zh-CN" sz="2400" b="1"/>
              <a:t>“</a:t>
            </a:r>
            <a:r>
              <a:rPr lang="zh-CN" altLang="en-US" sz="2400" b="1"/>
              <a:t>相坐</a:t>
            </a:r>
            <a:r>
              <a:rPr lang="en-US" altLang="zh-CN" sz="2400" b="1"/>
              <a:t>”</a:t>
            </a:r>
            <a:r>
              <a:rPr lang="zh-CN" altLang="en-US" sz="2400" b="1"/>
              <a:t>胁迫，再举剑威逼，最后以富贵利诱。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             李陵劝降是以老朋友、老同事的身份，在饮酒叙谈中动之以情，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             晓之以理。</a:t>
            </a:r>
            <a:r>
              <a:rPr lang="zh-CN" altLang="en-US" sz="2400" b="1"/>
              <a:t> 先指出汉朝薄情，在披露苏武家庭的悲剧，又以切</a:t>
            </a:r>
          </a:p>
          <a:p>
            <a:r>
              <a:rPr lang="zh-CN" altLang="en-US" sz="2400" b="1"/>
              <a:t>            身体会说明当初与苏武颇有同感，然后指出汉朝法令无常，回去</a:t>
            </a:r>
          </a:p>
          <a:p>
            <a:r>
              <a:rPr lang="zh-CN" altLang="en-US" sz="2400" b="1"/>
              <a:t>            也难保平安。最后以人生短暂劝苏武不必长久自苦。推心置腹，</a:t>
            </a:r>
          </a:p>
          <a:p>
            <a:r>
              <a:rPr lang="zh-CN" altLang="en-US" sz="2400" b="1"/>
              <a:t>             委婉通情。</a:t>
            </a:r>
          </a:p>
          <a:p>
            <a:r>
              <a:rPr lang="zh-CN" altLang="en-US" sz="2400" b="1"/>
              <a:t>     （</a:t>
            </a:r>
            <a:r>
              <a:rPr lang="en-US" altLang="zh-CN" sz="2400" b="1"/>
              <a:t>2</a:t>
            </a:r>
            <a:r>
              <a:rPr lang="zh-CN" altLang="en-US" sz="2400" b="1"/>
              <a:t>）二人劝降方式之所以不同，一是二人与苏武的关系不同，二是两人</a:t>
            </a:r>
          </a:p>
          <a:p>
            <a:r>
              <a:rPr lang="zh-CN" altLang="en-US" sz="2400" b="1"/>
              <a:t>            的地位与修养不同。卫律原是汉朝的武将，被匈奴俘虏后投降的，本</a:t>
            </a:r>
          </a:p>
          <a:p>
            <a:r>
              <a:rPr lang="zh-CN" altLang="en-US" sz="2400" b="1"/>
              <a:t>            是无气节的武夫，希冀献功的小人，并无是非标准，唯利是图，所以</a:t>
            </a:r>
          </a:p>
          <a:p>
            <a:r>
              <a:rPr lang="zh-CN" altLang="en-US" sz="2400" b="1"/>
              <a:t>            丑态百出，遭到苏武的唾弃。而李陵是一代名将李广之后，曾为汉朝</a:t>
            </a:r>
          </a:p>
          <a:p>
            <a:r>
              <a:rPr lang="zh-CN" altLang="en-US" sz="2400" b="1"/>
              <a:t>             立下战功，因寡不敌众战败投降，被汉武帝诛灭家族。所以在劝降时</a:t>
            </a:r>
          </a:p>
          <a:p>
            <a:r>
              <a:rPr lang="zh-CN" altLang="en-US" sz="2400" b="1"/>
              <a:t>             用攻心法，而且在苏武的大义凛然面前</a:t>
            </a:r>
            <a:r>
              <a:rPr lang="en-US" altLang="zh-CN" sz="2400" b="1"/>
              <a:t>“</a:t>
            </a:r>
            <a:r>
              <a:rPr lang="zh-CN" altLang="en-US" sz="2400" b="1"/>
              <a:t>泣下沾襟</a:t>
            </a:r>
            <a:r>
              <a:rPr lang="en-US" altLang="zh-CN" sz="2400" b="1"/>
              <a:t>”</a:t>
            </a:r>
            <a:r>
              <a:rPr lang="zh-CN" altLang="en-US" sz="2400" b="1"/>
              <a:t>，尚存羞恶之心。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Text Box 2"/>
          <p:cNvSpPr txBox="1"/>
          <p:nvPr/>
        </p:nvSpPr>
        <p:spPr>
          <a:xfrm>
            <a:off x="1703388" y="188913"/>
            <a:ext cx="8713787" cy="6126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昭帝即位数年，匈奴与汉和亲。汉求武等，匈奴诡言武死。后汉使复至匈奴，常惠请其守者与俱，得夜见汉使。具自陈道。教使者谓单于，言天子射上林中，得雁，足有系帛书，言武等在荒泽中。使者大喜，如惠语以让单于。单于视左右而惊，谢汉使曰：“武等实在。”</a:t>
            </a:r>
          </a:p>
          <a:p>
            <a:pPr lvl="0" indent="0"/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）单于召会武官属，前以降及物故，凡随武还者九人。 武以始元六年春至京师。武留匈奴凡十九岁，始以强壮出，及还，须发尽白。 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Text Box 2"/>
          <p:cNvSpPr txBox="1"/>
          <p:nvPr/>
        </p:nvSpPr>
        <p:spPr>
          <a:xfrm>
            <a:off x="1524000" y="0"/>
            <a:ext cx="9144000" cy="6431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匈奴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诡言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）武死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常惠请其守（       ）者与俱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                               得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夜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）见汉使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）自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陈道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天子射上林中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）惠语以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）单于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汉使曰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                                                   武等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）在                                                 前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）降及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物故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凡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）随武还者九人                                                      武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）始元六年春至京师                                             武留匈奴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凡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十九岁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始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）强壮出 </a:t>
            </a:r>
          </a:p>
        </p:txBody>
      </p:sp>
      <p:sp>
        <p:nvSpPr>
          <p:cNvPr id="184323" name="Text Box 3"/>
          <p:cNvSpPr txBox="1"/>
          <p:nvPr/>
        </p:nvSpPr>
        <p:spPr>
          <a:xfrm>
            <a:off x="3648075" y="0"/>
            <a:ext cx="1512888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欺骗说</a:t>
            </a:r>
          </a:p>
        </p:txBody>
      </p:sp>
      <p:sp>
        <p:nvSpPr>
          <p:cNvPr id="184324" name="Text Box 4"/>
          <p:cNvSpPr txBox="1"/>
          <p:nvPr/>
        </p:nvSpPr>
        <p:spPr>
          <a:xfrm>
            <a:off x="3935413" y="404813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看守</a:t>
            </a:r>
          </a:p>
        </p:txBody>
      </p:sp>
      <p:sp>
        <p:nvSpPr>
          <p:cNvPr id="184325" name="Text Box 5"/>
          <p:cNvSpPr txBox="1"/>
          <p:nvPr/>
        </p:nvSpPr>
        <p:spPr>
          <a:xfrm>
            <a:off x="2855913" y="981075"/>
            <a:ext cx="115093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名状</a:t>
            </a:r>
          </a:p>
        </p:txBody>
      </p:sp>
      <p:sp>
        <p:nvSpPr>
          <p:cNvPr id="184326" name="Text Box 6"/>
          <p:cNvSpPr txBox="1"/>
          <p:nvPr/>
        </p:nvSpPr>
        <p:spPr>
          <a:xfrm>
            <a:off x="6672263" y="476250"/>
            <a:ext cx="28082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省略句（之）</a:t>
            </a:r>
          </a:p>
        </p:txBody>
      </p:sp>
      <p:sp>
        <p:nvSpPr>
          <p:cNvPr id="184327" name="Text Box 7"/>
          <p:cNvSpPr txBox="1"/>
          <p:nvPr/>
        </p:nvSpPr>
        <p:spPr>
          <a:xfrm>
            <a:off x="2351088" y="1412875"/>
            <a:ext cx="244951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详细，全部</a:t>
            </a:r>
          </a:p>
        </p:txBody>
      </p:sp>
      <p:sp>
        <p:nvSpPr>
          <p:cNvPr id="184328" name="Text Box 8"/>
          <p:cNvSpPr txBox="1"/>
          <p:nvPr/>
        </p:nvSpPr>
        <p:spPr>
          <a:xfrm>
            <a:off x="6600825" y="1412875"/>
            <a:ext cx="22320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陈诉，陈说</a:t>
            </a:r>
          </a:p>
        </p:txBody>
      </p:sp>
      <p:sp>
        <p:nvSpPr>
          <p:cNvPr id="184329" name="Text Box 9"/>
          <p:cNvSpPr txBox="1"/>
          <p:nvPr/>
        </p:nvSpPr>
        <p:spPr>
          <a:xfrm>
            <a:off x="4367213" y="1916113"/>
            <a:ext cx="266541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省略句（于）</a:t>
            </a:r>
          </a:p>
        </p:txBody>
      </p:sp>
      <p:sp>
        <p:nvSpPr>
          <p:cNvPr id="184330" name="Text Box 10"/>
          <p:cNvSpPr txBox="1"/>
          <p:nvPr/>
        </p:nvSpPr>
        <p:spPr>
          <a:xfrm>
            <a:off x="2351088" y="2420938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按照</a:t>
            </a:r>
          </a:p>
        </p:txBody>
      </p:sp>
      <p:sp>
        <p:nvSpPr>
          <p:cNvPr id="184331" name="Text Box 11"/>
          <p:cNvSpPr txBox="1"/>
          <p:nvPr/>
        </p:nvSpPr>
        <p:spPr>
          <a:xfrm>
            <a:off x="5591175" y="2420938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责备</a:t>
            </a:r>
          </a:p>
        </p:txBody>
      </p:sp>
      <p:sp>
        <p:nvSpPr>
          <p:cNvPr id="184332" name="Text Box 12"/>
          <p:cNvSpPr txBox="1"/>
          <p:nvPr/>
        </p:nvSpPr>
        <p:spPr>
          <a:xfrm>
            <a:off x="2351088" y="2924175"/>
            <a:ext cx="23764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谢罪，道歉</a:t>
            </a:r>
          </a:p>
        </p:txBody>
      </p:sp>
      <p:sp>
        <p:nvSpPr>
          <p:cNvPr id="184333" name="Text Box 13"/>
          <p:cNvSpPr txBox="1"/>
          <p:nvPr/>
        </p:nvSpPr>
        <p:spPr>
          <a:xfrm>
            <a:off x="6527800" y="2924175"/>
            <a:ext cx="27368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省略句（于）</a:t>
            </a:r>
          </a:p>
        </p:txBody>
      </p:sp>
      <p:sp>
        <p:nvSpPr>
          <p:cNvPr id="184334" name="Text Box 14"/>
          <p:cNvSpPr txBox="1"/>
          <p:nvPr/>
        </p:nvSpPr>
        <p:spPr>
          <a:xfrm>
            <a:off x="3143250" y="3357563"/>
            <a:ext cx="13684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确实</a:t>
            </a:r>
          </a:p>
        </p:txBody>
      </p:sp>
      <p:sp>
        <p:nvSpPr>
          <p:cNvPr id="184335" name="Text Box 15"/>
          <p:cNvSpPr txBox="1"/>
          <p:nvPr/>
        </p:nvSpPr>
        <p:spPr>
          <a:xfrm>
            <a:off x="2782888" y="3860800"/>
            <a:ext cx="201771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同“已”</a:t>
            </a:r>
          </a:p>
        </p:txBody>
      </p:sp>
      <p:sp>
        <p:nvSpPr>
          <p:cNvPr id="184336" name="Text Box 16"/>
          <p:cNvSpPr txBox="1"/>
          <p:nvPr/>
        </p:nvSpPr>
        <p:spPr>
          <a:xfrm>
            <a:off x="6816725" y="3860800"/>
            <a:ext cx="23034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死亡，去世</a:t>
            </a:r>
          </a:p>
        </p:txBody>
      </p:sp>
      <p:sp>
        <p:nvSpPr>
          <p:cNvPr id="184337" name="Text Box 17"/>
          <p:cNvSpPr txBox="1"/>
          <p:nvPr/>
        </p:nvSpPr>
        <p:spPr>
          <a:xfrm>
            <a:off x="2351088" y="4365625"/>
            <a:ext cx="23764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一共，总共</a:t>
            </a:r>
          </a:p>
        </p:txBody>
      </p:sp>
      <p:sp>
        <p:nvSpPr>
          <p:cNvPr id="184338" name="Text Box 18"/>
          <p:cNvSpPr txBox="1"/>
          <p:nvPr/>
        </p:nvSpPr>
        <p:spPr>
          <a:xfrm>
            <a:off x="2782888" y="4868863"/>
            <a:ext cx="6492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</a:p>
        </p:txBody>
      </p:sp>
      <p:sp>
        <p:nvSpPr>
          <p:cNvPr id="184339" name="Text Box 19"/>
          <p:cNvSpPr txBox="1"/>
          <p:nvPr/>
        </p:nvSpPr>
        <p:spPr>
          <a:xfrm>
            <a:off x="4008438" y="5373688"/>
            <a:ext cx="23764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一共，总共</a:t>
            </a:r>
          </a:p>
        </p:txBody>
      </p:sp>
      <p:sp>
        <p:nvSpPr>
          <p:cNvPr id="184340" name="Text Box 20"/>
          <p:cNvSpPr txBox="1"/>
          <p:nvPr/>
        </p:nvSpPr>
        <p:spPr>
          <a:xfrm>
            <a:off x="8183563" y="5373688"/>
            <a:ext cx="169227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十九年</a:t>
            </a:r>
          </a:p>
        </p:txBody>
      </p:sp>
      <p:sp>
        <p:nvSpPr>
          <p:cNvPr id="184341" name="Text Box 21"/>
          <p:cNvSpPr txBox="1"/>
          <p:nvPr/>
        </p:nvSpPr>
        <p:spPr>
          <a:xfrm>
            <a:off x="2351088" y="5805488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当初</a:t>
            </a:r>
          </a:p>
        </p:txBody>
      </p:sp>
      <p:sp>
        <p:nvSpPr>
          <p:cNvPr id="184342" name="Text Box 22"/>
          <p:cNvSpPr txBox="1"/>
          <p:nvPr/>
        </p:nvSpPr>
        <p:spPr>
          <a:xfrm>
            <a:off x="4583113" y="5805488"/>
            <a:ext cx="71913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/>
      <p:bldP spid="184324" grpId="0"/>
      <p:bldP spid="184325" grpId="0"/>
      <p:bldP spid="184326" grpId="0"/>
      <p:bldP spid="184327" grpId="0"/>
      <p:bldP spid="184328" grpId="0"/>
      <p:bldP spid="184329" grpId="0"/>
      <p:bldP spid="184330" grpId="0"/>
      <p:bldP spid="184331" grpId="0"/>
      <p:bldP spid="184332" grpId="0"/>
      <p:bldP spid="184333" grpId="0"/>
      <p:bldP spid="184334" grpId="0"/>
      <p:bldP spid="184335" grpId="0"/>
      <p:bldP spid="184336" grpId="0"/>
      <p:bldP spid="184337" grpId="0"/>
      <p:bldP spid="184338" grpId="0"/>
      <p:bldP spid="184339" grpId="0"/>
      <p:bldP spid="184340" grpId="0"/>
      <p:bldP spid="184341" grpId="0"/>
      <p:bldP spid="18434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" y="323215"/>
            <a:ext cx="9903460" cy="621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875" y="30480"/>
            <a:ext cx="11906250" cy="615696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2800" b="1"/>
              <a:t>      </a:t>
            </a:r>
          </a:p>
          <a:p>
            <a:r>
              <a:rPr lang="en-US" altLang="zh-CN" sz="2800" b="1"/>
              <a:t>          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范晔称赞班固</a:t>
            </a:r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文赡而事详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详而有体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r>
              <a:rPr lang="zh-CN" altLang="en-US" sz="2800" b="1">
                <a:solidFill>
                  <a:srgbClr val="FF0000"/>
                </a:solidFill>
              </a:rPr>
              <a:t>，结合文章内容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           说说作者在剪裁方面的精巧构思及其好处。</a:t>
            </a:r>
          </a:p>
          <a:p>
            <a:endParaRPr lang="zh-CN" altLang="en-US" sz="1600" b="1"/>
          </a:p>
          <a:p>
            <a:r>
              <a:rPr lang="zh-CN" altLang="en-US" sz="2800" b="1"/>
              <a:t>                 本文详叙苏武出使匈奴被扣留的曲折经历而略叙回国</a:t>
            </a:r>
          </a:p>
          <a:p>
            <a:r>
              <a:rPr lang="zh-CN" altLang="en-US" sz="2800" b="1"/>
              <a:t>         以后的事迹，这有利于突出苏武的爱国主义精神。苏武在</a:t>
            </a:r>
          </a:p>
          <a:p>
            <a:r>
              <a:rPr lang="zh-CN" altLang="en-US" sz="2800" b="1"/>
              <a:t>         匈奴一共十九年，作者对这十九年的生活也没有采用编年</a:t>
            </a:r>
          </a:p>
          <a:p>
            <a:r>
              <a:rPr lang="zh-CN" altLang="en-US" sz="2800" b="1"/>
              <a:t>         纪的方式来描写，而是详写匈奴方面劝降、逼降和苏武的</a:t>
            </a:r>
          </a:p>
          <a:p>
            <a:r>
              <a:rPr lang="zh-CN" altLang="en-US" sz="2800" b="1"/>
              <a:t>         拒降。至于苏武在匈奴娶胡妇生子的事情只在文章的 后半</a:t>
            </a:r>
          </a:p>
          <a:p>
            <a:r>
              <a:rPr lang="zh-CN" altLang="en-US" sz="2800" b="1"/>
              <a:t>         部分略提一笔。这同样有利于突出苏武的爱国主义精神。</a:t>
            </a:r>
          </a:p>
          <a:p>
            <a:r>
              <a:rPr lang="zh-CN" altLang="en-US" sz="2800" b="1"/>
              <a:t>         在略写的第三部分，作者也不是一味简略，对于苏武身后</a:t>
            </a:r>
          </a:p>
          <a:p>
            <a:r>
              <a:rPr lang="zh-CN" altLang="en-US" sz="2800" b="1"/>
              <a:t>         得以画图麒麟阁的荣宠就写得很详细。由此可见，本文不</a:t>
            </a:r>
          </a:p>
          <a:p>
            <a:r>
              <a:rPr lang="zh-CN" altLang="en-US" sz="2800" b="1"/>
              <a:t>         仅做到了详其所当详，略其所当略，而且详中有略，略中</a:t>
            </a:r>
          </a:p>
          <a:p>
            <a:r>
              <a:rPr lang="zh-CN" altLang="en-US" sz="2800" b="1"/>
              <a:t>         有详，充分显示了作者在剪裁方面的精思。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27660"/>
            <a:ext cx="9890125" cy="6202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pic>
        <p:nvPicPr>
          <p:cNvPr id="2" name="李炜 - 苏武牧羊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09800" y="4745990"/>
            <a:ext cx="619125" cy="61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7135" y="1023620"/>
            <a:ext cx="6294120" cy="2042160"/>
          </a:xfrm>
          <a:prstGeom prst="rect">
            <a:avLst/>
          </a:prstGeom>
          <a:solidFill>
            <a:schemeClr val="bg1"/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en-US" altLang="zh-CN" sz="3200" b="1"/>
              <a:t>      </a:t>
            </a:r>
            <a:r>
              <a:rPr lang="zh-CN" altLang="en-US" sz="3200" b="1"/>
              <a:t>实践活动：收集当前社会生活中关于</a:t>
            </a:r>
            <a:r>
              <a:rPr lang="en-US" altLang="zh-CN" sz="3200" b="1"/>
              <a:t>“</a:t>
            </a:r>
            <a:r>
              <a:rPr lang="zh-CN" altLang="en-US" sz="3200" b="1"/>
              <a:t>留洋</a:t>
            </a:r>
            <a:r>
              <a:rPr lang="en-US" altLang="zh-CN" sz="3200" b="1"/>
              <a:t>”</a:t>
            </a:r>
            <a:r>
              <a:rPr lang="zh-CN" altLang="en-US" sz="3200" b="1"/>
              <a:t>与</a:t>
            </a:r>
            <a:r>
              <a:rPr lang="en-US" altLang="zh-CN" sz="3200" b="1"/>
              <a:t>“</a:t>
            </a:r>
            <a:r>
              <a:rPr lang="zh-CN" altLang="en-US" sz="3200" b="1"/>
              <a:t>海归</a:t>
            </a:r>
            <a:r>
              <a:rPr lang="en-US" altLang="zh-CN" sz="3200" b="1"/>
              <a:t>”</a:t>
            </a:r>
            <a:r>
              <a:rPr lang="zh-CN" altLang="en-US" sz="3200" b="1"/>
              <a:t>的热点新闻，谈谈在新形势下如何弘扬民族气节，维护民族尊严与利益。</a:t>
            </a:r>
          </a:p>
        </p:txBody>
      </p:sp>
      <p:pic>
        <p:nvPicPr>
          <p:cNvPr id="150532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636500" y="10464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70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 Box 2"/>
          <p:cNvSpPr txBox="1"/>
          <p:nvPr/>
        </p:nvSpPr>
        <p:spPr>
          <a:xfrm>
            <a:off x="1774825" y="0"/>
            <a:ext cx="8713788" cy="6431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章帝时，班固先任郎官。建初三年（公元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78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）升为玄武司马，章帝多次召他入宫廷侍读。章帝出巡，常随侍左右。还曾参加论议对西域和匈奴的政策 。四年，章帝在白虎观召集当代名儒讨论五经同异，并亲自裁决。班固以史官兼记录，奉命把讨论结果整理成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白虎通义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，又称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白虎通德论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。和帝永元元年（公元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89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大将军窦宪奉旨远征匈奴，班固被任为中护军随行，参预谋议。四年，窦宪争中失败自杀，班固被牵连入狱，洛阳令对班固积有宿怨，借机罗织罪名，捕班固入狱。同年死于狱中。时年六十一岁。班固还擅长作赋，撰有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两都赋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幽通赋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 Box 2"/>
          <p:cNvSpPr txBox="1"/>
          <p:nvPr/>
        </p:nvSpPr>
        <p:spPr>
          <a:xfrm>
            <a:off x="1739265" y="352425"/>
            <a:ext cx="8713788" cy="4968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</a:p>
          <a:p>
            <a:pPr lvl="0" indent="0"/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3.故事背景（</a:t>
            </a:r>
            <a:r>
              <a:rPr lang="en-US" altLang="zh-CN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朗读</a:t>
            </a: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末汉初，北方匈奴凭借强大的军事力量，不断扩大控制地区。文帝、景帝时代，汉王朝采取和亲政策来加强民族联系。武帝时，汉国力逐渐增强，多次与匈奴作战，取得了几次胜利后，转而重视结盟，指望通过恩威兼施之策来解除匈奴对汉王朝的威胁，恰好匈奴单于有意示好，汉朝也想趁机和解，于是派苏武出使与匈奴修好。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 Box 2"/>
          <p:cNvSpPr txBox="1"/>
          <p:nvPr/>
        </p:nvSpPr>
        <p:spPr>
          <a:xfrm>
            <a:off x="1703388" y="404813"/>
            <a:ext cx="8713787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栘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 中厩监</a:t>
            </a:r>
            <a:r>
              <a:rPr lang="zh-CN" altLang="en-US" sz="36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：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且鞮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）侯：                                       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于（        ）                姓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赂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  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募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置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                     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厩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）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数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）通使相窥观          汉亦留之以相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）          汉天子我丈人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）也                        置币</a:t>
            </a:r>
            <a:r>
              <a:rPr lang="zh-CN" altLang="en-US" sz="36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遗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）单于</a:t>
            </a:r>
          </a:p>
        </p:txBody>
      </p:sp>
      <p:sp>
        <p:nvSpPr>
          <p:cNvPr id="157699" name="Text Box 3"/>
          <p:cNvSpPr txBox="1"/>
          <p:nvPr/>
        </p:nvSpPr>
        <p:spPr>
          <a:xfrm>
            <a:off x="5591175" y="333375"/>
            <a:ext cx="16573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官职名</a:t>
            </a:r>
          </a:p>
        </p:txBody>
      </p:sp>
      <p:sp>
        <p:nvSpPr>
          <p:cNvPr id="157700" name="Text Box 4"/>
          <p:cNvSpPr txBox="1"/>
          <p:nvPr/>
        </p:nvSpPr>
        <p:spPr>
          <a:xfrm>
            <a:off x="3071813" y="908050"/>
            <a:ext cx="136842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jūdī</a:t>
            </a:r>
          </a:p>
        </p:txBody>
      </p:sp>
      <p:sp>
        <p:nvSpPr>
          <p:cNvPr id="157701" name="Text Box 5"/>
          <p:cNvSpPr txBox="1"/>
          <p:nvPr/>
        </p:nvSpPr>
        <p:spPr>
          <a:xfrm>
            <a:off x="2640013" y="333375"/>
            <a:ext cx="72072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</a:t>
            </a:r>
          </a:p>
        </p:txBody>
      </p:sp>
      <p:sp>
        <p:nvSpPr>
          <p:cNvPr id="157702" name="Text Box 6"/>
          <p:cNvSpPr txBox="1"/>
          <p:nvPr/>
        </p:nvSpPr>
        <p:spPr>
          <a:xfrm>
            <a:off x="5232400" y="908050"/>
            <a:ext cx="49672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匈奴单于即位前的封号</a:t>
            </a:r>
          </a:p>
        </p:txBody>
      </p:sp>
      <p:sp>
        <p:nvSpPr>
          <p:cNvPr id="157703" name="Text Box 7"/>
          <p:cNvSpPr txBox="1"/>
          <p:nvPr/>
        </p:nvSpPr>
        <p:spPr>
          <a:xfrm>
            <a:off x="3071813" y="1412875"/>
            <a:ext cx="136842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chán</a:t>
            </a:r>
          </a:p>
        </p:txBody>
      </p:sp>
      <p:sp>
        <p:nvSpPr>
          <p:cNvPr id="157704" name="Text Box 8"/>
          <p:cNvSpPr txBox="1"/>
          <p:nvPr/>
        </p:nvSpPr>
        <p:spPr>
          <a:xfrm>
            <a:off x="7967663" y="1412875"/>
            <a:ext cx="136842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shàn</a:t>
            </a:r>
          </a:p>
        </p:txBody>
      </p:sp>
      <p:sp>
        <p:nvSpPr>
          <p:cNvPr id="157705" name="Text Box 9"/>
          <p:cNvSpPr txBox="1"/>
          <p:nvPr/>
        </p:nvSpPr>
        <p:spPr>
          <a:xfrm>
            <a:off x="2640013" y="1989138"/>
            <a:ext cx="72072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lù</a:t>
            </a:r>
          </a:p>
        </p:txBody>
      </p:sp>
      <p:sp>
        <p:nvSpPr>
          <p:cNvPr id="157706" name="Text Box 10"/>
          <p:cNvSpPr txBox="1"/>
          <p:nvPr/>
        </p:nvSpPr>
        <p:spPr>
          <a:xfrm>
            <a:off x="7391400" y="1989138"/>
            <a:ext cx="792163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mù</a:t>
            </a:r>
          </a:p>
        </p:txBody>
      </p:sp>
      <p:sp>
        <p:nvSpPr>
          <p:cNvPr id="157707" name="Text Box 11"/>
          <p:cNvSpPr txBox="1"/>
          <p:nvPr/>
        </p:nvSpPr>
        <p:spPr>
          <a:xfrm>
            <a:off x="2640013" y="2565400"/>
            <a:ext cx="1008062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zhì</a:t>
            </a:r>
          </a:p>
        </p:txBody>
      </p:sp>
      <p:sp>
        <p:nvSpPr>
          <p:cNvPr id="157708" name="Text Box 12"/>
          <p:cNvSpPr txBox="1"/>
          <p:nvPr/>
        </p:nvSpPr>
        <p:spPr>
          <a:xfrm>
            <a:off x="7391400" y="2492375"/>
            <a:ext cx="10096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jiù</a:t>
            </a:r>
          </a:p>
        </p:txBody>
      </p:sp>
      <p:sp>
        <p:nvSpPr>
          <p:cNvPr id="157709" name="Text Box 13"/>
          <p:cNvSpPr txBox="1"/>
          <p:nvPr/>
        </p:nvSpPr>
        <p:spPr>
          <a:xfrm>
            <a:off x="2566988" y="3068638"/>
            <a:ext cx="44640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shuò</a:t>
            </a: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多次，屡次</a:t>
            </a:r>
          </a:p>
        </p:txBody>
      </p:sp>
      <p:sp>
        <p:nvSpPr>
          <p:cNvPr id="157710" name="Text Box 14"/>
          <p:cNvSpPr txBox="1"/>
          <p:nvPr/>
        </p:nvSpPr>
        <p:spPr>
          <a:xfrm>
            <a:off x="5303838" y="3644900"/>
            <a:ext cx="44640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dànɡ</a:t>
            </a: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抵当，抵偿</a:t>
            </a:r>
          </a:p>
        </p:txBody>
      </p:sp>
      <p:sp>
        <p:nvSpPr>
          <p:cNvPr id="157711" name="Text Box 15"/>
          <p:cNvSpPr txBox="1"/>
          <p:nvPr/>
        </p:nvSpPr>
        <p:spPr>
          <a:xfrm>
            <a:off x="5375275" y="4149725"/>
            <a:ext cx="2303463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hánɡ</a:t>
            </a: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辈                                                                                                                                            </a:t>
            </a:r>
          </a:p>
        </p:txBody>
      </p:sp>
      <p:sp>
        <p:nvSpPr>
          <p:cNvPr id="157712" name="Text Box 16"/>
          <p:cNvSpPr txBox="1"/>
          <p:nvPr/>
        </p:nvSpPr>
        <p:spPr>
          <a:xfrm>
            <a:off x="3575050" y="4724400"/>
            <a:ext cx="388937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wèi</a:t>
            </a:r>
            <a:r>
              <a:rPr lang="zh-CN" altLang="en-US" sz="40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赠送，送给                                                                                                                                 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63775" y="5833110"/>
            <a:ext cx="6917055" cy="57912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i="1">
                <a:solidFill>
                  <a:srgbClr val="D60093"/>
                </a:solidFill>
              </a:rPr>
              <a:t>第一自然段字词音义及文言句式积累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  <p:bldP spid="157700" grpId="0"/>
      <p:bldP spid="157701" grpId="0"/>
      <p:bldP spid="157702" grpId="0"/>
      <p:bldP spid="157703" grpId="0"/>
      <p:bldP spid="157704" grpId="0"/>
      <p:bldP spid="157705" grpId="0"/>
      <p:bldP spid="157706" grpId="0"/>
      <p:bldP spid="157707" grpId="0"/>
      <p:bldP spid="157708" grpId="0"/>
      <p:bldP spid="157709" grpId="0"/>
      <p:bldP spid="157710" grpId="0"/>
      <p:bldP spid="157711" grpId="0"/>
      <p:bldP spid="1577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/>
          <p:nvPr/>
        </p:nvSpPr>
        <p:spPr>
          <a:xfrm>
            <a:off x="1774825" y="331788"/>
            <a:ext cx="8713788" cy="5943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稍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）迁至栘中厩监                                                                匈奴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留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）汉使郭吉、路充国等                                              汉天子我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丈人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）行也                                                       尽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）汉使路充国等                                                                  乃遣武以中郎将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持节送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匈奴使留在汉者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（         ）         （           ）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因（        ）厚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赂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）单于                                                                              武与副中郎将张胜及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吏常惠等募士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斥候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百余    </a:t>
            </a:r>
          </a:p>
          <a:p>
            <a:pPr lvl="0" indent="0"/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人俱             （         ）       （            ）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置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）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币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）遗单于                          单于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益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）骄                                                                      </a:t>
            </a:r>
            <a:r>
              <a:rPr lang="zh-CN" altLang="en-US" sz="3200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非汉所望也</a:t>
            </a: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   ）</a:t>
            </a:r>
          </a:p>
        </p:txBody>
      </p:sp>
      <p:sp>
        <p:nvSpPr>
          <p:cNvPr id="158723" name="Text Box 3"/>
          <p:cNvSpPr txBox="1"/>
          <p:nvPr/>
        </p:nvSpPr>
        <p:spPr>
          <a:xfrm>
            <a:off x="2711450" y="260350"/>
            <a:ext cx="25923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逐渐，渐渐                                                                                                                                         </a:t>
            </a:r>
          </a:p>
        </p:txBody>
      </p:sp>
      <p:sp>
        <p:nvSpPr>
          <p:cNvPr id="158724" name="Text Box 4"/>
          <p:cNvSpPr txBox="1"/>
          <p:nvPr/>
        </p:nvSpPr>
        <p:spPr>
          <a:xfrm>
            <a:off x="3432175" y="765175"/>
            <a:ext cx="25923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扣留，使动                                                                                                                                         </a:t>
            </a:r>
          </a:p>
        </p:txBody>
      </p:sp>
      <p:sp>
        <p:nvSpPr>
          <p:cNvPr id="158725" name="Text Box 5"/>
          <p:cNvSpPr txBox="1"/>
          <p:nvPr/>
        </p:nvSpPr>
        <p:spPr>
          <a:xfrm>
            <a:off x="4727575" y="1268413"/>
            <a:ext cx="25923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老人，长辈                                                                                                                                         </a:t>
            </a:r>
          </a:p>
        </p:txBody>
      </p:sp>
      <p:sp>
        <p:nvSpPr>
          <p:cNvPr id="158726" name="Text Box 6"/>
          <p:cNvSpPr txBox="1"/>
          <p:nvPr/>
        </p:nvSpPr>
        <p:spPr>
          <a:xfrm>
            <a:off x="3143250" y="1700213"/>
            <a:ext cx="25923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送回，使动                                                                                                                                         </a:t>
            </a:r>
          </a:p>
        </p:txBody>
      </p:sp>
      <p:sp>
        <p:nvSpPr>
          <p:cNvPr id="158727" name="Text Box 7"/>
          <p:cNvSpPr txBox="1"/>
          <p:nvPr/>
        </p:nvSpPr>
        <p:spPr>
          <a:xfrm>
            <a:off x="4656138" y="2708275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出使</a:t>
            </a:r>
          </a:p>
        </p:txBody>
      </p:sp>
      <p:sp>
        <p:nvSpPr>
          <p:cNvPr id="158728" name="Text Box 8"/>
          <p:cNvSpPr txBox="1"/>
          <p:nvPr/>
        </p:nvSpPr>
        <p:spPr>
          <a:xfrm>
            <a:off x="7608888" y="2708275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定后</a:t>
            </a:r>
          </a:p>
        </p:txBody>
      </p:sp>
      <p:sp>
        <p:nvSpPr>
          <p:cNvPr id="158729" name="Text Box 9"/>
          <p:cNvSpPr txBox="1"/>
          <p:nvPr/>
        </p:nvSpPr>
        <p:spPr>
          <a:xfrm>
            <a:off x="2566988" y="3141663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趁机</a:t>
            </a:r>
          </a:p>
        </p:txBody>
      </p:sp>
      <p:sp>
        <p:nvSpPr>
          <p:cNvPr id="158730" name="Text Box 10"/>
          <p:cNvSpPr txBox="1"/>
          <p:nvPr/>
        </p:nvSpPr>
        <p:spPr>
          <a:xfrm>
            <a:off x="5232400" y="3141663"/>
            <a:ext cx="21590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赠送礼物</a:t>
            </a:r>
          </a:p>
        </p:txBody>
      </p:sp>
      <p:sp>
        <p:nvSpPr>
          <p:cNvPr id="158731" name="Text Box 11"/>
          <p:cNvSpPr txBox="1"/>
          <p:nvPr/>
        </p:nvSpPr>
        <p:spPr>
          <a:xfrm>
            <a:off x="7824788" y="4149725"/>
            <a:ext cx="1655762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侦察兵</a:t>
            </a:r>
          </a:p>
        </p:txBody>
      </p:sp>
      <p:sp>
        <p:nvSpPr>
          <p:cNvPr id="158732" name="Text Box 12"/>
          <p:cNvSpPr txBox="1"/>
          <p:nvPr/>
        </p:nvSpPr>
        <p:spPr>
          <a:xfrm>
            <a:off x="6096000" y="4652963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礼物</a:t>
            </a:r>
          </a:p>
        </p:txBody>
      </p:sp>
      <p:sp>
        <p:nvSpPr>
          <p:cNvPr id="158733" name="Text Box 13"/>
          <p:cNvSpPr txBox="1"/>
          <p:nvPr/>
        </p:nvSpPr>
        <p:spPr>
          <a:xfrm>
            <a:off x="2566988" y="4652963"/>
            <a:ext cx="27368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置办，置备</a:t>
            </a:r>
          </a:p>
        </p:txBody>
      </p:sp>
      <p:sp>
        <p:nvSpPr>
          <p:cNvPr id="158734" name="Text Box 14"/>
          <p:cNvSpPr txBox="1"/>
          <p:nvPr/>
        </p:nvSpPr>
        <p:spPr>
          <a:xfrm>
            <a:off x="3432175" y="5157788"/>
            <a:ext cx="25923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逐渐，渐渐                                                                                                                                         </a:t>
            </a:r>
          </a:p>
        </p:txBody>
      </p:sp>
      <p:sp>
        <p:nvSpPr>
          <p:cNvPr id="158735" name="Text Box 15"/>
          <p:cNvSpPr txBox="1"/>
          <p:nvPr/>
        </p:nvSpPr>
        <p:spPr>
          <a:xfrm>
            <a:off x="4224338" y="5661025"/>
            <a:ext cx="403225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不是汉朝所期望的                                                                                                                                         </a:t>
            </a:r>
          </a:p>
        </p:txBody>
      </p:sp>
      <p:sp>
        <p:nvSpPr>
          <p:cNvPr id="158736" name="Text Box 16"/>
          <p:cNvSpPr txBox="1"/>
          <p:nvPr/>
        </p:nvSpPr>
        <p:spPr>
          <a:xfrm>
            <a:off x="5303838" y="4149725"/>
            <a:ext cx="1223962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4" grpId="0"/>
      <p:bldP spid="158725" grpId="0"/>
      <p:bldP spid="158726" grpId="0"/>
      <p:bldP spid="158727" grpId="0"/>
      <p:bldP spid="158728" grpId="0"/>
      <p:bldP spid="158729" grpId="0"/>
      <p:bldP spid="158730" grpId="0"/>
      <p:bldP spid="158731" grpId="0"/>
      <p:bldP spid="158732" grpId="0"/>
      <p:bldP spid="158733" grpId="0"/>
      <p:bldP spid="158734" grpId="0"/>
      <p:bldP spid="158735" grpId="0"/>
      <p:bldP spid="1587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9" name="Picture 5" descr="p0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80" y="94615"/>
            <a:ext cx="10711815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Text Box 3"/>
          <p:cNvSpPr txBox="1"/>
          <p:nvPr/>
        </p:nvSpPr>
        <p:spPr>
          <a:xfrm>
            <a:off x="1889760" y="797560"/>
            <a:ext cx="1259840" cy="43605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60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苏武牧羊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8935" y="137795"/>
            <a:ext cx="11454765" cy="6766560"/>
          </a:xfrm>
          <a:prstGeom prst="rect">
            <a:avLst/>
          </a:prstGeom>
          <a:solidFill>
            <a:schemeClr val="bg1">
              <a:alpha val="74000"/>
            </a:schemeClr>
          </a:solidFill>
          <a:effectLst>
            <a:reflection blurRad="1016000" stA="54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                                   </a:t>
            </a:r>
          </a:p>
          <a:p>
            <a:r>
              <a:rPr lang="zh-CN" altLang="en-US"/>
              <a:t>                             </a:t>
            </a:r>
            <a:r>
              <a:rPr lang="zh-CN" altLang="en-US" sz="3600"/>
              <a:t>一、  第一自然段交代了哪些内容？</a:t>
            </a:r>
          </a:p>
          <a:p>
            <a:r>
              <a:rPr lang="zh-CN" altLang="en-US"/>
              <a:t>           </a:t>
            </a:r>
          </a:p>
          <a:p>
            <a:r>
              <a:rPr lang="zh-CN" altLang="en-US" sz="2000" b="1"/>
              <a:t>                           </a:t>
            </a:r>
            <a:r>
              <a:rPr lang="zh-CN" altLang="en-US" sz="2800" b="1">
                <a:solidFill>
                  <a:srgbClr val="D60093"/>
                </a:solidFill>
              </a:rPr>
              <a:t> </a:t>
            </a:r>
            <a:r>
              <a:rPr lang="en-US" altLang="zh-CN" sz="2800" b="1">
                <a:solidFill>
                  <a:srgbClr val="D60093"/>
                </a:solidFill>
              </a:rPr>
              <a:t>1</a:t>
            </a:r>
            <a:r>
              <a:rPr lang="zh-CN" altLang="en-US" sz="2800" b="1">
                <a:solidFill>
                  <a:srgbClr val="D60093"/>
                </a:solidFill>
              </a:rPr>
              <a:t>、简介传主苏武（名字、职位升迁）</a:t>
            </a:r>
          </a:p>
          <a:p>
            <a:endParaRPr lang="zh-CN" altLang="en-US" sz="3200" b="1">
              <a:solidFill>
                <a:srgbClr val="D60093"/>
              </a:solidFill>
            </a:endParaRPr>
          </a:p>
          <a:p>
            <a:r>
              <a:rPr lang="zh-CN" altLang="en-US" sz="2800" b="1">
                <a:solidFill>
                  <a:srgbClr val="D60093"/>
                </a:solidFill>
              </a:rPr>
              <a:t>                     </a:t>
            </a:r>
            <a:r>
              <a:rPr lang="en-US" altLang="zh-CN" sz="2800" b="1">
                <a:solidFill>
                  <a:srgbClr val="D60093"/>
                </a:solidFill>
              </a:rPr>
              <a:t>2</a:t>
            </a:r>
            <a:r>
              <a:rPr lang="zh-CN" altLang="en-US" sz="2800" b="1">
                <a:solidFill>
                  <a:srgbClr val="D60093"/>
                </a:solidFill>
              </a:rPr>
              <a:t>、出使匈奴的原因、背景（民族关系缓和）</a:t>
            </a:r>
          </a:p>
          <a:p>
            <a:endParaRPr lang="zh-CN" altLang="en-US" sz="3200" b="1">
              <a:solidFill>
                <a:srgbClr val="D60093"/>
              </a:solidFill>
            </a:endParaRPr>
          </a:p>
          <a:p>
            <a:r>
              <a:rPr lang="zh-CN" altLang="en-US" sz="2800" b="1">
                <a:solidFill>
                  <a:srgbClr val="D60093"/>
                </a:solidFill>
              </a:rPr>
              <a:t>                     </a:t>
            </a:r>
            <a:r>
              <a:rPr lang="en-US" altLang="zh-CN" sz="2800" b="1">
                <a:solidFill>
                  <a:srgbClr val="D60093"/>
                </a:solidFill>
              </a:rPr>
              <a:t>3</a:t>
            </a:r>
            <a:r>
              <a:rPr lang="zh-CN" altLang="en-US" sz="2800" b="1">
                <a:solidFill>
                  <a:srgbClr val="D60093"/>
                </a:solidFill>
              </a:rPr>
              <a:t>、使团成员（中郎将、副使、士卒、斥候）</a:t>
            </a:r>
          </a:p>
          <a:p>
            <a:endParaRPr lang="zh-CN" altLang="en-US" sz="2800">
              <a:solidFill>
                <a:srgbClr val="D60093"/>
              </a:solidFill>
            </a:endParaRPr>
          </a:p>
          <a:p>
            <a:r>
              <a:rPr lang="zh-CN" altLang="en-US" sz="2800">
                <a:solidFill>
                  <a:srgbClr val="D60093"/>
                </a:solidFill>
              </a:rPr>
              <a:t>                                      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默认设计模板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1_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  <a:effectLst>
          <a:reflection blurRad="1016000" stA="54000" endPos="65000" dist="50800" dir="5400000" sy="-100000" algn="bl" rotWithShape="0"/>
        </a:effectLst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440</Paragraphs>
  <Slides>44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1">
      <vt:lpstr>Arial</vt:lpstr>
      <vt:lpstr>宋体</vt:lpstr>
      <vt:lpstr>华文行楷</vt:lpstr>
      <vt:lpstr>华文新魏</vt:lpstr>
      <vt:lpstr>华文隶书</vt:lpstr>
      <vt:lpstr>华文中宋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2021-03-30T18:16:04.697</cp:lastPrinted>
  <dcterms:created xsi:type="dcterms:W3CDTF">2021-03-30T18:16:04Z</dcterms:created>
  <dcterms:modified xsi:type="dcterms:W3CDTF">2021-03-30T10:16:05Z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