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410" r:id="rId4"/>
    <p:sldId id="411" r:id="rId5"/>
    <p:sldId id="412" r:id="rId6"/>
    <p:sldId id="414" r:id="rId7"/>
    <p:sldId id="415" r:id="rId8"/>
    <p:sldId id="416" r:id="rId9"/>
    <p:sldId id="419" r:id="rId10"/>
    <p:sldId id="420" r:id="rId11"/>
    <p:sldId id="421" r:id="rId12"/>
    <p:sldId id="432" r:id="rId13"/>
    <p:sldId id="423" r:id="rId14"/>
    <p:sldId id="430" r:id="rId15"/>
    <p:sldId id="433" r:id="rId16"/>
    <p:sldId id="434" r:id="rId17"/>
    <p:sldId id="435" r:id="rId18"/>
    <p:sldId id="436" r:id="rId19"/>
    <p:sldId id="437" r:id="rId20"/>
    <p:sldId id="439" r:id="rId21"/>
    <p:sldId id="438" r:id="rId22"/>
    <p:sldId id="443" r:id="rId23"/>
    <p:sldId id="442" r:id="rId24"/>
    <p:sldId id="441" r:id="rId25"/>
    <p:sldId id="426" r:id="rId26"/>
    <p:sldId id="428" r:id="rId27"/>
    <p:sldId id="444" r:id="rId28"/>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tags" Target="tags/tag63.xml" /><Relationship Id="rId3" Type="http://schemas.openxmlformats.org/officeDocument/2006/relationships/handoutMaster" Target="handoutMasters/handoutMaster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t/>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t/>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89C20-D2CD-496D-A24C-71D12D1D3D7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89C20-D2CD-496D-A24C-71D12D1D3D74}"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59A461-77FD-4883-A4F7-0315841861EF}"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a:lnSpc>
                <a:spcPct val="130000"/>
              </a:lnSpc>
              <a:buFont typeface="Wingdings" panose="05000000000000000000" pitchFamily="2" charset="2"/>
              <a:buChar char="l"/>
              <a:defRPr spc="150" baseline="0">
                <a:solidFill>
                  <a:schemeClr val="tx1">
                    <a:lumMod val="65000"/>
                    <a:lumOff val="35000"/>
                  </a:schemeClr>
                </a:solidFill>
              </a:defRPr>
            </a:lvl1pPr>
            <a:lvl2pPr marL="685800" indent="-228600">
              <a:lnSpc>
                <a:spcPct val="130000"/>
              </a:lnSpc>
              <a:buFont typeface="Wingdings" panose="05000000000000000000" pitchFamily="2" charset="2"/>
              <a:buChar char="l"/>
              <a:defRPr spc="150" baseline="0">
                <a:solidFill>
                  <a:schemeClr val="tx1">
                    <a:lumMod val="65000"/>
                    <a:lumOff val="35000"/>
                  </a:schemeClr>
                </a:solidFill>
              </a:defRPr>
            </a:lvl2pPr>
            <a:lvl3pPr marL="1143000" indent="-228600">
              <a:lnSpc>
                <a:spcPct val="130000"/>
              </a:lnSpc>
              <a:buFont typeface="Wingdings" panose="05000000000000000000" pitchFamily="2" charset="2"/>
              <a:buChar char="l"/>
              <a:defRPr spc="150" baseline="0">
                <a:solidFill>
                  <a:schemeClr val="tx1">
                    <a:lumMod val="65000"/>
                    <a:lumOff val="35000"/>
                  </a:schemeClr>
                </a:solidFill>
              </a:defRPr>
            </a:lvl3pPr>
            <a:lvl4pPr marL="1600200" indent="-228600">
              <a:lnSpc>
                <a:spcPct val="130000"/>
              </a:lnSpc>
              <a:buFont typeface="Wingdings" panose="05000000000000000000" pitchFamily="2" charset="2"/>
              <a:buChar char="l"/>
              <a:defRPr spc="150" baseline="0">
                <a:solidFill>
                  <a:schemeClr val="tx1">
                    <a:lumMod val="65000"/>
                    <a:lumOff val="35000"/>
                  </a:schemeClr>
                </a:solidFill>
              </a:defRPr>
            </a:lvl4pPr>
            <a:lvl5pPr marL="2057400" indent="-22860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简约中国风">
    <p:spTree>
      <p:nvGrpSpPr>
        <p:cNvPr id="1" name=""/>
        <p:cNvGrpSpPr/>
        <p:nvPr/>
      </p:nvGrpSpPr>
      <p:grpSpPr>
        <a:xfrm>
          <a:off x="0" y="0"/>
          <a:ext cx="0" cy="0"/>
        </a:xfrm>
      </p:grpSpPr>
      <p:pic>
        <p:nvPicPr>
          <p:cNvPr id="3" name="图片 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1044"/>
            <a:ext cx="12192000" cy="68559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marR="0" lvl="1" indent="0" algn="l"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914400" marR="0" lvl="2"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371600" marR="0" lvl="3"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1828800" marR="0" lvl="4"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Wingdings" panose="05000000000000000000" pitchFamily="2" charset="2"/>
              <a:buChar char="l"/>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Wingdings" panose="05000000000000000000" pitchFamily="2" charset="2"/>
              <a:buChar char="l"/>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Wingdings" panose="05000000000000000000" pitchFamily="2" charset="2"/>
              <a:buChar char="l"/>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Wingdings" panose="05000000000000000000" pitchFamily="2" charset="2"/>
              <a:buChar char="l"/>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Wingdings" panose="05000000000000000000" pitchFamily="2" charset="2"/>
              <a:buChar char="l"/>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Wingdings" panose="05000000000000000000" pitchFamily="2" charset="2"/>
              <a:buChar char="l"/>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Wingdings" panose="05000000000000000000" pitchFamily="2" charset="2"/>
              <a:buChar char="l"/>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Wingdings" panose="05000000000000000000" pitchFamily="2" charset="2"/>
              <a:buChar char="l"/>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Wingdings" panose="05000000000000000000" pitchFamily="2" charset="2"/>
              <a:buChar char="l"/>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Wingdings" panose="05000000000000000000" pitchFamily="2" charset="2"/>
              <a:buChar char="l"/>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Wingdings" panose="05000000000000000000" pitchFamily="2" charset="2"/>
              <a:buChar char="l"/>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Wingdings" panose="05000000000000000000" pitchFamily="2" charset="2"/>
              <a:buChar char="l"/>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Wingdings" panose="05000000000000000000" pitchFamily="2" charset="2"/>
              <a:buChar char="l"/>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Wingdings" panose="05000000000000000000" pitchFamily="2" charset="2"/>
              <a:buChar char="l"/>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126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hasCustomPrompt="1"/>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40000"/>
              </a:lnSpc>
              <a:spcBef>
                <a:spcPct val="0"/>
              </a:spcBef>
              <a:spcAft>
                <a:spcPts val="1000"/>
              </a:spcAft>
              <a:buFont typeface="Wingdings" panose="05000000000000000000" pitchFamily="2" charset="2"/>
              <a:buChar char="l"/>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单击此处编辑文本</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hasCustomPrompt="1"/>
            <p:custDataLst>
              <p:tags r:id="rId2"/>
            </p:custDataLst>
          </p:nvPr>
        </p:nvSpPr>
        <p:spPr>
          <a:xfrm>
            <a:off x="914400" y="914400"/>
            <a:ext cx="9169200" cy="5029200"/>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a:t>单击此处编辑文本</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tags" Target="../tags/tag62.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3"/>
            </p:custDataLst>
          </p:nvPr>
        </p:nvSpPr>
        <p:spPr>
          <a:xfrm>
            <a:off x="608400" y="608400"/>
            <a:ext cx="10969200" cy="648000"/>
          </a:xfrm>
          <a:prstGeom prst="rect">
            <a:avLst/>
          </a:prstGeom>
        </p:spPr>
        <p:txBody>
          <a:bodyPr vert="horz" lIns="101600" tIns="38100" rIns="76200" bIns="3810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08400" y="1515600"/>
            <a:ext cx="10969200" cy="473688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0.xml" /><Relationship Id="rId3" Type="http://schemas.openxmlformats.org/officeDocument/2006/relationships/image" Target="../media/image6.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1.xml" /><Relationship Id="rId3" Type="http://schemas.openxmlformats.org/officeDocument/2006/relationships/image" Target="../media/image6.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2.xml" /><Relationship Id="rId3" Type="http://schemas.openxmlformats.org/officeDocument/2006/relationships/image" Target="../media/image5.png" /><Relationship Id="rId4" Type="http://schemas.openxmlformats.org/officeDocument/2006/relationships/image" Target="../media/image9.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image" Target="../media/image5.png" /><Relationship Id="rId4" Type="http://schemas.openxmlformats.org/officeDocument/2006/relationships/image" Target="../media/image6.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3.xml" /><Relationship Id="rId3" Type="http://schemas.openxmlformats.org/officeDocument/2006/relationships/image" Target="../media/image5.png" /><Relationship Id="rId4" Type="http://schemas.openxmlformats.org/officeDocument/2006/relationships/image" Target="../media/image9.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4.xml" /><Relationship Id="rId3" Type="http://schemas.openxmlformats.org/officeDocument/2006/relationships/image" Target="../media/image6.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5.xml" /><Relationship Id="rId3" Type="http://schemas.openxmlformats.org/officeDocument/2006/relationships/image" Target="../media/image6.png" /><Relationship Id="rId4" Type="http://schemas.openxmlformats.org/officeDocument/2006/relationships/image" Target="../media/image1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7.png" /><Relationship Id="rId4" Type="http://schemas.openxmlformats.org/officeDocument/2006/relationships/image" Target="../media/image8.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xml" /><Relationship Id="rId3" Type="http://schemas.openxmlformats.org/officeDocument/2006/relationships/image" Target="../media/image5.png" /><Relationship Id="rId4" Type="http://schemas.openxmlformats.org/officeDocument/2006/relationships/image" Target="../media/image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xml" /><Relationship Id="rId3" Type="http://schemas.openxmlformats.org/officeDocument/2006/relationships/image" Target="../media/image6.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xml" /><Relationship Id="rId3" Type="http://schemas.openxmlformats.org/officeDocument/2006/relationships/image" Target="../media/image5.png" /><Relationship Id="rId4" Type="http://schemas.openxmlformats.org/officeDocument/2006/relationships/image" Target="../media/image9.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xml" /><Relationship Id="rId3" Type="http://schemas.openxmlformats.org/officeDocument/2006/relationships/image" Target="../media/image6.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xml" /><Relationship Id="rId3" Type="http://schemas.openxmlformats.org/officeDocument/2006/relationships/image" Target="../media/image6.pn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8" name="组合 7"/>
          <p:cNvGrpSpPr/>
          <p:nvPr/>
        </p:nvGrpSpPr>
        <p:grpSpPr>
          <a:xfrm>
            <a:off x="7541895" y="3589867"/>
            <a:ext cx="1982893" cy="1796627"/>
            <a:chOff x="4492169" y="2189480"/>
            <a:chExt cx="1468120" cy="146812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2169" y="2189480"/>
              <a:ext cx="1468120" cy="1468120"/>
            </a:xfrm>
            <a:prstGeom prst="rect">
              <a:avLst/>
            </a:prstGeom>
          </p:spPr>
        </p:pic>
        <p:sp>
          <p:nvSpPr>
            <p:cNvPr id="7" name="文本框 6"/>
            <p:cNvSpPr txBox="1"/>
            <p:nvPr/>
          </p:nvSpPr>
          <p:spPr>
            <a:xfrm>
              <a:off x="5075466" y="2527729"/>
              <a:ext cx="347911" cy="865293"/>
            </a:xfrm>
            <a:prstGeom prst="rect">
              <a:avLst/>
            </a:prstGeom>
            <a:noFill/>
          </p:spPr>
          <p:txBody>
            <a:bodyPr vert="eaVert" wrap="square" rtlCol="0">
              <a:spAutoFit/>
            </a:bodyPr>
            <a:lstStyle/>
            <a:p>
              <a:pPr algn="dist"/>
              <a:r>
                <a:rPr lang="zh-CN" altLang="en-US" sz="1865">
                  <a:solidFill>
                    <a:schemeClr val="bg1"/>
                  </a:solidFill>
                  <a:latin typeface="楷体" panose="02010609060101010101" charset="-122"/>
                  <a:ea typeface="楷体" panose="02010609060101010101" charset="-122"/>
                </a:rPr>
                <a:t>苏轼</a:t>
              </a:r>
            </a:p>
          </p:txBody>
        </p:sp>
      </p:gr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770495" y="-1117600"/>
            <a:ext cx="4421505" cy="4421505"/>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04775" y="4102735"/>
            <a:ext cx="2755265" cy="2755265"/>
          </a:xfrm>
          <a:prstGeom prst="rect">
            <a:avLst/>
          </a:prstGeom>
        </p:spPr>
      </p:pic>
      <p:sp>
        <p:nvSpPr>
          <p:cNvPr id="5" name="文本框 4"/>
          <p:cNvSpPr txBox="1"/>
          <p:nvPr/>
        </p:nvSpPr>
        <p:spPr>
          <a:xfrm>
            <a:off x="3529330" y="2164715"/>
            <a:ext cx="4606290" cy="1938020"/>
          </a:xfrm>
          <a:prstGeom prst="rect">
            <a:avLst/>
          </a:prstGeom>
          <a:noFill/>
        </p:spPr>
        <p:txBody>
          <a:bodyPr wrap="square" rtlCol="0">
            <a:spAutoFit/>
          </a:bodyPr>
          <a:lstStyle/>
          <a:p>
            <a:pPr algn="ctr"/>
            <a:r>
              <a:rPr lang="zh-CN" altLang="en-US" sz="6000" b="1">
                <a:solidFill>
                  <a:srgbClr val="FF0000"/>
                </a:solidFill>
                <a:effectLst>
                  <a:glow rad="63500">
                    <a:schemeClr val="accent2">
                      <a:satMod val="175000"/>
                      <a:alpha val="40000"/>
                    </a:schemeClr>
                  </a:glow>
                </a:effectLst>
                <a:latin typeface="楷体" panose="02010609060101010101" charset="-122"/>
                <a:ea typeface="楷体" panose="02010609060101010101" charset="-122"/>
              </a:rPr>
              <a:t>水调歌头</a:t>
            </a:r>
          </a:p>
          <a:p>
            <a:pPr algn="ctr"/>
            <a:r>
              <a:rPr lang="zh-CN" altLang="en-US" sz="6000" b="1">
                <a:solidFill>
                  <a:srgbClr val="FF0000"/>
                </a:solidFill>
                <a:effectLst>
                  <a:glow rad="63500">
                    <a:schemeClr val="accent2">
                      <a:satMod val="175000"/>
                      <a:alpha val="40000"/>
                    </a:schemeClr>
                  </a:glow>
                </a:effectLst>
                <a:latin typeface="楷体" panose="02010609060101010101" charset="-122"/>
                <a:ea typeface="楷体" panose="02010609060101010101" charset="-122"/>
              </a:rPr>
              <a:t>明月几时有</a:t>
            </a:r>
          </a:p>
        </p:txBody>
      </p:sp>
      <p:sp>
        <p:nvSpPr>
          <p:cNvPr id="13" name="矩形 12"/>
          <p:cNvSpPr/>
          <p:nvPr/>
        </p:nvSpPr>
        <p:spPr>
          <a:xfrm>
            <a:off x="58420" y="391160"/>
            <a:ext cx="5436235" cy="922020"/>
          </a:xfrm>
          <a:prstGeom prst="rect">
            <a:avLst/>
          </a:prstGeom>
          <a:noFill/>
          <a:ln>
            <a:noFill/>
          </a:ln>
        </p:spPr>
        <p:txBody>
          <a:bodyPr wrap="square" rtlCol="0" anchor="t">
            <a:spAutoFit/>
            <a:scene3d>
              <a:camera prst="perspectiveFront" fov="5400000"/>
              <a:lightRig rig="threePt" dir="t">
                <a:rot lat="0" lon="0" rev="5400000"/>
              </a:lightRig>
            </a:scene3d>
            <a:sp3d extrusionH="260350"/>
          </a:bodyPr>
          <a:lstStyle/>
          <a:p>
            <a:pPr algn="ctr"/>
            <a:r>
              <a:rPr lang="zh-CN" altLang="en-US" sz="5400" b="1">
                <a:gradFill>
                  <a:gsLst>
                    <a:gs pos="58000">
                      <a:schemeClr val="tx1"/>
                    </a:gs>
                    <a:gs pos="100000">
                      <a:schemeClr val="tx1">
                        <a:alpha val="0"/>
                      </a:schemeClr>
                    </a:gs>
                    <a:gs pos="0">
                      <a:schemeClr val="tx1">
                        <a:lumMod val="50000"/>
                        <a:lumOff val="50000"/>
                      </a:schemeClr>
                    </a:gs>
                  </a:gsLst>
                </a:gradFill>
                <a:effectLst>
                  <a:glow rad="63500">
                    <a:schemeClr val="accent2">
                      <a:satMod val="175000"/>
                      <a:alpha val="40000"/>
                    </a:schemeClr>
                  </a:glow>
                </a:effectLst>
                <a:latin typeface="楷体" panose="02010609060101010101" charset="-122"/>
                <a:ea typeface="楷体" panose="02010609060101010101" charset="-122"/>
                <a:cs typeface="楷体" panose="02010609060101010101" charset="-122"/>
              </a:rPr>
              <a:t>中国诗词赏析</a:t>
            </a:r>
            <a:r>
              <a:rPr lang="en-US" altLang="zh-CN" sz="5400" b="1">
                <a:gradFill>
                  <a:gsLst>
                    <a:gs pos="58000">
                      <a:schemeClr val="tx1"/>
                    </a:gs>
                    <a:gs pos="100000">
                      <a:schemeClr val="tx1">
                        <a:alpha val="0"/>
                      </a:schemeClr>
                    </a:gs>
                    <a:gs pos="0">
                      <a:schemeClr val="tx1">
                        <a:lumMod val="50000"/>
                        <a:lumOff val="50000"/>
                      </a:schemeClr>
                    </a:gs>
                  </a:gsLst>
                </a:gradFill>
                <a:effectLst>
                  <a:glow rad="63500">
                    <a:schemeClr val="accent2">
                      <a:satMod val="175000"/>
                      <a:alpha val="40000"/>
                    </a:schemeClr>
                  </a:glow>
                </a:effectLst>
                <a:latin typeface="楷体" panose="02010609060101010101" charset="-122"/>
                <a:ea typeface="楷体" panose="02010609060101010101" charset="-122"/>
                <a:cs typeface="楷体" panose="02010609060101010101" charset="-122"/>
              </a:rPr>
              <a:t>--</a:t>
            </a:r>
          </a:p>
        </p:txBody>
      </p:sp>
    </p:spTree>
  </p:cSld>
  <p:clrMapOvr>
    <a:masterClrMapping/>
  </p:clrMapOvr>
  <mc:AlternateContent xmlns:mc="http://schemas.openxmlformats.org/markup-compatibility/2006">
    <mc:Choice xmlns:p14="http://schemas.microsoft.com/office/powerpoint/2010/main" Requires="p14">
      <p:transition spd="slow" advTm="3000" p14:dur="1500">
        <p:random/>
      </p:transition>
    </mc:Choice>
    <mc:Fallback>
      <p:transition spd="slow" advTm="3000">
        <p:random/>
      </p:transition>
    </mc:Fallback>
  </mc:AlternateConten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3081815" y="1120946"/>
            <a:ext cx="6697579" cy="3692525"/>
          </a:xfrm>
          <a:prstGeom prst="rect">
            <a:avLst/>
          </a:prstGeom>
          <a:solidFill>
            <a:srgbClr val="F6F3F0"/>
          </a:solidFill>
          <a:ln>
            <a:solidFill>
              <a:schemeClr val="tx1"/>
            </a:solidFill>
            <a:prstDash val="sysDash"/>
          </a:ln>
        </p:spPr>
        <p:txBody>
          <a:bodyPr wrap="square">
            <a:spAutoFit/>
          </a:bodyPr>
          <a:lstStyle/>
          <a:p>
            <a:pPr indent="539750" algn="l"/>
            <a:r>
              <a:rPr lang="zh-CN" altLang="en-US">
                <a:solidFill>
                  <a:srgbClr val="AC0200"/>
                </a:solidFill>
                <a:ea typeface="印品溜溜圆" panose="02000000000000000000" pitchFamily="2" charset="-122"/>
                <a:cs typeface="+mn-ea"/>
                <a:sym typeface="+mn-ea"/>
              </a:rPr>
              <a:t>⑴丙辰：指公元1076年（宋神宗熙宁九年）。这一年苏轼在密州（今山东省诸城市）任太守。</a:t>
            </a:r>
            <a:endParaRPr lang="zh-CN" altLang="en-US">
              <a:solidFill>
                <a:srgbClr val="AC0200"/>
              </a:solidFill>
              <a:ea typeface="印品溜溜圆" panose="02000000000000000000" pitchFamily="2" charset="-122"/>
              <a:cs typeface="+mn-ea"/>
            </a:endParaRPr>
          </a:p>
          <a:p>
            <a:pPr indent="539750" algn="l"/>
            <a:r>
              <a:rPr lang="zh-CN" altLang="en-US">
                <a:solidFill>
                  <a:srgbClr val="AC0200"/>
                </a:solidFill>
                <a:ea typeface="印品溜溜圆" panose="02000000000000000000" pitchFamily="2" charset="-122"/>
                <a:cs typeface="+mn-ea"/>
                <a:sym typeface="+mn-ea"/>
              </a:rPr>
              <a:t>⑵达旦：到天亮。</a:t>
            </a:r>
            <a:endParaRPr lang="zh-CN" altLang="en-US">
              <a:solidFill>
                <a:srgbClr val="AC0200"/>
              </a:solidFill>
              <a:ea typeface="印品溜溜圆" panose="02000000000000000000" pitchFamily="2" charset="-122"/>
              <a:cs typeface="+mn-ea"/>
            </a:endParaRPr>
          </a:p>
          <a:p>
            <a:pPr indent="539750" algn="l"/>
            <a:r>
              <a:rPr lang="zh-CN" altLang="en-US">
                <a:solidFill>
                  <a:srgbClr val="AC0200"/>
                </a:solidFill>
                <a:ea typeface="印品溜溜圆" panose="02000000000000000000" pitchFamily="2" charset="-122"/>
                <a:cs typeface="+mn-ea"/>
                <a:sym typeface="+mn-ea"/>
              </a:rPr>
              <a:t>⑶子由：苏轼的弟弟苏辙的字，与其父苏洵、其兄苏轼并称“三苏”。</a:t>
            </a:r>
            <a:endParaRPr lang="zh-CN" altLang="en-US">
              <a:solidFill>
                <a:srgbClr val="AC0200"/>
              </a:solidFill>
              <a:ea typeface="印品溜溜圆" panose="02000000000000000000" pitchFamily="2" charset="-122"/>
              <a:cs typeface="+mn-ea"/>
            </a:endParaRPr>
          </a:p>
          <a:p>
            <a:pPr indent="539750" algn="l"/>
            <a:r>
              <a:rPr lang="zh-CN" altLang="en-US">
                <a:solidFill>
                  <a:srgbClr val="AC0200"/>
                </a:solidFill>
                <a:ea typeface="印品溜溜圆" panose="02000000000000000000" pitchFamily="2" charset="-122"/>
                <a:cs typeface="+mn-ea"/>
                <a:sym typeface="+mn-ea"/>
              </a:rPr>
              <a:t>⑷把酒：端起酒杯。把，执、持。</a:t>
            </a:r>
            <a:endParaRPr lang="zh-CN" altLang="en-US">
              <a:solidFill>
                <a:srgbClr val="AC0200"/>
              </a:solidFill>
              <a:ea typeface="印品溜溜圆" panose="02000000000000000000" pitchFamily="2" charset="-122"/>
              <a:cs typeface="+mn-ea"/>
            </a:endParaRPr>
          </a:p>
          <a:p>
            <a:pPr indent="539750" algn="l"/>
            <a:r>
              <a:rPr lang="zh-CN" altLang="en-US">
                <a:solidFill>
                  <a:srgbClr val="AC0200"/>
                </a:solidFill>
                <a:ea typeface="印品溜溜圆" panose="02000000000000000000" pitchFamily="2" charset="-122"/>
                <a:cs typeface="+mn-ea"/>
                <a:sym typeface="+mn-ea"/>
              </a:rPr>
              <a:t>⑸天上宫阙（què）：指月中宫殿。阙，古代城墙后的石台。</a:t>
            </a:r>
            <a:endParaRPr lang="zh-CN" altLang="en-US">
              <a:solidFill>
                <a:srgbClr val="AC0200"/>
              </a:solidFill>
              <a:ea typeface="印品溜溜圆" panose="02000000000000000000" pitchFamily="2" charset="-122"/>
              <a:cs typeface="+mn-ea"/>
            </a:endParaRPr>
          </a:p>
          <a:p>
            <a:pPr indent="539750" algn="l"/>
            <a:r>
              <a:rPr lang="zh-CN" altLang="en-US">
                <a:solidFill>
                  <a:srgbClr val="AC0200"/>
                </a:solidFill>
                <a:ea typeface="印品溜溜圆" panose="02000000000000000000" pitchFamily="2" charset="-122"/>
                <a:cs typeface="+mn-ea"/>
                <a:sym typeface="+mn-ea"/>
              </a:rPr>
              <a:t>⑹乘风：驾着风；凭借风力。归去:回到天上去</a:t>
            </a:r>
            <a:endParaRPr lang="zh-CN" altLang="en-US">
              <a:solidFill>
                <a:srgbClr val="AC0200"/>
              </a:solidFill>
              <a:ea typeface="印品溜溜圆" panose="02000000000000000000" pitchFamily="2" charset="-122"/>
              <a:cs typeface="+mn-ea"/>
            </a:endParaRPr>
          </a:p>
          <a:p>
            <a:pPr indent="539750" algn="l"/>
            <a:r>
              <a:rPr lang="zh-CN" altLang="en-US">
                <a:solidFill>
                  <a:srgbClr val="AC0200"/>
                </a:solidFill>
                <a:ea typeface="印品溜溜圆" panose="02000000000000000000" pitchFamily="2" charset="-122"/>
                <a:cs typeface="+mn-ea"/>
                <a:sym typeface="+mn-ea"/>
              </a:rPr>
              <a:t>⑺琼（qióng）楼玉宇：美玉砌成的楼宇，指想象中的仙宫。</a:t>
            </a:r>
            <a:endParaRPr lang="zh-CN" altLang="en-US">
              <a:solidFill>
                <a:srgbClr val="AC0200"/>
              </a:solidFill>
              <a:ea typeface="印品溜溜圆" panose="02000000000000000000" pitchFamily="2" charset="-122"/>
              <a:cs typeface="+mn-ea"/>
            </a:endParaRPr>
          </a:p>
          <a:p>
            <a:pPr indent="539750" algn="l"/>
            <a:r>
              <a:rPr lang="zh-CN" altLang="en-US">
                <a:solidFill>
                  <a:srgbClr val="AC0200"/>
                </a:solidFill>
                <a:ea typeface="印品溜溜圆" panose="02000000000000000000" pitchFamily="2" charset="-122"/>
                <a:cs typeface="+mn-ea"/>
                <a:sym typeface="+mn-ea"/>
              </a:rPr>
              <a:t>⑻不胜（旧读shēng）：经不住，承受不了。胜：承担、承受。</a:t>
            </a:r>
            <a:endParaRPr lang="zh-CN" altLang="en-US">
              <a:solidFill>
                <a:srgbClr val="AC0200"/>
              </a:solidFill>
              <a:ea typeface="印品溜溜圆" panose="02000000000000000000" pitchFamily="2" charset="-122"/>
              <a:cs typeface="+mn-ea"/>
            </a:endParaRPr>
          </a:p>
          <a:p>
            <a:pPr indent="539750" algn="l"/>
            <a:r>
              <a:rPr lang="zh-CN" altLang="en-US">
                <a:solidFill>
                  <a:srgbClr val="AC0200"/>
                </a:solidFill>
                <a:ea typeface="印品溜溜圆" panose="02000000000000000000" pitchFamily="2" charset="-122"/>
                <a:cs typeface="+mn-ea"/>
                <a:sym typeface="+mn-ea"/>
              </a:rPr>
              <a:t>⑼弄清影：意思是诗人在月光下起舞，影子也随着舞动 弄：玩弄，欣赏。</a:t>
            </a:r>
            <a:endParaRPr lang="zh-CN" altLang="en-US">
              <a:solidFill>
                <a:srgbClr val="AC0200"/>
              </a:solidFill>
              <a:ea typeface="印品溜溜圆" panose="02000000000000000000" pitchFamily="2" charset="-122"/>
              <a:cs typeface="+mn-ea"/>
            </a:endParaRPr>
          </a:p>
        </p:txBody>
      </p:sp>
      <p:grpSp>
        <p:nvGrpSpPr>
          <p:cNvPr id="7" name="组合 6"/>
          <p:cNvGrpSpPr/>
          <p:nvPr/>
        </p:nvGrpSpPr>
        <p:grpSpPr>
          <a:xfrm>
            <a:off x="1815178" y="1724505"/>
            <a:ext cx="686000" cy="2408872"/>
            <a:chOff x="1709713" y="1504991"/>
            <a:chExt cx="979865" cy="3440769"/>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1709713" y="1504991"/>
              <a:ext cx="951727" cy="3440769"/>
            </a:xfrm>
            <a:prstGeom prst="rect">
              <a:avLst/>
            </a:prstGeom>
          </p:spPr>
        </p:pic>
        <p:sp>
          <p:nvSpPr>
            <p:cNvPr id="3" name="文本框 2"/>
            <p:cNvSpPr txBox="1"/>
            <p:nvPr/>
          </p:nvSpPr>
          <p:spPr>
            <a:xfrm>
              <a:off x="1722414" y="1611716"/>
              <a:ext cx="967164" cy="3263705"/>
            </a:xfrm>
            <a:prstGeom prst="rect">
              <a:avLst/>
            </a:prstGeom>
            <a:noFill/>
          </p:spPr>
          <p:txBody>
            <a:bodyPr vert="eaVert" wrap="square" rtlCol="0">
              <a:spAutoFit/>
            </a:bodyPr>
            <a:lstStyle/>
            <a:p>
              <a:pPr algn="ctr"/>
              <a:r>
                <a:rPr lang="zh-CN" altLang="en-US" sz="3200" b="1">
                  <a:solidFill>
                    <a:schemeClr val="tx1">
                      <a:lumMod val="75000"/>
                      <a:lumOff val="25000"/>
                    </a:schemeClr>
                  </a:solidFill>
                  <a:ea typeface="印品溜溜圆" panose="02000000000000000000" pitchFamily="2" charset="-122"/>
                  <a:cs typeface="+mn-ea"/>
                </a:rPr>
                <a:t>字词学习</a:t>
              </a:r>
            </a:p>
          </p:txBody>
        </p:sp>
      </p:gr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6"/>
                                        </p:tgtEl>
                                        <p:attrNameLst>
                                          <p:attrName>style.visibility</p:attrName>
                                        </p:attrNameLst>
                                      </p:cBhvr>
                                      <p:to>
                                        <p:strVal val="visible"/>
                                      </p:to>
                                    </p:set>
                                    <p:animEffect transition="in" filter="wipe(left)">
                                      <p:cBhvr>
                                        <p:cTn id="8" dur="500"/>
                                        <p:tgtEl>
                                          <p:spTgt spid="6"/>
                                        </p:tgtEl>
                                      </p:cBhvr>
                                    </p:animEffect>
                                  </p:childTnLst>
                                </p:cTn>
                              </p:par>
                              <p:par>
                                <p:cTn id="9" presetID="42"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3081815" y="1056176"/>
            <a:ext cx="6697579" cy="4906010"/>
          </a:xfrm>
          <a:prstGeom prst="rect">
            <a:avLst/>
          </a:prstGeom>
          <a:solidFill>
            <a:srgbClr val="F6F3F0"/>
          </a:solidFill>
          <a:ln>
            <a:solidFill>
              <a:schemeClr val="tx1"/>
            </a:solidFill>
            <a:prstDash val="sysDash"/>
          </a:ln>
        </p:spPr>
        <p:txBody>
          <a:bodyPr wrap="square">
            <a:spAutoFit/>
          </a:bodyPr>
          <a:lstStyle/>
          <a:p>
            <a:pPr indent="539750" algn="l">
              <a:lnSpc>
                <a:spcPct val="140000"/>
              </a:lnSpc>
            </a:pPr>
            <a:r>
              <a:rPr lang="zh-CN" altLang="en-US">
                <a:solidFill>
                  <a:srgbClr val="AC0200"/>
                </a:solidFill>
                <a:ea typeface="印品溜溜圆" panose="02000000000000000000" pitchFamily="2" charset="-122"/>
                <a:cs typeface="+mn-ea"/>
              </a:rPr>
              <a:t>⑽何似：何如，哪里比得上。</a:t>
            </a:r>
          </a:p>
          <a:p>
            <a:pPr indent="539750" algn="l">
              <a:lnSpc>
                <a:spcPct val="140000"/>
              </a:lnSpc>
            </a:pPr>
            <a:r>
              <a:rPr lang="zh-CN" altLang="en-US">
                <a:solidFill>
                  <a:srgbClr val="AC0200"/>
                </a:solidFill>
                <a:ea typeface="印品溜溜圆" panose="02000000000000000000" pitchFamily="2" charset="-122"/>
                <a:cs typeface="+mn-ea"/>
              </a:rPr>
              <a:t>⑾转朱阁，低绮（qǐ）户，照无眠：月儿移动，转过了朱红色的楼阁，低低地挂在雕花的窗户上，照着没有睡意的人（指诗人自己）。朱阁：朱红的华丽楼阁。绮户： 雕饰华丽的门窗。</a:t>
            </a:r>
          </a:p>
          <a:p>
            <a:pPr indent="539750" algn="l">
              <a:lnSpc>
                <a:spcPct val="160000"/>
              </a:lnSpc>
            </a:pPr>
            <a:r>
              <a:rPr lang="zh-CN" altLang="en-US">
                <a:solidFill>
                  <a:srgbClr val="AC0200"/>
                </a:solidFill>
                <a:ea typeface="印品溜溜圆" panose="02000000000000000000" pitchFamily="2" charset="-122"/>
                <a:cs typeface="+mn-ea"/>
              </a:rPr>
              <a:t>⑿不应有恨，何事长（cháng）向别时圆：（月儿）不该（对人们）有什么遗憾吧，为什么偏在人们分离时圆呢？何事：为什么。</a:t>
            </a:r>
          </a:p>
          <a:p>
            <a:pPr indent="539750" algn="l">
              <a:lnSpc>
                <a:spcPct val="140000"/>
              </a:lnSpc>
            </a:pPr>
            <a:r>
              <a:rPr lang="zh-CN" altLang="en-US">
                <a:solidFill>
                  <a:srgbClr val="AC0200"/>
                </a:solidFill>
                <a:ea typeface="印品溜溜圆" panose="02000000000000000000" pitchFamily="2" charset="-122"/>
                <a:cs typeface="+mn-ea"/>
              </a:rPr>
              <a:t>⒀此事：指人的“欢”“合” 和月的“晴”“圆”。</a:t>
            </a:r>
          </a:p>
          <a:p>
            <a:pPr indent="539750" algn="l">
              <a:lnSpc>
                <a:spcPct val="140000"/>
              </a:lnSpc>
            </a:pPr>
            <a:r>
              <a:rPr lang="zh-CN" altLang="en-US">
                <a:solidFill>
                  <a:srgbClr val="AC0200"/>
                </a:solidFill>
                <a:ea typeface="印品溜溜圆" panose="02000000000000000000" pitchFamily="2" charset="-122"/>
                <a:cs typeface="+mn-ea"/>
              </a:rPr>
              <a:t>⒁但：只。</a:t>
            </a:r>
          </a:p>
          <a:p>
            <a:pPr indent="539750" algn="l">
              <a:lnSpc>
                <a:spcPct val="140000"/>
              </a:lnSpc>
            </a:pPr>
            <a:r>
              <a:rPr lang="zh-CN" altLang="en-US">
                <a:solidFill>
                  <a:srgbClr val="AC0200"/>
                </a:solidFill>
                <a:ea typeface="印品溜溜圆" panose="02000000000000000000" pitchFamily="2" charset="-122"/>
                <a:cs typeface="+mn-ea"/>
              </a:rPr>
              <a:t>⒂千里共婵（chán ）娟（juān）：只希望两人年年平安﹐虽然相隔千里，也能一起欣赏这美好的月光。共：一起欣赏。婵娟：本意指妇女姿态美好的样子，这里指月亮。</a:t>
            </a:r>
          </a:p>
        </p:txBody>
      </p:sp>
      <p:grpSp>
        <p:nvGrpSpPr>
          <p:cNvPr id="7" name="组合 6"/>
          <p:cNvGrpSpPr/>
          <p:nvPr/>
        </p:nvGrpSpPr>
        <p:grpSpPr>
          <a:xfrm>
            <a:off x="1815178" y="1724505"/>
            <a:ext cx="686000" cy="2408872"/>
            <a:chOff x="1709713" y="1504991"/>
            <a:chExt cx="979865" cy="3440769"/>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1709713" y="1504991"/>
              <a:ext cx="951727" cy="3440769"/>
            </a:xfrm>
            <a:prstGeom prst="rect">
              <a:avLst/>
            </a:prstGeom>
          </p:spPr>
        </p:pic>
        <p:sp>
          <p:nvSpPr>
            <p:cNvPr id="3" name="文本框 2"/>
            <p:cNvSpPr txBox="1"/>
            <p:nvPr/>
          </p:nvSpPr>
          <p:spPr>
            <a:xfrm>
              <a:off x="1722414" y="1611716"/>
              <a:ext cx="967164" cy="3263705"/>
            </a:xfrm>
            <a:prstGeom prst="rect">
              <a:avLst/>
            </a:prstGeom>
            <a:noFill/>
          </p:spPr>
          <p:txBody>
            <a:bodyPr vert="eaVert" wrap="square" rtlCol="0">
              <a:spAutoFit/>
            </a:bodyPr>
            <a:lstStyle/>
            <a:p>
              <a:pPr algn="ctr"/>
              <a:r>
                <a:rPr lang="zh-CN" altLang="en-US" sz="3200" b="1">
                  <a:solidFill>
                    <a:schemeClr val="tx1">
                      <a:lumMod val="75000"/>
                      <a:lumOff val="25000"/>
                    </a:schemeClr>
                  </a:solidFill>
                  <a:ea typeface="印品溜溜圆" panose="02000000000000000000" pitchFamily="2" charset="-122"/>
                  <a:cs typeface="+mn-ea"/>
                </a:rPr>
                <a:t>字词学习</a:t>
              </a:r>
            </a:p>
          </p:txBody>
        </p:sp>
      </p:gr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6"/>
                                        </p:tgtEl>
                                        <p:attrNameLst>
                                          <p:attrName>style.visibility</p:attrName>
                                        </p:attrNameLst>
                                      </p:cBhvr>
                                      <p:to>
                                        <p:strVal val="visible"/>
                                      </p:to>
                                    </p:set>
                                    <p:animEffect transition="in" filter="wipe(left)">
                                      <p:cBhvr>
                                        <p:cTn id="8" dur="500"/>
                                        <p:tgtEl>
                                          <p:spTgt spid="6"/>
                                        </p:tgtEl>
                                      </p:cBhvr>
                                    </p:animEffect>
                                  </p:childTnLst>
                                </p:cTn>
                              </p:par>
                              <p:par>
                                <p:cTn id="9" presetID="42"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8" name="组合 7"/>
          <p:cNvGrpSpPr/>
          <p:nvPr/>
        </p:nvGrpSpPr>
        <p:grpSpPr>
          <a:xfrm>
            <a:off x="2036865" y="1532690"/>
            <a:ext cx="7818018" cy="3204000"/>
            <a:chOff x="1420346" y="992948"/>
            <a:chExt cx="9111779" cy="3204000"/>
          </a:xfrm>
          <a:solidFill>
            <a:srgbClr val="F6F3F0"/>
          </a:solidFill>
        </p:grpSpPr>
        <p:grpSp>
          <p:nvGrpSpPr>
            <p:cNvPr id="7" name="组合 6"/>
            <p:cNvGrpSpPr/>
            <p:nvPr/>
          </p:nvGrpSpPr>
          <p:grpSpPr>
            <a:xfrm>
              <a:off x="1420346" y="992948"/>
              <a:ext cx="8923130" cy="3204000"/>
              <a:chOff x="1420346" y="992948"/>
              <a:chExt cx="8923130" cy="3204000"/>
            </a:xfrm>
            <a:grpFill/>
          </p:grpSpPr>
          <p:sp>
            <p:nvSpPr>
              <p:cNvPr id="23" name="矩形 22"/>
              <p:cNvSpPr/>
              <p:nvPr/>
            </p:nvSpPr>
            <p:spPr>
              <a:xfrm>
                <a:off x="1654588" y="1175615"/>
                <a:ext cx="8688888" cy="2838666"/>
              </a:xfrm>
              <a:prstGeom prst="rect">
                <a:avLst/>
              </a:prstGeom>
              <a:grpFill/>
              <a:ln>
                <a:noFill/>
              </a:ln>
              <a:effectLst>
                <a:outerShdw blurRad="431800" dist="381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a typeface="印品溜溜圆" panose="02000000000000000000" pitchFamily="2" charset="-122"/>
                </a:endParaRPr>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rcRect r="95370"/>
              <a:stretch>
                <a:fillRect/>
              </a:stretch>
            </p:blipFill>
            <p:spPr>
              <a:xfrm>
                <a:off x="1420346" y="992948"/>
                <a:ext cx="493334" cy="3204000"/>
              </a:xfrm>
              <a:prstGeom prst="rect">
                <a:avLst/>
              </a:prstGeom>
              <a:grpFill/>
            </p:spPr>
          </p:pic>
          <p:sp>
            <p:nvSpPr>
              <p:cNvPr id="25" name="矩形 24"/>
              <p:cNvSpPr/>
              <p:nvPr/>
            </p:nvSpPr>
            <p:spPr>
              <a:xfrm>
                <a:off x="1913680" y="1374280"/>
                <a:ext cx="8108481" cy="23710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印品溜溜圆" panose="02000000000000000000" pitchFamily="2" charset="-122"/>
                </a:endParaRPr>
              </a:p>
            </p:txBody>
          </p:sp>
        </p:grpSp>
        <p:pic>
          <p:nvPicPr>
            <p:cNvPr id="31" name="图片 30"/>
            <p:cNvPicPr>
              <a:picLocks noChangeAspect="1"/>
            </p:cNvPicPr>
            <p:nvPr/>
          </p:nvPicPr>
          <p:blipFill>
            <a:blip r:embed="rId3">
              <a:extLst>
                <a:ext uri="{28A0092B-C50C-407E-A947-70E740481C1C}">
                  <a14:useLocalDpi xmlns:a14="http://schemas.microsoft.com/office/drawing/2010/main" val="0"/>
                </a:ext>
              </a:extLst>
            </a:blip>
            <a:srcRect r="95370"/>
            <a:stretch>
              <a:fillRect/>
            </a:stretch>
          </p:blipFill>
          <p:spPr>
            <a:xfrm flipH="1">
              <a:off x="10038791" y="992948"/>
              <a:ext cx="493334" cy="3204000"/>
            </a:xfrm>
            <a:prstGeom prst="rect">
              <a:avLst/>
            </a:prstGeom>
            <a:grpFill/>
          </p:spPr>
        </p:pic>
      </p:grpSp>
      <p:pic>
        <p:nvPicPr>
          <p:cNvPr id="29" name="图片 28"/>
          <p:cNvPicPr>
            <a:picLocks noChangeAspect="1"/>
          </p:cNvPicPr>
          <p:nvPr/>
        </p:nvPicPr>
        <p:blipFill>
          <a:blip r:embed="rId4"/>
          <a:stretch>
            <a:fillRect/>
          </a:stretch>
        </p:blipFill>
        <p:spPr>
          <a:xfrm>
            <a:off x="8753066" y="3306575"/>
            <a:ext cx="201295" cy="548640"/>
          </a:xfrm>
          <a:prstGeom prst="rect">
            <a:avLst/>
          </a:prstGeom>
        </p:spPr>
      </p:pic>
      <p:grpSp>
        <p:nvGrpSpPr>
          <p:cNvPr id="13" name="组合 12"/>
          <p:cNvGrpSpPr/>
          <p:nvPr/>
        </p:nvGrpSpPr>
        <p:grpSpPr>
          <a:xfrm>
            <a:off x="3561796" y="2588876"/>
            <a:ext cx="826770" cy="826770"/>
            <a:chOff x="2959100" y="2641600"/>
            <a:chExt cx="698500" cy="698500"/>
          </a:xfrm>
          <a:solidFill>
            <a:srgbClr val="9C0100"/>
          </a:solidFill>
        </p:grpSpPr>
        <p:sp>
          <p:nvSpPr>
            <p:cNvPr id="14" name="Freeform 546"/>
            <p:cNvSpPr>
              <a:spLocks noEditPoints="1"/>
            </p:cNvSpPr>
            <p:nvPr/>
          </p:nvSpPr>
          <p:spPr bwMode="auto">
            <a:xfrm>
              <a:off x="3124201" y="2859089"/>
              <a:ext cx="393699" cy="332125"/>
            </a:xfrm>
            <a:custGeom>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grpFill/>
            <a:ln w="9525">
              <a:noFill/>
              <a:round/>
            </a:ln>
          </p:spPr>
          <p:txBody>
            <a:bodyPr vert="horz" wrap="square" lIns="91440" tIns="45720" rIns="91440" bIns="45720" numCol="1" anchor="t" anchorCtr="0" compatLnSpc="1"/>
            <a:lstStyle/>
            <a:p>
              <a:endParaRPr lang="zh-CN" altLang="en-US">
                <a:ea typeface="印品溜溜圆" panose="02000000000000000000" pitchFamily="2" charset="-122"/>
                <a:cs typeface="+mn-ea"/>
              </a:endParaRPr>
            </a:p>
          </p:txBody>
        </p:sp>
        <p:sp>
          <p:nvSpPr>
            <p:cNvPr id="15" name="椭圆 14"/>
            <p:cNvSpPr/>
            <p:nvPr/>
          </p:nvSpPr>
          <p:spPr>
            <a:xfrm>
              <a:off x="2959100" y="2641600"/>
              <a:ext cx="698500" cy="698500"/>
            </a:xfrm>
            <a:prstGeom prst="ellipse">
              <a:avLst/>
            </a:prstGeom>
            <a:noFill/>
            <a:ln w="28575">
              <a:solidFill>
                <a:srgbClr val="9C01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印品溜溜圆" panose="02000000000000000000" pitchFamily="2" charset="-122"/>
                <a:cs typeface="+mn-ea"/>
              </a:endParaRPr>
            </a:p>
          </p:txBody>
        </p:sp>
      </p:grpSp>
      <p:sp>
        <p:nvSpPr>
          <p:cNvPr id="16" name="文本框 15"/>
          <p:cNvSpPr txBox="1"/>
          <p:nvPr/>
        </p:nvSpPr>
        <p:spPr>
          <a:xfrm>
            <a:off x="4761027" y="2467880"/>
            <a:ext cx="3535680" cy="1106805"/>
          </a:xfrm>
          <a:prstGeom prst="rect">
            <a:avLst/>
          </a:prstGeom>
          <a:noFill/>
        </p:spPr>
        <p:txBody>
          <a:bodyPr wrap="none" rtlCol="0" anchor="ctr">
            <a:spAutoFit/>
          </a:bodyPr>
          <a:lstStyle>
            <a:defPPr>
              <a:defRPr lang="zh-CN"/>
            </a:defPPr>
            <a:lvl1pPr algn="ctr">
              <a:defRPr sz="4000">
                <a:ln w="12700">
                  <a:solidFill>
                    <a:schemeClr val="tx1">
                      <a:lumMod val="75000"/>
                      <a:lumOff val="25000"/>
                    </a:schemeClr>
                  </a:solidFill>
                </a:ln>
                <a:solidFill>
                  <a:schemeClr val="tx1">
                    <a:lumMod val="75000"/>
                    <a:lumOff val="25000"/>
                  </a:schemeClr>
                </a:solidFill>
                <a:latin typeface="汉仪铸字美心体W" panose="00000500000000000000" pitchFamily="2" charset="-122"/>
                <a:ea typeface="汉仪铸字美心体W" panose="00000500000000000000" pitchFamily="2" charset="-122"/>
              </a:defRPr>
            </a:lvl1pPr>
          </a:lstStyle>
          <a:p>
            <a:r>
              <a:rPr lang="zh-CN" altLang="en-US" sz="6600">
                <a:ea typeface="印品溜溜圆" panose="02000000000000000000" pitchFamily="2" charset="-122"/>
                <a:cs typeface="+mn-ea"/>
              </a:rPr>
              <a:t>文章赏析</a:t>
            </a:r>
          </a:p>
        </p:txBody>
      </p:sp>
    </p:spTree>
  </p:cSld>
  <p:clrMapOvr>
    <a:masterClrMapping/>
  </p:clrMapOvr>
  <mc:AlternateContent xmlns:mc="http://schemas.openxmlformats.org/markup-compatibility/2006">
    <mc:Choice xmlns:p15="http://schemas.microsoft.com/office/powerpoint/2012/main" Requires="p15">
      <p:transition spd="slow" advTm="3000" p14:dur="6000">
        <p15:prstTrans prst="curtains"/>
      </p:transition>
    </mc:Choice>
    <mc:Fallback>
      <p:transition spd="slow" advTm="3000">
        <p:fade/>
      </p:transition>
    </mc:Fallback>
  </mc:AlternateConten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1728470" y="305435"/>
            <a:ext cx="9285605" cy="6247130"/>
          </a:xfrm>
          <a:prstGeom prst="rect">
            <a:avLst/>
          </a:prstGeom>
          <a:solidFill>
            <a:srgbClr val="F6F3F0"/>
          </a:solidFill>
          <a:ln>
            <a:solidFill>
              <a:schemeClr val="tx1"/>
            </a:solidFill>
            <a:prstDash val="sysDash"/>
          </a:ln>
        </p:spPr>
        <p:txBody>
          <a:bodyPr wrap="square">
            <a:spAutoFit/>
          </a:bodyPr>
          <a:lstStyle/>
          <a:p>
            <a:pPr indent="539750" algn="ctr">
              <a:lnSpc>
                <a:spcPct val="200000"/>
              </a:lnSpc>
            </a:pPr>
            <a:r>
              <a:rPr lang="zh-CN" altLang="en-US" sz="20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rPr>
              <a:t>白话译文</a:t>
            </a:r>
          </a:p>
          <a:p>
            <a:pPr indent="539750" algn="l">
              <a:lnSpc>
                <a:spcPct val="200000"/>
              </a:lnSpc>
            </a:pPr>
            <a:r>
              <a:rPr lang="zh-CN" altLang="en-US" sz="2000">
                <a:solidFill>
                  <a:srgbClr val="AC0200"/>
                </a:solidFill>
                <a:latin typeface="楷体" panose="02010609060101010101" charset="-122"/>
                <a:ea typeface="楷体" panose="02010609060101010101" charset="-122"/>
                <a:cs typeface="+mn-ea"/>
              </a:rPr>
              <a:t>丙辰年的中秋节，高兴地喝酒直到第二天早晨，喝到大醉，写了这首词，同时思念弟弟苏辙。</a:t>
            </a:r>
          </a:p>
          <a:p>
            <a:pPr indent="539750" algn="l">
              <a:lnSpc>
                <a:spcPct val="200000"/>
              </a:lnSpc>
            </a:pPr>
            <a:r>
              <a:rPr lang="zh-CN" altLang="en-US" sz="2000">
                <a:solidFill>
                  <a:srgbClr val="AC0200"/>
                </a:solidFill>
                <a:latin typeface="楷体" panose="02010609060101010101" charset="-122"/>
                <a:ea typeface="楷体" panose="02010609060101010101" charset="-122"/>
                <a:cs typeface="+mn-ea"/>
              </a:rPr>
              <a:t>明月从什么时候才开始出现？我端起酒杯遥问苍天。不知道在天上的宫殿，今天晚上是何年何月。我想要乘御清风回到天上，又恐怕在美玉砌成的楼宇，受不住高耸九天的寒冷。翩翩起舞玩赏着月下清影，哪像是在人间？</a:t>
            </a:r>
          </a:p>
          <a:p>
            <a:pPr indent="539750" algn="l">
              <a:lnSpc>
                <a:spcPct val="200000"/>
              </a:lnSpc>
            </a:pPr>
            <a:r>
              <a:rPr lang="zh-CN" altLang="en-US" sz="2000">
                <a:solidFill>
                  <a:srgbClr val="AC0200"/>
                </a:solidFill>
                <a:latin typeface="楷体" panose="02010609060101010101" charset="-122"/>
                <a:ea typeface="楷体" panose="02010609060101010101" charset="-122"/>
                <a:cs typeface="+mn-ea"/>
              </a:rPr>
              <a:t>月儿转过朱红色的楼阁，低低地挂在雕花的窗户上，照着没有睡意的自己。明月不该对人们有什么遗憾吧，为什么偏在人们离别时才圆呢？人有悲欢离合的变迁，月有阴晴圆缺的转换，这种事自古来难以周全。只希望这世上所有人的亲人能平安健康，即便相隔千里，也能共享这美好的月光。</a:t>
            </a:r>
          </a:p>
        </p:txBody>
      </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6"/>
                                        </p:tgtEl>
                                        <p:attrNameLst>
                                          <p:attrName>style.visibility</p:attrName>
                                        </p:attrNameLst>
                                      </p:cBhvr>
                                      <p:to>
                                        <p:strVal val="visible"/>
                                      </p:to>
                                    </p:set>
                                    <p:animEffect transition="in" filter="wipe(left)">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653415" y="208280"/>
            <a:ext cx="11122660" cy="6323965"/>
          </a:xfrm>
          <a:prstGeom prst="rect">
            <a:avLst/>
          </a:prstGeom>
          <a:solidFill>
            <a:srgbClr val="F6F3F0"/>
          </a:solidFill>
          <a:ln>
            <a:solidFill>
              <a:schemeClr val="tx1"/>
            </a:solidFill>
            <a:prstDash val="sysDash"/>
          </a:ln>
        </p:spPr>
        <p:txBody>
          <a:bodyPr wrap="square">
            <a:spAutoFit/>
          </a:bodyPr>
          <a:lstStyle/>
          <a:p>
            <a:pPr indent="539750" algn="l">
              <a:lnSpc>
                <a:spcPct val="150000"/>
              </a:lnSpc>
            </a:pPr>
            <a:r>
              <a:rPr lang="zh-CN" altLang="en-US">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rPr>
              <a:t>此词是中秋望月怀人之作，表达了对胞弟苏辙的无限怀念。词人运用形象描绘手法，勾勒出一种皓月当空、亲人千里、孤高旷远的境界氛围，反衬自己遗世独立的意绪和往昔的神话传说融合一处，在月的阴晴圆缺当中，渗进浓厚的哲学意味，可以说是一首将自然和社会高度契合的感喟作品。</a:t>
            </a:r>
          </a:p>
          <a:p>
            <a:pPr indent="539750" algn="l">
              <a:lnSpc>
                <a:spcPct val="150000"/>
              </a:lnSpc>
            </a:pPr>
            <a:r>
              <a:rPr lang="zh-CN" altLang="en-US">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rPr>
              <a:t>词前小序说：“丙辰中秋，欢饮达旦，大醉，作此篇，兼怀子由。”丙辰，是公元1076年（北宋神宗熙宁九年）。当时苏轼在密州（今山东诸城）做太守，中秋之夜他一边赏月一边饮酒，直到天亮，于是做了这首《水调歌头》。苏轼一生，以崇高儒学、讲究实务为主。但他也“龆龀好道”，中年以后，又曾表示过“皈依佛僧”，是经常处在儒释道的纠葛当中的。每当挫折失意之际，则老庄思想上升，借以帮助自己解释穷通进退的困惑。公元1071年（熙宁四年），他以开封府推官通判杭州，是为了权且避开汴京政争的漩涡。公元1074年（熙宁七年）调知密州，虽说出于自愿，实质上仍是处于外放冷遇的地位。尽管当时“面貌加丰”，颇有一些旷达表现，也难以遮掩深藏内心的郁愤。这首中秋词，正是此种宦途险恶体验的升华与总结。“大醉”遣怀是主，“兼怀子由”是辅。对于一贯秉持“尊主泽民”节操的作者来说，手足分离和私情，比起廷忧边患的国势来说，毕竟属于次要的伦理负荷。此点在题序中并有深微的提示。</a:t>
            </a:r>
          </a:p>
          <a:p>
            <a:pPr indent="539750" algn="l">
              <a:lnSpc>
                <a:spcPct val="150000"/>
              </a:lnSpc>
            </a:pPr>
            <a:r>
              <a:rPr lang="zh-CN" altLang="en-US">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rPr>
              <a:t>在月亮这一意象上集中了人类无限美好的憧憬与理想。苏轼是一位性格豪放、气质浪漫的文学家，当他抬头遥望中秋明月时，其思想情感犹如长上了翅膀，天上人间自由翱翔。反映到词里，遂形成了一种豪放洒脱的风格。</a:t>
            </a:r>
          </a:p>
        </p:txBody>
      </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6"/>
                                        </p:tgtEl>
                                        <p:attrNameLst>
                                          <p:attrName>style.visibility</p:attrName>
                                        </p:attrNameLst>
                                      </p:cBhvr>
                                      <p:to>
                                        <p:strVal val="visible"/>
                                      </p:to>
                                    </p:set>
                                    <p:animEffect transition="in" filter="wipe(left)">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653415" y="208280"/>
            <a:ext cx="11122660" cy="5492750"/>
          </a:xfrm>
          <a:prstGeom prst="rect">
            <a:avLst/>
          </a:prstGeom>
          <a:solidFill>
            <a:srgbClr val="F6F3F0"/>
          </a:solidFill>
          <a:ln>
            <a:solidFill>
              <a:schemeClr val="tx1"/>
            </a:solidFill>
            <a:prstDash val="sysDash"/>
          </a:ln>
        </p:spPr>
        <p:txBody>
          <a:bodyPr wrap="square">
            <a:spAutoFit/>
          </a:bodyPr>
          <a:lstStyle/>
          <a:p>
            <a:pPr indent="539750" algn="l">
              <a:lnSpc>
                <a:spcPct val="150000"/>
              </a:lnSpc>
            </a:pPr>
            <a:r>
              <a:rPr lang="zh-CN" altLang="en-US">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rPr>
              <a:t>此词上片望月，既怀逸兴壮思，高接混茫，而又脚踏实地，自具雅量高致。一开始就提出一个问题：明月是从什么时候开始有的——“明月几时有？把酒问青天。”把酒问天这一细节与屈原的《天问》和李白的《把酒问月》有相似之处。其问之痴迷、想之逸尘，确实是有一种类似的精、气、神贯注在里面。从创作动因上来说，屈原《天问》洋洋170余问的磅礴诗情，是在他被放逐后彷徨山泽、经历陵陆，在楚先王庙及公卿祠堂仰见“图画天地山川神灵”及“古贤圣怪物行事”后“呵而问之”的（王逸《楚辞章句·天问序》）。是情景触碰激荡的产物。李白的《把酒问月》诗自注是：“故人贾淳令予问之。”当也是即兴遣怀之作。苏轼此词正如小序中所言是中秋望月，欢饮达旦后的狂想之曲，亦属“伫兴之作”（王国维《人间词话》）。它们都有起得突兀、问得离奇的特点。从创作心理上来说，屈原在步入先王庙堂之前就已经是“嗟号昊旻，仰天叹息”（王逸《楚辞章句·天问序》），处于情感迷狂的精神状态，故呵问青天，“似痴非痴，愤极悲极”（胡浚源《楚辞新注求确》）。李白是“唯愿当歌对酒时，月光长照金樽里”（《把酒问月》），那种因失意怅惘的郁勃意绪，也是鼻息可闻的。苏轼此词作于丙辰年，时因反对王安石新法而自请外任密州。既有对朝廷政局的强烈关注，又有期望重返汴京的复杂心情，故时逢中秋，一饮而醉，意兴在阑珊中饶有律动。三人的创作心理实是脉络暗通的。</a:t>
            </a:r>
          </a:p>
        </p:txBody>
      </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6"/>
                                        </p:tgtEl>
                                        <p:attrNameLst>
                                          <p:attrName>style.visibility</p:attrName>
                                        </p:attrNameLst>
                                      </p:cBhvr>
                                      <p:to>
                                        <p:strVal val="visible"/>
                                      </p:to>
                                    </p:set>
                                    <p:animEffect transition="in" filter="wipe(left)">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653415" y="143510"/>
            <a:ext cx="11122660" cy="6675120"/>
          </a:xfrm>
          <a:prstGeom prst="rect">
            <a:avLst/>
          </a:prstGeom>
          <a:solidFill>
            <a:srgbClr val="F6F3F0"/>
          </a:solidFill>
          <a:ln>
            <a:solidFill>
              <a:schemeClr val="tx1"/>
            </a:solidFill>
            <a:prstDash val="sysDash"/>
          </a:ln>
        </p:spPr>
        <p:txBody>
          <a:bodyPr wrap="square">
            <a:spAutoFit/>
          </a:bodyPr>
          <a:lstStyle/>
          <a:p>
            <a:pPr indent="539750" algn="l">
              <a:lnSpc>
                <a:spcPct val="140000"/>
              </a:lnSpc>
            </a:pPr>
            <a:r>
              <a:rPr lang="zh-CN" altLang="en-US">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rPr>
              <a:t>此词上片望月，既怀逸兴壮思，高接混茫，而又脚踏实地，自具雅量高致。一开始就提出一个问题：明月是从什么时候开始有的——“明月几时有？把酒问青天。”把酒问天这一细节与屈原的《天问》和李白的《把酒问月》有相似之处。其问之痴迷、想之逸尘，确实是有一种类似的精、气、神贯注在里面。从创作动因上来说，屈原《天问》洋洋170余问的磅礴诗情，是在他被放逐后彷徨山泽、经历陵陆，在楚先王庙及公卿祠堂仰见“图画天地山川神灵”及“古贤圣怪物行事”后“呵而问之”的（王逸《楚辞章句·天问序》）。是情景触碰激荡的产物。李白的《把酒问月》诗自注是：“故人贾淳令予问之。”当也是即兴遣怀之作。苏轼此词正如小序中所言是中秋望月，欢饮达旦后的狂想之曲，亦属“伫兴之作”（王国维《人间词话》）。它们都有起得突兀、问得离奇的特点。从创作心理上来说，屈原在步入先王庙堂之前就已经是“嗟号昊旻，仰天叹息”（王逸《楚辞章句·天问序》），处于情感迷狂的精神状态，故呵问青天，“似痴非痴，愤极悲极”（胡浚源《楚辞新注求确》）。李白是“唯愿当歌对酒时，月光长照金樽里”（《把酒问月》），那种因失意怅惘的郁勃意绪，也是鼻息可闻的。苏轼此词作于丙辰年，时因反对王安石新法而自请外任密州。既有对朝廷政局的强烈关注，又有期望重返汴京的复杂心情，故时逢中秋，一饮而醉，意兴在阑珊中饶有律动。三人的创作心理实是脉络暗通的。</a:t>
            </a:r>
          </a:p>
          <a:p>
            <a:pPr indent="539750" algn="l">
              <a:lnSpc>
                <a:spcPct val="140000"/>
              </a:lnSpc>
            </a:pPr>
            <a:r>
              <a:rPr lang="zh-CN" altLang="en-US">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rPr>
              <a:t>苏轼把青天当做自己的朋友，把酒相问，显示了他豪放的性格和不凡的气魄。李白的《把酒问月》诗说：“青天有月来几时？我今停杯一问之。”不过李白这里的语气比较舒缓，苏轼因为是想飞往月宫，所以语气更关注、更迫切。“明月几时有？”这个问题好像是在追溯明月的起源、宇宙的起源；又好像是在惊叹造化的巧妙，可以从中感受到诗人对明月的赞美与向往。</a:t>
            </a:r>
          </a:p>
        </p:txBody>
      </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6"/>
                                        </p:tgtEl>
                                        <p:attrNameLst>
                                          <p:attrName>style.visibility</p:attrName>
                                        </p:attrNameLst>
                                      </p:cBhvr>
                                      <p:to>
                                        <p:strVal val="visible"/>
                                      </p:to>
                                    </p:set>
                                    <p:animEffect transition="in" filter="wipe(left)">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675640" y="647700"/>
            <a:ext cx="11122660" cy="5125720"/>
          </a:xfrm>
          <a:prstGeom prst="rect">
            <a:avLst/>
          </a:prstGeom>
          <a:solidFill>
            <a:srgbClr val="F6F3F0"/>
          </a:solidFill>
          <a:ln>
            <a:solidFill>
              <a:schemeClr val="tx1"/>
            </a:solidFill>
            <a:prstDash val="sysDash"/>
          </a:ln>
        </p:spPr>
        <p:txBody>
          <a:bodyPr wrap="square">
            <a:spAutoFit/>
          </a:bodyPr>
          <a:lstStyle/>
          <a:p>
            <a:pPr indent="539750" algn="l">
              <a:lnSpc>
                <a:spcPct val="140000"/>
              </a:lnSpc>
            </a:pPr>
            <a:r>
              <a:rPr lang="zh-CN" altLang="en-US">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rPr>
              <a:t>接下来两句：“不知天上宫阙，今夕是何年。”把对于明月的赞美与向往之情更推进了一层。从明月诞生的时候起到现在已经过去许多年了，不知道在月宫里今晚是一个什么日子。诗人想象那一定是一个好日子，所以月才这样圆、这样亮。他很想去看一看，所以接着说：“我欲乘风归去，又恐琼楼玉宇，高处不胜寒。”唐人称李白为“谪仙”，黄庭坚则称苏轼与李白为“两谪仙”，苏轼自己也设想前生是月中人，因而起 “乘风归去”之想。他想乘风飞向月宫，又怕那里的琼楼玉宇太高了，受不住那儿的寒冷。“琼楼玉宇”，语出《大业拾遗记》：“瞿乾祐于江岸玩月，或谓此中何有？瞿笑曰：‘可随我观之。’俄见月规半天，琼楼玉宇烂然。”“不胜寒”，暗用《明皇杂录》中的典故：八月十五日夜，叶静能邀明皇游月宫。临行，叶叫他穿皮衣。到月宫，果然冷得难以支持。这几句明写月宫的高寒，暗示月光的皎洁，把那种既向往天上又留恋人间的矛盾心理十分含蓄地写了出来。这里还有两个字值得注意，就是“我欲乘风归去”的“归去”。也许是因为苏轼对明月十分向往，早已把那里当成自己的归宿了。从苏轼的思想看来，他受道家的影响较深，抱着超然物外的生活态度，又喜欢道教的养生之术，所以常有出世登仙的想法。他的《前赤壁赋》描写月下泛舟时那种飘飘欲仙的感觉说：“浩浩乎如冯虚御风，而不知其所止；飘飘乎如遗世独立，羽化而登仙。”也是由望月而想到登仙，可以和这首词互相印证。</a:t>
            </a:r>
          </a:p>
        </p:txBody>
      </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6"/>
                                        </p:tgtEl>
                                        <p:attrNameLst>
                                          <p:attrName>style.visibility</p:attrName>
                                        </p:attrNameLst>
                                      </p:cBhvr>
                                      <p:to>
                                        <p:strVal val="visible"/>
                                      </p:to>
                                    </p:set>
                                    <p:animEffect transition="in" filter="wipe(left)">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534670" y="182880"/>
            <a:ext cx="11122660" cy="6675120"/>
          </a:xfrm>
          <a:prstGeom prst="rect">
            <a:avLst/>
          </a:prstGeom>
          <a:solidFill>
            <a:srgbClr val="F6F3F0"/>
          </a:solidFill>
          <a:ln>
            <a:solidFill>
              <a:schemeClr val="tx1"/>
            </a:solidFill>
            <a:prstDash val="sysDash"/>
          </a:ln>
        </p:spPr>
        <p:txBody>
          <a:bodyPr wrap="square">
            <a:spAutoFit/>
          </a:bodyPr>
          <a:lstStyle/>
          <a:p>
            <a:pPr indent="539750" algn="l">
              <a:lnSpc>
                <a:spcPct val="140000"/>
              </a:lnSpc>
            </a:pPr>
            <a:r>
              <a:rPr lang="zh-CN" altLang="en-US">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rPr>
              <a:t>词人之所以有这种脱离人世、超越自然的奇想，一方面来自他对宇宙奥秘的好奇，另一方面更主要的是来自对现实人间的不满。人世间有如此多的不称心、不满意之事，迫使词人幻想摆脱这烦恼人世，到琼楼玉宇中去过逍遥自在的神仙生活。苏轼后来贬官到黄州，时时有类似的奇想，所谓“小舟从此逝，江海寄余生”。然而，在词中这仅仅是一种打算，未及展开，便被另一种相反的思想打断：“又恐琼楼玉宇，高处不胜寒”。这两句急转直下，天上的“琼楼玉宇”虽然富丽堂皇，美好非凡，但那里高寒难耐，不可久居。词人故意找出天上的美中不足，来坚定自己留在人间的决心。一正一反，更表露出词人对人间生活的热爱。同时，这里依然在写中秋月景，读者可以体会到月亮的美好，以及月光的寒气逼人。这一转折，写出词人既留恋人间又向往天上的矛盾心理。这种矛盾能够更深刻地说明词人留恋人世、热爱生活的思想感情，显示了词人开阔的心胸与超远的志向，因此为歌词带来一种旷达的作风。</a:t>
            </a:r>
          </a:p>
          <a:p>
            <a:pPr indent="539750" algn="l">
              <a:lnSpc>
                <a:spcPct val="140000"/>
              </a:lnSpc>
            </a:pPr>
            <a:r>
              <a:rPr lang="zh-CN" altLang="en-US">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rPr>
              <a:t>但苏轼毕竟更热爱人间的生活，“起舞弄清影，何似在人间！”与其飞往高寒的月宫，还不如留在人间趁着月光起舞呢！“清影”，是指月光之下自己清朗的身影。“起舞弄清影”，是与自己的清影为伴，一起舞蹈嬉戏的意思。李白《月下独酌》说：“我歌月徘徊，我舞影零乱。”苏轼的“起舞弄清影”就是从这里脱胎出来的。“高处不胜寒”并非作者不愿归去的根本原因，“起舞弄清影，何似在人间”才是根本之所在。与其飞往高寒的月宫，还不如留在人间，在月光下起舞，最起码还可以与自己清影为伴。这首词从幻想上天写起，写到这里又回到热爱人间的感情上来。从“我欲”到“又恐”至“何似”的心理转折开阖中，展示了苏轼情感的波澜起伏。他终于从幻觉回到现实，在出世与入世的矛盾纠葛中，入世思想最终占了上风。“何似在人间”是毫无疑问的肯定，雄健的笔力显示了情感的强烈。</a:t>
            </a:r>
          </a:p>
        </p:txBody>
      </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6"/>
                                        </p:tgtEl>
                                        <p:attrNameLst>
                                          <p:attrName>style.visibility</p:attrName>
                                        </p:attrNameLst>
                                      </p:cBhvr>
                                      <p:to>
                                        <p:strVal val="visible"/>
                                      </p:to>
                                    </p:set>
                                    <p:animEffect transition="in" filter="wipe(left)">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675640" y="647700"/>
            <a:ext cx="11122660" cy="3964305"/>
          </a:xfrm>
          <a:prstGeom prst="rect">
            <a:avLst/>
          </a:prstGeom>
          <a:solidFill>
            <a:srgbClr val="F6F3F0"/>
          </a:solidFill>
          <a:ln>
            <a:solidFill>
              <a:schemeClr val="tx1"/>
            </a:solidFill>
            <a:prstDash val="sysDash"/>
          </a:ln>
        </p:spPr>
        <p:txBody>
          <a:bodyPr wrap="square">
            <a:spAutoFit/>
          </a:bodyPr>
          <a:lstStyle/>
          <a:p>
            <a:pPr indent="539750" algn="l">
              <a:lnSpc>
                <a:spcPct val="140000"/>
              </a:lnSpc>
            </a:pPr>
            <a:r>
              <a:rPr lang="zh-CN" altLang="en-US">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rPr>
              <a:t>下片怀人，即兼怀子由，由中秋的圆月联想到人间的离别，同时感念人生的离合无常。“转朱阁，低绮户，照无眠。”这里既指自己怀念弟弟的深情，又可以泛指那些中秋佳节因不能与亲人团圆以至难以入眠的一切离人。“无眠”是泛指那些因为不能和亲人团圆而感到忧伤，以致不能入睡的人。词人无理地埋怨明月说：“明月您总不该有什么怨恨吧，为什么老是在人们离别的时候才圆呢？”相形之下，更加重了离人的愁苦了。这是埋怨明月故意与人为难。</a:t>
            </a:r>
          </a:p>
          <a:p>
            <a:pPr indent="539750" algn="l">
              <a:lnSpc>
                <a:spcPct val="140000"/>
              </a:lnSpc>
            </a:pPr>
            <a:r>
              <a:rPr lang="zh-CN" altLang="en-US">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rPr>
              <a:t>接着，诗人把笔锋一转，说出了一番宽慰的话来为明月开开脱：“人固然有悲欢离合，月也有阴晴圆缺。她有被乌云遮住的时候，有亏损残缺的时候，她也有她的遗憾，自古以来世上就难有十全十美的事。”这三句从人到月、从古到今做了高度的概括。从语气上，好像是代明月回答前面的提问；从结构上，又是推开一层，从人、月对立过渡到人、月融合。为月亮开脱，实质上还是为了强调对人事的达观，同时寄托对未来的希望。因为，月有圆时，人也有相聚之时。很有哲理意味。</a:t>
            </a:r>
          </a:p>
        </p:txBody>
      </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6"/>
                                        </p:tgtEl>
                                        <p:attrNameLst>
                                          <p:attrName>style.visibility</p:attrName>
                                        </p:attrNameLst>
                                      </p:cBhvr>
                                      <p:to>
                                        <p:strVal val="visible"/>
                                      </p:to>
                                    </p:set>
                                    <p:animEffect transition="in" filter="wipe(left)">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82" name="组合 81"/>
          <p:cNvGrpSpPr/>
          <p:nvPr/>
        </p:nvGrpSpPr>
        <p:grpSpPr>
          <a:xfrm>
            <a:off x="1562729" y="1439129"/>
            <a:ext cx="8872604" cy="3543031"/>
            <a:chOff x="1498947" y="949930"/>
            <a:chExt cx="9452975" cy="3543031"/>
          </a:xfrm>
          <a:solidFill>
            <a:srgbClr val="F6F3F0"/>
          </a:solidFill>
        </p:grpSpPr>
        <p:grpSp>
          <p:nvGrpSpPr>
            <p:cNvPr id="83" name="组合 82"/>
            <p:cNvGrpSpPr/>
            <p:nvPr/>
          </p:nvGrpSpPr>
          <p:grpSpPr>
            <a:xfrm>
              <a:off x="1498947" y="949930"/>
              <a:ext cx="9452975" cy="3543031"/>
              <a:chOff x="1695189" y="136938"/>
              <a:chExt cx="9337365" cy="3543031"/>
            </a:xfrm>
            <a:grpFill/>
          </p:grpSpPr>
          <p:pic>
            <p:nvPicPr>
              <p:cNvPr id="87" name="图片 8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5189" y="136938"/>
                <a:ext cx="9337365" cy="3543031"/>
              </a:xfrm>
              <a:prstGeom prst="rect">
                <a:avLst/>
              </a:prstGeom>
              <a:grpFill/>
            </p:spPr>
          </p:pic>
          <p:sp>
            <p:nvSpPr>
              <p:cNvPr id="88" name="矩形 87"/>
              <p:cNvSpPr/>
              <p:nvPr/>
            </p:nvSpPr>
            <p:spPr>
              <a:xfrm>
                <a:off x="2168437" y="538228"/>
                <a:ext cx="8416056" cy="28386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charset="-122"/>
                  <a:ea typeface="楷体" panose="02010609060101010101" charset="-122"/>
                </a:endParaRPr>
              </a:p>
            </p:txBody>
          </p:sp>
        </p:grpSp>
        <p:grpSp>
          <p:nvGrpSpPr>
            <p:cNvPr id="84" name="组合 83"/>
            <p:cNvGrpSpPr/>
            <p:nvPr/>
          </p:nvGrpSpPr>
          <p:grpSpPr>
            <a:xfrm>
              <a:off x="1778696" y="1167628"/>
              <a:ext cx="8914357" cy="3156559"/>
              <a:chOff x="1056806" y="1330619"/>
              <a:chExt cx="9936611" cy="4314342"/>
            </a:xfrm>
            <a:grpFill/>
          </p:grpSpPr>
          <p:sp>
            <p:nvSpPr>
              <p:cNvPr id="85" name="矩形 84"/>
              <p:cNvSpPr/>
              <p:nvPr/>
            </p:nvSpPr>
            <p:spPr>
              <a:xfrm>
                <a:off x="1056806" y="1330619"/>
                <a:ext cx="9936611" cy="4314342"/>
              </a:xfrm>
              <a:prstGeom prst="rect">
                <a:avLst/>
              </a:prstGeom>
              <a:grpFill/>
              <a:ln>
                <a:noFill/>
              </a:ln>
              <a:effectLst>
                <a:outerShdw blurRad="431800" dist="381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latin typeface="楷体" panose="02010609060101010101" charset="-122"/>
                  <a:ea typeface="楷体" panose="02010609060101010101" charset="-122"/>
                </a:endParaRPr>
              </a:p>
            </p:txBody>
          </p:sp>
          <p:sp>
            <p:nvSpPr>
              <p:cNvPr id="86" name="矩形 85"/>
              <p:cNvSpPr/>
              <p:nvPr/>
            </p:nvSpPr>
            <p:spPr>
              <a:xfrm>
                <a:off x="1447755" y="1701394"/>
                <a:ext cx="9191946" cy="35289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charset="-122"/>
                  <a:ea typeface="楷体" panose="02010609060101010101" charset="-122"/>
                </a:endParaRPr>
              </a:p>
            </p:txBody>
          </p:sp>
        </p:grpSp>
      </p:grpSp>
      <p:grpSp>
        <p:nvGrpSpPr>
          <p:cNvPr id="13" name="组合 12"/>
          <p:cNvGrpSpPr/>
          <p:nvPr/>
        </p:nvGrpSpPr>
        <p:grpSpPr>
          <a:xfrm>
            <a:off x="3834382" y="2498998"/>
            <a:ext cx="586670" cy="586669"/>
            <a:chOff x="2959100" y="2641600"/>
            <a:chExt cx="698500" cy="698500"/>
          </a:xfrm>
          <a:solidFill>
            <a:srgbClr val="9C0100"/>
          </a:solidFill>
        </p:grpSpPr>
        <p:sp>
          <p:nvSpPr>
            <p:cNvPr id="9" name="椭圆 8"/>
            <p:cNvSpPr/>
            <p:nvPr/>
          </p:nvSpPr>
          <p:spPr>
            <a:xfrm>
              <a:off x="2959100" y="2641600"/>
              <a:ext cx="698500" cy="698500"/>
            </a:xfrm>
            <a:prstGeom prst="ellipse">
              <a:avLst/>
            </a:prstGeom>
            <a:solidFill>
              <a:schemeClr val="bg1"/>
            </a:solidFill>
            <a:ln w="28575">
              <a:solidFill>
                <a:srgbClr val="9C01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楷体" panose="02010609060101010101" charset="-122"/>
                <a:ea typeface="楷体" panose="02010609060101010101" charset="-122"/>
                <a:cs typeface="+mn-ea"/>
              </a:endParaRPr>
            </a:p>
          </p:txBody>
        </p:sp>
        <p:sp>
          <p:nvSpPr>
            <p:cNvPr id="8" name="Freeform 546"/>
            <p:cNvSpPr>
              <a:spLocks noEditPoints="1"/>
            </p:cNvSpPr>
            <p:nvPr/>
          </p:nvSpPr>
          <p:spPr bwMode="auto">
            <a:xfrm>
              <a:off x="3124201" y="2859089"/>
              <a:ext cx="393699" cy="332125"/>
            </a:xfrm>
            <a:custGeom>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grpFill/>
            <a:ln w="9525">
              <a:noFill/>
              <a:round/>
            </a:ln>
          </p:spPr>
          <p:txBody>
            <a:bodyPr vert="horz" wrap="square" lIns="91440" tIns="45720" rIns="91440" bIns="45720" numCol="1" anchor="t" anchorCtr="0" compatLnSpc="1"/>
            <a:lstStyle/>
            <a:p>
              <a:endParaRPr lang="zh-CN" altLang="en-US" sz="2800">
                <a:latin typeface="楷体" panose="02010609060101010101" charset="-122"/>
                <a:ea typeface="楷体" panose="02010609060101010101" charset="-122"/>
                <a:cs typeface="+mn-ea"/>
              </a:endParaRPr>
            </a:p>
          </p:txBody>
        </p:sp>
      </p:grpSp>
      <p:grpSp>
        <p:nvGrpSpPr>
          <p:cNvPr id="63" name="组合 62"/>
          <p:cNvGrpSpPr/>
          <p:nvPr/>
        </p:nvGrpSpPr>
        <p:grpSpPr>
          <a:xfrm>
            <a:off x="6634631" y="3536105"/>
            <a:ext cx="586670" cy="586669"/>
            <a:chOff x="6434215" y="3745655"/>
            <a:chExt cx="586670" cy="586669"/>
          </a:xfrm>
          <a:solidFill>
            <a:srgbClr val="9C0100"/>
          </a:solidFill>
        </p:grpSpPr>
        <p:sp>
          <p:nvSpPr>
            <p:cNvPr id="12" name="椭圆 11"/>
            <p:cNvSpPr/>
            <p:nvPr/>
          </p:nvSpPr>
          <p:spPr>
            <a:xfrm>
              <a:off x="6434215" y="3745655"/>
              <a:ext cx="586670" cy="586669"/>
            </a:xfrm>
            <a:prstGeom prst="ellipse">
              <a:avLst/>
            </a:prstGeom>
            <a:noFill/>
            <a:ln w="28575">
              <a:solidFill>
                <a:srgbClr val="9C01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楷体" panose="02010609060101010101" charset="-122"/>
                <a:ea typeface="楷体" panose="02010609060101010101" charset="-122"/>
                <a:cs typeface="+mn-ea"/>
              </a:endParaRPr>
            </a:p>
          </p:txBody>
        </p:sp>
        <p:grpSp>
          <p:nvGrpSpPr>
            <p:cNvPr id="32" name="组合 31"/>
            <p:cNvGrpSpPr/>
            <p:nvPr/>
          </p:nvGrpSpPr>
          <p:grpSpPr>
            <a:xfrm>
              <a:off x="6606216" y="3892323"/>
              <a:ext cx="243566" cy="296000"/>
              <a:chOff x="5145088" y="2174876"/>
              <a:chExt cx="228600" cy="277813"/>
            </a:xfrm>
            <a:grpFill/>
          </p:grpSpPr>
          <p:sp>
            <p:nvSpPr>
              <p:cNvPr id="25" name="Freeform 236"/>
              <p:cNvSpPr>
                <a:spLocks noEditPoints="1"/>
              </p:cNvSpPr>
              <p:nvPr/>
            </p:nvSpPr>
            <p:spPr bwMode="auto">
              <a:xfrm>
                <a:off x="5195888" y="2263776"/>
                <a:ext cx="33338" cy="33338"/>
              </a:xfrm>
              <a:custGeom>
                <a:gdLst>
                  <a:gd name="T0" fmla="*/ 0 w 21"/>
                  <a:gd name="T1" fmla="*/ 21 h 21"/>
                  <a:gd name="T2" fmla="*/ 21 w 21"/>
                  <a:gd name="T3" fmla="*/ 21 h 21"/>
                  <a:gd name="T4" fmla="*/ 21 w 21"/>
                  <a:gd name="T5" fmla="*/ 0 h 21"/>
                  <a:gd name="T6" fmla="*/ 0 w 21"/>
                  <a:gd name="T7" fmla="*/ 0 h 21"/>
                  <a:gd name="T8" fmla="*/ 0 w 21"/>
                  <a:gd name="T9" fmla="*/ 21 h 21"/>
                  <a:gd name="T10" fmla="*/ 5 w 21"/>
                  <a:gd name="T11" fmla="*/ 5 h 21"/>
                  <a:gd name="T12" fmla="*/ 17 w 21"/>
                  <a:gd name="T13" fmla="*/ 5 h 21"/>
                  <a:gd name="T14" fmla="*/ 17 w 21"/>
                  <a:gd name="T15" fmla="*/ 17 h 21"/>
                  <a:gd name="T16" fmla="*/ 5 w 21"/>
                  <a:gd name="T17" fmla="*/ 17 h 21"/>
                  <a:gd name="T18" fmla="*/ 5 w 21"/>
                  <a:gd name="T19" fmla="*/ 5 h 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0" y="21"/>
                    </a:moveTo>
                    <a:lnTo>
                      <a:pt x="21" y="21"/>
                    </a:lnTo>
                    <a:lnTo>
                      <a:pt x="21" y="0"/>
                    </a:lnTo>
                    <a:lnTo>
                      <a:pt x="0" y="0"/>
                    </a:lnTo>
                    <a:lnTo>
                      <a:pt x="0" y="21"/>
                    </a:lnTo>
                    <a:close/>
                    <a:moveTo>
                      <a:pt x="5" y="5"/>
                    </a:moveTo>
                    <a:lnTo>
                      <a:pt x="17" y="5"/>
                    </a:lnTo>
                    <a:lnTo>
                      <a:pt x="17" y="17"/>
                    </a:lnTo>
                    <a:lnTo>
                      <a:pt x="5" y="17"/>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latin typeface="楷体" panose="02010609060101010101" charset="-122"/>
                  <a:ea typeface="楷体" panose="02010609060101010101" charset="-122"/>
                  <a:cs typeface="+mn-ea"/>
                </a:endParaRPr>
              </a:p>
            </p:txBody>
          </p:sp>
          <p:sp>
            <p:nvSpPr>
              <p:cNvPr id="26" name="Freeform 237"/>
              <p:cNvSpPr>
                <a:spLocks noEditPoints="1"/>
              </p:cNvSpPr>
              <p:nvPr/>
            </p:nvSpPr>
            <p:spPr bwMode="auto">
              <a:xfrm>
                <a:off x="5195888" y="2314576"/>
                <a:ext cx="33338" cy="33338"/>
              </a:xfrm>
              <a:custGeom>
                <a:gdLst>
                  <a:gd name="T0" fmla="*/ 0 w 21"/>
                  <a:gd name="T1" fmla="*/ 21 h 21"/>
                  <a:gd name="T2" fmla="*/ 21 w 21"/>
                  <a:gd name="T3" fmla="*/ 21 h 21"/>
                  <a:gd name="T4" fmla="*/ 21 w 21"/>
                  <a:gd name="T5" fmla="*/ 0 h 21"/>
                  <a:gd name="T6" fmla="*/ 0 w 21"/>
                  <a:gd name="T7" fmla="*/ 0 h 21"/>
                  <a:gd name="T8" fmla="*/ 0 w 21"/>
                  <a:gd name="T9" fmla="*/ 21 h 21"/>
                  <a:gd name="T10" fmla="*/ 5 w 21"/>
                  <a:gd name="T11" fmla="*/ 5 h 21"/>
                  <a:gd name="T12" fmla="*/ 17 w 21"/>
                  <a:gd name="T13" fmla="*/ 5 h 21"/>
                  <a:gd name="T14" fmla="*/ 17 w 21"/>
                  <a:gd name="T15" fmla="*/ 17 h 21"/>
                  <a:gd name="T16" fmla="*/ 5 w 21"/>
                  <a:gd name="T17" fmla="*/ 17 h 21"/>
                  <a:gd name="T18" fmla="*/ 5 w 21"/>
                  <a:gd name="T19" fmla="*/ 5 h 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0" y="21"/>
                    </a:moveTo>
                    <a:lnTo>
                      <a:pt x="21" y="21"/>
                    </a:lnTo>
                    <a:lnTo>
                      <a:pt x="21" y="0"/>
                    </a:lnTo>
                    <a:lnTo>
                      <a:pt x="0" y="0"/>
                    </a:lnTo>
                    <a:lnTo>
                      <a:pt x="0" y="21"/>
                    </a:lnTo>
                    <a:close/>
                    <a:moveTo>
                      <a:pt x="5" y="5"/>
                    </a:moveTo>
                    <a:lnTo>
                      <a:pt x="17" y="5"/>
                    </a:lnTo>
                    <a:lnTo>
                      <a:pt x="17" y="17"/>
                    </a:lnTo>
                    <a:lnTo>
                      <a:pt x="5" y="17"/>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latin typeface="楷体" panose="02010609060101010101" charset="-122"/>
                  <a:ea typeface="楷体" panose="02010609060101010101" charset="-122"/>
                  <a:cs typeface="+mn-ea"/>
                </a:endParaRPr>
              </a:p>
            </p:txBody>
          </p:sp>
          <p:sp>
            <p:nvSpPr>
              <p:cNvPr id="27" name="Rectangle 238"/>
              <p:cNvSpPr>
                <a:spLocks noChangeArrowheads="1"/>
              </p:cNvSpPr>
              <p:nvPr/>
            </p:nvSpPr>
            <p:spPr bwMode="auto">
              <a:xfrm>
                <a:off x="5246688" y="2271713"/>
                <a:ext cx="777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800">
                  <a:latin typeface="楷体" panose="02010609060101010101" charset="-122"/>
                  <a:ea typeface="楷体" panose="02010609060101010101" charset="-122"/>
                  <a:cs typeface="+mn-ea"/>
                </a:endParaRPr>
              </a:p>
            </p:txBody>
          </p:sp>
          <p:sp>
            <p:nvSpPr>
              <p:cNvPr id="28" name="Rectangle 239"/>
              <p:cNvSpPr>
                <a:spLocks noChangeArrowheads="1"/>
              </p:cNvSpPr>
              <p:nvPr/>
            </p:nvSpPr>
            <p:spPr bwMode="auto">
              <a:xfrm>
                <a:off x="5246688" y="2322513"/>
                <a:ext cx="777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800">
                  <a:latin typeface="楷体" panose="02010609060101010101" charset="-122"/>
                  <a:ea typeface="楷体" panose="02010609060101010101" charset="-122"/>
                  <a:cs typeface="+mn-ea"/>
                </a:endParaRPr>
              </a:p>
            </p:txBody>
          </p:sp>
          <p:sp>
            <p:nvSpPr>
              <p:cNvPr id="29" name="Freeform 240"/>
              <p:cNvSpPr>
                <a:spLocks noEditPoints="1"/>
              </p:cNvSpPr>
              <p:nvPr/>
            </p:nvSpPr>
            <p:spPr bwMode="auto">
              <a:xfrm>
                <a:off x="5195888" y="2365376"/>
                <a:ext cx="33338" cy="34925"/>
              </a:xfrm>
              <a:custGeom>
                <a:gdLst>
                  <a:gd name="T0" fmla="*/ 0 w 21"/>
                  <a:gd name="T1" fmla="*/ 22 h 22"/>
                  <a:gd name="T2" fmla="*/ 21 w 21"/>
                  <a:gd name="T3" fmla="*/ 22 h 22"/>
                  <a:gd name="T4" fmla="*/ 21 w 21"/>
                  <a:gd name="T5" fmla="*/ 0 h 22"/>
                  <a:gd name="T6" fmla="*/ 0 w 21"/>
                  <a:gd name="T7" fmla="*/ 0 h 22"/>
                  <a:gd name="T8" fmla="*/ 0 w 21"/>
                  <a:gd name="T9" fmla="*/ 22 h 22"/>
                  <a:gd name="T10" fmla="*/ 5 w 21"/>
                  <a:gd name="T11" fmla="*/ 5 h 22"/>
                  <a:gd name="T12" fmla="*/ 17 w 21"/>
                  <a:gd name="T13" fmla="*/ 5 h 22"/>
                  <a:gd name="T14" fmla="*/ 17 w 21"/>
                  <a:gd name="T15" fmla="*/ 17 h 22"/>
                  <a:gd name="T16" fmla="*/ 5 w 21"/>
                  <a:gd name="T17" fmla="*/ 17 h 22"/>
                  <a:gd name="T18" fmla="*/ 5 w 21"/>
                  <a:gd name="T19" fmla="*/ 5 h 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0" y="22"/>
                    </a:moveTo>
                    <a:lnTo>
                      <a:pt x="21" y="22"/>
                    </a:lnTo>
                    <a:lnTo>
                      <a:pt x="21" y="0"/>
                    </a:lnTo>
                    <a:lnTo>
                      <a:pt x="0" y="0"/>
                    </a:lnTo>
                    <a:lnTo>
                      <a:pt x="0" y="22"/>
                    </a:lnTo>
                    <a:close/>
                    <a:moveTo>
                      <a:pt x="5" y="5"/>
                    </a:moveTo>
                    <a:lnTo>
                      <a:pt x="17" y="5"/>
                    </a:lnTo>
                    <a:lnTo>
                      <a:pt x="17" y="17"/>
                    </a:lnTo>
                    <a:lnTo>
                      <a:pt x="5" y="17"/>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latin typeface="楷体" panose="02010609060101010101" charset="-122"/>
                  <a:ea typeface="楷体" panose="02010609060101010101" charset="-122"/>
                  <a:cs typeface="+mn-ea"/>
                </a:endParaRPr>
              </a:p>
            </p:txBody>
          </p:sp>
          <p:sp>
            <p:nvSpPr>
              <p:cNvPr id="30" name="Rectangle 241"/>
              <p:cNvSpPr>
                <a:spLocks noChangeArrowheads="1"/>
              </p:cNvSpPr>
              <p:nvPr/>
            </p:nvSpPr>
            <p:spPr bwMode="auto">
              <a:xfrm>
                <a:off x="5246688" y="2373313"/>
                <a:ext cx="777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800">
                  <a:latin typeface="楷体" panose="02010609060101010101" charset="-122"/>
                  <a:ea typeface="楷体" panose="02010609060101010101" charset="-122"/>
                  <a:cs typeface="+mn-ea"/>
                </a:endParaRPr>
              </a:p>
            </p:txBody>
          </p:sp>
          <p:sp>
            <p:nvSpPr>
              <p:cNvPr id="31" name="Freeform 242"/>
              <p:cNvSpPr>
                <a:spLocks noEditPoints="1"/>
              </p:cNvSpPr>
              <p:nvPr/>
            </p:nvSpPr>
            <p:spPr bwMode="auto">
              <a:xfrm>
                <a:off x="5145088" y="2174876"/>
                <a:ext cx="228600" cy="277813"/>
              </a:xfrm>
              <a:custGeom>
                <a:gdLst>
                  <a:gd name="T0" fmla="*/ 211 w 236"/>
                  <a:gd name="T1" fmla="*/ 22 h 288"/>
                  <a:gd name="T2" fmla="*/ 196 w 236"/>
                  <a:gd name="T3" fmla="*/ 22 h 288"/>
                  <a:gd name="T4" fmla="*/ 196 w 236"/>
                  <a:gd name="T5" fmla="*/ 12 h 288"/>
                  <a:gd name="T6" fmla="*/ 184 w 236"/>
                  <a:gd name="T7" fmla="*/ 0 h 288"/>
                  <a:gd name="T8" fmla="*/ 172 w 236"/>
                  <a:gd name="T9" fmla="*/ 12 h 288"/>
                  <a:gd name="T10" fmla="*/ 172 w 236"/>
                  <a:gd name="T11" fmla="*/ 22 h 288"/>
                  <a:gd name="T12" fmla="*/ 130 w 236"/>
                  <a:gd name="T13" fmla="*/ 22 h 288"/>
                  <a:gd name="T14" fmla="*/ 130 w 236"/>
                  <a:gd name="T15" fmla="*/ 12 h 288"/>
                  <a:gd name="T16" fmla="*/ 118 w 236"/>
                  <a:gd name="T17" fmla="*/ 0 h 288"/>
                  <a:gd name="T18" fmla="*/ 106 w 236"/>
                  <a:gd name="T19" fmla="*/ 12 h 288"/>
                  <a:gd name="T20" fmla="*/ 106 w 236"/>
                  <a:gd name="T21" fmla="*/ 22 h 288"/>
                  <a:gd name="T22" fmla="*/ 65 w 236"/>
                  <a:gd name="T23" fmla="*/ 22 h 288"/>
                  <a:gd name="T24" fmla="*/ 65 w 236"/>
                  <a:gd name="T25" fmla="*/ 12 h 288"/>
                  <a:gd name="T26" fmla="*/ 52 w 236"/>
                  <a:gd name="T27" fmla="*/ 0 h 288"/>
                  <a:gd name="T28" fmla="*/ 40 w 236"/>
                  <a:gd name="T29" fmla="*/ 12 h 288"/>
                  <a:gd name="T30" fmla="*/ 40 w 236"/>
                  <a:gd name="T31" fmla="*/ 22 h 288"/>
                  <a:gd name="T32" fmla="*/ 26 w 236"/>
                  <a:gd name="T33" fmla="*/ 22 h 288"/>
                  <a:gd name="T34" fmla="*/ 0 w 236"/>
                  <a:gd name="T35" fmla="*/ 47 h 288"/>
                  <a:gd name="T36" fmla="*/ 0 w 236"/>
                  <a:gd name="T37" fmla="*/ 262 h 288"/>
                  <a:gd name="T38" fmla="*/ 26 w 236"/>
                  <a:gd name="T39" fmla="*/ 288 h 288"/>
                  <a:gd name="T40" fmla="*/ 211 w 236"/>
                  <a:gd name="T41" fmla="*/ 288 h 288"/>
                  <a:gd name="T42" fmla="*/ 236 w 236"/>
                  <a:gd name="T43" fmla="*/ 262 h 288"/>
                  <a:gd name="T44" fmla="*/ 236 w 236"/>
                  <a:gd name="T45" fmla="*/ 47 h 288"/>
                  <a:gd name="T46" fmla="*/ 211 w 236"/>
                  <a:gd name="T47" fmla="*/ 22 h 288"/>
                  <a:gd name="T48" fmla="*/ 211 w 236"/>
                  <a:gd name="T49" fmla="*/ 260 h 288"/>
                  <a:gd name="T50" fmla="*/ 26 w 236"/>
                  <a:gd name="T51" fmla="*/ 260 h 288"/>
                  <a:gd name="T52" fmla="*/ 26 w 236"/>
                  <a:gd name="T53" fmla="*/ 49 h 288"/>
                  <a:gd name="T54" fmla="*/ 40 w 236"/>
                  <a:gd name="T55" fmla="*/ 49 h 288"/>
                  <a:gd name="T56" fmla="*/ 40 w 236"/>
                  <a:gd name="T57" fmla="*/ 58 h 288"/>
                  <a:gd name="T58" fmla="*/ 52 w 236"/>
                  <a:gd name="T59" fmla="*/ 70 h 288"/>
                  <a:gd name="T60" fmla="*/ 65 w 236"/>
                  <a:gd name="T61" fmla="*/ 58 h 288"/>
                  <a:gd name="T62" fmla="*/ 65 w 236"/>
                  <a:gd name="T63" fmla="*/ 49 h 288"/>
                  <a:gd name="T64" fmla="*/ 106 w 236"/>
                  <a:gd name="T65" fmla="*/ 49 h 288"/>
                  <a:gd name="T66" fmla="*/ 106 w 236"/>
                  <a:gd name="T67" fmla="*/ 58 h 288"/>
                  <a:gd name="T68" fmla="*/ 118 w 236"/>
                  <a:gd name="T69" fmla="*/ 70 h 288"/>
                  <a:gd name="T70" fmla="*/ 130 w 236"/>
                  <a:gd name="T71" fmla="*/ 58 h 288"/>
                  <a:gd name="T72" fmla="*/ 130 w 236"/>
                  <a:gd name="T73" fmla="*/ 49 h 288"/>
                  <a:gd name="T74" fmla="*/ 172 w 236"/>
                  <a:gd name="T75" fmla="*/ 49 h 288"/>
                  <a:gd name="T76" fmla="*/ 172 w 236"/>
                  <a:gd name="T77" fmla="*/ 58 h 288"/>
                  <a:gd name="T78" fmla="*/ 184 w 236"/>
                  <a:gd name="T79" fmla="*/ 70 h 288"/>
                  <a:gd name="T80" fmla="*/ 196 w 236"/>
                  <a:gd name="T81" fmla="*/ 58 h 288"/>
                  <a:gd name="T82" fmla="*/ 196 w 236"/>
                  <a:gd name="T83" fmla="*/ 49 h 288"/>
                  <a:gd name="T84" fmla="*/ 211 w 236"/>
                  <a:gd name="T85" fmla="*/ 49 h 288"/>
                  <a:gd name="T86" fmla="*/ 211 w 236"/>
                  <a:gd name="T87" fmla="*/ 260 h 2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6" h="288">
                    <a:moveTo>
                      <a:pt x="211" y="22"/>
                    </a:moveTo>
                    <a:cubicBezTo>
                      <a:pt x="196" y="22"/>
                      <a:pt x="196" y="22"/>
                      <a:pt x="196" y="22"/>
                    </a:cubicBezTo>
                    <a:cubicBezTo>
                      <a:pt x="196" y="12"/>
                      <a:pt x="196" y="12"/>
                      <a:pt x="196" y="12"/>
                    </a:cubicBezTo>
                    <a:cubicBezTo>
                      <a:pt x="196" y="6"/>
                      <a:pt x="191" y="0"/>
                      <a:pt x="184" y="0"/>
                    </a:cubicBezTo>
                    <a:cubicBezTo>
                      <a:pt x="177" y="0"/>
                      <a:pt x="172" y="6"/>
                      <a:pt x="172" y="12"/>
                    </a:cubicBezTo>
                    <a:cubicBezTo>
                      <a:pt x="172" y="22"/>
                      <a:pt x="172" y="22"/>
                      <a:pt x="172" y="22"/>
                    </a:cubicBezTo>
                    <a:cubicBezTo>
                      <a:pt x="130" y="22"/>
                      <a:pt x="130" y="22"/>
                      <a:pt x="130" y="22"/>
                    </a:cubicBezTo>
                    <a:cubicBezTo>
                      <a:pt x="130" y="12"/>
                      <a:pt x="130" y="12"/>
                      <a:pt x="130" y="12"/>
                    </a:cubicBezTo>
                    <a:cubicBezTo>
                      <a:pt x="130" y="6"/>
                      <a:pt x="125" y="0"/>
                      <a:pt x="118" y="0"/>
                    </a:cubicBezTo>
                    <a:cubicBezTo>
                      <a:pt x="111" y="0"/>
                      <a:pt x="106" y="6"/>
                      <a:pt x="106" y="12"/>
                    </a:cubicBezTo>
                    <a:cubicBezTo>
                      <a:pt x="106" y="22"/>
                      <a:pt x="106" y="22"/>
                      <a:pt x="106" y="22"/>
                    </a:cubicBezTo>
                    <a:cubicBezTo>
                      <a:pt x="65" y="22"/>
                      <a:pt x="65" y="22"/>
                      <a:pt x="65" y="22"/>
                    </a:cubicBezTo>
                    <a:cubicBezTo>
                      <a:pt x="65" y="12"/>
                      <a:pt x="65" y="12"/>
                      <a:pt x="65" y="12"/>
                    </a:cubicBezTo>
                    <a:cubicBezTo>
                      <a:pt x="65" y="6"/>
                      <a:pt x="59" y="0"/>
                      <a:pt x="52" y="0"/>
                    </a:cubicBezTo>
                    <a:cubicBezTo>
                      <a:pt x="46" y="0"/>
                      <a:pt x="40" y="6"/>
                      <a:pt x="40" y="12"/>
                    </a:cubicBezTo>
                    <a:cubicBezTo>
                      <a:pt x="40" y="22"/>
                      <a:pt x="40" y="22"/>
                      <a:pt x="40" y="22"/>
                    </a:cubicBezTo>
                    <a:cubicBezTo>
                      <a:pt x="26" y="22"/>
                      <a:pt x="26" y="22"/>
                      <a:pt x="26" y="22"/>
                    </a:cubicBezTo>
                    <a:cubicBezTo>
                      <a:pt x="12" y="22"/>
                      <a:pt x="0" y="33"/>
                      <a:pt x="0" y="47"/>
                    </a:cubicBezTo>
                    <a:cubicBezTo>
                      <a:pt x="0" y="262"/>
                      <a:pt x="0" y="262"/>
                      <a:pt x="0" y="262"/>
                    </a:cubicBezTo>
                    <a:cubicBezTo>
                      <a:pt x="0" y="277"/>
                      <a:pt x="12" y="288"/>
                      <a:pt x="26" y="288"/>
                    </a:cubicBezTo>
                    <a:cubicBezTo>
                      <a:pt x="211" y="288"/>
                      <a:pt x="211" y="288"/>
                      <a:pt x="211" y="288"/>
                    </a:cubicBezTo>
                    <a:cubicBezTo>
                      <a:pt x="225" y="288"/>
                      <a:pt x="236" y="277"/>
                      <a:pt x="236" y="262"/>
                    </a:cubicBezTo>
                    <a:cubicBezTo>
                      <a:pt x="236" y="47"/>
                      <a:pt x="236" y="47"/>
                      <a:pt x="236" y="47"/>
                    </a:cubicBezTo>
                    <a:cubicBezTo>
                      <a:pt x="236" y="33"/>
                      <a:pt x="225" y="22"/>
                      <a:pt x="211" y="22"/>
                    </a:cubicBezTo>
                    <a:close/>
                    <a:moveTo>
                      <a:pt x="211" y="260"/>
                    </a:moveTo>
                    <a:cubicBezTo>
                      <a:pt x="26" y="260"/>
                      <a:pt x="26" y="260"/>
                      <a:pt x="26" y="260"/>
                    </a:cubicBezTo>
                    <a:cubicBezTo>
                      <a:pt x="26" y="49"/>
                      <a:pt x="26" y="49"/>
                      <a:pt x="26" y="49"/>
                    </a:cubicBezTo>
                    <a:cubicBezTo>
                      <a:pt x="40" y="49"/>
                      <a:pt x="40" y="49"/>
                      <a:pt x="40" y="49"/>
                    </a:cubicBezTo>
                    <a:cubicBezTo>
                      <a:pt x="40" y="58"/>
                      <a:pt x="40" y="58"/>
                      <a:pt x="40" y="58"/>
                    </a:cubicBezTo>
                    <a:cubicBezTo>
                      <a:pt x="40" y="65"/>
                      <a:pt x="46" y="70"/>
                      <a:pt x="52" y="70"/>
                    </a:cubicBezTo>
                    <a:cubicBezTo>
                      <a:pt x="59" y="70"/>
                      <a:pt x="65" y="65"/>
                      <a:pt x="65" y="58"/>
                    </a:cubicBezTo>
                    <a:cubicBezTo>
                      <a:pt x="65" y="49"/>
                      <a:pt x="65" y="49"/>
                      <a:pt x="65" y="49"/>
                    </a:cubicBezTo>
                    <a:cubicBezTo>
                      <a:pt x="106" y="49"/>
                      <a:pt x="106" y="49"/>
                      <a:pt x="106" y="49"/>
                    </a:cubicBezTo>
                    <a:cubicBezTo>
                      <a:pt x="106" y="58"/>
                      <a:pt x="106" y="58"/>
                      <a:pt x="106" y="58"/>
                    </a:cubicBezTo>
                    <a:cubicBezTo>
                      <a:pt x="106" y="65"/>
                      <a:pt x="111" y="70"/>
                      <a:pt x="118" y="70"/>
                    </a:cubicBezTo>
                    <a:cubicBezTo>
                      <a:pt x="125" y="70"/>
                      <a:pt x="130" y="65"/>
                      <a:pt x="130" y="58"/>
                    </a:cubicBezTo>
                    <a:cubicBezTo>
                      <a:pt x="130" y="49"/>
                      <a:pt x="130" y="49"/>
                      <a:pt x="130" y="49"/>
                    </a:cubicBezTo>
                    <a:cubicBezTo>
                      <a:pt x="172" y="49"/>
                      <a:pt x="172" y="49"/>
                      <a:pt x="172" y="49"/>
                    </a:cubicBezTo>
                    <a:cubicBezTo>
                      <a:pt x="172" y="58"/>
                      <a:pt x="172" y="58"/>
                      <a:pt x="172" y="58"/>
                    </a:cubicBezTo>
                    <a:cubicBezTo>
                      <a:pt x="172" y="65"/>
                      <a:pt x="177" y="70"/>
                      <a:pt x="184" y="70"/>
                    </a:cubicBezTo>
                    <a:cubicBezTo>
                      <a:pt x="191" y="70"/>
                      <a:pt x="196" y="65"/>
                      <a:pt x="196" y="58"/>
                    </a:cubicBezTo>
                    <a:cubicBezTo>
                      <a:pt x="196" y="49"/>
                      <a:pt x="196" y="49"/>
                      <a:pt x="196" y="49"/>
                    </a:cubicBezTo>
                    <a:cubicBezTo>
                      <a:pt x="211" y="49"/>
                      <a:pt x="211" y="49"/>
                      <a:pt x="211" y="49"/>
                    </a:cubicBezTo>
                    <a:lnTo>
                      <a:pt x="211" y="2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latin typeface="楷体" panose="02010609060101010101" charset="-122"/>
                  <a:ea typeface="楷体" panose="02010609060101010101" charset="-122"/>
                  <a:cs typeface="+mn-ea"/>
                </a:endParaRPr>
              </a:p>
            </p:txBody>
          </p:sp>
        </p:grpSp>
      </p:grpSp>
      <p:sp>
        <p:nvSpPr>
          <p:cNvPr id="33" name="文本框 32"/>
          <p:cNvSpPr txBox="1"/>
          <p:nvPr/>
        </p:nvSpPr>
        <p:spPr>
          <a:xfrm>
            <a:off x="4604371" y="2561179"/>
            <a:ext cx="1605280" cy="521970"/>
          </a:xfrm>
          <a:prstGeom prst="rect">
            <a:avLst/>
          </a:prstGeom>
          <a:noFill/>
        </p:spPr>
        <p:txBody>
          <a:bodyPr wrap="none" rtlCol="0" anchor="ctr">
            <a:spAutoFit/>
          </a:bodyPr>
          <a:lstStyle/>
          <a:p>
            <a:pPr algn="ctr"/>
            <a:r>
              <a:rPr lang="zh-CN" altLang="en-US" sz="2800">
                <a:ln w="12700">
                  <a:noFill/>
                </a:ln>
                <a:solidFill>
                  <a:srgbClr val="3F4246"/>
                </a:solidFill>
                <a:latin typeface="楷体" panose="02010609060101010101" charset="-122"/>
                <a:ea typeface="楷体" panose="02010609060101010101" charset="-122"/>
                <a:cs typeface="+mn-ea"/>
              </a:rPr>
              <a:t>背景知识</a:t>
            </a:r>
            <a:endParaRPr lang="zh-CN" altLang="en-US" sz="2800">
              <a:ln w="12700">
                <a:noFill/>
              </a:ln>
              <a:solidFill>
                <a:srgbClr val="3F4246"/>
              </a:solidFill>
              <a:latin typeface="楷体" panose="02010609060101010101" charset="-122"/>
              <a:ea typeface="楷体" panose="02010609060101010101" charset="-122"/>
              <a:cs typeface="+mn-ea"/>
            </a:endParaRPr>
          </a:p>
        </p:txBody>
      </p:sp>
      <p:sp>
        <p:nvSpPr>
          <p:cNvPr id="40" name="文本框 39"/>
          <p:cNvSpPr txBox="1"/>
          <p:nvPr/>
        </p:nvSpPr>
        <p:spPr>
          <a:xfrm>
            <a:off x="4554980" y="3546925"/>
            <a:ext cx="1605280" cy="521970"/>
          </a:xfrm>
          <a:prstGeom prst="rect">
            <a:avLst/>
          </a:prstGeom>
          <a:noFill/>
        </p:spPr>
        <p:txBody>
          <a:bodyPr wrap="none" rtlCol="0" anchor="ctr">
            <a:spAutoFit/>
          </a:bodyPr>
          <a:lstStyle>
            <a:defPPr>
              <a:defRPr lang="zh-CN"/>
            </a:defPPr>
            <a:lvl1pPr algn="ctr">
              <a:defRPr sz="4000">
                <a:ln w="12700">
                  <a:solidFill>
                    <a:schemeClr val="tx1">
                      <a:lumMod val="75000"/>
                      <a:lumOff val="25000"/>
                    </a:schemeClr>
                  </a:solidFill>
                </a:ln>
                <a:solidFill>
                  <a:schemeClr val="tx1">
                    <a:lumMod val="75000"/>
                    <a:lumOff val="25000"/>
                  </a:schemeClr>
                </a:solidFill>
                <a:latin typeface="汉仪铸字美心体W" panose="00000500000000000000" pitchFamily="2" charset="-122"/>
                <a:ea typeface="汉仪铸字美心体W" panose="00000500000000000000" pitchFamily="2" charset="-122"/>
              </a:defRPr>
            </a:lvl1pPr>
          </a:lstStyle>
          <a:p>
            <a:r>
              <a:rPr lang="zh-CN" altLang="en-US" sz="2800">
                <a:ln w="12700">
                  <a:noFill/>
                </a:ln>
                <a:solidFill>
                  <a:srgbClr val="3F4246"/>
                </a:solidFill>
                <a:latin typeface="楷体" panose="02010609060101010101" charset="-122"/>
                <a:ea typeface="楷体" panose="02010609060101010101" charset="-122"/>
                <a:cs typeface="+mn-ea"/>
              </a:rPr>
              <a:t>课文学习</a:t>
            </a:r>
            <a:endParaRPr lang="zh-CN" altLang="en-US" sz="2800">
              <a:ln w="12700">
                <a:noFill/>
              </a:ln>
              <a:solidFill>
                <a:srgbClr val="3F4246"/>
              </a:solidFill>
              <a:latin typeface="楷体" panose="02010609060101010101" charset="-122"/>
              <a:ea typeface="楷体" panose="02010609060101010101" charset="-122"/>
              <a:cs typeface="+mn-ea"/>
            </a:endParaRPr>
          </a:p>
        </p:txBody>
      </p:sp>
      <p:sp>
        <p:nvSpPr>
          <p:cNvPr id="41" name="文本框 40"/>
          <p:cNvSpPr txBox="1"/>
          <p:nvPr/>
        </p:nvSpPr>
        <p:spPr>
          <a:xfrm>
            <a:off x="7337231" y="2657516"/>
            <a:ext cx="1605280" cy="521970"/>
          </a:xfrm>
          <a:prstGeom prst="rect">
            <a:avLst/>
          </a:prstGeom>
          <a:noFill/>
        </p:spPr>
        <p:txBody>
          <a:bodyPr wrap="none" rtlCol="0" anchor="ctr">
            <a:spAutoFit/>
          </a:bodyPr>
          <a:lstStyle>
            <a:defPPr>
              <a:defRPr lang="zh-CN"/>
            </a:defPPr>
            <a:lvl1pPr algn="ctr">
              <a:defRPr sz="4000">
                <a:ln w="12700">
                  <a:solidFill>
                    <a:schemeClr val="tx1">
                      <a:lumMod val="75000"/>
                      <a:lumOff val="25000"/>
                    </a:schemeClr>
                  </a:solidFill>
                </a:ln>
                <a:solidFill>
                  <a:schemeClr val="tx1">
                    <a:lumMod val="75000"/>
                    <a:lumOff val="25000"/>
                  </a:schemeClr>
                </a:solidFill>
                <a:latin typeface="汉仪铸字美心体W" panose="00000500000000000000" pitchFamily="2" charset="-122"/>
                <a:ea typeface="汉仪铸字美心体W" panose="00000500000000000000" pitchFamily="2" charset="-122"/>
              </a:defRPr>
            </a:lvl1pPr>
          </a:lstStyle>
          <a:p>
            <a:r>
              <a:rPr lang="zh-CN" altLang="en-US" sz="2800">
                <a:ln w="12700">
                  <a:noFill/>
                </a:ln>
                <a:solidFill>
                  <a:srgbClr val="3F4246"/>
                </a:solidFill>
                <a:latin typeface="楷体" panose="02010609060101010101" charset="-122"/>
                <a:ea typeface="楷体" panose="02010609060101010101" charset="-122"/>
                <a:cs typeface="+mn-ea"/>
              </a:rPr>
              <a:t>文章赏析</a:t>
            </a:r>
            <a:endParaRPr lang="zh-CN" altLang="en-US" sz="2800">
              <a:ln w="12700">
                <a:noFill/>
              </a:ln>
              <a:solidFill>
                <a:srgbClr val="3F4246"/>
              </a:solidFill>
              <a:latin typeface="楷体" panose="02010609060101010101" charset="-122"/>
              <a:ea typeface="楷体" panose="02010609060101010101" charset="-122"/>
              <a:cs typeface="+mn-ea"/>
            </a:endParaRPr>
          </a:p>
        </p:txBody>
      </p:sp>
      <p:sp>
        <p:nvSpPr>
          <p:cNvPr id="42" name="文本框 41"/>
          <p:cNvSpPr txBox="1"/>
          <p:nvPr/>
        </p:nvSpPr>
        <p:spPr>
          <a:xfrm>
            <a:off x="7337231" y="3555838"/>
            <a:ext cx="2672080" cy="521970"/>
          </a:xfrm>
          <a:prstGeom prst="rect">
            <a:avLst/>
          </a:prstGeom>
          <a:noFill/>
        </p:spPr>
        <p:txBody>
          <a:bodyPr wrap="none" rtlCol="0" anchor="ctr">
            <a:spAutoFit/>
          </a:bodyPr>
          <a:lstStyle>
            <a:defPPr>
              <a:defRPr lang="zh-CN"/>
            </a:defPPr>
            <a:lvl1pPr algn="ctr">
              <a:defRPr sz="4000">
                <a:ln w="12700">
                  <a:solidFill>
                    <a:schemeClr val="tx1">
                      <a:lumMod val="75000"/>
                      <a:lumOff val="25000"/>
                    </a:schemeClr>
                  </a:solidFill>
                </a:ln>
                <a:solidFill>
                  <a:schemeClr val="tx1">
                    <a:lumMod val="75000"/>
                    <a:lumOff val="25000"/>
                  </a:schemeClr>
                </a:solidFill>
                <a:latin typeface="汉仪铸字美心体W" panose="00000500000000000000" pitchFamily="2" charset="-122"/>
                <a:ea typeface="汉仪铸字美心体W" panose="00000500000000000000" pitchFamily="2" charset="-122"/>
              </a:defRPr>
            </a:lvl1pPr>
          </a:lstStyle>
          <a:p>
            <a:pPr algn="ctr"/>
            <a:r>
              <a:rPr lang="zh-CN" altLang="en-US" sz="2800">
                <a:ln w="12700">
                  <a:noFill/>
                </a:ln>
                <a:solidFill>
                  <a:srgbClr val="3F4246"/>
                </a:solidFill>
                <a:latin typeface="楷体" panose="02010609060101010101" charset="-122"/>
                <a:ea typeface="楷体" panose="02010609060101010101" charset="-122"/>
                <a:cs typeface="+mn-ea"/>
                <a:sym typeface="+mn-ea"/>
              </a:rPr>
              <a:t>作者、名家评论</a:t>
            </a:r>
            <a:endParaRPr lang="zh-CN" altLang="en-US" sz="2800">
              <a:ln w="12700">
                <a:noFill/>
              </a:ln>
              <a:solidFill>
                <a:srgbClr val="3F4246"/>
              </a:solidFill>
              <a:latin typeface="楷体" panose="02010609060101010101" charset="-122"/>
              <a:ea typeface="楷体" panose="02010609060101010101" charset="-122"/>
              <a:cs typeface="+mn-ea"/>
            </a:endParaRPr>
          </a:p>
        </p:txBody>
      </p:sp>
      <p:grpSp>
        <p:nvGrpSpPr>
          <p:cNvPr id="46" name="组合 45"/>
          <p:cNvGrpSpPr/>
          <p:nvPr/>
        </p:nvGrpSpPr>
        <p:grpSpPr>
          <a:xfrm>
            <a:off x="3804678" y="3536106"/>
            <a:ext cx="586670" cy="586669"/>
            <a:chOff x="2959100" y="2641600"/>
            <a:chExt cx="698500" cy="698500"/>
          </a:xfrm>
          <a:solidFill>
            <a:srgbClr val="9C0100"/>
          </a:solidFill>
        </p:grpSpPr>
        <p:sp>
          <p:nvSpPr>
            <p:cNvPr id="47" name="椭圆 46"/>
            <p:cNvSpPr/>
            <p:nvPr/>
          </p:nvSpPr>
          <p:spPr>
            <a:xfrm>
              <a:off x="2959100" y="2641600"/>
              <a:ext cx="698500" cy="698500"/>
            </a:xfrm>
            <a:prstGeom prst="ellipse">
              <a:avLst/>
            </a:prstGeom>
            <a:solidFill>
              <a:schemeClr val="bg1"/>
            </a:solidFill>
            <a:ln w="28575">
              <a:solidFill>
                <a:srgbClr val="9C01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楷体" panose="02010609060101010101" charset="-122"/>
                <a:ea typeface="楷体" panose="02010609060101010101" charset="-122"/>
                <a:cs typeface="+mn-ea"/>
              </a:endParaRPr>
            </a:p>
          </p:txBody>
        </p:sp>
        <p:sp>
          <p:nvSpPr>
            <p:cNvPr id="48" name="Freeform 546"/>
            <p:cNvSpPr>
              <a:spLocks noEditPoints="1"/>
            </p:cNvSpPr>
            <p:nvPr/>
          </p:nvSpPr>
          <p:spPr bwMode="auto">
            <a:xfrm>
              <a:off x="3124201" y="2859089"/>
              <a:ext cx="393699" cy="332125"/>
            </a:xfrm>
            <a:custGeom>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grpFill/>
            <a:ln w="9525">
              <a:noFill/>
              <a:round/>
            </a:ln>
          </p:spPr>
          <p:txBody>
            <a:bodyPr vert="horz" wrap="square" lIns="91440" tIns="45720" rIns="91440" bIns="45720" numCol="1" anchor="t" anchorCtr="0" compatLnSpc="1"/>
            <a:lstStyle/>
            <a:p>
              <a:endParaRPr lang="zh-CN" altLang="en-US" sz="2800">
                <a:latin typeface="楷体" panose="02010609060101010101" charset="-122"/>
                <a:ea typeface="楷体" panose="02010609060101010101" charset="-122"/>
                <a:cs typeface="+mn-ea"/>
              </a:endParaRPr>
            </a:p>
          </p:txBody>
        </p:sp>
      </p:grpSp>
      <p:grpSp>
        <p:nvGrpSpPr>
          <p:cNvPr id="64" name="组合 63"/>
          <p:cNvGrpSpPr/>
          <p:nvPr/>
        </p:nvGrpSpPr>
        <p:grpSpPr>
          <a:xfrm>
            <a:off x="6634631" y="2605247"/>
            <a:ext cx="586670" cy="586669"/>
            <a:chOff x="6434215" y="3745655"/>
            <a:chExt cx="586670" cy="586669"/>
          </a:xfrm>
          <a:solidFill>
            <a:srgbClr val="9C0100"/>
          </a:solidFill>
        </p:grpSpPr>
        <p:sp>
          <p:nvSpPr>
            <p:cNvPr id="65" name="椭圆 64"/>
            <p:cNvSpPr/>
            <p:nvPr/>
          </p:nvSpPr>
          <p:spPr>
            <a:xfrm>
              <a:off x="6434215" y="3745655"/>
              <a:ext cx="586670" cy="586669"/>
            </a:xfrm>
            <a:prstGeom prst="ellipse">
              <a:avLst/>
            </a:prstGeom>
            <a:noFill/>
            <a:ln w="28575">
              <a:solidFill>
                <a:srgbClr val="9C01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楷体" panose="02010609060101010101" charset="-122"/>
                <a:ea typeface="楷体" panose="02010609060101010101" charset="-122"/>
                <a:cs typeface="+mn-ea"/>
              </a:endParaRPr>
            </a:p>
          </p:txBody>
        </p:sp>
        <p:grpSp>
          <p:nvGrpSpPr>
            <p:cNvPr id="66" name="组合 65"/>
            <p:cNvGrpSpPr/>
            <p:nvPr/>
          </p:nvGrpSpPr>
          <p:grpSpPr>
            <a:xfrm>
              <a:off x="6606216" y="3892323"/>
              <a:ext cx="243566" cy="296000"/>
              <a:chOff x="5145088" y="2174876"/>
              <a:chExt cx="228600" cy="277813"/>
            </a:xfrm>
            <a:grpFill/>
          </p:grpSpPr>
          <p:sp>
            <p:nvSpPr>
              <p:cNvPr id="67" name="Freeform 236"/>
              <p:cNvSpPr>
                <a:spLocks noEditPoints="1"/>
              </p:cNvSpPr>
              <p:nvPr/>
            </p:nvSpPr>
            <p:spPr bwMode="auto">
              <a:xfrm>
                <a:off x="5195888" y="2263776"/>
                <a:ext cx="33338" cy="33338"/>
              </a:xfrm>
              <a:custGeom>
                <a:gdLst>
                  <a:gd name="T0" fmla="*/ 0 w 21"/>
                  <a:gd name="T1" fmla="*/ 21 h 21"/>
                  <a:gd name="T2" fmla="*/ 21 w 21"/>
                  <a:gd name="T3" fmla="*/ 21 h 21"/>
                  <a:gd name="T4" fmla="*/ 21 w 21"/>
                  <a:gd name="T5" fmla="*/ 0 h 21"/>
                  <a:gd name="T6" fmla="*/ 0 w 21"/>
                  <a:gd name="T7" fmla="*/ 0 h 21"/>
                  <a:gd name="T8" fmla="*/ 0 w 21"/>
                  <a:gd name="T9" fmla="*/ 21 h 21"/>
                  <a:gd name="T10" fmla="*/ 5 w 21"/>
                  <a:gd name="T11" fmla="*/ 5 h 21"/>
                  <a:gd name="T12" fmla="*/ 17 w 21"/>
                  <a:gd name="T13" fmla="*/ 5 h 21"/>
                  <a:gd name="T14" fmla="*/ 17 w 21"/>
                  <a:gd name="T15" fmla="*/ 17 h 21"/>
                  <a:gd name="T16" fmla="*/ 5 w 21"/>
                  <a:gd name="T17" fmla="*/ 17 h 21"/>
                  <a:gd name="T18" fmla="*/ 5 w 21"/>
                  <a:gd name="T19" fmla="*/ 5 h 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0" y="21"/>
                    </a:moveTo>
                    <a:lnTo>
                      <a:pt x="21" y="21"/>
                    </a:lnTo>
                    <a:lnTo>
                      <a:pt x="21" y="0"/>
                    </a:lnTo>
                    <a:lnTo>
                      <a:pt x="0" y="0"/>
                    </a:lnTo>
                    <a:lnTo>
                      <a:pt x="0" y="21"/>
                    </a:lnTo>
                    <a:close/>
                    <a:moveTo>
                      <a:pt x="5" y="5"/>
                    </a:moveTo>
                    <a:lnTo>
                      <a:pt x="17" y="5"/>
                    </a:lnTo>
                    <a:lnTo>
                      <a:pt x="17" y="17"/>
                    </a:lnTo>
                    <a:lnTo>
                      <a:pt x="5" y="17"/>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latin typeface="楷体" panose="02010609060101010101" charset="-122"/>
                  <a:ea typeface="楷体" panose="02010609060101010101" charset="-122"/>
                  <a:cs typeface="+mn-ea"/>
                </a:endParaRPr>
              </a:p>
            </p:txBody>
          </p:sp>
          <p:sp>
            <p:nvSpPr>
              <p:cNvPr id="68" name="Freeform 237"/>
              <p:cNvSpPr>
                <a:spLocks noEditPoints="1"/>
              </p:cNvSpPr>
              <p:nvPr/>
            </p:nvSpPr>
            <p:spPr bwMode="auto">
              <a:xfrm>
                <a:off x="5195888" y="2314576"/>
                <a:ext cx="33338" cy="33338"/>
              </a:xfrm>
              <a:custGeom>
                <a:gdLst>
                  <a:gd name="T0" fmla="*/ 0 w 21"/>
                  <a:gd name="T1" fmla="*/ 21 h 21"/>
                  <a:gd name="T2" fmla="*/ 21 w 21"/>
                  <a:gd name="T3" fmla="*/ 21 h 21"/>
                  <a:gd name="T4" fmla="*/ 21 w 21"/>
                  <a:gd name="T5" fmla="*/ 0 h 21"/>
                  <a:gd name="T6" fmla="*/ 0 w 21"/>
                  <a:gd name="T7" fmla="*/ 0 h 21"/>
                  <a:gd name="T8" fmla="*/ 0 w 21"/>
                  <a:gd name="T9" fmla="*/ 21 h 21"/>
                  <a:gd name="T10" fmla="*/ 5 w 21"/>
                  <a:gd name="T11" fmla="*/ 5 h 21"/>
                  <a:gd name="T12" fmla="*/ 17 w 21"/>
                  <a:gd name="T13" fmla="*/ 5 h 21"/>
                  <a:gd name="T14" fmla="*/ 17 w 21"/>
                  <a:gd name="T15" fmla="*/ 17 h 21"/>
                  <a:gd name="T16" fmla="*/ 5 w 21"/>
                  <a:gd name="T17" fmla="*/ 17 h 21"/>
                  <a:gd name="T18" fmla="*/ 5 w 21"/>
                  <a:gd name="T19" fmla="*/ 5 h 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0" y="21"/>
                    </a:moveTo>
                    <a:lnTo>
                      <a:pt x="21" y="21"/>
                    </a:lnTo>
                    <a:lnTo>
                      <a:pt x="21" y="0"/>
                    </a:lnTo>
                    <a:lnTo>
                      <a:pt x="0" y="0"/>
                    </a:lnTo>
                    <a:lnTo>
                      <a:pt x="0" y="21"/>
                    </a:lnTo>
                    <a:close/>
                    <a:moveTo>
                      <a:pt x="5" y="5"/>
                    </a:moveTo>
                    <a:lnTo>
                      <a:pt x="17" y="5"/>
                    </a:lnTo>
                    <a:lnTo>
                      <a:pt x="17" y="17"/>
                    </a:lnTo>
                    <a:lnTo>
                      <a:pt x="5" y="17"/>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latin typeface="楷体" panose="02010609060101010101" charset="-122"/>
                  <a:ea typeface="楷体" panose="02010609060101010101" charset="-122"/>
                  <a:cs typeface="+mn-ea"/>
                </a:endParaRPr>
              </a:p>
            </p:txBody>
          </p:sp>
          <p:sp>
            <p:nvSpPr>
              <p:cNvPr id="69" name="Rectangle 238"/>
              <p:cNvSpPr>
                <a:spLocks noChangeArrowheads="1"/>
              </p:cNvSpPr>
              <p:nvPr/>
            </p:nvSpPr>
            <p:spPr bwMode="auto">
              <a:xfrm>
                <a:off x="5246688" y="2271713"/>
                <a:ext cx="777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800">
                  <a:latin typeface="楷体" panose="02010609060101010101" charset="-122"/>
                  <a:ea typeface="楷体" panose="02010609060101010101" charset="-122"/>
                  <a:cs typeface="+mn-ea"/>
                </a:endParaRPr>
              </a:p>
            </p:txBody>
          </p:sp>
          <p:sp>
            <p:nvSpPr>
              <p:cNvPr id="70" name="Rectangle 239"/>
              <p:cNvSpPr>
                <a:spLocks noChangeArrowheads="1"/>
              </p:cNvSpPr>
              <p:nvPr/>
            </p:nvSpPr>
            <p:spPr bwMode="auto">
              <a:xfrm>
                <a:off x="5246688" y="2322513"/>
                <a:ext cx="777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800">
                  <a:latin typeface="楷体" panose="02010609060101010101" charset="-122"/>
                  <a:ea typeface="楷体" panose="02010609060101010101" charset="-122"/>
                  <a:cs typeface="+mn-ea"/>
                </a:endParaRPr>
              </a:p>
            </p:txBody>
          </p:sp>
          <p:sp>
            <p:nvSpPr>
              <p:cNvPr id="71" name="Freeform 240"/>
              <p:cNvSpPr>
                <a:spLocks noEditPoints="1"/>
              </p:cNvSpPr>
              <p:nvPr/>
            </p:nvSpPr>
            <p:spPr bwMode="auto">
              <a:xfrm>
                <a:off x="5195888" y="2365376"/>
                <a:ext cx="33338" cy="34925"/>
              </a:xfrm>
              <a:custGeom>
                <a:gdLst>
                  <a:gd name="T0" fmla="*/ 0 w 21"/>
                  <a:gd name="T1" fmla="*/ 22 h 22"/>
                  <a:gd name="T2" fmla="*/ 21 w 21"/>
                  <a:gd name="T3" fmla="*/ 22 h 22"/>
                  <a:gd name="T4" fmla="*/ 21 w 21"/>
                  <a:gd name="T5" fmla="*/ 0 h 22"/>
                  <a:gd name="T6" fmla="*/ 0 w 21"/>
                  <a:gd name="T7" fmla="*/ 0 h 22"/>
                  <a:gd name="T8" fmla="*/ 0 w 21"/>
                  <a:gd name="T9" fmla="*/ 22 h 22"/>
                  <a:gd name="T10" fmla="*/ 5 w 21"/>
                  <a:gd name="T11" fmla="*/ 5 h 22"/>
                  <a:gd name="T12" fmla="*/ 17 w 21"/>
                  <a:gd name="T13" fmla="*/ 5 h 22"/>
                  <a:gd name="T14" fmla="*/ 17 w 21"/>
                  <a:gd name="T15" fmla="*/ 17 h 22"/>
                  <a:gd name="T16" fmla="*/ 5 w 21"/>
                  <a:gd name="T17" fmla="*/ 17 h 22"/>
                  <a:gd name="T18" fmla="*/ 5 w 21"/>
                  <a:gd name="T19" fmla="*/ 5 h 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0" y="22"/>
                    </a:moveTo>
                    <a:lnTo>
                      <a:pt x="21" y="22"/>
                    </a:lnTo>
                    <a:lnTo>
                      <a:pt x="21" y="0"/>
                    </a:lnTo>
                    <a:lnTo>
                      <a:pt x="0" y="0"/>
                    </a:lnTo>
                    <a:lnTo>
                      <a:pt x="0" y="22"/>
                    </a:lnTo>
                    <a:close/>
                    <a:moveTo>
                      <a:pt x="5" y="5"/>
                    </a:moveTo>
                    <a:lnTo>
                      <a:pt x="17" y="5"/>
                    </a:lnTo>
                    <a:lnTo>
                      <a:pt x="17" y="17"/>
                    </a:lnTo>
                    <a:lnTo>
                      <a:pt x="5" y="17"/>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latin typeface="楷体" panose="02010609060101010101" charset="-122"/>
                  <a:ea typeface="楷体" panose="02010609060101010101" charset="-122"/>
                  <a:cs typeface="+mn-ea"/>
                </a:endParaRPr>
              </a:p>
            </p:txBody>
          </p:sp>
          <p:sp>
            <p:nvSpPr>
              <p:cNvPr id="72" name="Rectangle 241"/>
              <p:cNvSpPr>
                <a:spLocks noChangeArrowheads="1"/>
              </p:cNvSpPr>
              <p:nvPr/>
            </p:nvSpPr>
            <p:spPr bwMode="auto">
              <a:xfrm>
                <a:off x="5246688" y="2373313"/>
                <a:ext cx="777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800">
                  <a:latin typeface="楷体" panose="02010609060101010101" charset="-122"/>
                  <a:ea typeface="楷体" panose="02010609060101010101" charset="-122"/>
                  <a:cs typeface="+mn-ea"/>
                </a:endParaRPr>
              </a:p>
            </p:txBody>
          </p:sp>
          <p:sp>
            <p:nvSpPr>
              <p:cNvPr id="73" name="Freeform 242"/>
              <p:cNvSpPr>
                <a:spLocks noEditPoints="1"/>
              </p:cNvSpPr>
              <p:nvPr/>
            </p:nvSpPr>
            <p:spPr bwMode="auto">
              <a:xfrm>
                <a:off x="5145088" y="2174876"/>
                <a:ext cx="228600" cy="277813"/>
              </a:xfrm>
              <a:custGeom>
                <a:gdLst>
                  <a:gd name="T0" fmla="*/ 211 w 236"/>
                  <a:gd name="T1" fmla="*/ 22 h 288"/>
                  <a:gd name="T2" fmla="*/ 196 w 236"/>
                  <a:gd name="T3" fmla="*/ 22 h 288"/>
                  <a:gd name="T4" fmla="*/ 196 w 236"/>
                  <a:gd name="T5" fmla="*/ 12 h 288"/>
                  <a:gd name="T6" fmla="*/ 184 w 236"/>
                  <a:gd name="T7" fmla="*/ 0 h 288"/>
                  <a:gd name="T8" fmla="*/ 172 w 236"/>
                  <a:gd name="T9" fmla="*/ 12 h 288"/>
                  <a:gd name="T10" fmla="*/ 172 w 236"/>
                  <a:gd name="T11" fmla="*/ 22 h 288"/>
                  <a:gd name="T12" fmla="*/ 130 w 236"/>
                  <a:gd name="T13" fmla="*/ 22 h 288"/>
                  <a:gd name="T14" fmla="*/ 130 w 236"/>
                  <a:gd name="T15" fmla="*/ 12 h 288"/>
                  <a:gd name="T16" fmla="*/ 118 w 236"/>
                  <a:gd name="T17" fmla="*/ 0 h 288"/>
                  <a:gd name="T18" fmla="*/ 106 w 236"/>
                  <a:gd name="T19" fmla="*/ 12 h 288"/>
                  <a:gd name="T20" fmla="*/ 106 w 236"/>
                  <a:gd name="T21" fmla="*/ 22 h 288"/>
                  <a:gd name="T22" fmla="*/ 65 w 236"/>
                  <a:gd name="T23" fmla="*/ 22 h 288"/>
                  <a:gd name="T24" fmla="*/ 65 w 236"/>
                  <a:gd name="T25" fmla="*/ 12 h 288"/>
                  <a:gd name="T26" fmla="*/ 52 w 236"/>
                  <a:gd name="T27" fmla="*/ 0 h 288"/>
                  <a:gd name="T28" fmla="*/ 40 w 236"/>
                  <a:gd name="T29" fmla="*/ 12 h 288"/>
                  <a:gd name="T30" fmla="*/ 40 w 236"/>
                  <a:gd name="T31" fmla="*/ 22 h 288"/>
                  <a:gd name="T32" fmla="*/ 26 w 236"/>
                  <a:gd name="T33" fmla="*/ 22 h 288"/>
                  <a:gd name="T34" fmla="*/ 0 w 236"/>
                  <a:gd name="T35" fmla="*/ 47 h 288"/>
                  <a:gd name="T36" fmla="*/ 0 w 236"/>
                  <a:gd name="T37" fmla="*/ 262 h 288"/>
                  <a:gd name="T38" fmla="*/ 26 w 236"/>
                  <a:gd name="T39" fmla="*/ 288 h 288"/>
                  <a:gd name="T40" fmla="*/ 211 w 236"/>
                  <a:gd name="T41" fmla="*/ 288 h 288"/>
                  <a:gd name="T42" fmla="*/ 236 w 236"/>
                  <a:gd name="T43" fmla="*/ 262 h 288"/>
                  <a:gd name="T44" fmla="*/ 236 w 236"/>
                  <a:gd name="T45" fmla="*/ 47 h 288"/>
                  <a:gd name="T46" fmla="*/ 211 w 236"/>
                  <a:gd name="T47" fmla="*/ 22 h 288"/>
                  <a:gd name="T48" fmla="*/ 211 w 236"/>
                  <a:gd name="T49" fmla="*/ 260 h 288"/>
                  <a:gd name="T50" fmla="*/ 26 w 236"/>
                  <a:gd name="T51" fmla="*/ 260 h 288"/>
                  <a:gd name="T52" fmla="*/ 26 w 236"/>
                  <a:gd name="T53" fmla="*/ 49 h 288"/>
                  <a:gd name="T54" fmla="*/ 40 w 236"/>
                  <a:gd name="T55" fmla="*/ 49 h 288"/>
                  <a:gd name="T56" fmla="*/ 40 w 236"/>
                  <a:gd name="T57" fmla="*/ 58 h 288"/>
                  <a:gd name="T58" fmla="*/ 52 w 236"/>
                  <a:gd name="T59" fmla="*/ 70 h 288"/>
                  <a:gd name="T60" fmla="*/ 65 w 236"/>
                  <a:gd name="T61" fmla="*/ 58 h 288"/>
                  <a:gd name="T62" fmla="*/ 65 w 236"/>
                  <a:gd name="T63" fmla="*/ 49 h 288"/>
                  <a:gd name="T64" fmla="*/ 106 w 236"/>
                  <a:gd name="T65" fmla="*/ 49 h 288"/>
                  <a:gd name="T66" fmla="*/ 106 w 236"/>
                  <a:gd name="T67" fmla="*/ 58 h 288"/>
                  <a:gd name="T68" fmla="*/ 118 w 236"/>
                  <a:gd name="T69" fmla="*/ 70 h 288"/>
                  <a:gd name="T70" fmla="*/ 130 w 236"/>
                  <a:gd name="T71" fmla="*/ 58 h 288"/>
                  <a:gd name="T72" fmla="*/ 130 w 236"/>
                  <a:gd name="T73" fmla="*/ 49 h 288"/>
                  <a:gd name="T74" fmla="*/ 172 w 236"/>
                  <a:gd name="T75" fmla="*/ 49 h 288"/>
                  <a:gd name="T76" fmla="*/ 172 w 236"/>
                  <a:gd name="T77" fmla="*/ 58 h 288"/>
                  <a:gd name="T78" fmla="*/ 184 w 236"/>
                  <a:gd name="T79" fmla="*/ 70 h 288"/>
                  <a:gd name="T80" fmla="*/ 196 w 236"/>
                  <a:gd name="T81" fmla="*/ 58 h 288"/>
                  <a:gd name="T82" fmla="*/ 196 w 236"/>
                  <a:gd name="T83" fmla="*/ 49 h 288"/>
                  <a:gd name="T84" fmla="*/ 211 w 236"/>
                  <a:gd name="T85" fmla="*/ 49 h 288"/>
                  <a:gd name="T86" fmla="*/ 211 w 236"/>
                  <a:gd name="T87" fmla="*/ 260 h 2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6" h="288">
                    <a:moveTo>
                      <a:pt x="211" y="22"/>
                    </a:moveTo>
                    <a:cubicBezTo>
                      <a:pt x="196" y="22"/>
                      <a:pt x="196" y="22"/>
                      <a:pt x="196" y="22"/>
                    </a:cubicBezTo>
                    <a:cubicBezTo>
                      <a:pt x="196" y="12"/>
                      <a:pt x="196" y="12"/>
                      <a:pt x="196" y="12"/>
                    </a:cubicBezTo>
                    <a:cubicBezTo>
                      <a:pt x="196" y="6"/>
                      <a:pt x="191" y="0"/>
                      <a:pt x="184" y="0"/>
                    </a:cubicBezTo>
                    <a:cubicBezTo>
                      <a:pt x="177" y="0"/>
                      <a:pt x="172" y="6"/>
                      <a:pt x="172" y="12"/>
                    </a:cubicBezTo>
                    <a:cubicBezTo>
                      <a:pt x="172" y="22"/>
                      <a:pt x="172" y="22"/>
                      <a:pt x="172" y="22"/>
                    </a:cubicBezTo>
                    <a:cubicBezTo>
                      <a:pt x="130" y="22"/>
                      <a:pt x="130" y="22"/>
                      <a:pt x="130" y="22"/>
                    </a:cubicBezTo>
                    <a:cubicBezTo>
                      <a:pt x="130" y="12"/>
                      <a:pt x="130" y="12"/>
                      <a:pt x="130" y="12"/>
                    </a:cubicBezTo>
                    <a:cubicBezTo>
                      <a:pt x="130" y="6"/>
                      <a:pt x="125" y="0"/>
                      <a:pt x="118" y="0"/>
                    </a:cubicBezTo>
                    <a:cubicBezTo>
                      <a:pt x="111" y="0"/>
                      <a:pt x="106" y="6"/>
                      <a:pt x="106" y="12"/>
                    </a:cubicBezTo>
                    <a:cubicBezTo>
                      <a:pt x="106" y="22"/>
                      <a:pt x="106" y="22"/>
                      <a:pt x="106" y="22"/>
                    </a:cubicBezTo>
                    <a:cubicBezTo>
                      <a:pt x="65" y="22"/>
                      <a:pt x="65" y="22"/>
                      <a:pt x="65" y="22"/>
                    </a:cubicBezTo>
                    <a:cubicBezTo>
                      <a:pt x="65" y="12"/>
                      <a:pt x="65" y="12"/>
                      <a:pt x="65" y="12"/>
                    </a:cubicBezTo>
                    <a:cubicBezTo>
                      <a:pt x="65" y="6"/>
                      <a:pt x="59" y="0"/>
                      <a:pt x="52" y="0"/>
                    </a:cubicBezTo>
                    <a:cubicBezTo>
                      <a:pt x="46" y="0"/>
                      <a:pt x="40" y="6"/>
                      <a:pt x="40" y="12"/>
                    </a:cubicBezTo>
                    <a:cubicBezTo>
                      <a:pt x="40" y="22"/>
                      <a:pt x="40" y="22"/>
                      <a:pt x="40" y="22"/>
                    </a:cubicBezTo>
                    <a:cubicBezTo>
                      <a:pt x="26" y="22"/>
                      <a:pt x="26" y="22"/>
                      <a:pt x="26" y="22"/>
                    </a:cubicBezTo>
                    <a:cubicBezTo>
                      <a:pt x="12" y="22"/>
                      <a:pt x="0" y="33"/>
                      <a:pt x="0" y="47"/>
                    </a:cubicBezTo>
                    <a:cubicBezTo>
                      <a:pt x="0" y="262"/>
                      <a:pt x="0" y="262"/>
                      <a:pt x="0" y="262"/>
                    </a:cubicBezTo>
                    <a:cubicBezTo>
                      <a:pt x="0" y="277"/>
                      <a:pt x="12" y="288"/>
                      <a:pt x="26" y="288"/>
                    </a:cubicBezTo>
                    <a:cubicBezTo>
                      <a:pt x="211" y="288"/>
                      <a:pt x="211" y="288"/>
                      <a:pt x="211" y="288"/>
                    </a:cubicBezTo>
                    <a:cubicBezTo>
                      <a:pt x="225" y="288"/>
                      <a:pt x="236" y="277"/>
                      <a:pt x="236" y="262"/>
                    </a:cubicBezTo>
                    <a:cubicBezTo>
                      <a:pt x="236" y="47"/>
                      <a:pt x="236" y="47"/>
                      <a:pt x="236" y="47"/>
                    </a:cubicBezTo>
                    <a:cubicBezTo>
                      <a:pt x="236" y="33"/>
                      <a:pt x="225" y="22"/>
                      <a:pt x="211" y="22"/>
                    </a:cubicBezTo>
                    <a:close/>
                    <a:moveTo>
                      <a:pt x="211" y="260"/>
                    </a:moveTo>
                    <a:cubicBezTo>
                      <a:pt x="26" y="260"/>
                      <a:pt x="26" y="260"/>
                      <a:pt x="26" y="260"/>
                    </a:cubicBezTo>
                    <a:cubicBezTo>
                      <a:pt x="26" y="49"/>
                      <a:pt x="26" y="49"/>
                      <a:pt x="26" y="49"/>
                    </a:cubicBezTo>
                    <a:cubicBezTo>
                      <a:pt x="40" y="49"/>
                      <a:pt x="40" y="49"/>
                      <a:pt x="40" y="49"/>
                    </a:cubicBezTo>
                    <a:cubicBezTo>
                      <a:pt x="40" y="58"/>
                      <a:pt x="40" y="58"/>
                      <a:pt x="40" y="58"/>
                    </a:cubicBezTo>
                    <a:cubicBezTo>
                      <a:pt x="40" y="65"/>
                      <a:pt x="46" y="70"/>
                      <a:pt x="52" y="70"/>
                    </a:cubicBezTo>
                    <a:cubicBezTo>
                      <a:pt x="59" y="70"/>
                      <a:pt x="65" y="65"/>
                      <a:pt x="65" y="58"/>
                    </a:cubicBezTo>
                    <a:cubicBezTo>
                      <a:pt x="65" y="49"/>
                      <a:pt x="65" y="49"/>
                      <a:pt x="65" y="49"/>
                    </a:cubicBezTo>
                    <a:cubicBezTo>
                      <a:pt x="106" y="49"/>
                      <a:pt x="106" y="49"/>
                      <a:pt x="106" y="49"/>
                    </a:cubicBezTo>
                    <a:cubicBezTo>
                      <a:pt x="106" y="58"/>
                      <a:pt x="106" y="58"/>
                      <a:pt x="106" y="58"/>
                    </a:cubicBezTo>
                    <a:cubicBezTo>
                      <a:pt x="106" y="65"/>
                      <a:pt x="111" y="70"/>
                      <a:pt x="118" y="70"/>
                    </a:cubicBezTo>
                    <a:cubicBezTo>
                      <a:pt x="125" y="70"/>
                      <a:pt x="130" y="65"/>
                      <a:pt x="130" y="58"/>
                    </a:cubicBezTo>
                    <a:cubicBezTo>
                      <a:pt x="130" y="49"/>
                      <a:pt x="130" y="49"/>
                      <a:pt x="130" y="49"/>
                    </a:cubicBezTo>
                    <a:cubicBezTo>
                      <a:pt x="172" y="49"/>
                      <a:pt x="172" y="49"/>
                      <a:pt x="172" y="49"/>
                    </a:cubicBezTo>
                    <a:cubicBezTo>
                      <a:pt x="172" y="58"/>
                      <a:pt x="172" y="58"/>
                      <a:pt x="172" y="58"/>
                    </a:cubicBezTo>
                    <a:cubicBezTo>
                      <a:pt x="172" y="65"/>
                      <a:pt x="177" y="70"/>
                      <a:pt x="184" y="70"/>
                    </a:cubicBezTo>
                    <a:cubicBezTo>
                      <a:pt x="191" y="70"/>
                      <a:pt x="196" y="65"/>
                      <a:pt x="196" y="58"/>
                    </a:cubicBezTo>
                    <a:cubicBezTo>
                      <a:pt x="196" y="49"/>
                      <a:pt x="196" y="49"/>
                      <a:pt x="196" y="49"/>
                    </a:cubicBezTo>
                    <a:cubicBezTo>
                      <a:pt x="211" y="49"/>
                      <a:pt x="211" y="49"/>
                      <a:pt x="211" y="49"/>
                    </a:cubicBezTo>
                    <a:lnTo>
                      <a:pt x="211" y="2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latin typeface="楷体" panose="02010609060101010101" charset="-122"/>
                  <a:ea typeface="楷体" panose="02010609060101010101" charset="-122"/>
                  <a:cs typeface="+mn-ea"/>
                </a:endParaRPr>
              </a:p>
            </p:txBody>
          </p:sp>
        </p:grpSp>
      </p:grpSp>
      <p:grpSp>
        <p:nvGrpSpPr>
          <p:cNvPr id="79" name="组合 78"/>
          <p:cNvGrpSpPr/>
          <p:nvPr/>
        </p:nvGrpSpPr>
        <p:grpSpPr>
          <a:xfrm>
            <a:off x="2476956" y="2428254"/>
            <a:ext cx="800219" cy="1672043"/>
            <a:chOff x="1621226" y="1504991"/>
            <a:chExt cx="1143013" cy="3440769"/>
          </a:xfrm>
        </p:grpSpPr>
        <p:pic>
          <p:nvPicPr>
            <p:cNvPr id="80" name="图片 7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709713" y="1504991"/>
              <a:ext cx="951727" cy="3440769"/>
            </a:xfrm>
            <a:prstGeom prst="rect">
              <a:avLst/>
            </a:prstGeom>
          </p:spPr>
        </p:pic>
        <p:sp>
          <p:nvSpPr>
            <p:cNvPr id="81" name="文本框 80"/>
            <p:cNvSpPr txBox="1"/>
            <p:nvPr/>
          </p:nvSpPr>
          <p:spPr>
            <a:xfrm>
              <a:off x="1621226" y="1635529"/>
              <a:ext cx="1143013" cy="3263706"/>
            </a:xfrm>
            <a:prstGeom prst="rect">
              <a:avLst/>
            </a:prstGeom>
            <a:noFill/>
          </p:spPr>
          <p:txBody>
            <a:bodyPr vert="eaVert" wrap="square" rtlCol="0">
              <a:spAutoFit/>
            </a:bodyPr>
            <a:lstStyle/>
            <a:p>
              <a:pPr algn="ctr"/>
              <a:r>
                <a:rPr lang="zh-CN" altLang="en-US" sz="4000" b="1">
                  <a:solidFill>
                    <a:schemeClr val="tx1">
                      <a:lumMod val="75000"/>
                      <a:lumOff val="25000"/>
                    </a:schemeClr>
                  </a:solidFill>
                  <a:latin typeface="楷体" panose="02010609060101010101" charset="-122"/>
                  <a:ea typeface="楷体" panose="02010609060101010101" charset="-122"/>
                  <a:cs typeface="+mn-ea"/>
                </a:rPr>
                <a:t>目录</a:t>
              </a:r>
            </a:p>
          </p:txBody>
        </p:sp>
      </p:grpSp>
    </p:spTree>
  </p:cSld>
  <p:clrMapOvr>
    <a:masterClrMapping/>
  </p:clrMapOvr>
  <mc:AlternateContent xmlns:mc="http://schemas.openxmlformats.org/markup-compatibility/2006">
    <mc:Choice xmlns:p15="http://schemas.microsoft.com/office/powerpoint/2012/main" Requires="p15">
      <p:transition spd="slow" advTm="3000" p14:dur="2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barn(outVertical)">
                                      <p:cBhvr>
                                        <p:cTn id="7" dur="500"/>
                                        <p:tgtEl>
                                          <p:spTgt spid="82"/>
                                        </p:tgtEl>
                                      </p:cBhvr>
                                    </p:animEffect>
                                  </p:childTnLst>
                                </p:cTn>
                              </p:par>
                              <p:par>
                                <p:cTn id="8" presetID="42" presetClass="entr" presetSubtype="0" fill="hold" nodeType="withEffect">
                                  <p:stCondLst>
                                    <p:cond delay="0"/>
                                  </p:stCondLst>
                                  <p:childTnLst>
                                    <p:set>
                                      <p:cBhvr>
                                        <p:cTn id="9" dur="1" fill="hold">
                                          <p:stCondLst>
                                            <p:cond delay="0"/>
                                          </p:stCondLst>
                                        </p:cTn>
                                        <p:tgtEl>
                                          <p:spTgt spid="79"/>
                                        </p:tgtEl>
                                        <p:attrNameLst>
                                          <p:attrName>style.visibility</p:attrName>
                                        </p:attrNameLst>
                                      </p:cBhvr>
                                      <p:to>
                                        <p:strVal val="visible"/>
                                      </p:to>
                                    </p:set>
                                    <p:animEffect transition="in" filter="fade">
                                      <p:cBhvr>
                                        <p:cTn id="10" dur="1000"/>
                                        <p:tgtEl>
                                          <p:spTgt spid="79"/>
                                        </p:tgtEl>
                                      </p:cBhvr>
                                    </p:animEffect>
                                    <p:anim calcmode="lin" valueType="num">
                                      <p:cBhvr>
                                        <p:cTn id="11" dur="1000" fill="hold"/>
                                        <p:tgtEl>
                                          <p:spTgt spid="79"/>
                                        </p:tgtEl>
                                        <p:attrNameLst>
                                          <p:attrName>ppt_x</p:attrName>
                                        </p:attrNameLst>
                                      </p:cBhvr>
                                      <p:tavLst>
                                        <p:tav tm="0">
                                          <p:val>
                                            <p:strVal val="#ppt_x"/>
                                          </p:val>
                                        </p:tav>
                                        <p:tav tm="100000">
                                          <p:val>
                                            <p:strVal val="#ppt_x"/>
                                          </p:val>
                                        </p:tav>
                                      </p:tavLst>
                                    </p:anim>
                                    <p:anim calcmode="lin" valueType="num">
                                      <p:cBhvr>
                                        <p:cTn id="12"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withGroup">
                            <p:stCondLst>
                              <p:cond delay="indefinite"/>
                            </p:stCondLst>
                          </p:cTn>
                        </p:par>
                        <p:par>
                          <p:cTn id="15" fill="hold" nodeType="afterGroup">
                            <p:stCondLst>
                              <p:cond delay="0"/>
                            </p:stCondLst>
                            <p:childTnLst>
                              <p:par>
                                <p:cTn id="16" presetID="31"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ppt_w</p:attrName>
                                        </p:attrNameLst>
                                      </p:cBhvr>
                                      <p:tavLst>
                                        <p:tav tm="0">
                                          <p:val>
                                            <p:fltVal val="0"/>
                                          </p:val>
                                        </p:tav>
                                        <p:tav tm="100000">
                                          <p:val>
                                            <p:strVal val="#ppt_w"/>
                                          </p:val>
                                        </p:tav>
                                      </p:tavLst>
                                    </p:anim>
                                    <p:anim calcmode="lin" valueType="num">
                                      <p:cBhvr>
                                        <p:cTn id="19" dur="1000" fill="hold"/>
                                        <p:tgtEl>
                                          <p:spTgt spid="13"/>
                                        </p:tgtEl>
                                        <p:attrNameLst>
                                          <p:attrName>ppt_h</p:attrName>
                                        </p:attrNameLst>
                                      </p:cBhvr>
                                      <p:tavLst>
                                        <p:tav tm="0">
                                          <p:val>
                                            <p:fltVal val="0"/>
                                          </p:val>
                                        </p:tav>
                                        <p:tav tm="100000">
                                          <p:val>
                                            <p:strVal val="#ppt_h"/>
                                          </p:val>
                                        </p:tav>
                                      </p:tavLst>
                                    </p:anim>
                                    <p:anim calcmode="lin" valueType="num">
                                      <p:cBhvr>
                                        <p:cTn id="20" dur="1000" fill="hold"/>
                                        <p:tgtEl>
                                          <p:spTgt spid="13"/>
                                        </p:tgtEl>
                                        <p:attrNameLst>
                                          <p:attrName>style.rotation</p:attrName>
                                        </p:attrNameLst>
                                      </p:cBhvr>
                                      <p:tavLst>
                                        <p:tav tm="0">
                                          <p:val>
                                            <p:fltVal val="90"/>
                                          </p:val>
                                        </p:tav>
                                        <p:tav tm="100000">
                                          <p:val>
                                            <p:fltVal val="0"/>
                                          </p:val>
                                        </p:tav>
                                      </p:tavLst>
                                    </p:anim>
                                    <p:animEffect transition="in" filter="fade">
                                      <p:cBhvr>
                                        <p:cTn id="21" dur="1000"/>
                                        <p:tgtEl>
                                          <p:spTgt spid="13"/>
                                        </p:tgtEl>
                                      </p:cBhvr>
                                    </p:animEffect>
                                  </p:childTnLst>
                                </p:cTn>
                              </p:par>
                              <p:par>
                                <p:cTn id="22" presetID="31" presetClass="entr" presetSubtype="0" fill="hold" nodeType="with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p:cTn id="24" dur="1000" fill="hold"/>
                                        <p:tgtEl>
                                          <p:spTgt spid="46"/>
                                        </p:tgtEl>
                                        <p:attrNameLst>
                                          <p:attrName>ppt_w</p:attrName>
                                        </p:attrNameLst>
                                      </p:cBhvr>
                                      <p:tavLst>
                                        <p:tav tm="0">
                                          <p:val>
                                            <p:fltVal val="0"/>
                                          </p:val>
                                        </p:tav>
                                        <p:tav tm="100000">
                                          <p:val>
                                            <p:strVal val="#ppt_w"/>
                                          </p:val>
                                        </p:tav>
                                      </p:tavLst>
                                    </p:anim>
                                    <p:anim calcmode="lin" valueType="num">
                                      <p:cBhvr>
                                        <p:cTn id="25" dur="1000" fill="hold"/>
                                        <p:tgtEl>
                                          <p:spTgt spid="46"/>
                                        </p:tgtEl>
                                        <p:attrNameLst>
                                          <p:attrName>ppt_h</p:attrName>
                                        </p:attrNameLst>
                                      </p:cBhvr>
                                      <p:tavLst>
                                        <p:tav tm="0">
                                          <p:val>
                                            <p:fltVal val="0"/>
                                          </p:val>
                                        </p:tav>
                                        <p:tav tm="100000">
                                          <p:val>
                                            <p:strVal val="#ppt_h"/>
                                          </p:val>
                                        </p:tav>
                                      </p:tavLst>
                                    </p:anim>
                                    <p:anim calcmode="lin" valueType="num">
                                      <p:cBhvr>
                                        <p:cTn id="26" dur="1000" fill="hold"/>
                                        <p:tgtEl>
                                          <p:spTgt spid="46"/>
                                        </p:tgtEl>
                                        <p:attrNameLst>
                                          <p:attrName>style.rotation</p:attrName>
                                        </p:attrNameLst>
                                      </p:cBhvr>
                                      <p:tavLst>
                                        <p:tav tm="0">
                                          <p:val>
                                            <p:fltVal val="90"/>
                                          </p:val>
                                        </p:tav>
                                        <p:tav tm="100000">
                                          <p:val>
                                            <p:fltVal val="0"/>
                                          </p:val>
                                        </p:tav>
                                      </p:tavLst>
                                    </p:anim>
                                    <p:animEffect transition="in" filter="fade">
                                      <p:cBhvr>
                                        <p:cTn id="27" dur="1000"/>
                                        <p:tgtEl>
                                          <p:spTgt spid="46"/>
                                        </p:tgtEl>
                                      </p:cBhvr>
                                    </p:animEffect>
                                  </p:childTnLst>
                                </p:cTn>
                              </p:par>
                              <p:par>
                                <p:cTn id="28" presetID="31" presetClass="entr" presetSubtype="0" fill="hold" nodeType="with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p:cTn id="30" dur="1000" fill="hold"/>
                                        <p:tgtEl>
                                          <p:spTgt spid="63"/>
                                        </p:tgtEl>
                                        <p:attrNameLst>
                                          <p:attrName>ppt_w</p:attrName>
                                        </p:attrNameLst>
                                      </p:cBhvr>
                                      <p:tavLst>
                                        <p:tav tm="0">
                                          <p:val>
                                            <p:fltVal val="0"/>
                                          </p:val>
                                        </p:tav>
                                        <p:tav tm="100000">
                                          <p:val>
                                            <p:strVal val="#ppt_w"/>
                                          </p:val>
                                        </p:tav>
                                      </p:tavLst>
                                    </p:anim>
                                    <p:anim calcmode="lin" valueType="num">
                                      <p:cBhvr>
                                        <p:cTn id="31" dur="1000" fill="hold"/>
                                        <p:tgtEl>
                                          <p:spTgt spid="63"/>
                                        </p:tgtEl>
                                        <p:attrNameLst>
                                          <p:attrName>ppt_h</p:attrName>
                                        </p:attrNameLst>
                                      </p:cBhvr>
                                      <p:tavLst>
                                        <p:tav tm="0">
                                          <p:val>
                                            <p:fltVal val="0"/>
                                          </p:val>
                                        </p:tav>
                                        <p:tav tm="100000">
                                          <p:val>
                                            <p:strVal val="#ppt_h"/>
                                          </p:val>
                                        </p:tav>
                                      </p:tavLst>
                                    </p:anim>
                                    <p:anim calcmode="lin" valueType="num">
                                      <p:cBhvr>
                                        <p:cTn id="32" dur="1000" fill="hold"/>
                                        <p:tgtEl>
                                          <p:spTgt spid="63"/>
                                        </p:tgtEl>
                                        <p:attrNameLst>
                                          <p:attrName>style.rotation</p:attrName>
                                        </p:attrNameLst>
                                      </p:cBhvr>
                                      <p:tavLst>
                                        <p:tav tm="0">
                                          <p:val>
                                            <p:fltVal val="90"/>
                                          </p:val>
                                        </p:tav>
                                        <p:tav tm="100000">
                                          <p:val>
                                            <p:fltVal val="0"/>
                                          </p:val>
                                        </p:tav>
                                      </p:tavLst>
                                    </p:anim>
                                    <p:animEffect transition="in" filter="fade">
                                      <p:cBhvr>
                                        <p:cTn id="33" dur="1000"/>
                                        <p:tgtEl>
                                          <p:spTgt spid="63"/>
                                        </p:tgtEl>
                                      </p:cBhvr>
                                    </p:animEffect>
                                  </p:childTnLst>
                                </p:cTn>
                              </p:par>
                              <p:par>
                                <p:cTn id="34" presetID="31" presetClass="entr" presetSubtype="0" fill="hold" nodeType="withEffect">
                                  <p:stCondLst>
                                    <p:cond delay="0"/>
                                  </p:stCondLst>
                                  <p:childTnLst>
                                    <p:set>
                                      <p:cBhvr>
                                        <p:cTn id="35" dur="1" fill="hold">
                                          <p:stCondLst>
                                            <p:cond delay="0"/>
                                          </p:stCondLst>
                                        </p:cTn>
                                        <p:tgtEl>
                                          <p:spTgt spid="64"/>
                                        </p:tgtEl>
                                        <p:attrNameLst>
                                          <p:attrName>style.visibility</p:attrName>
                                        </p:attrNameLst>
                                      </p:cBhvr>
                                      <p:to>
                                        <p:strVal val="visible"/>
                                      </p:to>
                                    </p:set>
                                    <p:anim calcmode="lin" valueType="num">
                                      <p:cBhvr>
                                        <p:cTn id="36" dur="1000" fill="hold"/>
                                        <p:tgtEl>
                                          <p:spTgt spid="64"/>
                                        </p:tgtEl>
                                        <p:attrNameLst>
                                          <p:attrName>ppt_w</p:attrName>
                                        </p:attrNameLst>
                                      </p:cBhvr>
                                      <p:tavLst>
                                        <p:tav tm="0">
                                          <p:val>
                                            <p:fltVal val="0"/>
                                          </p:val>
                                        </p:tav>
                                        <p:tav tm="100000">
                                          <p:val>
                                            <p:strVal val="#ppt_w"/>
                                          </p:val>
                                        </p:tav>
                                      </p:tavLst>
                                    </p:anim>
                                    <p:anim calcmode="lin" valueType="num">
                                      <p:cBhvr>
                                        <p:cTn id="37" dur="1000" fill="hold"/>
                                        <p:tgtEl>
                                          <p:spTgt spid="64"/>
                                        </p:tgtEl>
                                        <p:attrNameLst>
                                          <p:attrName>ppt_h</p:attrName>
                                        </p:attrNameLst>
                                      </p:cBhvr>
                                      <p:tavLst>
                                        <p:tav tm="0">
                                          <p:val>
                                            <p:fltVal val="0"/>
                                          </p:val>
                                        </p:tav>
                                        <p:tav tm="100000">
                                          <p:val>
                                            <p:strVal val="#ppt_h"/>
                                          </p:val>
                                        </p:tav>
                                      </p:tavLst>
                                    </p:anim>
                                    <p:anim calcmode="lin" valueType="num">
                                      <p:cBhvr>
                                        <p:cTn id="38" dur="1000" fill="hold"/>
                                        <p:tgtEl>
                                          <p:spTgt spid="64"/>
                                        </p:tgtEl>
                                        <p:attrNameLst>
                                          <p:attrName>style.rotation</p:attrName>
                                        </p:attrNameLst>
                                      </p:cBhvr>
                                      <p:tavLst>
                                        <p:tav tm="0">
                                          <p:val>
                                            <p:fltVal val="90"/>
                                          </p:val>
                                        </p:tav>
                                        <p:tav tm="100000">
                                          <p:val>
                                            <p:fltVal val="0"/>
                                          </p:val>
                                        </p:tav>
                                      </p:tavLst>
                                    </p:anim>
                                    <p:animEffect transition="in" filter="fade">
                                      <p:cBhvr>
                                        <p:cTn id="39" dur="1000"/>
                                        <p:tgtEl>
                                          <p:spTgt spid="64"/>
                                        </p:tgtEl>
                                      </p:cBhvr>
                                    </p:animEffect>
                                  </p:childTnLst>
                                </p:cTn>
                              </p:par>
                            </p:childTnLst>
                          </p:cTn>
                        </p:par>
                        <p:par>
                          <p:cTn id="40" fill="hold" nodeType="withGroup">
                            <p:stCondLst>
                              <p:cond delay="1000"/>
                            </p:stCondLst>
                            <p:childTnLst>
                              <p:par>
                                <p:cTn id="41" presetID="42" presetClass="entr" presetSubtype="0" fill="hold" grpId="0" nodeType="afterEffec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anim calcmode="lin" valueType="num">
                                      <p:cBhvr>
                                        <p:cTn id="44" dur="1000" fill="hold"/>
                                        <p:tgtEl>
                                          <p:spTgt spid="33"/>
                                        </p:tgtEl>
                                        <p:attrNameLst>
                                          <p:attrName>ppt_x</p:attrName>
                                        </p:attrNameLst>
                                      </p:cBhvr>
                                      <p:tavLst>
                                        <p:tav tm="0">
                                          <p:val>
                                            <p:strVal val="#ppt_x"/>
                                          </p:val>
                                        </p:tav>
                                        <p:tav tm="100000">
                                          <p:val>
                                            <p:strVal val="#ppt_x"/>
                                          </p:val>
                                        </p:tav>
                                      </p:tavLst>
                                    </p:anim>
                                    <p:anim calcmode="lin" valueType="num">
                                      <p:cBhvr>
                                        <p:cTn id="45" dur="1000" fill="hold"/>
                                        <p:tgtEl>
                                          <p:spTgt spid="33"/>
                                        </p:tgtEl>
                                        <p:attrNameLst>
                                          <p:attrName>ppt_y</p:attrName>
                                        </p:attrNameLst>
                                      </p:cBhvr>
                                      <p:tavLst>
                                        <p:tav tm="0">
                                          <p:val>
                                            <p:strVal val="#ppt_y+.1"/>
                                          </p:val>
                                        </p:tav>
                                        <p:tav tm="100000">
                                          <p:val>
                                            <p:strVal val="#ppt_y"/>
                                          </p:val>
                                        </p:tav>
                                      </p:tavLst>
                                    </p:anim>
                                  </p:childTnLst>
                                </p:cTn>
                              </p:par>
                            </p:childTnLst>
                          </p:cTn>
                        </p:par>
                        <p:par>
                          <p:cTn id="46" fill="hold" nodeType="withGroup">
                            <p:stCondLst>
                              <p:cond delay="2000"/>
                            </p:stCondLst>
                            <p:childTnLst>
                              <p:par>
                                <p:cTn id="47" presetID="42" presetClass="entr" presetSubtype="0" fill="hold" grpId="1" nodeType="afterEffect">
                                  <p:childTnLst>
                                    <p:set>
                                      <p:cBhvr>
                                        <p:cTn id="48" dur="1" fill="hold">
                                          <p:stCondLst>
                                            <p:cond delay="0"/>
                                          </p:stCondLst>
                                        </p:cTn>
                                        <p:tgtEl>
                                          <p:spTgt spid="40"/>
                                        </p:tgtEl>
                                        <p:attrNameLst>
                                          <p:attrName>style.visibility</p:attrName>
                                        </p:attrNameLst>
                                      </p:cBhvr>
                                      <p:to>
                                        <p:strVal val="visible"/>
                                      </p:to>
                                    </p:set>
                                    <p:animEffect transition="in" filter="fade">
                                      <p:cBhvr>
                                        <p:cTn id="49" dur="1000"/>
                                        <p:tgtEl>
                                          <p:spTgt spid="40"/>
                                        </p:tgtEl>
                                      </p:cBhvr>
                                    </p:animEffect>
                                    <p:anim calcmode="lin" valueType="num">
                                      <p:cBhvr>
                                        <p:cTn id="50" dur="1000" fill="hold"/>
                                        <p:tgtEl>
                                          <p:spTgt spid="40"/>
                                        </p:tgtEl>
                                        <p:attrNameLst>
                                          <p:attrName>ppt_x</p:attrName>
                                        </p:attrNameLst>
                                      </p:cBhvr>
                                      <p:tavLst>
                                        <p:tav tm="0">
                                          <p:val>
                                            <p:strVal val="#ppt_x"/>
                                          </p:val>
                                        </p:tav>
                                        <p:tav tm="100000">
                                          <p:val>
                                            <p:strVal val="#ppt_x"/>
                                          </p:val>
                                        </p:tav>
                                      </p:tavLst>
                                    </p:anim>
                                    <p:anim calcmode="lin" valueType="num">
                                      <p:cBhvr>
                                        <p:cTn id="51" dur="1000" fill="hold"/>
                                        <p:tgtEl>
                                          <p:spTgt spid="40"/>
                                        </p:tgtEl>
                                        <p:attrNameLst>
                                          <p:attrName>ppt_y</p:attrName>
                                        </p:attrNameLst>
                                      </p:cBhvr>
                                      <p:tavLst>
                                        <p:tav tm="0">
                                          <p:val>
                                            <p:strVal val="#ppt_y+.1"/>
                                          </p:val>
                                        </p:tav>
                                        <p:tav tm="100000">
                                          <p:val>
                                            <p:strVal val="#ppt_y"/>
                                          </p:val>
                                        </p:tav>
                                      </p:tavLst>
                                    </p:anim>
                                  </p:childTnLst>
                                </p:cTn>
                              </p:par>
                            </p:childTnLst>
                          </p:cTn>
                        </p:par>
                        <p:par>
                          <p:cTn id="52" fill="hold" nodeType="withGroup">
                            <p:stCondLst>
                              <p:cond delay="3000"/>
                            </p:stCondLst>
                            <p:childTnLst>
                              <p:par>
                                <p:cTn id="53" presetID="42" presetClass="entr" presetSubtype="0" fill="hold" grpId="2" nodeType="afterEffect">
                                  <p:childTnLst>
                                    <p:set>
                                      <p:cBhvr>
                                        <p:cTn id="54" dur="1" fill="hold">
                                          <p:stCondLst>
                                            <p:cond delay="0"/>
                                          </p:stCondLst>
                                        </p:cTn>
                                        <p:tgtEl>
                                          <p:spTgt spid="41"/>
                                        </p:tgtEl>
                                        <p:attrNameLst>
                                          <p:attrName>style.visibility</p:attrName>
                                        </p:attrNameLst>
                                      </p:cBhvr>
                                      <p:to>
                                        <p:strVal val="visible"/>
                                      </p:to>
                                    </p:set>
                                    <p:animEffect transition="in" filter="fade">
                                      <p:cBhvr>
                                        <p:cTn id="55" dur="1000"/>
                                        <p:tgtEl>
                                          <p:spTgt spid="41"/>
                                        </p:tgtEl>
                                      </p:cBhvr>
                                    </p:animEffect>
                                    <p:anim calcmode="lin" valueType="num">
                                      <p:cBhvr>
                                        <p:cTn id="56" dur="1000" fill="hold"/>
                                        <p:tgtEl>
                                          <p:spTgt spid="41"/>
                                        </p:tgtEl>
                                        <p:attrNameLst>
                                          <p:attrName>ppt_x</p:attrName>
                                        </p:attrNameLst>
                                      </p:cBhvr>
                                      <p:tavLst>
                                        <p:tav tm="0">
                                          <p:val>
                                            <p:strVal val="#ppt_x"/>
                                          </p:val>
                                        </p:tav>
                                        <p:tav tm="100000">
                                          <p:val>
                                            <p:strVal val="#ppt_x"/>
                                          </p:val>
                                        </p:tav>
                                      </p:tavLst>
                                    </p:anim>
                                    <p:anim calcmode="lin" valueType="num">
                                      <p:cBhvr>
                                        <p:cTn id="57" dur="1000" fill="hold"/>
                                        <p:tgtEl>
                                          <p:spTgt spid="41"/>
                                        </p:tgtEl>
                                        <p:attrNameLst>
                                          <p:attrName>ppt_y</p:attrName>
                                        </p:attrNameLst>
                                      </p:cBhvr>
                                      <p:tavLst>
                                        <p:tav tm="0">
                                          <p:val>
                                            <p:strVal val="#ppt_y+.1"/>
                                          </p:val>
                                        </p:tav>
                                        <p:tav tm="100000">
                                          <p:val>
                                            <p:strVal val="#ppt_y"/>
                                          </p:val>
                                        </p:tav>
                                      </p:tavLst>
                                    </p:anim>
                                  </p:childTnLst>
                                </p:cTn>
                              </p:par>
                            </p:childTnLst>
                          </p:cTn>
                        </p:par>
                        <p:par>
                          <p:cTn id="58" fill="hold" nodeType="withGroup">
                            <p:stCondLst>
                              <p:cond delay="4000"/>
                            </p:stCondLst>
                            <p:childTnLst>
                              <p:par>
                                <p:cTn id="59" presetID="42" presetClass="entr" presetSubtype="0" fill="hold" grpId="3" nodeType="afterEffect">
                                  <p:childTnLst>
                                    <p:set>
                                      <p:cBhvr>
                                        <p:cTn id="60" dur="1" fill="hold">
                                          <p:stCondLst>
                                            <p:cond delay="0"/>
                                          </p:stCondLst>
                                        </p:cTn>
                                        <p:tgtEl>
                                          <p:spTgt spid="42"/>
                                        </p:tgtEl>
                                        <p:attrNameLst>
                                          <p:attrName>style.visibility</p:attrName>
                                        </p:attrNameLst>
                                      </p:cBhvr>
                                      <p:to>
                                        <p:strVal val="visible"/>
                                      </p:to>
                                    </p:set>
                                    <p:animEffect transition="in" filter="fade">
                                      <p:cBhvr>
                                        <p:cTn id="61" dur="1000"/>
                                        <p:tgtEl>
                                          <p:spTgt spid="42"/>
                                        </p:tgtEl>
                                      </p:cBhvr>
                                    </p:animEffect>
                                    <p:anim calcmode="lin" valueType="num">
                                      <p:cBhvr>
                                        <p:cTn id="62" dur="1000" fill="hold"/>
                                        <p:tgtEl>
                                          <p:spTgt spid="42"/>
                                        </p:tgtEl>
                                        <p:attrNameLst>
                                          <p:attrName>ppt_x</p:attrName>
                                        </p:attrNameLst>
                                      </p:cBhvr>
                                      <p:tavLst>
                                        <p:tav tm="0">
                                          <p:val>
                                            <p:strVal val="#ppt_x"/>
                                          </p:val>
                                        </p:tav>
                                        <p:tav tm="100000">
                                          <p:val>
                                            <p:strVal val="#ppt_x"/>
                                          </p:val>
                                        </p:tav>
                                      </p:tavLst>
                                    </p:anim>
                                    <p:anim calcmode="lin" valueType="num">
                                      <p:cBhvr>
                                        <p:cTn id="6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0" grpId="1"/>
      <p:bldP spid="41" grpId="2"/>
      <p:bldP spid="42" grpId="3"/>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675640" y="647700"/>
            <a:ext cx="11122660" cy="5125720"/>
          </a:xfrm>
          <a:prstGeom prst="rect">
            <a:avLst/>
          </a:prstGeom>
          <a:solidFill>
            <a:srgbClr val="F6F3F0"/>
          </a:solidFill>
          <a:ln>
            <a:solidFill>
              <a:schemeClr val="tx1"/>
            </a:solidFill>
            <a:prstDash val="sysDash"/>
          </a:ln>
        </p:spPr>
        <p:txBody>
          <a:bodyPr wrap="square">
            <a:spAutoFit/>
          </a:bodyPr>
          <a:lstStyle/>
          <a:p>
            <a:pPr indent="539750" algn="l">
              <a:lnSpc>
                <a:spcPct val="140000"/>
              </a:lnSpc>
            </a:pPr>
            <a:r>
              <a:rPr lang="zh-CN" altLang="en-US">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rPr>
              <a:t>词的最后说：“但愿人长久，千里共婵娟。”“婵娟”是美好的样子，这里指嫦娥，也就是代指明月。“共婵娟”就是共明月的意思，典故出自南朝谢庄的《月赋》：“隔千里兮共明月。”既然人间的离别是难免的，那么只要亲人长久健在，即使远隔千里也还可以通过普照世界的明月把两地联系起来，把彼此的心沟通在一起。“但愿人长久”，是要突破时间的局限；“千里共婵娟”，是要打通空间的阻隔。让对于明月的共同的爱把彼此分离的人结合在一起。古人有“神交”的说法，要好的朋友天各一方，不能见面，却能以精神相通。“千里共婵娟”也可以说是一种神交了，这两句并非一般的自慰和共勉，而是表现了作者处理时间、空间以及人生这样一些重大问题所持的态度，充分显示出词人精神境界的丰富博大。王勃有两句诗：“海内存知己，天涯若比邻。”意味深长，传为佳句，与“千里共婵娟”有异曲同工之妙。另外，张九龄的《望月怀远》说：“海上生明月，天涯共此时。”许浑的《秋霁寄远》说：“唯应待明月，千里与君同。”都可以互相参看。但愿人人年年平安，相隔千里也能共享着美好的月光，表达了作者的祝福和对亲人的思念，表现了作者旷达的态度和乐观的精神。苏轼就是把前人的诗意化解到自己的作品中，熔铸成一种普遍性的情感。正如词前小序所说，这首词表达了对弟弟苏辙（字子由）的怀念之情，但并不限于此。可以说这首词是苏轼在中秋之夜，对一切经受着离别之苦的人表示的美好祝愿。</a:t>
            </a:r>
          </a:p>
        </p:txBody>
      </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6"/>
                                        </p:tgtEl>
                                        <p:attrNameLst>
                                          <p:attrName>style.visibility</p:attrName>
                                        </p:attrNameLst>
                                      </p:cBhvr>
                                      <p:to>
                                        <p:strVal val="visible"/>
                                      </p:to>
                                    </p:set>
                                    <p:animEffect transition="in" filter="wipe(left)">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675640" y="647700"/>
            <a:ext cx="11122660" cy="3189605"/>
          </a:xfrm>
          <a:prstGeom prst="rect">
            <a:avLst/>
          </a:prstGeom>
          <a:solidFill>
            <a:srgbClr val="F6F3F0"/>
          </a:solidFill>
          <a:ln>
            <a:solidFill>
              <a:schemeClr val="tx1"/>
            </a:solidFill>
            <a:prstDash val="sysDash"/>
          </a:ln>
        </p:spPr>
        <p:txBody>
          <a:bodyPr wrap="square">
            <a:spAutoFit/>
          </a:bodyPr>
          <a:lstStyle/>
          <a:p>
            <a:pPr indent="539750" algn="l">
              <a:lnSpc>
                <a:spcPct val="140000"/>
              </a:lnSpc>
            </a:pPr>
            <a:r>
              <a:rPr lang="zh-CN" altLang="en-US">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rPr>
              <a:t>此篇是苏词代表作之一。从艺术成就上看，它构思奇拔，蹊径独辟，极富浪漫主义色彩，是历来公认的中秋词中的绝唱。从表现方面来说，词的前半纵写，后半横叙。上片高屋建瓴，下片峰回路转。前半是对历代神话的推陈出新，也是对魏晋六朝仙诗的递嬗发展。后半纯用白描，人月双及。它名为演绎物理，实则阐释人事。笔致错综回环，摇曳多姿。从布局方面来说，上片凌空而起，入处似虚；下片波澜层叠，返虚转实。最后虚实交错，纡徐作结。全词设景清丽雄阔，以咏月为中心表达了游仙“归去”与直舞“人间”、离欲与入世的矛盾和困惑，以及旷达自适，人生长久的乐观枋度和美好愿望，极富哲理与人情。立意高远，构思新颖，意境清新如画。最后以旷达情怀收束，是词人情怀的自然流露。情韵兼胜，境界壮美，具有很高的审美价值。此词全篇皆是佳句，典型地体现出苏词清雄旷达的风格。</a:t>
            </a:r>
          </a:p>
        </p:txBody>
      </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6"/>
                                        </p:tgtEl>
                                        <p:attrNameLst>
                                          <p:attrName>style.visibility</p:attrName>
                                        </p:attrNameLst>
                                      </p:cBhvr>
                                      <p:to>
                                        <p:strVal val="visible"/>
                                      </p:to>
                                    </p:set>
                                    <p:animEffect transition="in" filter="wipe(left)">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675640" y="647700"/>
            <a:ext cx="11122660" cy="3964305"/>
          </a:xfrm>
          <a:prstGeom prst="rect">
            <a:avLst/>
          </a:prstGeom>
          <a:solidFill>
            <a:srgbClr val="F6F3F0"/>
          </a:solidFill>
          <a:ln>
            <a:solidFill>
              <a:schemeClr val="tx1"/>
            </a:solidFill>
            <a:prstDash val="sysDash"/>
          </a:ln>
        </p:spPr>
        <p:txBody>
          <a:bodyPr wrap="square">
            <a:spAutoFit/>
          </a:bodyPr>
          <a:lstStyle/>
          <a:p>
            <a:pPr indent="539750" algn="l">
              <a:lnSpc>
                <a:spcPct val="140000"/>
              </a:lnSpc>
            </a:pPr>
            <a:r>
              <a:rPr lang="zh-CN" altLang="en-US">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rPr>
              <a:t>作者既标举了“ 绝尘寰的宇宙意识”，又摒弃那种“在神奇的永恒面前的错愕”情态（闻一多评《春江花月夜》语）。他并不完全超然地对待自然界的变化发展，而是努力从自然规律中寻求“随缘自娱”的生活意义。所以，尽管这首词基本上是一种情怀寥落的秋的吟咏，读来却并不缺乏“触处生春”、引人向上的韵致。</a:t>
            </a:r>
          </a:p>
          <a:p>
            <a:pPr indent="539750" algn="l">
              <a:lnSpc>
                <a:spcPct val="140000"/>
              </a:lnSpc>
            </a:pPr>
            <a:r>
              <a:rPr lang="zh-CN" altLang="en-US">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rPr>
              <a:t>对于这首《水调歌头》历来都是推崇备至。胡仔《苕溪渔隐丛话》认为此词是写中秋的词里最好的一首。这首词仿佛是与明月的对话，在对话中探讨着人生的意义。既有理趣，又有情趣，很耐人寻味。因此九百年来传诵不衰。吴潜《霜天晓角》：“且唱东坡《水调》，清露下，满襟雪。”《水浒传》第三十回写八月十五“可唱个中秋对月对景的曲儿”，唱的就是这 “一支东坡学士中秋《水调歌》。”可见宋元时传唱之盛。全词意境豪放而阔大，情怀乐观而旷达，对明月的向往之情，对人间的眷恋之意，以及那浪漫的色彩，潇洒的风格和行云流水一般的语言，能给人们以健康的美学享受。</a:t>
            </a:r>
          </a:p>
        </p:txBody>
      </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6"/>
                                        </p:tgtEl>
                                        <p:attrNameLst>
                                          <p:attrName>style.visibility</p:attrName>
                                        </p:attrNameLst>
                                      </p:cBhvr>
                                      <p:to>
                                        <p:strVal val="visible"/>
                                      </p:to>
                                    </p:set>
                                    <p:animEffect transition="in" filter="wipe(left)">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8" name="组合 7"/>
          <p:cNvGrpSpPr/>
          <p:nvPr/>
        </p:nvGrpSpPr>
        <p:grpSpPr>
          <a:xfrm>
            <a:off x="2036865" y="1551740"/>
            <a:ext cx="7818018" cy="3204000"/>
            <a:chOff x="1420346" y="992948"/>
            <a:chExt cx="9111779" cy="3204000"/>
          </a:xfrm>
          <a:solidFill>
            <a:srgbClr val="F6F3F0"/>
          </a:solidFill>
        </p:grpSpPr>
        <p:grpSp>
          <p:nvGrpSpPr>
            <p:cNvPr id="7" name="组合 6"/>
            <p:cNvGrpSpPr/>
            <p:nvPr/>
          </p:nvGrpSpPr>
          <p:grpSpPr>
            <a:xfrm>
              <a:off x="1420346" y="992948"/>
              <a:ext cx="8923130" cy="3204000"/>
              <a:chOff x="1420346" y="992948"/>
              <a:chExt cx="8923130" cy="3204000"/>
            </a:xfrm>
            <a:grpFill/>
          </p:grpSpPr>
          <p:sp>
            <p:nvSpPr>
              <p:cNvPr id="23" name="矩形 22"/>
              <p:cNvSpPr/>
              <p:nvPr/>
            </p:nvSpPr>
            <p:spPr>
              <a:xfrm>
                <a:off x="1654588" y="1175615"/>
                <a:ext cx="8688888" cy="2838666"/>
              </a:xfrm>
              <a:prstGeom prst="rect">
                <a:avLst/>
              </a:prstGeom>
              <a:grpFill/>
              <a:ln>
                <a:noFill/>
              </a:ln>
              <a:effectLst>
                <a:outerShdw blurRad="431800" dist="381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a typeface="印品溜溜圆" panose="02000000000000000000" pitchFamily="2" charset="-122"/>
                </a:endParaRPr>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rcRect r="95370"/>
              <a:stretch>
                <a:fillRect/>
              </a:stretch>
            </p:blipFill>
            <p:spPr>
              <a:xfrm>
                <a:off x="1420346" y="992948"/>
                <a:ext cx="493334" cy="3204000"/>
              </a:xfrm>
              <a:prstGeom prst="rect">
                <a:avLst/>
              </a:prstGeom>
              <a:grpFill/>
            </p:spPr>
          </p:pic>
          <p:sp>
            <p:nvSpPr>
              <p:cNvPr id="25" name="矩形 24"/>
              <p:cNvSpPr/>
              <p:nvPr/>
            </p:nvSpPr>
            <p:spPr>
              <a:xfrm>
                <a:off x="1913680" y="1374280"/>
                <a:ext cx="8108481" cy="23710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印品溜溜圆" panose="02000000000000000000" pitchFamily="2" charset="-122"/>
                </a:endParaRPr>
              </a:p>
            </p:txBody>
          </p:sp>
        </p:grpSp>
        <p:pic>
          <p:nvPicPr>
            <p:cNvPr id="31" name="图片 30"/>
            <p:cNvPicPr>
              <a:picLocks noChangeAspect="1"/>
            </p:cNvPicPr>
            <p:nvPr/>
          </p:nvPicPr>
          <p:blipFill>
            <a:blip r:embed="rId3">
              <a:extLst>
                <a:ext uri="{28A0092B-C50C-407E-A947-70E740481C1C}">
                  <a14:useLocalDpi xmlns:a14="http://schemas.microsoft.com/office/drawing/2010/main" val="0"/>
                </a:ext>
              </a:extLst>
            </a:blip>
            <a:srcRect r="95370"/>
            <a:stretch>
              <a:fillRect/>
            </a:stretch>
          </p:blipFill>
          <p:spPr>
            <a:xfrm flipH="1">
              <a:off x="10038791" y="992948"/>
              <a:ext cx="493334" cy="3204000"/>
            </a:xfrm>
            <a:prstGeom prst="rect">
              <a:avLst/>
            </a:prstGeom>
            <a:grpFill/>
          </p:spPr>
        </p:pic>
      </p:grpSp>
      <p:pic>
        <p:nvPicPr>
          <p:cNvPr id="29" name="图片 28"/>
          <p:cNvPicPr>
            <a:picLocks noChangeAspect="1"/>
          </p:cNvPicPr>
          <p:nvPr/>
        </p:nvPicPr>
        <p:blipFill>
          <a:blip r:embed="rId4"/>
          <a:stretch>
            <a:fillRect/>
          </a:stretch>
        </p:blipFill>
        <p:spPr>
          <a:xfrm>
            <a:off x="8753066" y="3325625"/>
            <a:ext cx="201295" cy="548640"/>
          </a:xfrm>
          <a:prstGeom prst="rect">
            <a:avLst/>
          </a:prstGeom>
        </p:spPr>
      </p:pic>
      <p:grpSp>
        <p:nvGrpSpPr>
          <p:cNvPr id="13" name="组合 12"/>
          <p:cNvGrpSpPr/>
          <p:nvPr/>
        </p:nvGrpSpPr>
        <p:grpSpPr>
          <a:xfrm>
            <a:off x="3561796" y="2607926"/>
            <a:ext cx="826770" cy="826770"/>
            <a:chOff x="2959100" y="2641600"/>
            <a:chExt cx="698500" cy="698500"/>
          </a:xfrm>
          <a:solidFill>
            <a:srgbClr val="9C0100"/>
          </a:solidFill>
        </p:grpSpPr>
        <p:sp>
          <p:nvSpPr>
            <p:cNvPr id="14" name="Freeform 546"/>
            <p:cNvSpPr>
              <a:spLocks noEditPoints="1"/>
            </p:cNvSpPr>
            <p:nvPr/>
          </p:nvSpPr>
          <p:spPr bwMode="auto">
            <a:xfrm>
              <a:off x="3124201" y="2859089"/>
              <a:ext cx="393699" cy="332125"/>
            </a:xfrm>
            <a:custGeom>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grpFill/>
            <a:ln w="9525">
              <a:noFill/>
              <a:round/>
            </a:ln>
          </p:spPr>
          <p:txBody>
            <a:bodyPr vert="horz" wrap="square" lIns="91440" tIns="45720" rIns="91440" bIns="45720" numCol="1" anchor="t" anchorCtr="0" compatLnSpc="1"/>
            <a:lstStyle/>
            <a:p>
              <a:endParaRPr lang="zh-CN" altLang="en-US">
                <a:ea typeface="印品溜溜圆" panose="02000000000000000000" pitchFamily="2" charset="-122"/>
                <a:cs typeface="+mn-ea"/>
              </a:endParaRPr>
            </a:p>
          </p:txBody>
        </p:sp>
        <p:sp>
          <p:nvSpPr>
            <p:cNvPr id="15" name="椭圆 14"/>
            <p:cNvSpPr/>
            <p:nvPr/>
          </p:nvSpPr>
          <p:spPr>
            <a:xfrm>
              <a:off x="2959100" y="2641600"/>
              <a:ext cx="698500" cy="698500"/>
            </a:xfrm>
            <a:prstGeom prst="ellipse">
              <a:avLst/>
            </a:prstGeom>
            <a:noFill/>
            <a:ln w="28575">
              <a:solidFill>
                <a:srgbClr val="9C01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印品溜溜圆" panose="02000000000000000000" pitchFamily="2" charset="-122"/>
                <a:cs typeface="+mn-ea"/>
              </a:endParaRPr>
            </a:p>
          </p:txBody>
        </p:sp>
      </p:grpSp>
      <p:sp>
        <p:nvSpPr>
          <p:cNvPr id="16" name="文本框 15"/>
          <p:cNvSpPr txBox="1"/>
          <p:nvPr/>
        </p:nvSpPr>
        <p:spPr>
          <a:xfrm>
            <a:off x="4303828" y="2625360"/>
            <a:ext cx="4450080" cy="829945"/>
          </a:xfrm>
          <a:prstGeom prst="rect">
            <a:avLst/>
          </a:prstGeom>
          <a:noFill/>
        </p:spPr>
        <p:txBody>
          <a:bodyPr wrap="none" rtlCol="0" anchor="ctr">
            <a:spAutoFit/>
          </a:bodyPr>
          <a:lstStyle>
            <a:defPPr>
              <a:defRPr lang="zh-CN"/>
            </a:defPPr>
            <a:lvl1pPr algn="ctr">
              <a:defRPr sz="4000">
                <a:ln w="12700">
                  <a:solidFill>
                    <a:schemeClr val="tx1">
                      <a:lumMod val="75000"/>
                      <a:lumOff val="25000"/>
                    </a:schemeClr>
                  </a:solidFill>
                </a:ln>
                <a:solidFill>
                  <a:schemeClr val="tx1">
                    <a:lumMod val="75000"/>
                    <a:lumOff val="25000"/>
                  </a:schemeClr>
                </a:solidFill>
                <a:latin typeface="汉仪铸字美心体W" panose="00000500000000000000" pitchFamily="2" charset="-122"/>
                <a:ea typeface="汉仪铸字美心体W" panose="00000500000000000000" pitchFamily="2" charset="-122"/>
              </a:defRPr>
            </a:lvl1pPr>
          </a:lstStyle>
          <a:p>
            <a:r>
              <a:rPr lang="zh-CN" altLang="en-US" sz="4800">
                <a:ea typeface="印品溜溜圆" panose="02000000000000000000" pitchFamily="2" charset="-122"/>
                <a:cs typeface="+mn-ea"/>
              </a:rPr>
              <a:t>作者、名家评论</a:t>
            </a:r>
          </a:p>
        </p:txBody>
      </p:sp>
    </p:spTree>
  </p:cSld>
  <p:clrMapOvr>
    <a:masterClrMapping/>
  </p:clrMapOvr>
  <mc:AlternateContent xmlns:mc="http://schemas.openxmlformats.org/markup-compatibility/2006">
    <mc:Choice xmlns:p15="http://schemas.microsoft.com/office/powerpoint/2012/main" Requires="p15">
      <p:transition spd="slow" advTm="3000" p14:dur="6000">
        <p15:prstTrans prst="curtains"/>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nodeType="withGroup">
                            <p:stCondLst>
                              <p:cond delay="500"/>
                            </p:stCondLst>
                            <p:childTnLst>
                              <p:par>
                                <p:cTn id="12" presetID="42" presetClass="entr" presetSubtype="0" fill="hold" grpId="0" nodeType="afterEffec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 name="矩形 9"/>
          <p:cNvSpPr/>
          <p:nvPr/>
        </p:nvSpPr>
        <p:spPr>
          <a:xfrm>
            <a:off x="2805430" y="648970"/>
            <a:ext cx="8881745" cy="5262245"/>
          </a:xfrm>
          <a:prstGeom prst="rect">
            <a:avLst/>
          </a:prstGeom>
          <a:noFill/>
        </p:spPr>
        <p:txBody>
          <a:bodyPr wrap="square" rtlCol="0">
            <a:spAutoFit/>
          </a:bodyPr>
          <a:lstStyle/>
          <a:p>
            <a:pPr algn="just"/>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苏轼（1037年1月8日－1101年8月24日）字子瞻，又字和仲，自号“东坡居士”，世称“苏东坡”。汉族，眉州眉山（今四川眉山，北宋时为眉山城）人，祖籍栾城。北宋伟大的散文家、书画家、文学家、词人、诗人，是豪放派词人的主要代表。</a:t>
            </a:r>
          </a:p>
          <a:p>
            <a:pPr algn="just"/>
            <a:r>
              <a:rPr sz="2400">
                <a:latin typeface="楷体" panose="02010609060101010101" charset="-122"/>
                <a:ea typeface="楷体" panose="02010609060101010101" charset="-122"/>
                <a:cs typeface="楷体" panose="02010609060101010101" charset="-122"/>
              </a:rPr>
              <a:t>    苏轼和父亲苏洵，弟弟苏辙合称为唐宋八大家中的“三苏”。他在文学艺术方面堪称全才。其文汪洋恣肆，明白畅达，与欧阳修并称欧苏，为唐宋八大家之一；诗清新豪健，善用夸张比喻，在艺术表现方面独具风格，与黄庭坚并称苏黄；词开豪放一派，对后代很有影响，与辛弃疾并称苏辛；书法擅长行书、楷书，能自创新意，用笔丰腴跌宕，有天真烂漫之趣，与黄庭坚、米芾、蔡襄并称宋四家；画学文同，喜作枯木怪石，论画主张神似。著有《苏东坡全集》和《东坡乐府》等。</a:t>
            </a:r>
          </a:p>
          <a:p>
            <a:pPr algn="just"/>
            <a:r>
              <a:rPr sz="2400">
                <a:latin typeface="楷体" panose="02010609060101010101" charset="-122"/>
                <a:ea typeface="楷体" panose="02010609060101010101" charset="-122"/>
                <a:cs typeface="楷体" panose="02010609060101010101" charset="-122"/>
              </a:rPr>
              <a:t>    苏轼代表作品有：《水调歌头》《赤壁赋》《念奴娇·赤壁怀古》《定风波》《江城子·密州出猎》《饮湖上初晴后雨》等</a:t>
            </a:r>
          </a:p>
        </p:txBody>
      </p:sp>
      <p:grpSp>
        <p:nvGrpSpPr>
          <p:cNvPr id="8" name="组合 7"/>
          <p:cNvGrpSpPr/>
          <p:nvPr/>
        </p:nvGrpSpPr>
        <p:grpSpPr>
          <a:xfrm>
            <a:off x="1815178" y="1724505"/>
            <a:ext cx="686000" cy="2408872"/>
            <a:chOff x="1709713" y="1504991"/>
            <a:chExt cx="979865" cy="3440769"/>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1709713" y="1504991"/>
              <a:ext cx="951727" cy="3440769"/>
            </a:xfrm>
            <a:prstGeom prst="rect">
              <a:avLst/>
            </a:prstGeom>
          </p:spPr>
        </p:pic>
        <p:sp>
          <p:nvSpPr>
            <p:cNvPr id="12" name="文本框 11"/>
            <p:cNvSpPr txBox="1"/>
            <p:nvPr/>
          </p:nvSpPr>
          <p:spPr>
            <a:xfrm>
              <a:off x="1725418" y="1611716"/>
              <a:ext cx="964160" cy="3263705"/>
            </a:xfrm>
            <a:prstGeom prst="rect">
              <a:avLst/>
            </a:prstGeom>
            <a:noFill/>
          </p:spPr>
          <p:txBody>
            <a:bodyPr vert="eaVert" wrap="square" rtlCol="0">
              <a:spAutoFit/>
            </a:bodyPr>
            <a:lstStyle/>
            <a:p>
              <a:pPr algn="ctr"/>
              <a:r>
                <a:rPr lang="zh-CN" altLang="zh-CN" sz="3200" b="1">
                  <a:solidFill>
                    <a:schemeClr val="tx1">
                      <a:lumMod val="75000"/>
                      <a:lumOff val="25000"/>
                    </a:schemeClr>
                  </a:solidFill>
                  <a:ea typeface="印品溜溜圆" panose="02000000000000000000" pitchFamily="2" charset="-122"/>
                  <a:cs typeface="+mn-ea"/>
                </a:rPr>
                <a:t>作者其人</a:t>
              </a:r>
            </a:p>
          </p:txBody>
        </p:sp>
      </p:gr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1" presetClass="entr" presetSubtype="0" fill="hold" grpId="0" nodeType="afterEffect">
                                  <p:stCondLst>
                                    <p:cond delay="0"/>
                                  </p:stCondLst>
                                  <p:iterate type="lt">
                                    <p:tmPct val="10000"/>
                                  </p:iterate>
                                  <p:childTnLst>
                                    <p:set>
                                      <p:cBhvr>
                                        <p:cTn id="7" dur="1" fill="hold">
                                          <p:stCondLst>
                                            <p:cond delay="0"/>
                                          </p:stCondLst>
                                        </p:cTn>
                                        <p:tgtEl>
                                          <p:spTgt spid="10"/>
                                        </p:tgtEl>
                                        <p:attrNameLst>
                                          <p:attrName>style.visibility</p:attrName>
                                        </p:attrNameLst>
                                      </p:cBhvr>
                                      <p:to>
                                        <p:strVal val="visible"/>
                                      </p:to>
                                    </p:set>
                                    <p:anim calcmode="lin" valueType="num">
                                      <p:cBhvr>
                                        <p:cTn id="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9" dur="500" fill="hold"/>
                                        <p:tgtEl>
                                          <p:spTgt spid="10"/>
                                        </p:tgtEl>
                                        <p:attrNameLst>
                                          <p:attrName>ppt_y</p:attrName>
                                        </p:attrNameLst>
                                      </p:cBhvr>
                                      <p:tavLst>
                                        <p:tav tm="0">
                                          <p:val>
                                            <p:strVal val="#ppt_y"/>
                                          </p:val>
                                        </p:tav>
                                        <p:tav tm="100000">
                                          <p:val>
                                            <p:strVal val="#ppt_y"/>
                                          </p:val>
                                        </p:tav>
                                      </p:tavLst>
                                    </p:anim>
                                    <p:anim calcmode="lin" valueType="num">
                                      <p:cBhvr>
                                        <p:cTn id="1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2" dur="500" tmFilter="0,0; .5, 1; 1, 1"/>
                                        <p:tgtEl>
                                          <p:spTgt spid="10"/>
                                        </p:tgtEl>
                                      </p:cBhvr>
                                    </p:animEffect>
                                  </p:childTnLst>
                                </p:cTn>
                              </p:par>
                              <p:par>
                                <p:cTn id="13" presetID="42"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 name="矩形 9"/>
          <p:cNvSpPr/>
          <p:nvPr/>
        </p:nvSpPr>
        <p:spPr>
          <a:xfrm>
            <a:off x="2693035" y="1222375"/>
            <a:ext cx="8881745" cy="3412490"/>
          </a:xfrm>
          <a:prstGeom prst="rect">
            <a:avLst/>
          </a:prstGeom>
          <a:noFill/>
        </p:spPr>
        <p:txBody>
          <a:bodyPr wrap="square" rtlCol="0">
            <a:spAutoFit/>
          </a:bodyPr>
          <a:lstStyle/>
          <a:p>
            <a:pPr algn="just">
              <a:lnSpc>
                <a:spcPct val="18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胡仔《渔隐丛话后集》卷三十九：中秋词，自东坡《水调歌头》一出，余词俱废。</a:t>
            </a:r>
          </a:p>
          <a:p>
            <a:pPr algn="just">
              <a:lnSpc>
                <a:spcPct val="180000"/>
              </a:lnSpc>
            </a:pPr>
            <a:r>
              <a:rPr sz="2400">
                <a:latin typeface="楷体" panose="02010609060101010101" charset="-122"/>
                <a:ea typeface="楷体" panose="02010609060101010101" charset="-122"/>
                <a:cs typeface="楷体" panose="02010609060101010101" charset="-122"/>
              </a:rPr>
              <a:t>    清程洪、先著《词洁》：此词前半自是天仙化人之笔。</a:t>
            </a:r>
          </a:p>
          <a:p>
            <a:pPr algn="just">
              <a:lnSpc>
                <a:spcPct val="180000"/>
              </a:lnSpc>
            </a:pPr>
            <a:r>
              <a:rPr sz="2400">
                <a:latin typeface="楷体" panose="02010609060101010101" charset="-122"/>
                <a:ea typeface="楷体" panose="02010609060101010101" charset="-122"/>
                <a:cs typeface="楷体" panose="02010609060101010101" charset="-122"/>
              </a:rPr>
              <a:t>    王国维《人间词话》：东坡之《水调歌头》，则伫兴之作，格高千古，不能以常调论也</a:t>
            </a:r>
            <a:r>
              <a:rPr lang="zh-CN" sz="2400">
                <a:latin typeface="楷体" panose="02010609060101010101" charset="-122"/>
                <a:ea typeface="楷体" panose="02010609060101010101" charset="-122"/>
                <a:cs typeface="楷体" panose="02010609060101010101" charset="-122"/>
              </a:rPr>
              <a:t>。</a:t>
            </a:r>
          </a:p>
        </p:txBody>
      </p:sp>
      <p:grpSp>
        <p:nvGrpSpPr>
          <p:cNvPr id="8" name="组合 7"/>
          <p:cNvGrpSpPr/>
          <p:nvPr/>
        </p:nvGrpSpPr>
        <p:grpSpPr>
          <a:xfrm>
            <a:off x="1815178" y="1724505"/>
            <a:ext cx="686000" cy="2408872"/>
            <a:chOff x="1709713" y="1504991"/>
            <a:chExt cx="979865" cy="3440769"/>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1709713" y="1504991"/>
              <a:ext cx="951727" cy="3440769"/>
            </a:xfrm>
            <a:prstGeom prst="rect">
              <a:avLst/>
            </a:prstGeom>
          </p:spPr>
        </p:pic>
        <p:sp>
          <p:nvSpPr>
            <p:cNvPr id="12" name="文本框 11"/>
            <p:cNvSpPr txBox="1"/>
            <p:nvPr/>
          </p:nvSpPr>
          <p:spPr>
            <a:xfrm>
              <a:off x="1725418" y="1611716"/>
              <a:ext cx="964160" cy="3263705"/>
            </a:xfrm>
            <a:prstGeom prst="rect">
              <a:avLst/>
            </a:prstGeom>
            <a:noFill/>
          </p:spPr>
          <p:txBody>
            <a:bodyPr vert="eaVert" wrap="square" rtlCol="0">
              <a:spAutoFit/>
            </a:bodyPr>
            <a:lstStyle/>
            <a:p>
              <a:pPr algn="ctr"/>
              <a:r>
                <a:rPr lang="zh-CN" altLang="zh-CN" sz="3200" b="1">
                  <a:solidFill>
                    <a:schemeClr val="tx1">
                      <a:lumMod val="75000"/>
                      <a:lumOff val="25000"/>
                    </a:schemeClr>
                  </a:solidFill>
                  <a:ea typeface="印品溜溜圆" panose="02000000000000000000" pitchFamily="2" charset="-122"/>
                  <a:cs typeface="+mn-ea"/>
                </a:rPr>
                <a:t>名家评论</a:t>
              </a:r>
            </a:p>
          </p:txBody>
        </p:sp>
      </p:grpSp>
      <p:pic>
        <p:nvPicPr>
          <p:cNvPr id="13" name="New picture"/>
          <p:cNvPicPr/>
          <p:nvPr/>
        </p:nvPicPr>
        <p:blipFill>
          <a:blip r:embed="rId4"/>
          <a:stretch>
            <a:fillRect/>
          </a:stretch>
        </p:blipFill>
        <p:spPr>
          <a:xfrm>
            <a:off x="10312400" y="11290300"/>
            <a:ext cx="304800" cy="228600"/>
          </a:xfrm>
          <a:prstGeom prst="cube">
            <a:avLst/>
          </a:prstGeom>
        </p:spPr>
      </p:pic>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1" presetClass="entr" presetSubtype="0" fill="hold" grpId="0" nodeType="afterEffect">
                                  <p:stCondLst>
                                    <p:cond delay="0"/>
                                  </p:stCondLst>
                                  <p:iterate type="lt">
                                    <p:tmPct val="10000"/>
                                  </p:iterate>
                                  <p:childTnLst>
                                    <p:set>
                                      <p:cBhvr>
                                        <p:cTn id="7" dur="1" fill="hold">
                                          <p:stCondLst>
                                            <p:cond delay="0"/>
                                          </p:stCondLst>
                                        </p:cTn>
                                        <p:tgtEl>
                                          <p:spTgt spid="10"/>
                                        </p:tgtEl>
                                        <p:attrNameLst>
                                          <p:attrName>style.visibility</p:attrName>
                                        </p:attrNameLst>
                                      </p:cBhvr>
                                      <p:to>
                                        <p:strVal val="visible"/>
                                      </p:to>
                                    </p:set>
                                    <p:anim calcmode="lin" valueType="num">
                                      <p:cBhvr>
                                        <p:cTn id="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9" dur="500" fill="hold"/>
                                        <p:tgtEl>
                                          <p:spTgt spid="10"/>
                                        </p:tgtEl>
                                        <p:attrNameLst>
                                          <p:attrName>ppt_y</p:attrName>
                                        </p:attrNameLst>
                                      </p:cBhvr>
                                      <p:tavLst>
                                        <p:tav tm="0">
                                          <p:val>
                                            <p:strVal val="#ppt_y"/>
                                          </p:val>
                                        </p:tav>
                                        <p:tav tm="100000">
                                          <p:val>
                                            <p:strVal val="#ppt_y"/>
                                          </p:val>
                                        </p:tav>
                                      </p:tavLst>
                                    </p:anim>
                                    <p:anim calcmode="lin" valueType="num">
                                      <p:cBhvr>
                                        <p:cTn id="1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2" dur="500" tmFilter="0,0; .5, 1; 1, 1"/>
                                        <p:tgtEl>
                                          <p:spTgt spid="10"/>
                                        </p:tgtEl>
                                      </p:cBhvr>
                                    </p:animEffect>
                                  </p:childTnLst>
                                </p:cTn>
                              </p:par>
                              <p:par>
                                <p:cTn id="13" presetID="42"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2975610" y="620395"/>
            <a:ext cx="7447915" cy="4399915"/>
          </a:xfrm>
          <a:prstGeom prst="rect">
            <a:avLst/>
          </a:prstGeom>
          <a:noFill/>
        </p:spPr>
        <p:txBody>
          <a:bodyPr wrap="square" rtlCol="0" anchor="t">
            <a:spAutoFit/>
          </a:bodyPr>
          <a:lstStyle/>
          <a:p>
            <a:r>
              <a:rPr lang="zh-CN" altLang="en-US" sz="2800">
                <a:latin typeface="黑体" panose="02010609060101010101" charset="-122"/>
                <a:ea typeface="黑体" panose="02010609060101010101" charset="-122"/>
              </a:rPr>
              <a:t>丙辰中秋，欢饮达旦，大醉，作此篇，兼怀子由。</a:t>
            </a:r>
          </a:p>
          <a:p>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　 明月几时有，把酒问青天。不知天上宫阙，今夕是何年。我欲乘风归去，又恐琼楼玉宇，高处不胜寒。起舞弄清影，何似在人间。</a:t>
            </a:r>
          </a:p>
          <a:p>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　 转朱阁，低绮户，照无眠。不应有恨，何事长向别时圆？人有悲欢离合，月有阴晴圆缺，此事古难全。但愿人长久，千里共婵娟。</a:t>
            </a: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51979" t="29442" r="28125" b="53334"/>
          <a:stretch>
            <a:fillRect/>
          </a:stretch>
        </p:blipFill>
        <p:spPr>
          <a:xfrm>
            <a:off x="-76835" y="1557020"/>
            <a:ext cx="2521585" cy="1316355"/>
          </a:xfrm>
          <a:prstGeom prst="rect">
            <a:avLst/>
          </a:prstGeom>
        </p:spPr>
      </p:pic>
      <p:grpSp>
        <p:nvGrpSpPr>
          <p:cNvPr id="17" name="组合 16"/>
          <p:cNvGrpSpPr/>
          <p:nvPr/>
        </p:nvGrpSpPr>
        <p:grpSpPr>
          <a:xfrm>
            <a:off x="399415" y="1700530"/>
            <a:ext cx="2282825" cy="2239645"/>
            <a:chOff x="3321630" y="3089190"/>
            <a:chExt cx="3393912" cy="3809530"/>
          </a:xfrm>
        </p:grpSpPr>
        <p:pic>
          <p:nvPicPr>
            <p:cNvPr id="19" name="图片 18"/>
            <p:cNvPicPr>
              <a:picLocks noChangeAspect="1"/>
            </p:cNvPicPr>
            <p:nvPr/>
          </p:nvPicPr>
          <p:blipFill>
            <a:blip r:embed="rId4">
              <a:extLst>
                <a:ext uri="{28A0092B-C50C-407E-A947-70E740481C1C}">
                  <a14:useLocalDpi xmlns:a14="http://schemas.microsoft.com/office/drawing/2010/main" val="0"/>
                </a:ext>
              </a:extLst>
            </a:blip>
            <a:srcRect l="4217" r="40500" b="46667"/>
            <a:stretch>
              <a:fillRect/>
            </a:stretch>
          </p:blipFill>
          <p:spPr>
            <a:xfrm>
              <a:off x="3321630" y="3089190"/>
              <a:ext cx="3393912" cy="3809530"/>
            </a:xfrm>
            <a:prstGeom prst="rect">
              <a:avLst/>
            </a:prstGeom>
          </p:spPr>
        </p:pic>
        <p:sp>
          <p:nvSpPr>
            <p:cNvPr id="20" name="矩形 19"/>
            <p:cNvSpPr/>
            <p:nvPr/>
          </p:nvSpPr>
          <p:spPr>
            <a:xfrm>
              <a:off x="4757351" y="3991232"/>
              <a:ext cx="996447" cy="1186249"/>
            </a:xfrm>
            <a:prstGeom prst="rect">
              <a:avLst/>
            </a:prstGeom>
            <a:solidFill>
              <a:srgbClr val="E60B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楷体" panose="02010609060101010101" charset="-122"/>
                <a:ea typeface="楷体" panose="02010609060101010101" charset="-122"/>
              </a:endParaRPr>
            </a:p>
          </p:txBody>
        </p:sp>
        <p:sp>
          <p:nvSpPr>
            <p:cNvPr id="21" name="矩形 20"/>
            <p:cNvSpPr/>
            <p:nvPr/>
          </p:nvSpPr>
          <p:spPr>
            <a:xfrm>
              <a:off x="4748614" y="5151868"/>
              <a:ext cx="837254" cy="1289178"/>
            </a:xfrm>
            <a:prstGeom prst="rect">
              <a:avLst/>
            </a:prstGeom>
            <a:solidFill>
              <a:srgbClr val="E60B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楷体" panose="02010609060101010101" charset="-122"/>
                <a:ea typeface="楷体" panose="02010609060101010101" charset="-122"/>
              </a:endParaRPr>
            </a:p>
          </p:txBody>
        </p:sp>
      </p:grpSp>
      <p:sp>
        <p:nvSpPr>
          <p:cNvPr id="4" name="矩形 3"/>
          <p:cNvSpPr/>
          <p:nvPr/>
        </p:nvSpPr>
        <p:spPr>
          <a:xfrm>
            <a:off x="1129983" y="1975230"/>
            <a:ext cx="1021715" cy="2122805"/>
          </a:xfrm>
          <a:prstGeom prst="rect">
            <a:avLst/>
          </a:prstGeom>
          <a:noFill/>
          <a:ln>
            <a:noFill/>
          </a:ln>
        </p:spPr>
        <p:txBody>
          <a:bodyPr wrap="none" rtlCol="0" anchor="t">
            <a:spAutoFit/>
            <a:scene3d>
              <a:camera prst="perspectiveFront" fov="5400000"/>
              <a:lightRig rig="threePt" dir="t">
                <a:rot lat="0" lon="0" rev="5400000"/>
              </a:lightRig>
            </a:scene3d>
            <a:sp3d extrusionH="260350"/>
          </a:bodyPr>
          <a:lstStyle/>
          <a:p>
            <a:pPr algn="ctr"/>
            <a:r>
              <a:rPr lang="zh-CN" altLang="en-US" sz="6600" b="1">
                <a:gradFill>
                  <a:gsLst>
                    <a:gs pos="58000">
                      <a:schemeClr val="tx1"/>
                    </a:gs>
                    <a:gs pos="100000">
                      <a:schemeClr val="tx1">
                        <a:alpha val="0"/>
                      </a:schemeClr>
                    </a:gs>
                    <a:gs pos="0">
                      <a:schemeClr val="tx1">
                        <a:lumMod val="50000"/>
                        <a:lumOff val="50000"/>
                      </a:schemeClr>
                    </a:gs>
                  </a:gsLst>
                </a:gradFill>
                <a:effectLst/>
                <a:latin typeface="楷体" panose="02010609060101010101" charset="-122"/>
                <a:ea typeface="楷体" panose="02010609060101010101" charset="-122"/>
              </a:rPr>
              <a:t>原</a:t>
            </a:r>
          </a:p>
          <a:p>
            <a:pPr algn="ctr"/>
            <a:r>
              <a:rPr lang="zh-CN" altLang="en-US" sz="6600" b="1">
                <a:gradFill>
                  <a:gsLst>
                    <a:gs pos="58000">
                      <a:schemeClr val="tx1"/>
                    </a:gs>
                    <a:gs pos="100000">
                      <a:schemeClr val="tx1">
                        <a:alpha val="0"/>
                      </a:schemeClr>
                    </a:gs>
                    <a:gs pos="0">
                      <a:schemeClr val="tx1">
                        <a:lumMod val="50000"/>
                        <a:lumOff val="50000"/>
                      </a:schemeClr>
                    </a:gs>
                  </a:gsLst>
                </a:gradFill>
                <a:effectLst/>
                <a:latin typeface="楷体" panose="02010609060101010101" charset="-122"/>
                <a:ea typeface="楷体" panose="02010609060101010101" charset="-122"/>
              </a:rPr>
              <a:t>文</a:t>
            </a:r>
          </a:p>
        </p:txBody>
      </p:sp>
    </p:spTree>
  </p:cSld>
  <p:clrMapOvr>
    <a:masterClrMapping/>
  </p:clrMapOvr>
  <mc:AlternateContent xmlns:mc="http://schemas.openxmlformats.org/markup-compatibility/2006">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with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8" name="组合 7"/>
          <p:cNvGrpSpPr/>
          <p:nvPr/>
        </p:nvGrpSpPr>
        <p:grpSpPr>
          <a:xfrm>
            <a:off x="2036865" y="1808915"/>
            <a:ext cx="7818018" cy="3204000"/>
            <a:chOff x="1420346" y="992948"/>
            <a:chExt cx="9111779" cy="3204000"/>
          </a:xfrm>
          <a:solidFill>
            <a:srgbClr val="F6F3F0"/>
          </a:solidFill>
        </p:grpSpPr>
        <p:grpSp>
          <p:nvGrpSpPr>
            <p:cNvPr id="7" name="组合 6"/>
            <p:cNvGrpSpPr/>
            <p:nvPr/>
          </p:nvGrpSpPr>
          <p:grpSpPr>
            <a:xfrm>
              <a:off x="1420346" y="992948"/>
              <a:ext cx="8923130" cy="3204000"/>
              <a:chOff x="1420346" y="992948"/>
              <a:chExt cx="8923130" cy="3204000"/>
            </a:xfrm>
            <a:grpFill/>
          </p:grpSpPr>
          <p:sp>
            <p:nvSpPr>
              <p:cNvPr id="23" name="矩形 22"/>
              <p:cNvSpPr/>
              <p:nvPr/>
            </p:nvSpPr>
            <p:spPr>
              <a:xfrm>
                <a:off x="1654588" y="1175615"/>
                <a:ext cx="8688888" cy="2838666"/>
              </a:xfrm>
              <a:prstGeom prst="rect">
                <a:avLst/>
              </a:prstGeom>
              <a:grpFill/>
              <a:ln>
                <a:noFill/>
              </a:ln>
              <a:effectLst>
                <a:outerShdw blurRad="431800" dist="381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a typeface="印品溜溜圆" panose="02000000000000000000" pitchFamily="2" charset="-122"/>
                </a:endParaRPr>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rcRect r="95370"/>
              <a:stretch>
                <a:fillRect/>
              </a:stretch>
            </p:blipFill>
            <p:spPr>
              <a:xfrm>
                <a:off x="1420346" y="992948"/>
                <a:ext cx="493334" cy="3204000"/>
              </a:xfrm>
              <a:prstGeom prst="rect">
                <a:avLst/>
              </a:prstGeom>
              <a:grpFill/>
            </p:spPr>
          </p:pic>
          <p:sp>
            <p:nvSpPr>
              <p:cNvPr id="25" name="矩形 24"/>
              <p:cNvSpPr/>
              <p:nvPr/>
            </p:nvSpPr>
            <p:spPr>
              <a:xfrm>
                <a:off x="1913680" y="1374280"/>
                <a:ext cx="8108481" cy="23710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印品溜溜圆" panose="02000000000000000000" pitchFamily="2" charset="-122"/>
                </a:endParaRPr>
              </a:p>
            </p:txBody>
          </p:sp>
        </p:grpSp>
        <p:pic>
          <p:nvPicPr>
            <p:cNvPr id="31" name="图片 30"/>
            <p:cNvPicPr>
              <a:picLocks noChangeAspect="1"/>
            </p:cNvPicPr>
            <p:nvPr/>
          </p:nvPicPr>
          <p:blipFill>
            <a:blip r:embed="rId3">
              <a:extLst>
                <a:ext uri="{28A0092B-C50C-407E-A947-70E740481C1C}">
                  <a14:useLocalDpi xmlns:a14="http://schemas.microsoft.com/office/drawing/2010/main" val="0"/>
                </a:ext>
              </a:extLst>
            </a:blip>
            <a:srcRect r="95370"/>
            <a:stretch>
              <a:fillRect/>
            </a:stretch>
          </p:blipFill>
          <p:spPr>
            <a:xfrm flipH="1">
              <a:off x="10038791" y="992948"/>
              <a:ext cx="493334" cy="3204000"/>
            </a:xfrm>
            <a:prstGeom prst="rect">
              <a:avLst/>
            </a:prstGeom>
            <a:grpFill/>
          </p:spPr>
        </p:pic>
      </p:grpSp>
      <p:pic>
        <p:nvPicPr>
          <p:cNvPr id="29" name="图片 28"/>
          <p:cNvPicPr>
            <a:picLocks noChangeAspect="1"/>
          </p:cNvPicPr>
          <p:nvPr/>
        </p:nvPicPr>
        <p:blipFill>
          <a:blip r:embed="rId4"/>
          <a:stretch>
            <a:fillRect/>
          </a:stretch>
        </p:blipFill>
        <p:spPr>
          <a:xfrm>
            <a:off x="8753066" y="3582800"/>
            <a:ext cx="201295" cy="548640"/>
          </a:xfrm>
          <a:prstGeom prst="rect">
            <a:avLst/>
          </a:prstGeom>
        </p:spPr>
      </p:pic>
      <p:grpSp>
        <p:nvGrpSpPr>
          <p:cNvPr id="13" name="组合 12"/>
          <p:cNvGrpSpPr/>
          <p:nvPr/>
        </p:nvGrpSpPr>
        <p:grpSpPr>
          <a:xfrm>
            <a:off x="3561796" y="2865101"/>
            <a:ext cx="826770" cy="826770"/>
            <a:chOff x="2959100" y="2641600"/>
            <a:chExt cx="698500" cy="698500"/>
          </a:xfrm>
          <a:solidFill>
            <a:srgbClr val="9C0100"/>
          </a:solidFill>
        </p:grpSpPr>
        <p:sp>
          <p:nvSpPr>
            <p:cNvPr id="14" name="Freeform 546"/>
            <p:cNvSpPr>
              <a:spLocks noEditPoints="1"/>
            </p:cNvSpPr>
            <p:nvPr/>
          </p:nvSpPr>
          <p:spPr bwMode="auto">
            <a:xfrm>
              <a:off x="3124201" y="2859089"/>
              <a:ext cx="393699" cy="332125"/>
            </a:xfrm>
            <a:custGeom>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grpFill/>
            <a:ln w="9525">
              <a:noFill/>
              <a:round/>
            </a:ln>
          </p:spPr>
          <p:txBody>
            <a:bodyPr vert="horz" wrap="square" lIns="91440" tIns="45720" rIns="91440" bIns="45720" numCol="1" anchor="t" anchorCtr="0" compatLnSpc="1"/>
            <a:lstStyle/>
            <a:p>
              <a:endParaRPr lang="zh-CN" altLang="en-US">
                <a:ea typeface="印品溜溜圆" panose="02000000000000000000" pitchFamily="2" charset="-122"/>
                <a:cs typeface="+mn-ea"/>
              </a:endParaRPr>
            </a:p>
          </p:txBody>
        </p:sp>
        <p:sp>
          <p:nvSpPr>
            <p:cNvPr id="15" name="椭圆 14"/>
            <p:cNvSpPr/>
            <p:nvPr/>
          </p:nvSpPr>
          <p:spPr>
            <a:xfrm>
              <a:off x="2959100" y="2641600"/>
              <a:ext cx="698500" cy="698500"/>
            </a:xfrm>
            <a:prstGeom prst="ellipse">
              <a:avLst/>
            </a:prstGeom>
            <a:noFill/>
            <a:ln w="28575">
              <a:solidFill>
                <a:srgbClr val="9C01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印品溜溜圆" panose="02000000000000000000" pitchFamily="2" charset="-122"/>
                <a:cs typeface="+mn-ea"/>
              </a:endParaRPr>
            </a:p>
          </p:txBody>
        </p:sp>
      </p:grpSp>
      <p:sp>
        <p:nvSpPr>
          <p:cNvPr id="16" name="文本框 15"/>
          <p:cNvSpPr txBox="1"/>
          <p:nvPr/>
        </p:nvSpPr>
        <p:spPr>
          <a:xfrm>
            <a:off x="4761028" y="2744105"/>
            <a:ext cx="3535680" cy="1106805"/>
          </a:xfrm>
          <a:prstGeom prst="rect">
            <a:avLst/>
          </a:prstGeom>
          <a:noFill/>
        </p:spPr>
        <p:txBody>
          <a:bodyPr wrap="none" rtlCol="0" anchor="ctr">
            <a:spAutoFit/>
          </a:bodyPr>
          <a:lstStyle>
            <a:defPPr>
              <a:defRPr lang="zh-CN"/>
            </a:defPPr>
            <a:lvl1pPr algn="ctr">
              <a:defRPr sz="4000">
                <a:ln w="12700">
                  <a:solidFill>
                    <a:schemeClr val="tx1">
                      <a:lumMod val="75000"/>
                      <a:lumOff val="25000"/>
                    </a:schemeClr>
                  </a:solidFill>
                </a:ln>
                <a:solidFill>
                  <a:schemeClr val="tx1">
                    <a:lumMod val="75000"/>
                    <a:lumOff val="25000"/>
                  </a:schemeClr>
                </a:solidFill>
                <a:latin typeface="汉仪铸字美心体W" panose="00000500000000000000" pitchFamily="2" charset="-122"/>
                <a:ea typeface="汉仪铸字美心体W" panose="00000500000000000000" pitchFamily="2" charset="-122"/>
              </a:defRPr>
            </a:lvl1pPr>
          </a:lstStyle>
          <a:p>
            <a:r>
              <a:rPr lang="zh-CN" altLang="en-US" sz="6600">
                <a:ea typeface="印品溜溜圆" panose="02000000000000000000" pitchFamily="2" charset="-122"/>
                <a:cs typeface="+mn-ea"/>
              </a:rPr>
              <a:t>背景知识</a:t>
            </a:r>
          </a:p>
        </p:txBody>
      </p:sp>
    </p:spTree>
  </p:cSld>
  <p:clrMapOvr>
    <a:masterClrMapping/>
  </p:clrMapOvr>
  <mc:AlternateContent xmlns:mc="http://schemas.openxmlformats.org/markup-compatibility/2006">
    <mc:Choice xmlns:p15="http://schemas.microsoft.com/office/powerpoint/2012/main" Requires="p15">
      <p:transition spd="slow" advTm="3000" p14:dur="6000">
        <p15:prstTrans prst="curtains"/>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nodeType="withGroup">
                            <p:stCondLst>
                              <p:cond delay="500"/>
                            </p:stCondLst>
                            <p:childTnLst>
                              <p:par>
                                <p:cTn id="12" presetID="42" presetClass="entr" presetSubtype="0" fill="hold" grpId="0" nodeType="afterEffec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6" name="矩形 15"/>
          <p:cNvSpPr/>
          <p:nvPr/>
        </p:nvSpPr>
        <p:spPr>
          <a:xfrm>
            <a:off x="2660690" y="1738583"/>
            <a:ext cx="7726053" cy="2399665"/>
          </a:xfrm>
          <a:prstGeom prst="rect">
            <a:avLst/>
          </a:prstGeom>
        </p:spPr>
        <p:txBody>
          <a:bodyPr wrap="square">
            <a:spAutoFit/>
          </a:bodyPr>
          <a:lstStyle/>
          <a:p>
            <a:pPr indent="539750" algn="just">
              <a:lnSpc>
                <a:spcPts val="3600"/>
              </a:lnSpc>
            </a:pPr>
            <a:r>
              <a:rPr>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水调歌头，词牌名。唐朝大曲有《水调歌》，据《隋唐嘉话》，为隋炀帝凿汴河时所作。宋乐入“中吕调”，见《碧鸡漫志》卷四。凡大曲有“歌头”，此殆裁截其首段为之。九十五字，前后片各四平韵。亦有前后片两六言句夹叶仄韵者，有平仄互叶几于句句用韵者。 有元会曲、凯歌、台城游、江南好、花犯念奴等异名。</a:t>
            </a:r>
          </a:p>
        </p:txBody>
      </p:sp>
      <p:grpSp>
        <p:nvGrpSpPr>
          <p:cNvPr id="3" name="组合 2"/>
          <p:cNvGrpSpPr/>
          <p:nvPr/>
        </p:nvGrpSpPr>
        <p:grpSpPr>
          <a:xfrm>
            <a:off x="1639814" y="1704884"/>
            <a:ext cx="686000" cy="2408872"/>
            <a:chOff x="1709713" y="1504991"/>
            <a:chExt cx="979865" cy="3440769"/>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1709713" y="1504991"/>
              <a:ext cx="951727" cy="3440769"/>
            </a:xfrm>
            <a:prstGeom prst="rect">
              <a:avLst/>
            </a:prstGeom>
          </p:spPr>
        </p:pic>
        <p:sp>
          <p:nvSpPr>
            <p:cNvPr id="5" name="文本框 4"/>
            <p:cNvSpPr txBox="1"/>
            <p:nvPr/>
          </p:nvSpPr>
          <p:spPr>
            <a:xfrm>
              <a:off x="1722414" y="1611716"/>
              <a:ext cx="967164" cy="3263705"/>
            </a:xfrm>
            <a:prstGeom prst="rect">
              <a:avLst/>
            </a:prstGeom>
            <a:noFill/>
          </p:spPr>
          <p:txBody>
            <a:bodyPr vert="eaVert" wrap="square" rtlCol="0">
              <a:spAutoFit/>
            </a:bodyPr>
            <a:lstStyle/>
            <a:p>
              <a:pPr algn="ctr"/>
              <a:r>
                <a:rPr lang="zh-CN" altLang="en-US" sz="3200" b="1">
                  <a:solidFill>
                    <a:schemeClr val="tx1">
                      <a:lumMod val="75000"/>
                      <a:lumOff val="25000"/>
                    </a:schemeClr>
                  </a:solidFill>
                  <a:ea typeface="印品溜溜圆" panose="02000000000000000000" pitchFamily="2" charset="-122"/>
                  <a:cs typeface="+mn-ea"/>
                </a:rPr>
                <a:t>背景知识</a:t>
              </a:r>
            </a:p>
          </p:txBody>
        </p:sp>
      </p:gr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5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1533598" y="577790"/>
            <a:ext cx="9125581" cy="5169535"/>
          </a:xfrm>
          <a:prstGeom prst="rect">
            <a:avLst/>
          </a:prstGeom>
        </p:spPr>
        <p:txBody>
          <a:bodyPr wrap="square">
            <a:spAutoFit/>
          </a:bodyPr>
          <a:lstStyle/>
          <a:p>
            <a:pPr indent="539750" algn="just">
              <a:lnSpc>
                <a:spcPts val="3600"/>
              </a:lnSpc>
            </a:pPr>
            <a:r>
              <a:rPr sz="20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这首词是公元1076年（宋神宗熙宁九年）中秋作者在密州时所作。词前的小序交待了写词的过程：“丙辰中秋，欢饮达旦，大醉。作此篇，兼怀子由。”苏轼因为与当权的变法者王安石等人政见不同，自求外放，辗转在各地为官。他曾经要求调任到离苏辙较近的地方为官，以求兄弟多多聚会。公元1074年（熙宁七年）苏轼差知密州。到密州后，这一愿望仍无法实现。公元1076年的中秋，皓月当空，银辉遍地，词人与胞弟苏辙分别之后，已七年未得团聚。此刻，词人面对一轮明月，心潮起伏，于是乘酒兴正酣，挥笔写下了这首名篇。</a:t>
            </a:r>
          </a:p>
          <a:p>
            <a:pPr indent="539750" algn="just">
              <a:lnSpc>
                <a:spcPts val="3600"/>
              </a:lnSpc>
            </a:pPr>
            <a:r>
              <a:rPr sz="20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水调歌头》，反映出诗人对皓然明月的向往，但又不想脱离人世间的矛盾心理。苏轼想超越自然，想脱离现实的怀抱，这与他官场上的失意和人生中遭遇的一些苦难有关。他留恋人间，是因为他舍不得离开自己的亲人，放不下心中的牵挂和思念。</a:t>
            </a:r>
          </a:p>
        </p:txBody>
      </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8" name="组合 7"/>
          <p:cNvGrpSpPr/>
          <p:nvPr/>
        </p:nvGrpSpPr>
        <p:grpSpPr>
          <a:xfrm>
            <a:off x="2036865" y="1675565"/>
            <a:ext cx="7818018" cy="3204000"/>
            <a:chOff x="1420346" y="992948"/>
            <a:chExt cx="9111779" cy="3204000"/>
          </a:xfrm>
          <a:solidFill>
            <a:srgbClr val="F6F3F0"/>
          </a:solidFill>
        </p:grpSpPr>
        <p:grpSp>
          <p:nvGrpSpPr>
            <p:cNvPr id="7" name="组合 6"/>
            <p:cNvGrpSpPr/>
            <p:nvPr/>
          </p:nvGrpSpPr>
          <p:grpSpPr>
            <a:xfrm>
              <a:off x="1420346" y="992948"/>
              <a:ext cx="8923130" cy="3204000"/>
              <a:chOff x="1420346" y="992948"/>
              <a:chExt cx="8923130" cy="3204000"/>
            </a:xfrm>
            <a:grpFill/>
          </p:grpSpPr>
          <p:sp>
            <p:nvSpPr>
              <p:cNvPr id="23" name="矩形 22"/>
              <p:cNvSpPr/>
              <p:nvPr/>
            </p:nvSpPr>
            <p:spPr>
              <a:xfrm>
                <a:off x="1654588" y="1175615"/>
                <a:ext cx="8688888" cy="2838666"/>
              </a:xfrm>
              <a:prstGeom prst="rect">
                <a:avLst/>
              </a:prstGeom>
              <a:grpFill/>
              <a:ln>
                <a:noFill/>
              </a:ln>
              <a:effectLst>
                <a:outerShdw blurRad="431800" dist="381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a typeface="印品溜溜圆" panose="02000000000000000000" pitchFamily="2" charset="-122"/>
                </a:endParaRPr>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rcRect r="95370"/>
              <a:stretch>
                <a:fillRect/>
              </a:stretch>
            </p:blipFill>
            <p:spPr>
              <a:xfrm>
                <a:off x="1420346" y="992948"/>
                <a:ext cx="493334" cy="3204000"/>
              </a:xfrm>
              <a:prstGeom prst="rect">
                <a:avLst/>
              </a:prstGeom>
              <a:grpFill/>
            </p:spPr>
          </p:pic>
          <p:sp>
            <p:nvSpPr>
              <p:cNvPr id="25" name="矩形 24"/>
              <p:cNvSpPr/>
              <p:nvPr/>
            </p:nvSpPr>
            <p:spPr>
              <a:xfrm>
                <a:off x="1913680" y="1374280"/>
                <a:ext cx="8108481" cy="23710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印品溜溜圆" panose="02000000000000000000" pitchFamily="2" charset="-122"/>
                </a:endParaRPr>
              </a:p>
            </p:txBody>
          </p:sp>
        </p:grpSp>
        <p:pic>
          <p:nvPicPr>
            <p:cNvPr id="31" name="图片 30"/>
            <p:cNvPicPr>
              <a:picLocks noChangeAspect="1"/>
            </p:cNvPicPr>
            <p:nvPr/>
          </p:nvPicPr>
          <p:blipFill>
            <a:blip r:embed="rId3">
              <a:extLst>
                <a:ext uri="{28A0092B-C50C-407E-A947-70E740481C1C}">
                  <a14:useLocalDpi xmlns:a14="http://schemas.microsoft.com/office/drawing/2010/main" val="0"/>
                </a:ext>
              </a:extLst>
            </a:blip>
            <a:srcRect r="95370"/>
            <a:stretch>
              <a:fillRect/>
            </a:stretch>
          </p:blipFill>
          <p:spPr>
            <a:xfrm flipH="1">
              <a:off x="10038791" y="992948"/>
              <a:ext cx="493334" cy="3204000"/>
            </a:xfrm>
            <a:prstGeom prst="rect">
              <a:avLst/>
            </a:prstGeom>
            <a:grpFill/>
          </p:spPr>
        </p:pic>
      </p:grpSp>
      <p:pic>
        <p:nvPicPr>
          <p:cNvPr id="29" name="图片 28"/>
          <p:cNvPicPr>
            <a:picLocks noChangeAspect="1"/>
          </p:cNvPicPr>
          <p:nvPr/>
        </p:nvPicPr>
        <p:blipFill>
          <a:blip r:embed="rId4"/>
          <a:stretch>
            <a:fillRect/>
          </a:stretch>
        </p:blipFill>
        <p:spPr>
          <a:xfrm>
            <a:off x="8753066" y="3449450"/>
            <a:ext cx="201295" cy="548640"/>
          </a:xfrm>
          <a:prstGeom prst="rect">
            <a:avLst/>
          </a:prstGeom>
        </p:spPr>
      </p:pic>
      <p:grpSp>
        <p:nvGrpSpPr>
          <p:cNvPr id="13" name="组合 12"/>
          <p:cNvGrpSpPr/>
          <p:nvPr/>
        </p:nvGrpSpPr>
        <p:grpSpPr>
          <a:xfrm>
            <a:off x="3561796" y="2731751"/>
            <a:ext cx="826770" cy="826770"/>
            <a:chOff x="2959100" y="2641600"/>
            <a:chExt cx="698500" cy="698500"/>
          </a:xfrm>
          <a:solidFill>
            <a:srgbClr val="9C0100"/>
          </a:solidFill>
        </p:grpSpPr>
        <p:sp>
          <p:nvSpPr>
            <p:cNvPr id="14" name="Freeform 546"/>
            <p:cNvSpPr>
              <a:spLocks noEditPoints="1"/>
            </p:cNvSpPr>
            <p:nvPr/>
          </p:nvSpPr>
          <p:spPr bwMode="auto">
            <a:xfrm>
              <a:off x="3124201" y="2859089"/>
              <a:ext cx="393699" cy="332125"/>
            </a:xfrm>
            <a:custGeom>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grpFill/>
            <a:ln w="9525">
              <a:noFill/>
              <a:round/>
            </a:ln>
          </p:spPr>
          <p:txBody>
            <a:bodyPr vert="horz" wrap="square" lIns="91440" tIns="45720" rIns="91440" bIns="45720" numCol="1" anchor="t" anchorCtr="0" compatLnSpc="1"/>
            <a:lstStyle/>
            <a:p>
              <a:endParaRPr lang="zh-CN" altLang="en-US">
                <a:ea typeface="印品溜溜圆" panose="02000000000000000000" pitchFamily="2" charset="-122"/>
                <a:cs typeface="+mn-ea"/>
              </a:endParaRPr>
            </a:p>
          </p:txBody>
        </p:sp>
        <p:sp>
          <p:nvSpPr>
            <p:cNvPr id="15" name="椭圆 14"/>
            <p:cNvSpPr/>
            <p:nvPr/>
          </p:nvSpPr>
          <p:spPr>
            <a:xfrm>
              <a:off x="2959100" y="2641600"/>
              <a:ext cx="698500" cy="698500"/>
            </a:xfrm>
            <a:prstGeom prst="ellipse">
              <a:avLst/>
            </a:prstGeom>
            <a:noFill/>
            <a:ln w="28575">
              <a:solidFill>
                <a:srgbClr val="9C01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印品溜溜圆" panose="02000000000000000000" pitchFamily="2" charset="-122"/>
                <a:cs typeface="+mn-ea"/>
              </a:endParaRPr>
            </a:p>
          </p:txBody>
        </p:sp>
      </p:grpSp>
      <p:sp>
        <p:nvSpPr>
          <p:cNvPr id="16" name="文本框 15"/>
          <p:cNvSpPr txBox="1"/>
          <p:nvPr/>
        </p:nvSpPr>
        <p:spPr>
          <a:xfrm>
            <a:off x="4761028" y="2610755"/>
            <a:ext cx="3535680" cy="1106805"/>
          </a:xfrm>
          <a:prstGeom prst="rect">
            <a:avLst/>
          </a:prstGeom>
          <a:noFill/>
        </p:spPr>
        <p:txBody>
          <a:bodyPr wrap="none" rtlCol="0" anchor="ctr">
            <a:spAutoFit/>
          </a:bodyPr>
          <a:lstStyle>
            <a:defPPr>
              <a:defRPr lang="zh-CN"/>
            </a:defPPr>
            <a:lvl1pPr algn="ctr">
              <a:defRPr sz="4000">
                <a:ln w="12700">
                  <a:solidFill>
                    <a:schemeClr val="tx1">
                      <a:lumMod val="75000"/>
                      <a:lumOff val="25000"/>
                    </a:schemeClr>
                  </a:solidFill>
                </a:ln>
                <a:solidFill>
                  <a:schemeClr val="tx1">
                    <a:lumMod val="75000"/>
                    <a:lumOff val="25000"/>
                  </a:schemeClr>
                </a:solidFill>
                <a:latin typeface="汉仪铸字美心体W" panose="00000500000000000000" pitchFamily="2" charset="-122"/>
                <a:ea typeface="汉仪铸字美心体W" panose="00000500000000000000" pitchFamily="2" charset="-122"/>
              </a:defRPr>
            </a:lvl1pPr>
          </a:lstStyle>
          <a:p>
            <a:r>
              <a:rPr lang="zh-CN" altLang="en-US" sz="6600">
                <a:ea typeface="印品溜溜圆" panose="02000000000000000000" pitchFamily="2" charset="-122"/>
                <a:cs typeface="+mn-ea"/>
              </a:rPr>
              <a:t>学习课文</a:t>
            </a:r>
          </a:p>
        </p:txBody>
      </p:sp>
    </p:spTree>
  </p:cSld>
  <p:clrMapOvr>
    <a:masterClrMapping/>
  </p:clrMapOvr>
  <mc:AlternateContent xmlns:mc="http://schemas.openxmlformats.org/markup-compatibility/2006">
    <mc:Choice xmlns:p15="http://schemas.microsoft.com/office/powerpoint/2012/main" Requires="p15">
      <p:transition spd="slow" advTm="3000" p14:dur="6000">
        <p15:prstTrans prst="curtains"/>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nodeType="withGroup">
                            <p:stCondLst>
                              <p:cond delay="500"/>
                            </p:stCondLst>
                            <p:childTnLst>
                              <p:par>
                                <p:cTn id="12" presetID="42" presetClass="entr" presetSubtype="0" fill="hold" grpId="0" nodeType="afterEffec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1865282" y="1724505"/>
            <a:ext cx="686000" cy="2408872"/>
            <a:chOff x="1709713" y="1504991"/>
            <a:chExt cx="979865" cy="3440769"/>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1709713" y="1504991"/>
              <a:ext cx="951727" cy="3440769"/>
            </a:xfrm>
            <a:prstGeom prst="rect">
              <a:avLst/>
            </a:prstGeom>
          </p:spPr>
        </p:pic>
        <p:sp>
          <p:nvSpPr>
            <p:cNvPr id="13" name="文本框 12"/>
            <p:cNvSpPr txBox="1"/>
            <p:nvPr/>
          </p:nvSpPr>
          <p:spPr>
            <a:xfrm>
              <a:off x="1722414" y="1611716"/>
              <a:ext cx="967164" cy="3263705"/>
            </a:xfrm>
            <a:prstGeom prst="rect">
              <a:avLst/>
            </a:prstGeom>
            <a:noFill/>
          </p:spPr>
          <p:txBody>
            <a:bodyPr vert="eaVert" wrap="square" rtlCol="0">
              <a:spAutoFit/>
            </a:bodyPr>
            <a:lstStyle/>
            <a:p>
              <a:pPr algn="ctr"/>
              <a:r>
                <a:rPr lang="zh-CN" altLang="en-US" sz="3200" b="1">
                  <a:solidFill>
                    <a:schemeClr val="tx1">
                      <a:lumMod val="75000"/>
                      <a:lumOff val="25000"/>
                    </a:schemeClr>
                  </a:solidFill>
                  <a:ea typeface="印品溜溜圆" panose="02000000000000000000" pitchFamily="2" charset="-122"/>
                  <a:cs typeface="+mn-ea"/>
                </a:rPr>
                <a:t>字词学习</a:t>
              </a:r>
            </a:p>
          </p:txBody>
        </p:sp>
      </p:grpSp>
      <p:sp>
        <p:nvSpPr>
          <p:cNvPr id="2" name="文本框 1"/>
          <p:cNvSpPr txBox="1"/>
          <p:nvPr/>
        </p:nvSpPr>
        <p:spPr>
          <a:xfrm>
            <a:off x="3167380" y="1050925"/>
            <a:ext cx="7357110" cy="4707890"/>
          </a:xfrm>
          <a:prstGeom prst="rect">
            <a:avLst/>
          </a:prstGeom>
          <a:noFill/>
        </p:spPr>
        <p:txBody>
          <a:bodyPr wrap="square" rtlCol="0" anchor="t">
            <a:spAutoFit/>
          </a:bodyPr>
          <a:lstStyle/>
          <a:p>
            <a:pPr indent="539750" algn="just">
              <a:lnSpc>
                <a:spcPts val="3600"/>
              </a:lnSpc>
            </a:pPr>
            <a:r>
              <a:rPr sz="2400" b="1">
                <a:solidFill>
                  <a:schemeClr val="tx1">
                    <a:lumMod val="75000"/>
                    <a:lumOff val="25000"/>
                  </a:schemeClr>
                </a:solidFill>
                <a:latin typeface="楷体" panose="02010609060101010101" charset="-122"/>
                <a:ea typeface="楷体" panose="02010609060101010101" charset="-122"/>
                <a:cs typeface="+mn-ea"/>
                <a:sym typeface="+mn-ea"/>
              </a:rPr>
              <a:t>格律对照</a:t>
            </a:r>
            <a:endParaRPr sz="2400" b="1">
              <a:solidFill>
                <a:schemeClr val="tx1">
                  <a:lumMod val="75000"/>
                  <a:lumOff val="25000"/>
                </a:schemeClr>
              </a:solidFill>
              <a:latin typeface="楷体" panose="02010609060101010101" charset="-122"/>
              <a:ea typeface="楷体" panose="02010609060101010101" charset="-122"/>
              <a:cs typeface="+mn-ea"/>
            </a:endParaRPr>
          </a:p>
          <a:p>
            <a:pPr indent="539750" algn="just">
              <a:lnSpc>
                <a:spcPts val="3600"/>
              </a:lnSpc>
            </a:pPr>
            <a:r>
              <a:rPr sz="2400" b="1">
                <a:solidFill>
                  <a:schemeClr val="tx1">
                    <a:lumMod val="75000"/>
                    <a:lumOff val="25000"/>
                  </a:schemeClr>
                </a:solidFill>
                <a:latin typeface="楷体" panose="02010609060101010101" charset="-122"/>
                <a:ea typeface="楷体" panose="02010609060101010101" charset="-122"/>
                <a:cs typeface="+mn-ea"/>
                <a:sym typeface="+mn-ea"/>
              </a:rPr>
              <a:t>中仄仄平仄，中仄仄平平。</a:t>
            </a:r>
            <a:endParaRPr sz="2400" b="1">
              <a:solidFill>
                <a:schemeClr val="tx1">
                  <a:lumMod val="75000"/>
                  <a:lumOff val="25000"/>
                </a:schemeClr>
              </a:solidFill>
              <a:latin typeface="楷体" panose="02010609060101010101" charset="-122"/>
              <a:ea typeface="楷体" panose="02010609060101010101" charset="-122"/>
              <a:cs typeface="+mn-ea"/>
            </a:endParaRPr>
          </a:p>
          <a:p>
            <a:pPr indent="539750" algn="just">
              <a:lnSpc>
                <a:spcPts val="3600"/>
              </a:lnSpc>
            </a:pPr>
            <a:r>
              <a:rPr sz="2400" b="1">
                <a:solidFill>
                  <a:schemeClr val="tx1">
                    <a:lumMod val="75000"/>
                    <a:lumOff val="25000"/>
                  </a:schemeClr>
                </a:solidFill>
                <a:latin typeface="楷体" panose="02010609060101010101" charset="-122"/>
                <a:ea typeface="楷体" panose="02010609060101010101" charset="-122"/>
                <a:cs typeface="+mn-ea"/>
                <a:sym typeface="+mn-ea"/>
              </a:rPr>
              <a:t>明月几时有，把酒问青天。</a:t>
            </a:r>
            <a:endParaRPr sz="2400" b="1">
              <a:solidFill>
                <a:schemeClr val="tx1">
                  <a:lumMod val="75000"/>
                  <a:lumOff val="25000"/>
                </a:schemeClr>
              </a:solidFill>
              <a:latin typeface="楷体" panose="02010609060101010101" charset="-122"/>
              <a:ea typeface="楷体" panose="02010609060101010101" charset="-122"/>
              <a:cs typeface="+mn-ea"/>
            </a:endParaRPr>
          </a:p>
          <a:p>
            <a:pPr indent="539750" algn="just">
              <a:lnSpc>
                <a:spcPts val="3600"/>
              </a:lnSpc>
            </a:pPr>
            <a:r>
              <a:rPr sz="2400" b="1">
                <a:solidFill>
                  <a:schemeClr val="tx1">
                    <a:lumMod val="75000"/>
                    <a:lumOff val="25000"/>
                  </a:schemeClr>
                </a:solidFill>
                <a:latin typeface="楷体" panose="02010609060101010101" charset="-122"/>
                <a:ea typeface="楷体" panose="02010609060101010101" charset="-122"/>
                <a:cs typeface="+mn-ea"/>
                <a:sym typeface="+mn-ea"/>
              </a:rPr>
              <a:t>中平中仄平中，中仄仄平平。</a:t>
            </a:r>
            <a:endParaRPr sz="2400" b="1">
              <a:solidFill>
                <a:schemeClr val="tx1">
                  <a:lumMod val="75000"/>
                  <a:lumOff val="25000"/>
                </a:schemeClr>
              </a:solidFill>
              <a:latin typeface="楷体" panose="02010609060101010101" charset="-122"/>
              <a:ea typeface="楷体" panose="02010609060101010101" charset="-122"/>
              <a:cs typeface="+mn-ea"/>
            </a:endParaRPr>
          </a:p>
          <a:p>
            <a:pPr indent="539750" algn="just">
              <a:lnSpc>
                <a:spcPts val="3600"/>
              </a:lnSpc>
            </a:pPr>
            <a:r>
              <a:rPr sz="2400" b="1">
                <a:solidFill>
                  <a:schemeClr val="tx1">
                    <a:lumMod val="75000"/>
                    <a:lumOff val="25000"/>
                  </a:schemeClr>
                </a:solidFill>
                <a:latin typeface="楷体" panose="02010609060101010101" charset="-122"/>
                <a:ea typeface="楷体" panose="02010609060101010101" charset="-122"/>
                <a:cs typeface="+mn-ea"/>
                <a:sym typeface="+mn-ea"/>
              </a:rPr>
              <a:t>不知天上宫阙，今夕是何年。</a:t>
            </a:r>
            <a:endParaRPr sz="2400" b="1">
              <a:solidFill>
                <a:schemeClr val="tx1">
                  <a:lumMod val="75000"/>
                  <a:lumOff val="25000"/>
                </a:schemeClr>
              </a:solidFill>
              <a:latin typeface="楷体" panose="02010609060101010101" charset="-122"/>
              <a:ea typeface="楷体" panose="02010609060101010101" charset="-122"/>
              <a:cs typeface="+mn-ea"/>
            </a:endParaRPr>
          </a:p>
          <a:p>
            <a:pPr indent="539750" algn="just">
              <a:lnSpc>
                <a:spcPts val="3600"/>
              </a:lnSpc>
            </a:pPr>
            <a:r>
              <a:rPr sz="2400" b="1">
                <a:solidFill>
                  <a:schemeClr val="tx1">
                    <a:lumMod val="75000"/>
                    <a:lumOff val="25000"/>
                  </a:schemeClr>
                </a:solidFill>
                <a:latin typeface="楷体" panose="02010609060101010101" charset="-122"/>
                <a:ea typeface="楷体" panose="02010609060101010101" charset="-122"/>
                <a:cs typeface="+mn-ea"/>
                <a:sym typeface="+mn-ea"/>
              </a:rPr>
              <a:t>中仄平平中仄，中仄平平中仄，中仄仄平平。</a:t>
            </a:r>
            <a:endParaRPr sz="2400" b="1">
              <a:solidFill>
                <a:schemeClr val="tx1">
                  <a:lumMod val="75000"/>
                  <a:lumOff val="25000"/>
                </a:schemeClr>
              </a:solidFill>
              <a:latin typeface="楷体" panose="02010609060101010101" charset="-122"/>
              <a:ea typeface="楷体" panose="02010609060101010101" charset="-122"/>
              <a:cs typeface="+mn-ea"/>
            </a:endParaRPr>
          </a:p>
          <a:p>
            <a:pPr indent="539750" algn="just">
              <a:lnSpc>
                <a:spcPts val="3600"/>
              </a:lnSpc>
            </a:pPr>
            <a:r>
              <a:rPr sz="2400" b="1">
                <a:solidFill>
                  <a:schemeClr val="tx1">
                    <a:lumMod val="75000"/>
                    <a:lumOff val="25000"/>
                  </a:schemeClr>
                </a:solidFill>
                <a:latin typeface="楷体" panose="02010609060101010101" charset="-122"/>
                <a:ea typeface="楷体" panose="02010609060101010101" charset="-122"/>
                <a:cs typeface="+mn-ea"/>
                <a:sym typeface="+mn-ea"/>
              </a:rPr>
              <a:t>我欲乘风归去，又恐琼楼玉宇，高处不胜寒。</a:t>
            </a:r>
            <a:endParaRPr sz="2400" b="1">
              <a:solidFill>
                <a:schemeClr val="tx1">
                  <a:lumMod val="75000"/>
                  <a:lumOff val="25000"/>
                </a:schemeClr>
              </a:solidFill>
              <a:latin typeface="楷体" panose="02010609060101010101" charset="-122"/>
              <a:ea typeface="楷体" panose="02010609060101010101" charset="-122"/>
              <a:cs typeface="+mn-ea"/>
            </a:endParaRPr>
          </a:p>
          <a:p>
            <a:pPr indent="539750" algn="just">
              <a:lnSpc>
                <a:spcPts val="3600"/>
              </a:lnSpc>
            </a:pPr>
            <a:r>
              <a:rPr sz="2400" b="1">
                <a:solidFill>
                  <a:schemeClr val="tx1">
                    <a:lumMod val="75000"/>
                    <a:lumOff val="25000"/>
                  </a:schemeClr>
                </a:solidFill>
                <a:latin typeface="楷体" panose="02010609060101010101" charset="-122"/>
                <a:ea typeface="楷体" panose="02010609060101010101" charset="-122"/>
                <a:cs typeface="+mn-ea"/>
                <a:sym typeface="+mn-ea"/>
              </a:rPr>
              <a:t>中仄仄平仄，中仄仄平平。</a:t>
            </a:r>
            <a:endParaRPr sz="2400" b="1">
              <a:solidFill>
                <a:schemeClr val="tx1">
                  <a:lumMod val="75000"/>
                  <a:lumOff val="25000"/>
                </a:schemeClr>
              </a:solidFill>
              <a:latin typeface="楷体" panose="02010609060101010101" charset="-122"/>
              <a:ea typeface="楷体" panose="02010609060101010101" charset="-122"/>
              <a:cs typeface="+mn-ea"/>
            </a:endParaRPr>
          </a:p>
          <a:p>
            <a:pPr indent="539750" algn="just">
              <a:lnSpc>
                <a:spcPts val="3600"/>
              </a:lnSpc>
            </a:pPr>
            <a:r>
              <a:rPr sz="2400" b="1">
                <a:solidFill>
                  <a:schemeClr val="tx1">
                    <a:lumMod val="75000"/>
                    <a:lumOff val="25000"/>
                  </a:schemeClr>
                </a:solidFill>
                <a:latin typeface="楷体" panose="02010609060101010101" charset="-122"/>
                <a:ea typeface="楷体" panose="02010609060101010101" charset="-122"/>
                <a:cs typeface="+mn-ea"/>
                <a:sym typeface="+mn-ea"/>
              </a:rPr>
              <a:t>起舞弄清影，何似在人间。</a:t>
            </a:r>
            <a:endParaRPr sz="2400" b="1">
              <a:solidFill>
                <a:schemeClr val="tx1">
                  <a:lumMod val="75000"/>
                  <a:lumOff val="25000"/>
                </a:schemeClr>
              </a:solidFill>
              <a:latin typeface="楷体" panose="02010609060101010101" charset="-122"/>
              <a:ea typeface="楷体" panose="02010609060101010101" charset="-122"/>
              <a:cs typeface="+mn-ea"/>
            </a:endParaRPr>
          </a:p>
          <a:p>
            <a:pPr indent="539750" algn="just">
              <a:lnSpc>
                <a:spcPts val="3600"/>
              </a:lnSpc>
            </a:pPr>
            <a:endParaRPr lang="zh-CN" altLang="en-US" sz="2400" b="1">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13" name="组合 12"/>
          <p:cNvGrpSpPr/>
          <p:nvPr/>
        </p:nvGrpSpPr>
        <p:grpSpPr>
          <a:xfrm>
            <a:off x="1904078" y="1777118"/>
            <a:ext cx="686000" cy="2408872"/>
            <a:chOff x="1709713" y="1504991"/>
            <a:chExt cx="979865" cy="3440769"/>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1709713" y="1504991"/>
              <a:ext cx="951727" cy="3440769"/>
            </a:xfrm>
            <a:prstGeom prst="rect">
              <a:avLst/>
            </a:prstGeom>
          </p:spPr>
        </p:pic>
        <p:sp>
          <p:nvSpPr>
            <p:cNvPr id="15" name="文本框 14"/>
            <p:cNvSpPr txBox="1"/>
            <p:nvPr/>
          </p:nvSpPr>
          <p:spPr>
            <a:xfrm>
              <a:off x="1722414" y="1611716"/>
              <a:ext cx="967164" cy="3263705"/>
            </a:xfrm>
            <a:prstGeom prst="rect">
              <a:avLst/>
            </a:prstGeom>
            <a:noFill/>
          </p:spPr>
          <p:txBody>
            <a:bodyPr vert="eaVert" wrap="square" rtlCol="0">
              <a:spAutoFit/>
            </a:bodyPr>
            <a:lstStyle/>
            <a:p>
              <a:pPr algn="ctr"/>
              <a:r>
                <a:rPr lang="zh-CN" altLang="en-US" sz="3200" b="1">
                  <a:solidFill>
                    <a:schemeClr val="tx1">
                      <a:lumMod val="75000"/>
                      <a:lumOff val="25000"/>
                    </a:schemeClr>
                  </a:solidFill>
                  <a:ea typeface="印品溜溜圆" panose="02000000000000000000" pitchFamily="2" charset="-122"/>
                  <a:cs typeface="+mn-ea"/>
                </a:rPr>
                <a:t>字词学习</a:t>
              </a:r>
            </a:p>
          </p:txBody>
        </p:sp>
      </p:grpSp>
      <p:sp>
        <p:nvSpPr>
          <p:cNvPr id="3" name="文本框 2"/>
          <p:cNvSpPr txBox="1"/>
          <p:nvPr/>
        </p:nvSpPr>
        <p:spPr>
          <a:xfrm>
            <a:off x="3290570" y="1303655"/>
            <a:ext cx="7020560" cy="3784600"/>
          </a:xfrm>
          <a:prstGeom prst="rect">
            <a:avLst/>
          </a:prstGeom>
          <a:noFill/>
        </p:spPr>
        <p:txBody>
          <a:bodyPr wrap="square" rtlCol="0" anchor="t">
            <a:spAutoFit/>
          </a:bodyPr>
          <a:lstStyle/>
          <a:p>
            <a:pPr indent="539750" algn="just">
              <a:lnSpc>
                <a:spcPts val="3600"/>
              </a:lnSpc>
            </a:pPr>
            <a:r>
              <a:rPr sz="2400">
                <a:solidFill>
                  <a:schemeClr val="tx1">
                    <a:lumMod val="75000"/>
                    <a:lumOff val="25000"/>
                  </a:schemeClr>
                </a:solidFill>
                <a:latin typeface="楷体" panose="02010609060101010101" charset="-122"/>
                <a:ea typeface="楷体" panose="02010609060101010101" charset="-122"/>
                <a:cs typeface="+mn-ea"/>
                <a:sym typeface="+mn-ea"/>
              </a:rPr>
              <a:t>中中中，中中仄，仄平平。</a:t>
            </a:r>
            <a:endParaRPr sz="2400">
              <a:solidFill>
                <a:schemeClr val="tx1">
                  <a:lumMod val="75000"/>
                  <a:lumOff val="25000"/>
                </a:schemeClr>
              </a:solidFill>
              <a:latin typeface="楷体" panose="02010609060101010101" charset="-122"/>
              <a:ea typeface="楷体" panose="02010609060101010101" charset="-122"/>
              <a:cs typeface="+mn-ea"/>
            </a:endParaRPr>
          </a:p>
          <a:p>
            <a:pPr indent="539750" algn="just">
              <a:lnSpc>
                <a:spcPts val="3600"/>
              </a:lnSpc>
            </a:pPr>
            <a:r>
              <a:rPr sz="2400">
                <a:solidFill>
                  <a:schemeClr val="tx1">
                    <a:lumMod val="75000"/>
                    <a:lumOff val="25000"/>
                  </a:schemeClr>
                </a:solidFill>
                <a:latin typeface="楷体" panose="02010609060101010101" charset="-122"/>
                <a:ea typeface="楷体" panose="02010609060101010101" charset="-122"/>
                <a:cs typeface="+mn-ea"/>
                <a:sym typeface="+mn-ea"/>
              </a:rPr>
              <a:t>转朱阁，低绮户，照无眠。</a:t>
            </a:r>
            <a:endParaRPr sz="2400">
              <a:solidFill>
                <a:schemeClr val="tx1">
                  <a:lumMod val="75000"/>
                  <a:lumOff val="25000"/>
                </a:schemeClr>
              </a:solidFill>
              <a:latin typeface="楷体" panose="02010609060101010101" charset="-122"/>
              <a:ea typeface="楷体" panose="02010609060101010101" charset="-122"/>
              <a:cs typeface="+mn-ea"/>
            </a:endParaRPr>
          </a:p>
          <a:p>
            <a:pPr indent="539750" algn="just">
              <a:lnSpc>
                <a:spcPts val="3600"/>
              </a:lnSpc>
            </a:pPr>
            <a:r>
              <a:rPr sz="2400">
                <a:solidFill>
                  <a:schemeClr val="tx1">
                    <a:lumMod val="75000"/>
                    <a:lumOff val="25000"/>
                  </a:schemeClr>
                </a:solidFill>
                <a:latin typeface="楷体" panose="02010609060101010101" charset="-122"/>
                <a:ea typeface="楷体" panose="02010609060101010101" charset="-122"/>
                <a:cs typeface="+mn-ea"/>
                <a:sym typeface="+mn-ea"/>
              </a:rPr>
              <a:t>中平中仄，平中平仄仄平平。</a:t>
            </a:r>
            <a:endParaRPr sz="2400">
              <a:solidFill>
                <a:schemeClr val="tx1">
                  <a:lumMod val="75000"/>
                  <a:lumOff val="25000"/>
                </a:schemeClr>
              </a:solidFill>
              <a:latin typeface="楷体" panose="02010609060101010101" charset="-122"/>
              <a:ea typeface="楷体" panose="02010609060101010101" charset="-122"/>
              <a:cs typeface="+mn-ea"/>
            </a:endParaRPr>
          </a:p>
          <a:p>
            <a:pPr indent="539750" algn="just">
              <a:lnSpc>
                <a:spcPts val="3600"/>
              </a:lnSpc>
            </a:pPr>
            <a:r>
              <a:rPr sz="2400">
                <a:solidFill>
                  <a:schemeClr val="tx1">
                    <a:lumMod val="75000"/>
                    <a:lumOff val="25000"/>
                  </a:schemeClr>
                </a:solidFill>
                <a:latin typeface="楷体" panose="02010609060101010101" charset="-122"/>
                <a:ea typeface="楷体" panose="02010609060101010101" charset="-122"/>
                <a:cs typeface="+mn-ea"/>
                <a:sym typeface="+mn-ea"/>
              </a:rPr>
              <a:t>不应有恨，何事长向别时圆？</a:t>
            </a:r>
            <a:endParaRPr sz="2400">
              <a:solidFill>
                <a:schemeClr val="tx1">
                  <a:lumMod val="75000"/>
                  <a:lumOff val="25000"/>
                </a:schemeClr>
              </a:solidFill>
              <a:latin typeface="楷体" panose="02010609060101010101" charset="-122"/>
              <a:ea typeface="楷体" panose="02010609060101010101" charset="-122"/>
              <a:cs typeface="+mn-ea"/>
            </a:endParaRPr>
          </a:p>
          <a:p>
            <a:pPr indent="539750" algn="just">
              <a:lnSpc>
                <a:spcPts val="3600"/>
              </a:lnSpc>
            </a:pPr>
            <a:r>
              <a:rPr sz="2400">
                <a:solidFill>
                  <a:schemeClr val="tx1">
                    <a:lumMod val="75000"/>
                    <a:lumOff val="25000"/>
                  </a:schemeClr>
                </a:solidFill>
                <a:latin typeface="楷体" panose="02010609060101010101" charset="-122"/>
                <a:ea typeface="楷体" panose="02010609060101010101" charset="-122"/>
                <a:cs typeface="+mn-ea"/>
                <a:sym typeface="+mn-ea"/>
              </a:rPr>
              <a:t>中仄平平中仄，中仄平平中仄，中仄仄平平。</a:t>
            </a:r>
            <a:endParaRPr sz="2400">
              <a:solidFill>
                <a:schemeClr val="tx1">
                  <a:lumMod val="75000"/>
                  <a:lumOff val="25000"/>
                </a:schemeClr>
              </a:solidFill>
              <a:latin typeface="楷体" panose="02010609060101010101" charset="-122"/>
              <a:ea typeface="楷体" panose="02010609060101010101" charset="-122"/>
              <a:cs typeface="+mn-ea"/>
            </a:endParaRPr>
          </a:p>
          <a:p>
            <a:pPr indent="539750" algn="just">
              <a:lnSpc>
                <a:spcPts val="3600"/>
              </a:lnSpc>
            </a:pPr>
            <a:r>
              <a:rPr sz="2400">
                <a:solidFill>
                  <a:schemeClr val="tx1">
                    <a:lumMod val="75000"/>
                    <a:lumOff val="25000"/>
                  </a:schemeClr>
                </a:solidFill>
                <a:latin typeface="楷体" panose="02010609060101010101" charset="-122"/>
                <a:ea typeface="楷体" panose="02010609060101010101" charset="-122"/>
                <a:cs typeface="+mn-ea"/>
                <a:sym typeface="+mn-ea"/>
              </a:rPr>
              <a:t>人有悲欢离合，月有阴晴圆缺，此事古难全。</a:t>
            </a:r>
            <a:endParaRPr sz="2400">
              <a:solidFill>
                <a:schemeClr val="tx1">
                  <a:lumMod val="75000"/>
                  <a:lumOff val="25000"/>
                </a:schemeClr>
              </a:solidFill>
              <a:latin typeface="楷体" panose="02010609060101010101" charset="-122"/>
              <a:ea typeface="楷体" panose="02010609060101010101" charset="-122"/>
              <a:cs typeface="+mn-ea"/>
            </a:endParaRPr>
          </a:p>
          <a:p>
            <a:pPr indent="539750" algn="just">
              <a:lnSpc>
                <a:spcPts val="3600"/>
              </a:lnSpc>
            </a:pPr>
            <a:r>
              <a:rPr sz="2400">
                <a:solidFill>
                  <a:schemeClr val="tx1">
                    <a:lumMod val="75000"/>
                    <a:lumOff val="25000"/>
                  </a:schemeClr>
                </a:solidFill>
                <a:latin typeface="楷体" panose="02010609060101010101" charset="-122"/>
                <a:ea typeface="楷体" panose="02010609060101010101" charset="-122"/>
                <a:cs typeface="+mn-ea"/>
                <a:sym typeface="+mn-ea"/>
              </a:rPr>
              <a:t>中仄中平仄，中仄仄平平。</a:t>
            </a:r>
            <a:endParaRPr sz="2400">
              <a:solidFill>
                <a:schemeClr val="tx1">
                  <a:lumMod val="75000"/>
                  <a:lumOff val="25000"/>
                </a:schemeClr>
              </a:solidFill>
              <a:latin typeface="楷体" panose="02010609060101010101" charset="-122"/>
              <a:ea typeface="楷体" panose="02010609060101010101" charset="-122"/>
              <a:cs typeface="+mn-ea"/>
            </a:endParaRPr>
          </a:p>
          <a:p>
            <a:pPr indent="539750" algn="just">
              <a:lnSpc>
                <a:spcPts val="3600"/>
              </a:lnSpc>
            </a:pPr>
            <a:r>
              <a:rPr sz="2400">
                <a:solidFill>
                  <a:schemeClr val="tx1">
                    <a:lumMod val="75000"/>
                    <a:lumOff val="25000"/>
                  </a:schemeClr>
                </a:solidFill>
                <a:latin typeface="楷体" panose="02010609060101010101" charset="-122"/>
                <a:ea typeface="楷体" panose="02010609060101010101" charset="-122"/>
                <a:cs typeface="+mn-ea"/>
                <a:sym typeface="+mn-ea"/>
              </a:rPr>
              <a:t>但愿人长久，千里共婵娟。</a:t>
            </a:r>
            <a:endParaRPr lang="zh-CN" altLang="en-US" sz="240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spd="slow" advTm="3000" p14:dur="2000">
        <p15:prstTrans prst="fallOve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OS" val="Unix 3.10 unknown"/>
  <p:tag name="AS_RELEASE_DATE" val="2017.06.20"/>
  <p:tag name="AS_TITLE" val="Aspose.Slides for Java"/>
  <p:tag name="AS_VERSION" val="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85</Paragraphs>
  <Slides>25</Slides>
  <Notes>25</Notes>
  <TotalTime>0</TotalTime>
  <HiddenSlides>0</HiddenSlides>
  <MMClips>0</MMClips>
  <ScaleCrop>0</ScaleCrop>
  <HeadingPairs>
    <vt:vector baseType="variant" size="4">
      <vt:variant>
        <vt:lpstr>Theme</vt:lpstr>
      </vt:variant>
      <vt:variant>
        <vt:i4>1</vt:i4>
      </vt:variant>
      <vt:variant>
        <vt:lpstr>Slide Titles</vt:lpstr>
      </vt:variant>
      <vt:variant>
        <vt:i4>25</vt:i4>
      </vt:variant>
    </vt:vector>
  </HeadingPairs>
  <TitlesOfParts>
    <vt:vector baseType="lpstr" size="26">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2020-12-17T19:49:01.389</cp:lastPrinted>
  <dcterms:created xsi:type="dcterms:W3CDTF">2020-12-17T19:49:01Z</dcterms:created>
  <dcterms:modified xsi:type="dcterms:W3CDTF">2020-12-17T11:49:03Z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