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flv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37" r:id="rId2"/>
    <p:sldId id="350" r:id="rId3"/>
    <p:sldId id="303" r:id="rId4"/>
    <p:sldId id="273" r:id="rId5"/>
    <p:sldId id="351" r:id="rId6"/>
    <p:sldId id="352" r:id="rId7"/>
    <p:sldId id="353" r:id="rId8"/>
    <p:sldId id="354" r:id="rId9"/>
    <p:sldId id="355" r:id="rId10"/>
    <p:sldId id="356" r:id="rId11"/>
    <p:sldId id="357" r:id="rId12"/>
    <p:sldId id="358" r:id="rId13"/>
    <p:sldId id="35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69" r:id="rId24"/>
    <p:sldId id="370" r:id="rId25"/>
    <p:sldId id="371" r:id="rId26"/>
    <p:sldId id="372" r:id="rId27"/>
    <p:sldId id="373" r:id="rId28"/>
    <p:sldId id="374" r:id="rId29"/>
    <p:sldId id="375" r:id="rId30"/>
    <p:sldId id="376" r:id="rId31"/>
    <p:sldId id="283" r:id="rId32"/>
    <p:sldId id="306" r:id="rId33"/>
    <p:sldId id="300" r:id="rId34"/>
    <p:sldId id="287" r:id="rId35"/>
    <p:sldId id="282" r:id="rId36"/>
    <p:sldId id="296" r:id="rId37"/>
    <p:sldId id="288" r:id="rId38"/>
    <p:sldId id="309" r:id="rId39"/>
    <p:sldId id="311" r:id="rId40"/>
    <p:sldId id="342" r:id="rId41"/>
    <p:sldId id="302" r:id="rId42"/>
    <p:sldId id="313" r:id="rId43"/>
    <p:sldId id="344" r:id="rId44"/>
    <p:sldId id="293" r:id="rId45"/>
    <p:sldId id="315" r:id="rId46"/>
    <p:sldId id="345" r:id="rId47"/>
    <p:sldId id="316" r:id="rId48"/>
    <p:sldId id="317" r:id="rId49"/>
    <p:sldId id="291" r:id="rId50"/>
    <p:sldId id="346" r:id="rId51"/>
    <p:sldId id="347" r:id="rId52"/>
    <p:sldId id="378" r:id="rId53"/>
    <p:sldId id="34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  <p:sldId id="336" r:id="rId63"/>
    <p:sldId id="387" r:id="rId6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BDB21"/>
    <a:srgbClr val="C4CB31"/>
    <a:srgbClr val="C0260C"/>
    <a:srgbClr val="D5907B"/>
    <a:srgbClr val="EF4A39"/>
    <a:srgbClr val="0C0100"/>
    <a:srgbClr val="E53FD9"/>
    <a:srgbClr val="F449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789" autoAdjust="0"/>
    <p:restoredTop sz="95660" autoAdjust="0"/>
  </p:normalViewPr>
  <p:slideViewPr>
    <p:cSldViewPr>
      <p:cViewPr>
        <p:scale>
          <a:sx n="100" d="100"/>
          <a:sy n="100" d="100"/>
        </p:scale>
        <p:origin x="-942" y="5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hidden">
          <a:xfrm>
            <a:off x="228600" y="2400300"/>
            <a:ext cx="8763000" cy="1006475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pic>
        <p:nvPicPr>
          <p:cNvPr id="5" name="Picture 3" descr="ANABNR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0" t="-1314" r="-2" b="-36961"/>
          <a:stretch>
            <a:fillRect/>
          </a:stretch>
        </p:blipFill>
        <p:spPr bwMode="auto">
          <a:xfrm>
            <a:off x="533400" y="2400300"/>
            <a:ext cx="84582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>
            <a:spLocks noChangeArrowheads="1"/>
          </p:cNvSpPr>
          <p:nvPr/>
        </p:nvSpPr>
        <p:spPr bwMode="hidden">
          <a:xfrm>
            <a:off x="795338" y="2171700"/>
            <a:ext cx="304800" cy="742950"/>
          </a:xfrm>
          <a:prstGeom prst="rect">
            <a:avLst/>
          </a:pr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43000" y="148590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8350" y="3263504"/>
            <a:ext cx="6400800" cy="10287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4743450"/>
            <a:ext cx="19050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743450"/>
            <a:ext cx="2895600" cy="342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4743450"/>
            <a:ext cx="1905000" cy="34290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6BDF828E-B67E-4201-9E9A-BFBBB2D247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6324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09D61-35EB-430A-BADB-2801A660A982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495665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96100" y="628650"/>
            <a:ext cx="1943100" cy="4033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628650"/>
            <a:ext cx="5676900" cy="4033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FE249-EF9C-4F7F-8CB9-9A6BBF8BE6AD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383730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628650"/>
            <a:ext cx="77724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1576388"/>
            <a:ext cx="38100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1576388"/>
            <a:ext cx="38100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494F0-5D21-4432-80E1-99F904A1016C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5355869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1066800" y="628650"/>
            <a:ext cx="77724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066800" y="1576388"/>
            <a:ext cx="38100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029200" y="1576388"/>
            <a:ext cx="38100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1066800" y="3176588"/>
            <a:ext cx="38100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029200" y="3176588"/>
            <a:ext cx="38100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774B22-8813-4F8E-A85B-8FA709A8C4E7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3697761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2D8BC-3F26-4ACE-A42E-C699FBA8868F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898261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AD35E-4431-4135-9D7C-65BA611E15A3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245319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576388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9200" y="1576388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9F23F3-55BA-4A58-B139-A32AF545217F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1233179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C2014-5D9D-43F2-B87D-1E83C465695E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114597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2BA26-D95A-4425-98DC-C7C927E5BD82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1652214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FF756-A6AB-4C43-AAE5-12514677D66F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199805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18DD4-ED14-4F75-99CA-CDD437C51C79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2087128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E7BA9-1B73-4A34-AFE1-3B37784E13E6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</p:spTree>
    <p:extLst>
      <p:ext uri="{BB962C8B-B14F-4D97-AF65-F5344CB8AC3E}">
        <p14:creationId xmlns:p14="http://schemas.microsoft.com/office/powerpoint/2010/main" val="2928890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hidden">
          <a:xfrm>
            <a:off x="152400" y="0"/>
            <a:ext cx="1447800" cy="51435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hidden">
          <a:xfrm>
            <a:off x="1676400" y="0"/>
            <a:ext cx="7467600" cy="9144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28" name="Rectangle 4" descr="Stationery"/>
          <p:cNvSpPr>
            <a:spLocks noChangeArrowheads="1"/>
          </p:cNvSpPr>
          <p:nvPr/>
        </p:nvSpPr>
        <p:spPr bwMode="auto">
          <a:xfrm>
            <a:off x="457200" y="0"/>
            <a:ext cx="1219200" cy="571500"/>
          </a:xfrm>
          <a:prstGeom prst="rect">
            <a:avLst/>
          </a:prstGeom>
          <a:blipFill dpi="0" rotWithShape="0">
            <a:blip r:embed="rId1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29" name="Rectangle 5" descr="Stationery"/>
          <p:cNvSpPr>
            <a:spLocks noChangeArrowheads="1"/>
          </p:cNvSpPr>
          <p:nvPr/>
        </p:nvSpPr>
        <p:spPr bwMode="auto">
          <a:xfrm>
            <a:off x="0" y="0"/>
            <a:ext cx="457200" cy="5143500"/>
          </a:xfrm>
          <a:prstGeom prst="rect">
            <a:avLst/>
          </a:prstGeom>
          <a:blipFill dpi="0" rotWithShape="0">
            <a:blip r:embed="rId1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28650"/>
            <a:ext cx="77724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4810125"/>
            <a:ext cx="19050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4810125"/>
            <a:ext cx="28956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pic>
        <p:nvPicPr>
          <p:cNvPr id="1033" name="Picture 9" descr="anabnr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0"/>
            <a:ext cx="79152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04800" y="342900"/>
            <a:ext cx="2514600" cy="228600"/>
          </a:xfrm>
          <a:prstGeom prst="rect">
            <a:avLst/>
          </a:prstGeom>
          <a:solidFill>
            <a:schemeClr val="accent2">
              <a:alpha val="50195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229600" y="4810125"/>
            <a:ext cx="914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0EC529E-2F80-4E52-A1AC-012D5836DFE0}" type="slidenum">
              <a:rPr lang="en-US" altLang="zh-CN"/>
              <a:pPr>
                <a:defRPr/>
              </a:pPr>
              <a:t>‹#›</a:t>
            </a:fld>
            <a:endParaRPr lang="en-US" altLang="zh-CN" sz="1400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576388"/>
            <a:ext cx="77724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1027113" indent="-45561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  <a:ea typeface="+mn-ea"/>
        </a:defRPr>
      </a:lvl2pPr>
      <a:lvl3pPr marL="1370013" indent="-228600" algn="l" rtl="0" eaLnBrk="0" fontAlgn="base" hangingPunct="0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</a:defRPr>
      </a:lvl3pPr>
      <a:lvl4pPr marL="1712913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F:\&#25945;&#24072;&#35838;&#20214;\&#38771;&#20250;&#20105;\hh_2.mp3" TargetMode="Externa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audio" Target="G:/&#20132;&#21709;&#20048;%20&#40644;&#27827;&#39042;.mp3" TargetMode="Externa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flv"/><Relationship Id="rId1" Type="http://schemas.microsoft.com/office/2007/relationships/media" Target="../media/media2.flv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huanghesong.mp3" TargetMode="Externa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0005;&#22362;&#28844;\&#19971;&#19979;&#35821;&#25991;&#35838;&#20214;\&#31532;&#20108;&#21333;&#20803;\6%20&#40644;&#27827;&#39042;\&#21898;&#40644;&#27827;.M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6.com/u90/v_Mzc5NTEwNDc.html" TargetMode="Externa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龙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413" cy="532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464300" y="1028700"/>
            <a:ext cx="141605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8000" b="1">
                <a:solidFill>
                  <a:srgbClr val="E7E215"/>
                </a:solidFill>
                <a:latin typeface="华文中宋" pitchFamily="2" charset="-122"/>
                <a:ea typeface="华文中宋" pitchFamily="2" charset="-122"/>
              </a:rPr>
              <a:t>           </a:t>
            </a: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2514600" y="800100"/>
            <a:ext cx="5638800" cy="1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9600" b="1" i="1">
                <a:solidFill>
                  <a:srgbClr val="F42604"/>
                </a:solidFill>
              </a:rPr>
              <a:t>黄 河 颂</a:t>
            </a: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3581400" y="2914650"/>
            <a:ext cx="34290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>
                <a:solidFill>
                  <a:srgbClr val="18EA45"/>
                </a:solidFill>
              </a:rPr>
              <a:t>光未然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7" grpId="0" autoUpdateAnimBg="0"/>
      <p:bldP spid="12083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91"/>
            <a:ext cx="9145588" cy="5142309"/>
          </a:xfrm>
          <a:noFill/>
          <a:ln/>
        </p:spPr>
      </p:pic>
      <p:sp>
        <p:nvSpPr>
          <p:cNvPr id="143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000000"/>
                </a:solidFill>
              </a:rPr>
              <a:t>黄河源头</a:t>
            </a:r>
          </a:p>
        </p:txBody>
      </p:sp>
    </p:spTree>
    <p:extLst>
      <p:ext uri="{BB962C8B-B14F-4D97-AF65-F5344CB8AC3E}">
        <p14:creationId xmlns:p14="http://schemas.microsoft.com/office/powerpoint/2010/main" val="1865019974"/>
      </p:ext>
    </p:extLst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130" name="Picture 2" descr="黄河上游景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6016"/>
            <a:ext cx="9144000" cy="4808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4131" name="Text Box 3"/>
          <p:cNvSpPr txBox="1">
            <a:spLocks noChangeArrowheads="1"/>
          </p:cNvSpPr>
          <p:nvPr/>
        </p:nvSpPr>
        <p:spPr bwMode="auto">
          <a:xfrm>
            <a:off x="0" y="0"/>
            <a:ext cx="296427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黄河上游景观</a:t>
            </a:r>
          </a:p>
        </p:txBody>
      </p:sp>
    </p:spTree>
    <p:extLst>
      <p:ext uri="{BB962C8B-B14F-4D97-AF65-F5344CB8AC3E}">
        <p14:creationId xmlns:p14="http://schemas.microsoft.com/office/powerpoint/2010/main" val="4223034592"/>
      </p:ext>
    </p:extLst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2310"/>
          </a:xfrm>
          <a:noFill/>
          <a:ln/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000000"/>
                </a:solidFill>
              </a:rPr>
              <a:t>九曲连环</a:t>
            </a:r>
          </a:p>
        </p:txBody>
      </p:sp>
    </p:spTree>
    <p:extLst>
      <p:ext uri="{BB962C8B-B14F-4D97-AF65-F5344CB8AC3E}">
        <p14:creationId xmlns:p14="http://schemas.microsoft.com/office/powerpoint/2010/main" val="38735728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0" name="Picture 2" descr="028_hs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144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3651" name="Text Box 3"/>
          <p:cNvSpPr txBox="1">
            <a:spLocks noChangeArrowheads="1"/>
          </p:cNvSpPr>
          <p:nvPr/>
        </p:nvSpPr>
        <p:spPr bwMode="auto">
          <a:xfrm>
            <a:off x="533400" y="228601"/>
            <a:ext cx="7848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 b="1" i="1">
                <a:solidFill>
                  <a:srgbClr val="CC3300"/>
                </a:solidFill>
                <a:latin typeface="宋体" pitchFamily="2" charset="-122"/>
                <a:ea typeface="方正姚体" pitchFamily="2" charset="-122"/>
              </a:rPr>
              <a:t>    </a:t>
            </a:r>
            <a:endParaRPr kumimoji="1" lang="en-US" altLang="zh-CN" sz="800" b="1" i="1">
              <a:solidFill>
                <a:srgbClr val="CC3300"/>
              </a:solidFill>
              <a:latin typeface="Times New Roman" pitchFamily="18" charset="0"/>
              <a:ea typeface="方正姚体" pitchFamily="2" charset="-122"/>
            </a:endParaRPr>
          </a:p>
        </p:txBody>
      </p:sp>
      <p:sp>
        <p:nvSpPr>
          <p:cNvPr id="283652" name="Text Box 4"/>
          <p:cNvSpPr txBox="1">
            <a:spLocks noChangeArrowheads="1"/>
          </p:cNvSpPr>
          <p:nvPr/>
        </p:nvSpPr>
        <p:spPr bwMode="auto">
          <a:xfrm>
            <a:off x="395288" y="1329929"/>
            <a:ext cx="16557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4000" b="1">
                <a:solidFill>
                  <a:schemeClr val="accent2"/>
                </a:solidFill>
                <a:latin typeface="宋体" pitchFamily="2" charset="-122"/>
                <a:ea typeface="隶书" pitchFamily="49" charset="-122"/>
              </a:rPr>
              <a:t>    </a:t>
            </a:r>
            <a:endParaRPr kumimoji="1" lang="en-US" altLang="zh-CN" sz="800" b="1">
              <a:solidFill>
                <a:schemeClr val="accent2"/>
              </a:solidFill>
              <a:latin typeface="Times New Roman" pitchFamily="18" charset="0"/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943249"/>
      </p:ext>
    </p:extLst>
  </p:cSld>
  <p:clrMapOvr>
    <a:masterClrMapping/>
  </p:clrMapOvr>
  <p:transition advClick="0" advTm="5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83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65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988" y="0"/>
            <a:ext cx="9209088" cy="5143500"/>
          </a:xfrm>
          <a:noFill/>
          <a:ln/>
        </p:spPr>
      </p:pic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971550" y="3598069"/>
            <a:ext cx="8229600" cy="857250"/>
          </a:xfrm>
        </p:spPr>
        <p:txBody>
          <a:bodyPr/>
          <a:lstStyle/>
          <a:p>
            <a:r>
              <a:rPr lang="zh-CN" altLang="en-US" dirty="0">
                <a:solidFill>
                  <a:srgbClr val="000000"/>
                </a:solidFill>
              </a:rPr>
              <a:t>浊流宛转</a:t>
            </a:r>
          </a:p>
        </p:txBody>
      </p:sp>
    </p:spTree>
    <p:extLst>
      <p:ext uri="{BB962C8B-B14F-4D97-AF65-F5344CB8AC3E}">
        <p14:creationId xmlns:p14="http://schemas.microsoft.com/office/powerpoint/2010/main" val="2602360997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060_jqh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08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1524001" y="514351"/>
            <a:ext cx="52806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浊流宛转，结成九曲连环</a:t>
            </a:r>
          </a:p>
        </p:txBody>
      </p:sp>
      <p:sp>
        <p:nvSpPr>
          <p:cNvPr id="24580" name="WordArt 4"/>
          <p:cNvSpPr>
            <a:spLocks noChangeArrowheads="1" noChangeShapeType="1" noTextEdit="1"/>
          </p:cNvSpPr>
          <p:nvPr/>
        </p:nvSpPr>
        <p:spPr bwMode="auto">
          <a:xfrm>
            <a:off x="6732240" y="2787774"/>
            <a:ext cx="1657350" cy="485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2000" b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九曲黄河</a:t>
            </a:r>
          </a:p>
        </p:txBody>
      </p:sp>
    </p:spTree>
    <p:extLst>
      <p:ext uri="{BB962C8B-B14F-4D97-AF65-F5344CB8AC3E}">
        <p14:creationId xmlns:p14="http://schemas.microsoft.com/office/powerpoint/2010/main" val="320441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22" name="Picture 2" descr="1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032" y="10770"/>
            <a:ext cx="9289032" cy="5143500"/>
          </a:xfrm>
          <a:prstGeom prst="rect">
            <a:avLst/>
          </a:prstGeom>
          <a:noFill/>
          <a:effectLst>
            <a:outerShdw dist="143684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697423"/>
      </p:ext>
    </p:extLst>
  </p:cSld>
  <p:clrMapOvr>
    <a:masterClrMapping/>
  </p:clrMapOvr>
  <p:transition advClick="0" advTm="5000">
    <p:cover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6" name="Picture 2" descr="047_hshtqg"/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7747" name="Text Box 3"/>
          <p:cNvSpPr txBox="1">
            <a:spLocks noChangeArrowheads="1"/>
          </p:cNvSpPr>
          <p:nvPr/>
        </p:nvSpPr>
        <p:spPr bwMode="auto">
          <a:xfrm>
            <a:off x="838200" y="445294"/>
            <a:ext cx="74676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rgbClr val="FF0066"/>
                </a:solidFill>
                <a:latin typeface="宋体" pitchFamily="2" charset="-122"/>
                <a:ea typeface="宋体" pitchFamily="2" charset="-122"/>
              </a:rPr>
              <a:t>       </a:t>
            </a:r>
            <a:endParaRPr kumimoji="1" lang="en-US" altLang="zh-CN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87748" name="Text Box 4"/>
          <p:cNvSpPr txBox="1">
            <a:spLocks noChangeArrowheads="1"/>
          </p:cNvSpPr>
          <p:nvPr/>
        </p:nvSpPr>
        <p:spPr bwMode="auto">
          <a:xfrm>
            <a:off x="304800" y="1714500"/>
            <a:ext cx="8534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00FF00"/>
                </a:solidFill>
                <a:latin typeface="宋体" pitchFamily="2" charset="-122"/>
                <a:ea typeface="宋体" pitchFamily="2" charset="-122"/>
              </a:rPr>
              <a:t>  </a:t>
            </a:r>
            <a:endParaRPr kumimoji="1" lang="en-US" altLang="zh-CN" sz="3200" b="1">
              <a:solidFill>
                <a:srgbClr val="00FF0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9386269"/>
      </p:ext>
    </p:extLst>
  </p:cSld>
  <p:clrMapOvr>
    <a:masterClrMapping/>
  </p:clrMapOvr>
  <p:transition advClick="0" advTm="500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7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747" grpId="0" autoUpdateAnimBg="0"/>
      <p:bldP spid="28774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038_hhgb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5791200" y="171450"/>
            <a:ext cx="31242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黄河公伯峡</a:t>
            </a:r>
          </a:p>
        </p:txBody>
      </p:sp>
    </p:spTree>
    <p:extLst>
      <p:ext uri="{BB962C8B-B14F-4D97-AF65-F5344CB8AC3E}">
        <p14:creationId xmlns:p14="http://schemas.microsoft.com/office/powerpoint/2010/main" val="69368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 descr="壶口瀑布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2189485"/>
      </p:ext>
    </p:extLst>
  </p:cSld>
  <p:clrMapOvr>
    <a:masterClrMapping/>
  </p:clrMapOvr>
  <p:transition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41288"/>
            <a:ext cx="6553200" cy="541337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4491A"/>
                </a:solidFill>
              </a:rPr>
              <a:t>一、目标展示</a:t>
            </a:r>
            <a:r>
              <a:rPr lang="zh-CN" altLang="en-US" sz="4000" smtClean="0">
                <a:solidFill>
                  <a:srgbClr val="F4491A"/>
                </a:solidFill>
              </a:rPr>
              <a:t>：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896938"/>
            <a:ext cx="7772400" cy="3086100"/>
          </a:xfrm>
        </p:spPr>
        <p:txBody>
          <a:bodyPr/>
          <a:lstStyle/>
          <a:p>
            <a:pPr eaLnBrk="1" hangingPunct="1"/>
            <a:r>
              <a:rPr lang="en-US" altLang="zh-CN" sz="4000" b="1" smtClean="0"/>
              <a:t>1</a:t>
            </a:r>
            <a:r>
              <a:rPr lang="zh-CN" altLang="en-US" sz="4000" b="1" smtClean="0"/>
              <a:t>、努力培养自我朗读、感悟和理解诗歌的能力。</a:t>
            </a:r>
          </a:p>
          <a:p>
            <a:pPr eaLnBrk="1" hangingPunct="1"/>
            <a:r>
              <a:rPr lang="en-US" altLang="zh-CN" sz="4000" b="1" smtClean="0"/>
              <a:t>2</a:t>
            </a:r>
            <a:r>
              <a:rPr lang="zh-CN" altLang="en-US" sz="4000" b="1" smtClean="0"/>
              <a:t>、体味歌词意境，把握作者感情。</a:t>
            </a:r>
          </a:p>
          <a:p>
            <a:pPr eaLnBrk="1" hangingPunct="1"/>
            <a:r>
              <a:rPr lang="en-US" altLang="zh-CN" sz="4000" b="1" smtClean="0"/>
              <a:t>3</a:t>
            </a:r>
            <a:r>
              <a:rPr lang="zh-CN" altLang="en-US" sz="4000" b="1" smtClean="0"/>
              <a:t>、深刻感悟黄河的英雄气概；深入理解中华民族的坚强品格。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033_hkp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6300192" y="3327834"/>
            <a:ext cx="2448106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4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壶口瀑布</a:t>
            </a:r>
          </a:p>
        </p:txBody>
      </p:sp>
    </p:spTree>
    <p:extLst>
      <p:ext uri="{BB962C8B-B14F-4D97-AF65-F5344CB8AC3E}">
        <p14:creationId xmlns:p14="http://schemas.microsoft.com/office/powerpoint/2010/main" val="107440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0" name="Picture 2" descr="kexiao0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"/>
            <a:ext cx="9144000" cy="542210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93891" name="hh_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0"/>
            <a:ext cx="3048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4368372"/>
      </p:ext>
    </p:extLst>
  </p:cSld>
  <p:clrMapOvr>
    <a:masterClrMapping/>
  </p:clrMapOvr>
  <p:transition spd="slow" advClick="0" advTm="5000"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38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938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389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389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86" name="Picture 2" descr="无标题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6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5148653"/>
      </p:ext>
    </p:extLst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97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4" name="Picture 2" descr="fp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6562"/>
            <a:ext cx="9252520" cy="538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638714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6988" y="1192"/>
            <a:ext cx="9170988" cy="516374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3048501"/>
      </p:ext>
    </p:extLst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70247"/>
            <a:ext cx="9182100" cy="51054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>
          <a:xfrm>
            <a:off x="2771775" y="4192191"/>
            <a:ext cx="8229600" cy="857250"/>
          </a:xfrm>
        </p:spPr>
        <p:txBody>
          <a:bodyPr/>
          <a:lstStyle/>
          <a:p>
            <a:r>
              <a:rPr lang="zh-CN" altLang="en-US" b="1" dirty="0">
                <a:solidFill>
                  <a:srgbClr val="000000"/>
                </a:solidFill>
              </a:rPr>
              <a:t>黄河滚滚</a:t>
            </a:r>
          </a:p>
        </p:txBody>
      </p:sp>
      <p:pic>
        <p:nvPicPr>
          <p:cNvPr id="4100" name="交响乐 黄河颂.mp3" descr="交响乐 黄河颂"/>
          <p:cNvPicPr>
            <a:picLocks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4843463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907802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audio>
              <p:cMediaNode>
                <p:cTn id="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0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082" name="Picture 2" descr="1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2083" name="Rectangle 3"/>
          <p:cNvSpPr>
            <a:spLocks noChangeArrowheads="1"/>
          </p:cNvSpPr>
          <p:nvPr/>
        </p:nvSpPr>
        <p:spPr bwMode="auto">
          <a:xfrm>
            <a:off x="762000" y="2571751"/>
            <a:ext cx="5638800" cy="363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40000"/>
              </a:lnSpc>
              <a:spcBef>
                <a:spcPct val="50000"/>
              </a:spcBef>
            </a:pPr>
            <a:r>
              <a:rPr kumimoji="1" lang="zh-CN" altLang="en-US" sz="4400">
                <a:solidFill>
                  <a:srgbClr val="FFFB6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隶书" pitchFamily="49" charset="-122"/>
              </a:rPr>
              <a:t>！</a:t>
            </a:r>
          </a:p>
        </p:txBody>
      </p:sp>
    </p:spTree>
    <p:extLst>
      <p:ext uri="{BB962C8B-B14F-4D97-AF65-F5344CB8AC3E}">
        <p14:creationId xmlns:p14="http://schemas.microsoft.com/office/powerpoint/2010/main" val="2514159186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2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83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2" descr="1_1-1-21-511_20030214144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4300"/>
            <a:ext cx="9144000" cy="531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719782"/>
      </p:ext>
    </p:ext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9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039_hhl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86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Rectangle 3"/>
          <p:cNvSpPr>
            <a:spLocks noGrp="1" noChangeArrowheads="1"/>
          </p:cNvSpPr>
          <p:nvPr>
            <p:ph type="title"/>
          </p:nvPr>
        </p:nvSpPr>
        <p:spPr>
          <a:xfrm>
            <a:off x="3419872" y="1383618"/>
            <a:ext cx="2667000" cy="685800"/>
          </a:xfrm>
        </p:spPr>
        <p:txBody>
          <a:bodyPr/>
          <a:lstStyle/>
          <a:p>
            <a:r>
              <a:rPr lang="zh-CN" altLang="en-US" b="1" dirty="0">
                <a:solidFill>
                  <a:srgbClr val="000000"/>
                </a:solidFill>
              </a:rPr>
              <a:t>黄河龙口</a:t>
            </a:r>
          </a:p>
        </p:txBody>
      </p:sp>
    </p:spTree>
    <p:extLst>
      <p:ext uri="{BB962C8B-B14F-4D97-AF65-F5344CB8AC3E}">
        <p14:creationId xmlns:p14="http://schemas.microsoft.com/office/powerpoint/2010/main" val="1768599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黄河船夫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51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911125" y="4354116"/>
            <a:ext cx="28797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黄河纤夫</a:t>
            </a:r>
          </a:p>
        </p:txBody>
      </p:sp>
    </p:spTree>
    <p:extLst>
      <p:ext uri="{BB962C8B-B14F-4D97-AF65-F5344CB8AC3E}">
        <p14:creationId xmlns:p14="http://schemas.microsoft.com/office/powerpoint/2010/main" val="335586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123825"/>
            <a:ext cx="7772400" cy="792163"/>
          </a:xfrm>
        </p:spPr>
        <p:txBody>
          <a:bodyPr/>
          <a:lstStyle/>
          <a:p>
            <a:pPr eaLnBrk="1" hangingPunct="1"/>
            <a:r>
              <a:rPr lang="zh-CN" altLang="en-US" sz="4800" b="1" smtClean="0"/>
              <a:t>创作背景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15988"/>
            <a:ext cx="8137525" cy="42275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800" smtClean="0"/>
              <a:t>       </a:t>
            </a:r>
            <a:r>
              <a:rPr lang="en-US" altLang="zh-CN" sz="3600" b="1" smtClean="0"/>
              <a:t>1931</a:t>
            </a:r>
            <a:r>
              <a:rPr lang="zh-CN" altLang="en-US" sz="3600" b="1" smtClean="0"/>
              <a:t>年，日本帝国主义侵占了东北地区；</a:t>
            </a:r>
            <a:r>
              <a:rPr lang="en-US" altLang="zh-CN" sz="3600" b="1" smtClean="0"/>
              <a:t>1937</a:t>
            </a:r>
            <a:r>
              <a:rPr lang="zh-CN" altLang="en-US" sz="3600" b="1" smtClean="0"/>
              <a:t>年，日本帝国主义侵略了我国的华北地区。面对亡国灭种的危机，全国掀起了抗日救亡的高潮，许多进步作家艺术家也积极地投入到抗击日本帝国主义的斗争中来，他们通过自己创造的形象反映现实斗争，激发全国人民的抗日热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247811" name="Picture 3" descr="hkpb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467850" cy="538043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7812" name="Text Box 4"/>
          <p:cNvSpPr txBox="1">
            <a:spLocks noChangeArrowheads="1"/>
          </p:cNvSpPr>
          <p:nvPr/>
        </p:nvSpPr>
        <p:spPr bwMode="auto">
          <a:xfrm>
            <a:off x="250825" y="3357563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ea typeface="华文中宋" pitchFamily="2" charset="-122"/>
              </a:rPr>
              <a:t>你能用一句话说说你的感受吗？</a:t>
            </a:r>
          </a:p>
        </p:txBody>
      </p:sp>
    </p:spTree>
    <p:extLst>
      <p:ext uri="{BB962C8B-B14F-4D97-AF65-F5344CB8AC3E}">
        <p14:creationId xmlns:p14="http://schemas.microsoft.com/office/powerpoint/2010/main" val="1315422247"/>
      </p:ext>
    </p:extLst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jj_74e7734993fefb9b4d66e372efc70b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67850" cy="543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468313" y="250825"/>
            <a:ext cx="3887787" cy="101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i="1">
                <a:solidFill>
                  <a:srgbClr val="DBDB21"/>
                </a:solidFill>
                <a:ea typeface="幼圆" pitchFamily="49" charset="-122"/>
              </a:rPr>
              <a:t>音乐欣赏</a:t>
            </a:r>
          </a:p>
        </p:txBody>
      </p:sp>
      <p:pic>
        <p:nvPicPr>
          <p:cNvPr id="2" name="黄河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4328" y="260712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17000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1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3"/>
          <p:cNvSpPr txBox="1">
            <a:spLocks noChangeArrowheads="1"/>
          </p:cNvSpPr>
          <p:nvPr/>
        </p:nvSpPr>
        <p:spPr bwMode="auto">
          <a:xfrm>
            <a:off x="8763000" y="4800600"/>
            <a:ext cx="3810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C0260C"/>
                </a:solidFill>
              </a:rPr>
              <a:t>6</a:t>
            </a:r>
          </a:p>
        </p:txBody>
      </p:sp>
      <p:pic>
        <p:nvPicPr>
          <p:cNvPr id="8195" name="Picture 4" descr="九曲黄河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274525"/>
            <a:ext cx="9324975" cy="532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3276600" y="195263"/>
            <a:ext cx="360045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i="1">
                <a:solidFill>
                  <a:srgbClr val="011101"/>
                </a:solidFill>
              </a:rPr>
              <a:t>配乐诵读</a:t>
            </a:r>
          </a:p>
        </p:txBody>
      </p:sp>
      <p:pic>
        <p:nvPicPr>
          <p:cNvPr id="3" name="配乐朗诵.fl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503" y="-239960"/>
            <a:ext cx="9324975" cy="50405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0243" name="Picture 4" descr="jj_9f0060f87aef42767c12ef6871e2732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396413" cy="5326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7354" name="Rectangle 10"/>
          <p:cNvSpPr>
            <a:spLocks noChangeArrowheads="1"/>
          </p:cNvSpPr>
          <p:nvPr/>
        </p:nvSpPr>
        <p:spPr bwMode="auto">
          <a:xfrm>
            <a:off x="827088" y="3219450"/>
            <a:ext cx="8316912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i="1">
                <a:solidFill>
                  <a:srgbClr val="011101"/>
                </a:solidFill>
              </a:rPr>
              <a:t>啊，朋友！</a:t>
            </a:r>
          </a:p>
          <a:p>
            <a:r>
              <a:rPr lang="zh-CN" altLang="en-US" sz="4800" b="1" i="1">
                <a:solidFill>
                  <a:srgbClr val="011101"/>
                </a:solidFill>
              </a:rPr>
              <a:t>        黄河以它英雄的气魄，</a:t>
            </a:r>
          </a:p>
          <a:p>
            <a:r>
              <a:rPr lang="zh-CN" altLang="en-US" sz="4800" b="1" i="1">
                <a:solidFill>
                  <a:srgbClr val="011101"/>
                </a:solidFill>
              </a:rPr>
              <a:t>                 出现在亚洲的原野</a:t>
            </a:r>
          </a:p>
        </p:txBody>
      </p:sp>
    </p:spTree>
  </p:cSld>
  <p:clrMapOvr>
    <a:masterClrMapping/>
  </p:clrMapOvr>
  <p:transition spd="med" advClick="0" advTm="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2000"/>
                                        <p:tgtEl>
                                          <p:spTgt spid="57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3" dur="2000"/>
                                        <p:tgtEl>
                                          <p:spTgt spid="57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7" dur="3000"/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20" dur="3000"/>
                                        <p:tgtEl>
                                          <p:spTgt spid="57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23" dur="3000"/>
                                        <p:tgtEl>
                                          <p:spTgt spid="57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73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uanghe01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53625" cy="538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4"/>
          <p:cNvSpPr txBox="1">
            <a:spLocks noChangeArrowheads="1"/>
          </p:cNvSpPr>
          <p:nvPr/>
        </p:nvSpPr>
        <p:spPr bwMode="auto">
          <a:xfrm>
            <a:off x="468313" y="195263"/>
            <a:ext cx="2374900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11101"/>
                </a:solidFill>
                <a:ea typeface="华文新魏" pitchFamily="2" charset="-122"/>
              </a:rPr>
              <a:t>音乐欣赏</a:t>
            </a:r>
          </a:p>
        </p:txBody>
      </p:sp>
      <p:sp>
        <p:nvSpPr>
          <p:cNvPr id="11268" name="Rectangle 5"/>
          <p:cNvSpPr>
            <a:spLocks noChangeArrowheads="1"/>
          </p:cNvSpPr>
          <p:nvPr/>
        </p:nvSpPr>
        <p:spPr bwMode="auto">
          <a:xfrm>
            <a:off x="395288" y="2733675"/>
            <a:ext cx="8280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13110F"/>
                </a:solidFill>
              </a:rPr>
              <a:t>                 </a:t>
            </a:r>
            <a:endParaRPr lang="en-US" altLang="zh-CN" sz="4000" b="1">
              <a:solidFill>
                <a:srgbClr val="011101"/>
              </a:solidFill>
            </a:endParaRPr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468313" y="3544888"/>
            <a:ext cx="8675687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i="1">
                <a:solidFill>
                  <a:srgbClr val="011101"/>
                </a:solidFill>
              </a:rPr>
              <a:t>它象征着我们民族的精神：</a:t>
            </a:r>
          </a:p>
          <a:p>
            <a:r>
              <a:rPr lang="zh-CN" altLang="en-US" sz="4800" b="1" i="1">
                <a:solidFill>
                  <a:srgbClr val="011101"/>
                </a:solidFill>
              </a:rPr>
              <a:t>                         伟大而崇高！</a:t>
            </a:r>
          </a:p>
        </p:txBody>
      </p:sp>
    </p:spTree>
  </p:cSld>
  <p:clrMapOvr>
    <a:masterClrMapping/>
  </p:clrMapOvr>
  <p:transition spd="slow" advClick="0" advTm="8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500"/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3000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" dur="3000"/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027" descr="jj_d37108a4d5ceefec17673f1b0f69d4e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48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1028"/>
          <p:cNvSpPr txBox="1">
            <a:spLocks noChangeArrowheads="1"/>
          </p:cNvSpPr>
          <p:nvPr/>
        </p:nvSpPr>
        <p:spPr bwMode="auto">
          <a:xfrm>
            <a:off x="6300788" y="249238"/>
            <a:ext cx="309721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EF4A39"/>
                </a:solidFill>
                <a:ea typeface="方正姚体" pitchFamily="2" charset="-122"/>
              </a:rPr>
              <a:t>黄河壶口瀑布</a:t>
            </a:r>
          </a:p>
        </p:txBody>
      </p:sp>
      <p:sp>
        <p:nvSpPr>
          <p:cNvPr id="32773" name="Rectangle 1029"/>
          <p:cNvSpPr>
            <a:spLocks noChangeArrowheads="1"/>
          </p:cNvSpPr>
          <p:nvPr/>
        </p:nvSpPr>
        <p:spPr bwMode="auto">
          <a:xfrm>
            <a:off x="1619250" y="2895600"/>
            <a:ext cx="7524750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EE1C06"/>
                </a:solidFill>
              </a:rPr>
              <a:t>这里，我们向着黄河，                                                  </a:t>
            </a:r>
          </a:p>
          <a:p>
            <a:r>
              <a:rPr lang="zh-CN" altLang="en-US" sz="4400" b="1">
                <a:solidFill>
                  <a:srgbClr val="EE1C06"/>
                </a:solidFill>
              </a:rPr>
              <a:t>                    唱出我们的赞歌。</a:t>
            </a:r>
          </a:p>
        </p:txBody>
      </p:sp>
    </p:spTree>
  </p:cSld>
  <p:clrMapOvr>
    <a:masterClrMapping/>
  </p:clrMapOvr>
  <p:transition spd="slow" advClick="0" advTm="20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/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3315" name="Picture 4" descr="hkpb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467850" cy="5380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83" name="Rectangle 7"/>
          <p:cNvSpPr>
            <a:spLocks noChangeArrowheads="1"/>
          </p:cNvSpPr>
          <p:nvPr/>
        </p:nvSpPr>
        <p:spPr bwMode="auto">
          <a:xfrm>
            <a:off x="684213" y="0"/>
            <a:ext cx="8459787" cy="2862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i="1">
                <a:solidFill>
                  <a:srgbClr val="DBDB21"/>
                </a:solidFill>
                <a:latin typeface="华文新魏" pitchFamily="2" charset="-122"/>
                <a:ea typeface="华文新魏" pitchFamily="2" charset="-122"/>
              </a:rPr>
              <a:t>我站在高山之巅，                                        </a:t>
            </a:r>
          </a:p>
          <a:p>
            <a:r>
              <a:rPr lang="zh-CN" altLang="en-US" sz="6000" b="1" i="1">
                <a:solidFill>
                  <a:srgbClr val="DBDB21"/>
                </a:solidFill>
                <a:latin typeface="华文新魏" pitchFamily="2" charset="-122"/>
                <a:ea typeface="华文新魏" pitchFamily="2" charset="-122"/>
              </a:rPr>
              <a:t>        望黄河滚滚，                </a:t>
            </a:r>
          </a:p>
          <a:p>
            <a:r>
              <a:rPr lang="zh-CN" altLang="en-US" sz="6000" b="1" i="1">
                <a:solidFill>
                  <a:srgbClr val="DBDB21"/>
                </a:solidFill>
                <a:latin typeface="华文新魏" pitchFamily="2" charset="-122"/>
                <a:ea typeface="华文新魏" pitchFamily="2" charset="-122"/>
              </a:rPr>
              <a:t>                    奔向东南。</a:t>
            </a:r>
          </a:p>
        </p:txBody>
      </p:sp>
    </p:spTree>
  </p:cSld>
  <p:clrMapOvr>
    <a:masterClrMapping/>
  </p:clrMapOvr>
  <p:transition spd="med" advClick="0" advTm="25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0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0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21" dur="2000"/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24" dur="2000"/>
                                        <p:tgtEl>
                                          <p:spTgt spid="50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27" dur="5000"/>
                                        <p:tgtEl>
                                          <p:spTgt spid="50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01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uanghe07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9413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1258888" y="2517775"/>
            <a:ext cx="6985000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i="1">
                <a:solidFill>
                  <a:srgbClr val="EE1C06"/>
                </a:solidFill>
                <a:ea typeface="幼圆" pitchFamily="49" charset="-122"/>
              </a:rPr>
              <a:t>惊涛澎湃，掀起万丈狂澜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468313" y="195263"/>
            <a:ext cx="280828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i="1"/>
              <a:t>音乐欣赏</a:t>
            </a:r>
          </a:p>
        </p:txBody>
      </p:sp>
    </p:spTree>
  </p:cSld>
  <p:clrMapOvr>
    <a:masterClrMapping/>
  </p:clrMapOvr>
  <p:transition spd="med" advClick="0" advTm="15000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allAtOnce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5363" name="Picture 4" descr="九曲黄河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467850" cy="5380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684213" y="0"/>
            <a:ext cx="8459787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 i="1">
                <a:solidFill>
                  <a:srgbClr val="F5FB13"/>
                </a:solidFill>
                <a:latin typeface="隶书" pitchFamily="49" charset="-122"/>
                <a:ea typeface="隶书" pitchFamily="49" charset="-122"/>
              </a:rPr>
              <a:t>浊流宛转                                </a:t>
            </a:r>
          </a:p>
          <a:p>
            <a:r>
              <a:rPr lang="zh-CN" altLang="en-US" sz="5400" b="1" i="1">
                <a:solidFill>
                  <a:srgbClr val="F5FB13"/>
                </a:solidFill>
                <a:ea typeface="隶书" pitchFamily="49" charset="-122"/>
              </a:rPr>
              <a:t>               结成九曲连环；</a:t>
            </a:r>
          </a:p>
        </p:txBody>
      </p:sp>
    </p:spTree>
  </p:cSld>
  <p:clrMapOvr>
    <a:masterClrMapping/>
  </p:clrMapOvr>
  <p:transition advClick="0"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3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3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3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37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37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37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龙口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4488"/>
            <a:ext cx="9396413" cy="572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464300" y="1028700"/>
            <a:ext cx="141605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8000" b="1">
                <a:solidFill>
                  <a:srgbClr val="E7E215"/>
                </a:solidFill>
                <a:latin typeface="华文中宋" pitchFamily="2" charset="-122"/>
                <a:ea typeface="华文中宋" pitchFamily="2" charset="-122"/>
              </a:rPr>
              <a:t>           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9525000" y="4800600"/>
            <a:ext cx="3810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b="1">
                <a:solidFill>
                  <a:srgbClr val="C0260C"/>
                </a:solidFill>
              </a:rPr>
              <a:t>1</a:t>
            </a: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142875" y="249238"/>
            <a:ext cx="9001125" cy="258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 i="1">
                <a:solidFill>
                  <a:srgbClr val="011101"/>
                </a:solidFill>
                <a:ea typeface="隶书" pitchFamily="49" charset="-122"/>
              </a:rPr>
              <a:t>从昆仑山下</a:t>
            </a:r>
          </a:p>
          <a:p>
            <a:r>
              <a:rPr lang="zh-CN" altLang="en-US" sz="5400" b="1" i="1">
                <a:solidFill>
                  <a:srgbClr val="011101"/>
                </a:solidFill>
                <a:ea typeface="隶书" pitchFamily="49" charset="-122"/>
              </a:rPr>
              <a:t>                    奔向黄海之边；</a:t>
            </a:r>
          </a:p>
          <a:p>
            <a:endParaRPr lang="en-US" altLang="zh-CN" sz="5400" b="1" i="1">
              <a:solidFill>
                <a:srgbClr val="011101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50825" y="-236538"/>
            <a:ext cx="8229600" cy="917576"/>
          </a:xfrm>
        </p:spPr>
        <p:txBody>
          <a:bodyPr/>
          <a:lstStyle/>
          <a:p>
            <a:pPr eaLnBrk="1" hangingPunct="1"/>
            <a:r>
              <a:rPr lang="zh-CN" altLang="en-US" b="1" i="1" smtClean="0"/>
              <a:t>作家作品</a:t>
            </a:r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484188"/>
            <a:ext cx="5472112" cy="3076575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US" altLang="zh-CN" sz="1200" smtClean="0"/>
              <a:t>                         </a:t>
            </a:r>
            <a:r>
              <a:rPr lang="zh-CN" altLang="en-US" b="1" smtClean="0">
                <a:latin typeface="宋体" pitchFamily="2" charset="-122"/>
              </a:rPr>
              <a:t>光未然，原名张光年，</a:t>
            </a:r>
            <a:r>
              <a:rPr lang="en-US" altLang="zh-CN" b="1" smtClean="0">
                <a:latin typeface="宋体" pitchFamily="2" charset="-122"/>
              </a:rPr>
              <a:t>1913</a:t>
            </a:r>
            <a:r>
              <a:rPr lang="zh-CN" altLang="en-US" b="1" smtClean="0">
                <a:latin typeface="宋体" pitchFamily="2" charset="-122"/>
              </a:rPr>
              <a:t>年出生在湖北光华县。</a:t>
            </a:r>
            <a:r>
              <a:rPr lang="en-US" altLang="zh-CN" b="1" smtClean="0">
                <a:latin typeface="宋体" pitchFamily="2" charset="-122"/>
              </a:rPr>
              <a:t>1927</a:t>
            </a:r>
            <a:r>
              <a:rPr lang="zh-CN" altLang="en-US" b="1" smtClean="0">
                <a:latin typeface="宋体" pitchFamily="2" charset="-122"/>
              </a:rPr>
              <a:t>年在中学年代就参加革命工作。</a:t>
            </a:r>
            <a:r>
              <a:rPr lang="en-US" altLang="zh-CN" b="1" smtClean="0">
                <a:latin typeface="宋体" pitchFamily="2" charset="-122"/>
              </a:rPr>
              <a:t>1935</a:t>
            </a:r>
            <a:r>
              <a:rPr lang="zh-CN" altLang="en-US" b="1" smtClean="0">
                <a:latin typeface="宋体" pitchFamily="2" charset="-122"/>
              </a:rPr>
              <a:t>年创作了</a:t>
            </a:r>
            <a:r>
              <a:rPr lang="en-US" altLang="zh-CN" b="1" smtClean="0">
                <a:latin typeface="宋体" pitchFamily="2" charset="-122"/>
              </a:rPr>
              <a:t>《</a:t>
            </a:r>
            <a:r>
              <a:rPr lang="zh-CN" altLang="en-US" b="1" smtClean="0">
                <a:latin typeface="宋体" pitchFamily="2" charset="-122"/>
              </a:rPr>
              <a:t>五月的鲜花</a:t>
            </a:r>
            <a:r>
              <a:rPr lang="en-US" altLang="zh-CN" b="1" smtClean="0">
                <a:latin typeface="宋体" pitchFamily="2" charset="-122"/>
              </a:rPr>
              <a:t>》</a:t>
            </a:r>
            <a:r>
              <a:rPr lang="zh-CN" altLang="en-US" b="1" smtClean="0">
                <a:latin typeface="宋体" pitchFamily="2" charset="-122"/>
              </a:rPr>
              <a:t>歌词，</a:t>
            </a:r>
            <a:r>
              <a:rPr lang="en-US" altLang="zh-CN" b="1" smtClean="0">
                <a:latin typeface="宋体" pitchFamily="2" charset="-122"/>
              </a:rPr>
              <a:t>1939</a:t>
            </a:r>
            <a:r>
              <a:rPr lang="zh-CN" altLang="en-US" b="1" smtClean="0">
                <a:latin typeface="宋体" pitchFamily="2" charset="-122"/>
              </a:rPr>
              <a:t>年到延安后创作了歌颂中华民族精神的组诗</a:t>
            </a:r>
            <a:r>
              <a:rPr lang="en-US" altLang="zh-CN" b="1" smtClean="0">
                <a:latin typeface="宋体" pitchFamily="2" charset="-122"/>
              </a:rPr>
              <a:t>《</a:t>
            </a:r>
            <a:r>
              <a:rPr lang="zh-CN" altLang="en-US" b="1" smtClean="0">
                <a:latin typeface="宋体" pitchFamily="2" charset="-122"/>
              </a:rPr>
              <a:t>黄河大合唱</a:t>
            </a:r>
            <a:r>
              <a:rPr lang="en-US" altLang="zh-CN" b="1" smtClean="0">
                <a:latin typeface="宋体" pitchFamily="2" charset="-122"/>
              </a:rPr>
              <a:t>》</a:t>
            </a:r>
            <a:r>
              <a:rPr lang="zh-CN" altLang="en-US" b="1" smtClean="0">
                <a:latin typeface="宋体" pitchFamily="2" charset="-122"/>
              </a:rPr>
              <a:t>。经冼星海谱曲后风行全国</a:t>
            </a:r>
            <a:r>
              <a:rPr lang="zh-CN" altLang="en-US" b="1" smtClean="0"/>
              <a:t>。</a:t>
            </a:r>
          </a:p>
          <a:p>
            <a:pPr marL="342900" indent="-342900"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b="1" smtClean="0"/>
              <a:t>         </a:t>
            </a:r>
          </a:p>
        </p:txBody>
      </p:sp>
      <p:sp>
        <p:nvSpPr>
          <p:cNvPr id="22532" name="Rectangle 1028"/>
          <p:cNvSpPr>
            <a:spLocks noChangeArrowheads="1"/>
          </p:cNvSpPr>
          <p:nvPr/>
        </p:nvSpPr>
        <p:spPr bwMode="auto">
          <a:xfrm>
            <a:off x="755650" y="3489325"/>
            <a:ext cx="7715250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/>
              <a:t>   《</a:t>
            </a:r>
            <a:r>
              <a:rPr lang="zh-CN" altLang="en-US" sz="2800" b="1"/>
              <a:t>黄河大合唱</a:t>
            </a:r>
            <a:r>
              <a:rPr lang="en-US" altLang="zh-CN" sz="2800" b="1"/>
              <a:t>》</a:t>
            </a:r>
            <a:r>
              <a:rPr lang="zh-CN" altLang="en-US" sz="2800" b="1"/>
              <a:t>是一部大型合唱音乐作品，共有八个乐章，分别是</a:t>
            </a:r>
            <a:r>
              <a:rPr lang="en-US" altLang="zh-CN" sz="2800" b="1"/>
              <a:t>《</a:t>
            </a:r>
            <a:r>
              <a:rPr lang="zh-CN" altLang="en-US" sz="2800" b="1"/>
              <a:t>黄河船夫曲</a:t>
            </a:r>
            <a:r>
              <a:rPr lang="en-US" altLang="zh-CN" sz="2800" b="1"/>
              <a:t>》《</a:t>
            </a:r>
            <a:r>
              <a:rPr lang="zh-CN" altLang="en-US" sz="2800" b="1"/>
              <a:t>黄河颂</a:t>
            </a:r>
            <a:r>
              <a:rPr lang="en-US" altLang="zh-CN" sz="2800" b="1"/>
              <a:t>》《</a:t>
            </a:r>
            <a:r>
              <a:rPr lang="zh-CN" altLang="en-US" sz="2800" b="1"/>
              <a:t>黄河之水天上来</a:t>
            </a:r>
            <a:r>
              <a:rPr lang="en-US" altLang="zh-CN" sz="2800" b="1"/>
              <a:t>》《</a:t>
            </a:r>
            <a:r>
              <a:rPr lang="zh-CN" altLang="en-US" sz="2800" b="1"/>
              <a:t>黄河对口曲</a:t>
            </a:r>
            <a:r>
              <a:rPr lang="en-US" altLang="zh-CN" sz="2800" b="1"/>
              <a:t>》《</a:t>
            </a:r>
            <a:r>
              <a:rPr lang="zh-CN" altLang="en-US" sz="2800" b="1"/>
              <a:t>黄水谣</a:t>
            </a:r>
            <a:r>
              <a:rPr lang="en-US" altLang="zh-CN" sz="2800" b="1"/>
              <a:t>》《</a:t>
            </a:r>
            <a:r>
              <a:rPr lang="zh-CN" altLang="en-US" sz="2800" b="1"/>
              <a:t>黄河怨</a:t>
            </a:r>
            <a:r>
              <a:rPr lang="en-US" altLang="zh-CN" sz="2800" b="1"/>
              <a:t>》《</a:t>
            </a:r>
            <a:r>
              <a:rPr lang="zh-CN" altLang="en-US" sz="2800" b="1"/>
              <a:t>保卫黄河</a:t>
            </a:r>
            <a:r>
              <a:rPr lang="en-US" altLang="zh-CN" sz="2800" b="1"/>
              <a:t>》《</a:t>
            </a:r>
            <a:r>
              <a:rPr lang="zh-CN" altLang="en-US" sz="2800" b="1"/>
              <a:t>怒吼吧，黄河</a:t>
            </a:r>
            <a:r>
              <a:rPr lang="en-US" altLang="zh-CN" sz="2800" b="1"/>
              <a:t>》</a:t>
            </a:r>
            <a:r>
              <a:rPr lang="zh-CN" altLang="en-US" sz="2800" b="1"/>
              <a:t>。</a:t>
            </a:r>
          </a:p>
        </p:txBody>
      </p:sp>
      <p:pic>
        <p:nvPicPr>
          <p:cNvPr id="22533" name="Picture 1029" descr="zg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6"/>
          <a:stretch>
            <a:fillRect/>
          </a:stretch>
        </p:blipFill>
        <p:spPr>
          <a:xfrm>
            <a:off x="6156325" y="844550"/>
            <a:ext cx="2570163" cy="22685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  <p:bldP spid="2253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1" name="Picture 4" descr="1_1-1-23-390_20020903756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467850" cy="5314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6156325" y="4732338"/>
            <a:ext cx="298767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zh-CN"/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6084888" y="4570413"/>
            <a:ext cx="3059112" cy="52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i="1">
                <a:solidFill>
                  <a:srgbClr val="FF0000"/>
                </a:solidFill>
              </a:rPr>
              <a:t>黄河鸟瞰图</a:t>
            </a:r>
          </a:p>
        </p:txBody>
      </p:sp>
      <p:sp>
        <p:nvSpPr>
          <p:cNvPr id="130057" name="Rectangle 9"/>
          <p:cNvSpPr>
            <a:spLocks noChangeArrowheads="1"/>
          </p:cNvSpPr>
          <p:nvPr/>
        </p:nvSpPr>
        <p:spPr bwMode="auto">
          <a:xfrm>
            <a:off x="2079625" y="574675"/>
            <a:ext cx="7064375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 i="1">
                <a:solidFill>
                  <a:srgbClr val="EE1C06"/>
                </a:solidFill>
                <a:latin typeface="华文新魏" pitchFamily="2" charset="-122"/>
                <a:ea typeface="华文新魏" pitchFamily="2" charset="-122"/>
              </a:rPr>
              <a:t>把 中原大地</a:t>
            </a:r>
          </a:p>
          <a:p>
            <a:r>
              <a:rPr lang="zh-CN" altLang="en-US" sz="5400" b="1" i="1">
                <a:solidFill>
                  <a:srgbClr val="EE1C06"/>
                </a:solidFill>
                <a:latin typeface="华文新魏" pitchFamily="2" charset="-122"/>
                <a:ea typeface="华文新魏" pitchFamily="2" charset="-122"/>
              </a:rPr>
              <a:t>            劈成南北两面。</a:t>
            </a:r>
          </a:p>
        </p:txBody>
      </p:sp>
    </p:spTree>
  </p:cSld>
  <p:clrMapOvr>
    <a:masterClrMapping/>
  </p:clrMapOvr>
  <p:transition advClick="0" advTm="27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30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130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4" dur="2000"/>
                                        <p:tgtEl>
                                          <p:spTgt spid="130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7" dur="2000"/>
                                        <p:tgtEl>
                                          <p:spTgt spid="130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5" name="Picture 4" descr="jj_4798a553838a56f129afb81f87bbbacb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467850" cy="5434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47" name="Rectangle 7"/>
          <p:cNvSpPr>
            <a:spLocks noChangeArrowheads="1"/>
          </p:cNvSpPr>
          <p:nvPr/>
        </p:nvSpPr>
        <p:spPr bwMode="auto">
          <a:xfrm>
            <a:off x="395288" y="3598863"/>
            <a:ext cx="9217025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 i="1">
                <a:solidFill>
                  <a:srgbClr val="F5FB13"/>
                </a:solidFill>
                <a:ea typeface="幼圆" pitchFamily="49" charset="-122"/>
              </a:rPr>
              <a:t>啊！黄河！</a:t>
            </a:r>
          </a:p>
          <a:p>
            <a:r>
              <a:rPr lang="zh-CN" altLang="en-US" sz="5400" b="1" i="1">
                <a:solidFill>
                  <a:srgbClr val="F5FB13"/>
                </a:solidFill>
                <a:ea typeface="幼圆" pitchFamily="49" charset="-122"/>
              </a:rPr>
              <a:t>        你是中华民族的摇篮！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4" dur="2000"/>
                                        <p:tgtEl>
                                          <p:spTgt spid="6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7" dur="2000"/>
                                        <p:tgtEl>
                                          <p:spTgt spid="61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4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7" grpId="0" build="allAtOnce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59" name="Picture 4" descr="wb04-0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23850" y="0"/>
            <a:ext cx="5435600" cy="2951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0" name="Picture 7" descr="bmy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6463" y="0"/>
            <a:ext cx="4679950" cy="2895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1" name="Picture 13" descr="01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2895600"/>
            <a:ext cx="4752975" cy="2484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9462" name="Picture 19" descr="嘉峪关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323850" y="2951163"/>
            <a:ext cx="4967288" cy="2428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63" name="Rectangle 21"/>
          <p:cNvSpPr>
            <a:spLocks noChangeArrowheads="1"/>
          </p:cNvSpPr>
          <p:nvPr/>
        </p:nvSpPr>
        <p:spPr bwMode="auto">
          <a:xfrm>
            <a:off x="3419475" y="2463800"/>
            <a:ext cx="4968875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b="1">
              <a:solidFill>
                <a:srgbClr val="13110F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b="1">
              <a:solidFill>
                <a:srgbClr val="13110F"/>
              </a:solidFill>
            </a:endParaRPr>
          </a:p>
        </p:txBody>
      </p:sp>
      <p:sp>
        <p:nvSpPr>
          <p:cNvPr id="78870" name="Rectangle 22"/>
          <p:cNvSpPr>
            <a:spLocks noChangeArrowheads="1"/>
          </p:cNvSpPr>
          <p:nvPr/>
        </p:nvSpPr>
        <p:spPr bwMode="auto">
          <a:xfrm>
            <a:off x="684213" y="1762125"/>
            <a:ext cx="7775575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13110F"/>
                </a:solidFill>
                <a:ea typeface="隶书" pitchFamily="49" charset="-122"/>
              </a:rPr>
              <a:t>五千年的古国文化，</a:t>
            </a:r>
          </a:p>
        </p:txBody>
      </p:sp>
      <p:sp>
        <p:nvSpPr>
          <p:cNvPr id="78871" name="Rectangle 23"/>
          <p:cNvSpPr>
            <a:spLocks noChangeArrowheads="1"/>
          </p:cNvSpPr>
          <p:nvPr/>
        </p:nvSpPr>
        <p:spPr bwMode="auto">
          <a:xfrm>
            <a:off x="2916238" y="2571750"/>
            <a:ext cx="6227762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0C0100"/>
                </a:solidFill>
                <a:ea typeface="隶书" pitchFamily="49" charset="-122"/>
              </a:rPr>
              <a:t>从你这儿发源；</a:t>
            </a: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2000"/>
                                        <p:tgtEl>
                                          <p:spTgt spid="78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1" dur="2000"/>
                                        <p:tgtEl>
                                          <p:spTgt spid="78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78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20" dur="2000"/>
                                        <p:tgtEl>
                                          <p:spTgt spid="78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3" name="Picture 4" descr="16_18_529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9213"/>
            <a:ext cx="9467850" cy="53308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4151" name="Rectangle 7"/>
          <p:cNvSpPr>
            <a:spLocks noChangeArrowheads="1"/>
          </p:cNvSpPr>
          <p:nvPr/>
        </p:nvSpPr>
        <p:spPr bwMode="auto">
          <a:xfrm>
            <a:off x="323850" y="519113"/>
            <a:ext cx="8820150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 i="1">
                <a:solidFill>
                  <a:srgbClr val="DBDB21"/>
                </a:solidFill>
              </a:rPr>
              <a:t>多少英雄的故事，</a:t>
            </a:r>
          </a:p>
          <a:p>
            <a:r>
              <a:rPr lang="zh-CN" altLang="en-US" sz="5400" b="1" i="1">
                <a:solidFill>
                  <a:srgbClr val="DBDB21"/>
                </a:solidFill>
              </a:rPr>
              <a:t>                 在你的身边扮演！</a:t>
            </a: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4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4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4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7" name="Picture 4" descr="hkpb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1476375" y="1544638"/>
            <a:ext cx="6983413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800" b="1" i="1">
                <a:solidFill>
                  <a:srgbClr val="FF0000"/>
                </a:solidFill>
              </a:rPr>
              <a:t>啊！黄河！</a:t>
            </a:r>
          </a:p>
          <a:p>
            <a:r>
              <a:rPr lang="zh-CN" altLang="en-US" sz="4800" b="1" i="1">
                <a:solidFill>
                  <a:srgbClr val="FF0000"/>
                </a:solidFill>
              </a:rPr>
              <a:t>                你是伟大坚强，</a:t>
            </a:r>
          </a:p>
        </p:txBody>
      </p:sp>
    </p:spTree>
  </p:cSld>
  <p:clrMapOvr>
    <a:masterClrMapping/>
  </p:clrMapOvr>
  <p:transition spd="med" advClick="0" advTm="12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4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4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2000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2000"/>
                                        <p:tgtEl>
                                          <p:spTgt spid="44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build="allAtOnce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1" name="Picture 4" descr="jj_9ebcb14fb851642714b83f0c19ef590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2951" name="Rectangle 7"/>
          <p:cNvSpPr>
            <a:spLocks noChangeArrowheads="1"/>
          </p:cNvSpPr>
          <p:nvPr/>
        </p:nvSpPr>
        <p:spPr bwMode="auto">
          <a:xfrm>
            <a:off x="250825" y="1708150"/>
            <a:ext cx="9793288" cy="175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像一个巨人</a:t>
            </a:r>
          </a:p>
          <a:p>
            <a:r>
              <a:rPr lang="zh-CN" altLang="en-US" sz="5400" b="1" i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    出现在亚洲平原之上，</a:t>
            </a:r>
          </a:p>
        </p:txBody>
      </p:sp>
    </p:spTree>
  </p:cSld>
  <p:clrMapOvr>
    <a:masterClrMapping/>
  </p:clrMapOvr>
  <p:transition spd="med" advClick="0" advTm="7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82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2000"/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2000"/>
                                        <p:tgtEl>
                                          <p:spTgt spid="82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82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9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1" grpId="0" build="allAtOnce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5" name="Picture 4" descr="105972316727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467850" cy="53228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6199" name="Rectangle 7"/>
          <p:cNvSpPr>
            <a:spLocks noChangeArrowheads="1"/>
          </p:cNvSpPr>
          <p:nvPr/>
        </p:nvSpPr>
        <p:spPr bwMode="auto">
          <a:xfrm>
            <a:off x="468313" y="0"/>
            <a:ext cx="58324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i="1">
                <a:solidFill>
                  <a:srgbClr val="13110F"/>
                </a:solidFill>
              </a:rPr>
              <a:t>用你那英雄的体魄</a:t>
            </a:r>
          </a:p>
        </p:txBody>
      </p:sp>
      <p:sp>
        <p:nvSpPr>
          <p:cNvPr id="136200" name="Rectangle 8"/>
          <p:cNvSpPr>
            <a:spLocks noChangeArrowheads="1"/>
          </p:cNvSpPr>
          <p:nvPr/>
        </p:nvSpPr>
        <p:spPr bwMode="auto">
          <a:xfrm>
            <a:off x="2627313" y="519113"/>
            <a:ext cx="80327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i="1">
                <a:solidFill>
                  <a:srgbClr val="0C0100"/>
                </a:solidFill>
              </a:rPr>
              <a:t>筑成我们民族的屏障。</a:t>
            </a:r>
          </a:p>
        </p:txBody>
      </p:sp>
    </p:spTree>
  </p:cSld>
  <p:clrMapOvr>
    <a:masterClrMapping/>
  </p:clrMapOvr>
  <p:transition advClick="0" advTm="11000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36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136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36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136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6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79" name="Picture 4" descr="jj_236ffc4ef16fd8cb0b1338d7ee9efae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0" y="2301875"/>
            <a:ext cx="9144000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 i="1">
                <a:solidFill>
                  <a:schemeClr val="bg1"/>
                </a:solidFill>
                <a:ea typeface="隶书" pitchFamily="49" charset="-122"/>
              </a:rPr>
              <a:t>     </a:t>
            </a:r>
            <a:r>
              <a:rPr lang="zh-CN" altLang="en-US" sz="5400" b="1" i="1">
                <a:solidFill>
                  <a:schemeClr val="bg1"/>
                </a:solidFill>
                <a:ea typeface="隶书" pitchFamily="49" charset="-122"/>
              </a:rPr>
              <a:t>啊！黄河！</a:t>
            </a:r>
          </a:p>
          <a:p>
            <a:r>
              <a:rPr lang="zh-CN" altLang="en-US" sz="5400" b="1" i="1">
                <a:solidFill>
                  <a:schemeClr val="bg1"/>
                </a:solidFill>
                <a:ea typeface="隶书" pitchFamily="49" charset="-122"/>
              </a:rPr>
              <a:t>  你一泻万丈，</a:t>
            </a:r>
          </a:p>
          <a:p>
            <a:r>
              <a:rPr lang="zh-CN" altLang="en-US" sz="5400" b="1" i="1">
                <a:solidFill>
                  <a:schemeClr val="bg1"/>
                </a:solidFill>
                <a:ea typeface="隶书" pitchFamily="49" charset="-122"/>
              </a:rPr>
              <a:t>浩浩荡荡</a:t>
            </a:r>
          </a:p>
        </p:txBody>
      </p:sp>
    </p:spTree>
  </p:cSld>
  <p:clrMapOvr>
    <a:masterClrMapping/>
  </p:clrMapOvr>
  <p:transition spd="med" advClick="0" advTm="20000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84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4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84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84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0" dur="5000"/>
                                        <p:tgtEl>
                                          <p:spTgt spid="8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0"/>
                                        <p:tgtEl>
                                          <p:spTgt spid="84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7" dur="5000"/>
                                        <p:tgtEl>
                                          <p:spTgt spid="84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4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9" grpId="0" build="allAtOnce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3" name="Picture 4" descr="黄水黄土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396413" cy="53260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4" name="Rectangle 7"/>
          <p:cNvSpPr>
            <a:spLocks noChangeArrowheads="1"/>
          </p:cNvSpPr>
          <p:nvPr/>
        </p:nvSpPr>
        <p:spPr bwMode="auto">
          <a:xfrm>
            <a:off x="684213" y="2571750"/>
            <a:ext cx="8459787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5400" b="1" i="1">
                <a:solidFill>
                  <a:srgbClr val="DBDB21"/>
                </a:solidFill>
                <a:ea typeface="幼圆" pitchFamily="49" charset="-122"/>
              </a:rPr>
              <a:t> </a:t>
            </a:r>
            <a:endParaRPr lang="en-US" altLang="zh-CN" sz="5400" b="1" i="1">
              <a:solidFill>
                <a:srgbClr val="C0260C"/>
              </a:solidFill>
              <a:ea typeface="幼圆" pitchFamily="49" charset="-122"/>
            </a:endParaRPr>
          </a:p>
        </p:txBody>
      </p:sp>
      <p:sp>
        <p:nvSpPr>
          <p:cNvPr id="87049" name="Rectangle 9"/>
          <p:cNvSpPr>
            <a:spLocks noChangeArrowheads="1"/>
          </p:cNvSpPr>
          <p:nvPr/>
        </p:nvSpPr>
        <p:spPr bwMode="auto">
          <a:xfrm>
            <a:off x="611188" y="303213"/>
            <a:ext cx="5184775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i="1">
                <a:solidFill>
                  <a:srgbClr val="0C0100"/>
                </a:solidFill>
              </a:rPr>
              <a:t>向南北两岸</a:t>
            </a:r>
          </a:p>
        </p:txBody>
      </p:sp>
      <p:sp>
        <p:nvSpPr>
          <p:cNvPr id="87050" name="Rectangle 10"/>
          <p:cNvSpPr>
            <a:spLocks noChangeArrowheads="1"/>
          </p:cNvSpPr>
          <p:nvPr/>
        </p:nvSpPr>
        <p:spPr bwMode="auto">
          <a:xfrm>
            <a:off x="1692275" y="1222375"/>
            <a:ext cx="8496300" cy="1014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i="1">
                <a:solidFill>
                  <a:srgbClr val="C0260C"/>
                </a:solidFill>
              </a:rPr>
              <a:t>伸出千万条铁的臂膀。</a:t>
            </a:r>
          </a:p>
        </p:txBody>
      </p:sp>
    </p:spTree>
  </p:cSld>
  <p:clrMapOvr>
    <a:masterClrMapping/>
  </p:clrMapOvr>
  <p:transition spd="med" advClick="0" advTm="8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30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3000"/>
                                        <p:tgtEl>
                                          <p:spTgt spid="8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6" dur="500"/>
                                        <p:tgtEl>
                                          <p:spTgt spid="870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1" dur="2000"/>
                                        <p:tgtEl>
                                          <p:spTgt spid="8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9" grpId="0"/>
      <p:bldP spid="87049" grpId="1"/>
      <p:bldP spid="87050" grpId="0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九曲黄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-41275" y="1139825"/>
            <a:ext cx="9523413" cy="286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i="1">
                <a:solidFill>
                  <a:srgbClr val="13110F"/>
                </a:solidFill>
                <a:ea typeface="宋体-方正超大字符集" pitchFamily="65" charset="-122"/>
              </a:rPr>
              <a:t>我们民族的伟大精神，</a:t>
            </a:r>
          </a:p>
          <a:p>
            <a:endParaRPr lang="zh-CN" altLang="en-US" sz="6000" b="1" i="1">
              <a:solidFill>
                <a:srgbClr val="13110F"/>
              </a:solidFill>
              <a:ea typeface="宋体-方正超大字符集" pitchFamily="65" charset="-122"/>
            </a:endParaRPr>
          </a:p>
          <a:p>
            <a:endParaRPr lang="en-US" altLang="zh-CN" sz="6000" b="1" i="1">
              <a:solidFill>
                <a:srgbClr val="13110F"/>
              </a:solidFill>
              <a:ea typeface="宋体-方正超大字符集" pitchFamily="65" charset="-122"/>
            </a:endParaRPr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1979613" y="2571750"/>
            <a:ext cx="7164387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i="1">
                <a:solidFill>
                  <a:srgbClr val="13110F"/>
                </a:solidFill>
              </a:rPr>
              <a:t>将要在你的哺育下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4140200" y="3327400"/>
            <a:ext cx="424815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i="1">
                <a:solidFill>
                  <a:srgbClr val="13110F"/>
                </a:solidFill>
              </a:rPr>
              <a:t>发扬滋长！</a:t>
            </a:r>
          </a:p>
        </p:txBody>
      </p:sp>
    </p:spTree>
  </p:cSld>
  <p:clrMapOvr>
    <a:masterClrMapping/>
  </p:clrMapOvr>
  <p:transition spd="med" advClick="0" advTm="11000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5" dur="1000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000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8" grpId="1"/>
      <p:bldP spid="41989" grpId="0"/>
      <p:bldP spid="4198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body" idx="4294967295"/>
          </p:nvPr>
        </p:nvSpPr>
        <p:spPr>
          <a:xfrm>
            <a:off x="323850" y="87475"/>
            <a:ext cx="8243888" cy="4840523"/>
          </a:xfrm>
          <a:solidFill>
            <a:schemeClr val="bg1"/>
          </a:solidFill>
        </p:spPr>
        <p:txBody>
          <a:bodyPr/>
          <a:lstStyle/>
          <a:p>
            <a:pPr marL="0" indent="0"/>
            <a:r>
              <a:rPr lang="zh-CN" altLang="en-US" sz="3600" dirty="0"/>
              <a:t>　</a:t>
            </a:r>
            <a:r>
              <a:rPr lang="zh-CN" altLang="en-US" sz="3600" dirty="0">
                <a:solidFill>
                  <a:srgbClr val="CC0000"/>
                </a:solidFill>
              </a:rPr>
              <a:t>　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冼星海</a:t>
            </a:r>
            <a:r>
              <a:rPr lang="zh-CN" altLang="en-US" sz="2800" dirty="0"/>
              <a:t>（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1905-1945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zh-CN" altLang="en-US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中国近现代著名的音乐家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1931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年考入巴黎音乐院在肖拉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·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康托鲁姆作曲班学习。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1935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年回国后，积极参加抗日救亡运动，创作了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救国军歌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lang="en-US" altLang="zh-CN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游击军歌</a:t>
            </a:r>
            <a:r>
              <a:rPr lang="en-US" altLang="zh-CN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茫茫的西伯利亚</a:t>
            </a: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lang="en-US" altLang="zh-CN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在太行山上</a:t>
            </a:r>
            <a:r>
              <a:rPr lang="en-US" altLang="zh-CN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等各种类型的声乐作品。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1938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年任延安鲁迅艺术学院音乐系主任，并在“女大”兼课。教学之余，创作了不朽名作</a:t>
            </a:r>
            <a:r>
              <a:rPr lang="en-US" altLang="zh-CN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黄河大合唱</a:t>
            </a:r>
            <a:r>
              <a:rPr lang="en-US" altLang="zh-CN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和</a:t>
            </a:r>
            <a:r>
              <a:rPr lang="en-US" altLang="zh-CN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生产大合唱</a:t>
            </a:r>
            <a:r>
              <a:rPr lang="en-US" altLang="zh-CN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等作品。由于他对发展我国革命音乐所作的巨大贡献，赢得了</a:t>
            </a:r>
            <a:r>
              <a:rPr lang="zh-CN" altLang="en-US" sz="2800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“人民音乐家</a:t>
            </a: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”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的光荣称号</a:t>
            </a:r>
            <a:r>
              <a:rPr lang="zh-CN" altLang="en-US" sz="2800" dirty="0"/>
              <a:t>。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8648004"/>
      </p:ext>
    </p:extLst>
  </p:cSld>
  <p:clrMapOvr>
    <a:masterClrMapping/>
  </p:clrMapOvr>
  <p:transition spd="slow">
    <p:blinds/>
    <p:sndAc>
      <p:stSnd>
        <p:snd r:embed="rId3" name="coin.wav"/>
      </p:stSnd>
    </p:sndAc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1" name="Picture 4" descr="升旗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2911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8247" name="Rectangle 7"/>
          <p:cNvSpPr>
            <a:spLocks noChangeArrowheads="1"/>
          </p:cNvSpPr>
          <p:nvPr/>
        </p:nvSpPr>
        <p:spPr bwMode="auto">
          <a:xfrm>
            <a:off x="0" y="0"/>
            <a:ext cx="9618663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 b="1" i="1">
                <a:solidFill>
                  <a:srgbClr val="DBDB21"/>
                </a:solidFill>
                <a:latin typeface="隶书" pitchFamily="49" charset="-122"/>
                <a:ea typeface="隶书" pitchFamily="49" charset="-122"/>
              </a:rPr>
              <a:t>我们祖国的英雄儿女，</a:t>
            </a:r>
          </a:p>
          <a:p>
            <a:r>
              <a:rPr lang="zh-CN" altLang="en-US" sz="6000" b="1" i="1">
                <a:solidFill>
                  <a:srgbClr val="DBDB21"/>
                </a:solidFill>
                <a:latin typeface="隶书" pitchFamily="49" charset="-122"/>
                <a:ea typeface="隶书" pitchFamily="49" charset="-122"/>
              </a:rPr>
              <a:t>     将要学习你的榜样，</a:t>
            </a:r>
          </a:p>
        </p:txBody>
      </p:sp>
    </p:spTree>
  </p:cSld>
  <p:clrMapOvr>
    <a:masterClrMapping/>
  </p:clrMapOvr>
  <p:transition spd="med" advClick="0" advTm="10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8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2000"/>
                                        <p:tgtEl>
                                          <p:spTgt spid="13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13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2000"/>
                                        <p:tgtEl>
                                          <p:spTgt spid="138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/>
                                        <p:tgtEl>
                                          <p:spTgt spid="138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8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5" name="Picture 8" descr="0001995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4625" y="-1911350"/>
            <a:ext cx="9318625" cy="98837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1220788"/>
            <a:ext cx="542607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5400" b="1" i="1">
                <a:solidFill>
                  <a:srgbClr val="F4491A"/>
                </a:solidFill>
              </a:rPr>
              <a:t>像你一样的</a:t>
            </a:r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2411413" y="1654175"/>
            <a:ext cx="7416800" cy="144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8800" b="1">
                <a:solidFill>
                  <a:srgbClr val="DBDB21"/>
                </a:solidFill>
                <a:ea typeface="隶书" pitchFamily="49" charset="-122"/>
              </a:rPr>
              <a:t>伟大坚强！</a:t>
            </a:r>
          </a:p>
        </p:txBody>
      </p:sp>
    </p:spTree>
  </p:cSld>
  <p:clrMapOvr>
    <a:masterClrMapping/>
  </p:clrMapOvr>
  <p:transition advClick="0" advTm="35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1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41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2" grpId="0" build="allAtOnce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-26318"/>
            <a:ext cx="92075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3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05979"/>
            <a:ext cx="8229600" cy="857250"/>
          </a:xfrm>
        </p:spPr>
        <p:txBody>
          <a:bodyPr/>
          <a:lstStyle/>
          <a:p>
            <a:r>
              <a:rPr lang="zh-CN" altLang="en-US" sz="6000" b="1" dirty="0">
                <a:solidFill>
                  <a:schemeClr val="bg1"/>
                </a:solidFill>
              </a:rPr>
              <a:t>整体感知</a:t>
            </a:r>
            <a:r>
              <a:rPr lang="zh-CN" sz="6000" b="1" dirty="0" smtClean="0">
                <a:solidFill>
                  <a:schemeClr val="bg1"/>
                </a:solidFill>
              </a:rPr>
              <a:t>，</a:t>
            </a:r>
            <a:r>
              <a:rPr lang="zh-CN" sz="6000" b="1" dirty="0">
                <a:solidFill>
                  <a:schemeClr val="bg1"/>
                </a:solidFill>
              </a:rPr>
              <a:t>解读探究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79512" y="987575"/>
            <a:ext cx="8229600" cy="2880320"/>
          </a:xfrm>
        </p:spPr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</a:rPr>
              <a:t>1、这首诗可以分为几个部分？</a:t>
            </a:r>
            <a:r>
              <a:rPr lang="zh-CN" altLang="en-US" b="1" dirty="0" smtClean="0">
                <a:solidFill>
                  <a:schemeClr val="bg1"/>
                </a:solidFill>
              </a:rPr>
              <a:t>分别</a:t>
            </a:r>
            <a:r>
              <a:rPr lang="zh-CN" altLang="en-US" b="1" dirty="0" smtClean="0">
                <a:solidFill>
                  <a:schemeClr val="bg1"/>
                </a:solidFill>
              </a:rPr>
              <a:t>从哪些方面赞美了黄河的英雄气概</a:t>
            </a:r>
            <a:r>
              <a:rPr lang="zh-CN" altLang="en-US" b="1" dirty="0" smtClean="0">
                <a:solidFill>
                  <a:schemeClr val="bg1"/>
                </a:solidFill>
              </a:rPr>
              <a:t>？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</a:rPr>
              <a:t>、“啊！黄河”反复出现 有什么作用？</a:t>
            </a:r>
            <a:endParaRPr lang="en-US" altLang="zh-CN" b="1" dirty="0">
              <a:solidFill>
                <a:schemeClr val="bg1"/>
              </a:solidFill>
            </a:endParaRPr>
          </a:p>
          <a:p>
            <a:r>
              <a:rPr lang="en-US" altLang="zh-CN" b="1" dirty="0" smtClean="0">
                <a:solidFill>
                  <a:schemeClr val="bg1"/>
                </a:solidFill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</a:rPr>
              <a:t>、诗人借歌颂黄河表达了什么感情？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5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2"/>
          <p:cNvSpPr txBox="1">
            <a:spLocks noChangeArrowheads="1"/>
          </p:cNvSpPr>
          <p:nvPr/>
        </p:nvSpPr>
        <p:spPr bwMode="auto">
          <a:xfrm>
            <a:off x="683568" y="715665"/>
            <a:ext cx="7704137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 dirty="0" smtClean="0"/>
              <a:t>1</a:t>
            </a:r>
            <a:r>
              <a:rPr lang="zh-CN" altLang="en-US" b="1" dirty="0" smtClean="0"/>
              <a:t>、这首诗分为朗诵词和歌词两</a:t>
            </a:r>
            <a:r>
              <a:rPr lang="zh-CN" altLang="en-US" b="1" dirty="0"/>
              <a:t>部分。诗人从三个方面赞美了黄河的英雄气概：黄河的自然特点，地理特点，黄河在历史上对中华民族的贡献。</a:t>
            </a:r>
            <a:endParaRPr lang="en-US" altLang="zh-CN" b="1" dirty="0"/>
          </a:p>
          <a:p>
            <a:pPr eaLnBrk="1" hangingPunct="1"/>
            <a:r>
              <a:rPr lang="en-US" altLang="zh-CN" b="1" dirty="0" smtClean="0"/>
              <a:t>2</a:t>
            </a:r>
            <a:r>
              <a:rPr lang="zh-CN" altLang="en-US" b="1" dirty="0"/>
              <a:t>、“啊！黄河”反复出现，把歌词从“啊！黄河！”你是中华民族的摇篮  到“将要在你的哺育下，发扬滋长”分为三个层次，依次是：黄河养育了中华民族，黄河保卫了中华民族，黄河激励了中华民族。有实到虚，环环相扣，逐步深入。</a:t>
            </a:r>
            <a:endParaRPr lang="en-US" altLang="zh-CN" b="1" dirty="0"/>
          </a:p>
          <a:p>
            <a:pPr eaLnBrk="1" hangingPunct="1"/>
            <a:r>
              <a:rPr lang="en-US" altLang="zh-CN" b="1" dirty="0" smtClean="0"/>
              <a:t>3</a:t>
            </a:r>
            <a:r>
              <a:rPr lang="zh-CN" altLang="en-US" b="1" dirty="0"/>
              <a:t>、诗人借歌颂黄河歌颂我们的民族，激发广大中华儿女的民族自豪感与自信心，激励中华儿女要像黄河一样伟大坚强，以英勇的气概和坚强的决心保卫黄河，保卫祖国。</a:t>
            </a:r>
            <a:endParaRPr lang="en-US" altLang="zh-CN" b="1" dirty="0"/>
          </a:p>
          <a:p>
            <a:pPr eaLnBrk="1" hangingPunct="1"/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0"/>
            <a:ext cx="9170988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-1612900" y="465535"/>
            <a:ext cx="8221663" cy="857250"/>
          </a:xfrm>
        </p:spPr>
        <p:txBody>
          <a:bodyPr/>
          <a:lstStyle/>
          <a:p>
            <a:r>
              <a:rPr lang="zh-CN" sz="4000" dirty="0"/>
              <a:t/>
            </a:r>
            <a:br>
              <a:rPr lang="zh-CN" sz="4000" dirty="0"/>
            </a:br>
            <a:r>
              <a:rPr lang="zh-CN" sz="4000" dirty="0"/>
              <a:t> </a:t>
            </a:r>
            <a:r>
              <a:rPr lang="en-US" altLang="zh-CN" sz="4000" dirty="0" smtClean="0"/>
              <a:t>             </a:t>
            </a:r>
            <a:r>
              <a:rPr lang="zh-CN" altLang="en-US" sz="4000" b="1" dirty="0" smtClean="0"/>
              <a:t>研读赏析</a:t>
            </a:r>
            <a:endParaRPr lang="zh-CN" sz="4000" b="1" dirty="0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442119" y="1275607"/>
            <a:ext cx="8229600" cy="3394472"/>
          </a:xfrm>
        </p:spPr>
        <p:txBody>
          <a:bodyPr/>
          <a:lstStyle/>
          <a:p>
            <a:r>
              <a:rPr lang="zh-CN" altLang="en-US" sz="4000" dirty="0"/>
              <a:t> </a:t>
            </a:r>
            <a:r>
              <a:rPr lang="zh-CN" altLang="en-US" sz="4000" b="1" dirty="0">
                <a:solidFill>
                  <a:srgbClr val="000000"/>
                </a:solidFill>
              </a:rPr>
              <a:t>我</a:t>
            </a:r>
            <a:r>
              <a:rPr lang="zh-CN" altLang="en-US" sz="4000" b="1" dirty="0" smtClean="0">
                <a:solidFill>
                  <a:srgbClr val="000000"/>
                </a:solidFill>
              </a:rPr>
              <a:t>喜欢</a:t>
            </a:r>
            <a:r>
              <a:rPr lang="en-US" altLang="zh-CN" sz="4000" u="sng" dirty="0" smtClean="0"/>
              <a:t>_____</a:t>
            </a:r>
            <a:r>
              <a:rPr lang="zh-CN" altLang="en-US" sz="4000" b="1" dirty="0"/>
              <a:t>这</a:t>
            </a:r>
            <a:r>
              <a:rPr lang="zh-CN" altLang="en-US" sz="4000" b="1" dirty="0" smtClean="0"/>
              <a:t>句（或这部分），</a:t>
            </a:r>
            <a:endParaRPr lang="zh-CN" altLang="en-US" sz="4000" b="1" u="sng" dirty="0"/>
          </a:p>
          <a:p>
            <a:pPr>
              <a:buFontTx/>
              <a:buNone/>
            </a:pPr>
            <a:r>
              <a:rPr lang="zh-CN" altLang="en-US" sz="4000" b="1" dirty="0"/>
              <a:t>是</a:t>
            </a:r>
            <a:r>
              <a:rPr lang="zh-CN" altLang="en-US" sz="4000" b="1" dirty="0" smtClean="0"/>
              <a:t>因为</a:t>
            </a:r>
            <a:r>
              <a:rPr lang="en-US" altLang="zh-CN" sz="4000" b="1" u="sng" dirty="0"/>
              <a:t> </a:t>
            </a:r>
            <a:r>
              <a:rPr lang="en-US" altLang="zh-CN" sz="4000" b="1" u="sng" dirty="0" smtClean="0"/>
              <a:t>                                          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512491228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280004" y="258741"/>
            <a:ext cx="746760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宋体" pitchFamily="2" charset="-122"/>
                <a:ea typeface="宋体" pitchFamily="2" charset="-122"/>
              </a:rPr>
              <a:t> </a:t>
            </a:r>
            <a:r>
              <a:rPr kumimoji="1" lang="zh-CN" altLang="en-US" sz="4000" b="1" dirty="0">
                <a:latin typeface="隶书" pitchFamily="49" charset="-122"/>
                <a:ea typeface="隶书" pitchFamily="49" charset="-122"/>
              </a:rPr>
              <a:t>例子</a:t>
            </a:r>
            <a:r>
              <a:rPr kumimoji="1" lang="en-US" altLang="zh-CN" sz="4000" b="1" dirty="0" smtClean="0">
                <a:latin typeface="隶书" pitchFamily="49" charset="-122"/>
                <a:ea typeface="隶书" pitchFamily="49" charset="-122"/>
              </a:rPr>
              <a:t>1</a:t>
            </a:r>
            <a:r>
              <a:rPr kumimoji="1" lang="zh-CN" altLang="en-US" sz="4000" b="1" dirty="0" smtClean="0">
                <a:latin typeface="隶书" pitchFamily="49" charset="-122"/>
                <a:ea typeface="隶书" pitchFamily="49" charset="-122"/>
              </a:rPr>
              <a:t>：我喜欢</a:t>
            </a:r>
            <a:r>
              <a:rPr kumimoji="1" lang="zh-CN" altLang="en-US" sz="4000" b="1" u="sng" dirty="0" smtClean="0">
                <a:latin typeface="隶书" pitchFamily="49" charset="-122"/>
                <a:ea typeface="隶书" pitchFamily="49" charset="-122"/>
              </a:rPr>
              <a:t>黄河</a:t>
            </a:r>
            <a:r>
              <a:rPr kumimoji="1" lang="zh-CN" altLang="en-US" sz="4000" b="1" u="sng" dirty="0">
                <a:latin typeface="Times New Roman"/>
                <a:ea typeface="隶书" pitchFamily="49" charset="-122"/>
              </a:rPr>
              <a:t>“</a:t>
            </a:r>
            <a:r>
              <a:rPr kumimoji="1" lang="zh-CN" altLang="en-US" sz="4000" b="1" u="sng" dirty="0">
                <a:latin typeface="隶书" pitchFamily="49" charset="-122"/>
                <a:ea typeface="隶书" pitchFamily="49" charset="-122"/>
              </a:rPr>
              <a:t>向南北两岸</a:t>
            </a:r>
            <a:r>
              <a:rPr kumimoji="1" lang="en-US" altLang="zh-CN" sz="4000" b="1" u="sng" dirty="0">
                <a:latin typeface="隶书" pitchFamily="49" charset="-122"/>
                <a:ea typeface="隶书" pitchFamily="49" charset="-122"/>
              </a:rPr>
              <a:t>/</a:t>
            </a:r>
            <a:r>
              <a:rPr kumimoji="1" lang="zh-CN" altLang="en-US" sz="4000" b="1" u="sng" dirty="0">
                <a:latin typeface="隶书" pitchFamily="49" charset="-122"/>
                <a:ea typeface="隶书" pitchFamily="49" charset="-122"/>
              </a:rPr>
              <a:t>伸出万千条铁的臂膀</a:t>
            </a:r>
            <a:r>
              <a:rPr kumimoji="1" lang="zh-CN" altLang="en-US" sz="4000" b="1" u="sng" dirty="0" smtClean="0">
                <a:latin typeface="Times New Roman"/>
                <a:ea typeface="隶书" pitchFamily="49" charset="-122"/>
              </a:rPr>
              <a:t>”</a:t>
            </a:r>
            <a:r>
              <a:rPr kumimoji="1" lang="zh-CN" altLang="en-US" sz="4000" b="1" dirty="0">
                <a:latin typeface="隶书" pitchFamily="49" charset="-122"/>
                <a:ea typeface="隶书" pitchFamily="49" charset="-122"/>
              </a:rPr>
              <a:t>是</a:t>
            </a:r>
            <a:r>
              <a:rPr kumimoji="1" lang="zh-CN" altLang="en-US" sz="4000" b="1" dirty="0" smtClean="0">
                <a:latin typeface="隶书" pitchFamily="49" charset="-122"/>
                <a:ea typeface="隶书" pitchFamily="49" charset="-122"/>
              </a:rPr>
              <a:t>因为  </a:t>
            </a:r>
            <a:endParaRPr kumimoji="1" lang="en-US" altLang="zh-CN" sz="24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576777" y="1491630"/>
            <a:ext cx="8534400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3200" b="1" dirty="0">
                <a:solidFill>
                  <a:srgbClr val="00FF00"/>
                </a:solidFill>
                <a:latin typeface="宋体" pitchFamily="2" charset="-122"/>
                <a:ea typeface="宋体" pitchFamily="2" charset="-122"/>
              </a:rPr>
              <a:t>  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_GB2312" pitchFamily="49" charset="-122"/>
              </a:rPr>
              <a:t>从全句看，这是一个</a:t>
            </a:r>
            <a:r>
              <a:rPr kumimoji="1" lang="zh-CN" altLang="en-US" sz="3200" b="1" u="sng" dirty="0">
                <a:solidFill>
                  <a:srgbClr val="000000"/>
                </a:solidFill>
                <a:latin typeface="楷体_GB2312" pitchFamily="49" charset="-122"/>
              </a:rPr>
              <a:t>比喻句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_GB2312" pitchFamily="49" charset="-122"/>
              </a:rPr>
              <a:t>，把黄河比喻为一个巨人，黄河主流是巨人的躯干，黄河流域中的无数条支流就是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/>
              </a:rPr>
              <a:t>“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_GB2312" pitchFamily="49" charset="-122"/>
              </a:rPr>
              <a:t>巨人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/>
              </a:rPr>
              <a:t>”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_GB2312" pitchFamily="49" charset="-122"/>
              </a:rPr>
              <a:t>身上千万条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/>
              </a:rPr>
              <a:t>“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_GB2312" pitchFamily="49" charset="-122"/>
              </a:rPr>
              <a:t>铁的臂膀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/>
              </a:rPr>
              <a:t>”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_GB2312" pitchFamily="49" charset="-122"/>
              </a:rPr>
              <a:t>。其次，应该和上文结合起来理解，如此巨人，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/>
              </a:rPr>
              <a:t>“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_GB2312" pitchFamily="49" charset="-122"/>
              </a:rPr>
              <a:t>一泻万丈，浩浩荡荡</a:t>
            </a:r>
            <a:r>
              <a:rPr kumimoji="1" lang="zh-CN" altLang="en-US" sz="3200" b="1" dirty="0">
                <a:solidFill>
                  <a:srgbClr val="000000"/>
                </a:solidFill>
                <a:latin typeface="Times New Roman"/>
              </a:rPr>
              <a:t>”</a:t>
            </a:r>
            <a:r>
              <a:rPr kumimoji="1" lang="zh-CN" altLang="en-US" sz="3200" b="1" dirty="0">
                <a:solidFill>
                  <a:srgbClr val="000000"/>
                </a:solidFill>
                <a:latin typeface="楷体_GB2312" pitchFamily="49" charset="-122"/>
              </a:rPr>
              <a:t>体现了气势磅礴、勇不可挡的气度和力量，正足以激发民族的精神和信念。 </a:t>
            </a:r>
          </a:p>
        </p:txBody>
      </p:sp>
    </p:spTree>
    <p:extLst>
      <p:ext uri="{BB962C8B-B14F-4D97-AF65-F5344CB8AC3E}">
        <p14:creationId xmlns:p14="http://schemas.microsoft.com/office/powerpoint/2010/main" val="572298260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 autoUpdateAnimBg="0"/>
      <p:bldP spid="98308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373144" y="64729"/>
            <a:ext cx="822325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 dirty="0" smtClean="0">
                <a:latin typeface="Arial"/>
                <a:ea typeface="隶书" pitchFamily="49" charset="-122"/>
              </a:rPr>
              <a:t>例子</a:t>
            </a:r>
            <a:r>
              <a:rPr kumimoji="1" lang="en-US" altLang="zh-CN" b="1" dirty="0" smtClean="0">
                <a:latin typeface="Arial"/>
                <a:ea typeface="隶书" pitchFamily="49" charset="-122"/>
              </a:rPr>
              <a:t>2</a:t>
            </a:r>
            <a:r>
              <a:rPr kumimoji="1" lang="zh-CN" altLang="en-US" b="1" dirty="0" smtClean="0">
                <a:latin typeface="Arial"/>
                <a:ea typeface="隶书" pitchFamily="49" charset="-122"/>
              </a:rPr>
              <a:t>：我喜欢</a:t>
            </a:r>
            <a:r>
              <a:rPr kumimoji="1" lang="en-US" altLang="zh-CN" b="1" u="sng" dirty="0" smtClean="0">
                <a:latin typeface="Arial"/>
                <a:ea typeface="隶书" pitchFamily="49" charset="-122"/>
              </a:rPr>
              <a:t>“</a:t>
            </a:r>
            <a:r>
              <a:rPr kumimoji="1" lang="zh-CN" altLang="en-US" b="1" u="sng" dirty="0">
                <a:latin typeface="隶书" pitchFamily="49" charset="-122"/>
                <a:ea typeface="隶书" pitchFamily="49" charset="-122"/>
              </a:rPr>
              <a:t>啊！黄河</a:t>
            </a:r>
            <a:r>
              <a:rPr kumimoji="1" lang="zh-CN" altLang="en-US" b="1" u="sng" dirty="0" smtClean="0">
                <a:latin typeface="Arial"/>
                <a:ea typeface="隶书" pitchFamily="49" charset="-122"/>
              </a:rPr>
              <a:t>”</a:t>
            </a:r>
            <a:r>
              <a:rPr kumimoji="1" lang="zh-CN" altLang="en-US" b="1" dirty="0" smtClean="0">
                <a:latin typeface="Arial"/>
                <a:ea typeface="隶书" pitchFamily="49" charset="-122"/>
              </a:rPr>
              <a:t>这句，是因为</a:t>
            </a:r>
            <a:r>
              <a:rPr kumimoji="1" lang="zh-CN" altLang="en-US" b="1" u="sng" dirty="0" smtClean="0">
                <a:latin typeface="Arial"/>
                <a:ea typeface="隶书" pitchFamily="49" charset="-122"/>
              </a:rPr>
              <a:t>它</a:t>
            </a:r>
            <a:r>
              <a:rPr kumimoji="1" lang="zh-CN" altLang="en-US" b="1" u="sng" dirty="0" smtClean="0">
                <a:latin typeface="隶书" pitchFamily="49" charset="-122"/>
                <a:ea typeface="隶书" pitchFamily="49" charset="-122"/>
              </a:rPr>
              <a:t>在</a:t>
            </a:r>
            <a:r>
              <a:rPr kumimoji="1" lang="zh-CN" altLang="en-US" b="1" u="sng" dirty="0">
                <a:latin typeface="隶书" pitchFamily="49" charset="-122"/>
                <a:ea typeface="隶书" pitchFamily="49" charset="-122"/>
              </a:rPr>
              <a:t>诗中反复</a:t>
            </a:r>
            <a:r>
              <a:rPr kumimoji="1" lang="zh-CN" altLang="en-US" b="1" u="sng" dirty="0" smtClean="0">
                <a:latin typeface="隶书" pitchFamily="49" charset="-122"/>
                <a:ea typeface="隶书" pitchFamily="49" charset="-122"/>
              </a:rPr>
              <a:t>出现</a:t>
            </a:r>
            <a:r>
              <a:rPr kumimoji="1" lang="en-US" altLang="zh-CN" b="1" u="sng" dirty="0" smtClean="0">
                <a:latin typeface="隶书" pitchFamily="49" charset="-122"/>
                <a:ea typeface="隶书" pitchFamily="49" charset="-122"/>
              </a:rPr>
              <a:t>3</a:t>
            </a:r>
            <a:r>
              <a:rPr kumimoji="1" lang="zh-CN" altLang="en-US" b="1" u="sng" dirty="0" smtClean="0">
                <a:latin typeface="隶书" pitchFamily="49" charset="-122"/>
                <a:ea typeface="隶书" pitchFamily="49" charset="-122"/>
              </a:rPr>
              <a:t>次，把从“啊！黄河”到“发扬滋长”分成三个层次</a:t>
            </a:r>
          </a:p>
          <a:p>
            <a:pPr>
              <a:spcBef>
                <a:spcPct val="50000"/>
              </a:spcBef>
            </a:pPr>
            <a:endParaRPr kumimoji="1" lang="zh-CN" altLang="en-US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611188" y="3838575"/>
            <a:ext cx="80772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由实到虚    环环紧扣  逐步深入</a:t>
            </a:r>
          </a:p>
        </p:txBody>
      </p:sp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1604250" y="1651234"/>
            <a:ext cx="57610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b="1" dirty="0">
                <a:ea typeface="宋体" pitchFamily="2" charset="-122"/>
              </a:rPr>
              <a:t>是摇篮，养育了中华民族</a:t>
            </a:r>
          </a:p>
        </p:txBody>
      </p:sp>
      <p:sp>
        <p:nvSpPr>
          <p:cNvPr id="84999" name="Rectangle 7"/>
          <p:cNvSpPr>
            <a:spLocks noChangeArrowheads="1"/>
          </p:cNvSpPr>
          <p:nvPr/>
        </p:nvSpPr>
        <p:spPr bwMode="auto">
          <a:xfrm>
            <a:off x="1554163" y="2301478"/>
            <a:ext cx="6191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b="1" dirty="0">
                <a:ea typeface="宋体" pitchFamily="2" charset="-122"/>
              </a:rPr>
              <a:t>是屏障，黄河保卫了中华民族</a:t>
            </a:r>
          </a:p>
        </p:txBody>
      </p:sp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1523898" y="2905125"/>
            <a:ext cx="6480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b="1" dirty="0">
                <a:ea typeface="宋体" pitchFamily="2" charset="-122"/>
              </a:rPr>
              <a:t>是臂膀，黄河激励了中华民族</a:t>
            </a:r>
          </a:p>
        </p:txBody>
      </p:sp>
      <p:sp>
        <p:nvSpPr>
          <p:cNvPr id="85001" name="Rectangle 9"/>
          <p:cNvSpPr>
            <a:spLocks noChangeArrowheads="1"/>
          </p:cNvSpPr>
          <p:nvPr/>
        </p:nvSpPr>
        <p:spPr bwMode="auto">
          <a:xfrm>
            <a:off x="8101013" y="1815704"/>
            <a:ext cx="80021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800">
                <a:solidFill>
                  <a:srgbClr val="111111"/>
                </a:solidFill>
                <a:ea typeface="华文行楷" pitchFamily="2" charset="-122"/>
              </a:rPr>
              <a:t>实</a:t>
            </a:r>
          </a:p>
        </p:txBody>
      </p:sp>
      <p:sp>
        <p:nvSpPr>
          <p:cNvPr id="85002" name="Rectangle 10"/>
          <p:cNvSpPr>
            <a:spLocks noChangeArrowheads="1"/>
          </p:cNvSpPr>
          <p:nvPr/>
        </p:nvSpPr>
        <p:spPr bwMode="auto">
          <a:xfrm>
            <a:off x="8243888" y="3100388"/>
            <a:ext cx="74892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4400">
                <a:solidFill>
                  <a:srgbClr val="111111"/>
                </a:solidFill>
                <a:ea typeface="华文行楷" pitchFamily="2" charset="-122"/>
              </a:rPr>
              <a:t>虚</a:t>
            </a:r>
          </a:p>
        </p:txBody>
      </p:sp>
      <p:sp>
        <p:nvSpPr>
          <p:cNvPr id="85003" name="Rectangle 11"/>
          <p:cNvSpPr>
            <a:spLocks noChangeArrowheads="1"/>
          </p:cNvSpPr>
          <p:nvPr/>
        </p:nvSpPr>
        <p:spPr bwMode="auto">
          <a:xfrm>
            <a:off x="8121650" y="2247900"/>
            <a:ext cx="607859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6600">
                <a:ea typeface="宋体" pitchFamily="2" charset="-122"/>
              </a:rPr>
              <a:t>↓</a:t>
            </a:r>
          </a:p>
        </p:txBody>
      </p:sp>
    </p:spTree>
    <p:extLst>
      <p:ext uri="{BB962C8B-B14F-4D97-AF65-F5344CB8AC3E}">
        <p14:creationId xmlns:p14="http://schemas.microsoft.com/office/powerpoint/2010/main" val="351538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5" grpId="0"/>
      <p:bldP spid="84996" grpId="0"/>
      <p:bldP spid="84998" grpId="0"/>
      <p:bldP spid="84999" grpId="0"/>
      <p:bldP spid="85000" grpId="0"/>
      <p:bldP spid="85001" grpId="0"/>
      <p:bldP spid="85002" grpId="0"/>
      <p:bldP spid="8500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50825" y="357188"/>
            <a:ext cx="822325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 dirty="0">
                <a:latin typeface="隶书" pitchFamily="49" charset="-122"/>
                <a:ea typeface="隶书" pitchFamily="49" charset="-122"/>
              </a:rPr>
              <a:t>诗人反复吟唱：</a:t>
            </a:r>
            <a:r>
              <a:rPr kumimoji="1" lang="zh-CN" altLang="en-US" b="1" dirty="0">
                <a:latin typeface="Arial"/>
                <a:ea typeface="隶书" pitchFamily="49" charset="-122"/>
              </a:rPr>
              <a:t>“</a:t>
            </a:r>
            <a:r>
              <a:rPr kumimoji="1" lang="zh-CN" altLang="en-US" b="1" dirty="0">
                <a:latin typeface="隶书" pitchFamily="49" charset="-122"/>
                <a:ea typeface="隶书" pitchFamily="49" charset="-122"/>
              </a:rPr>
              <a:t>啊！黄河！</a:t>
            </a:r>
            <a:r>
              <a:rPr kumimoji="1" lang="zh-CN" altLang="en-US" b="1" dirty="0">
                <a:latin typeface="Arial"/>
                <a:ea typeface="隶书" pitchFamily="49" charset="-122"/>
              </a:rPr>
              <a:t>”</a:t>
            </a:r>
            <a:r>
              <a:rPr kumimoji="1" lang="zh-CN" altLang="en-US" b="1" dirty="0">
                <a:latin typeface="隶书" pitchFamily="49" charset="-122"/>
                <a:ea typeface="隶书" pitchFamily="49" charset="-122"/>
              </a:rPr>
              <a:t>，</a:t>
            </a:r>
            <a:r>
              <a:rPr kumimoji="1" lang="zh-CN" altLang="en-US" b="1" dirty="0">
                <a:latin typeface="Arial"/>
                <a:ea typeface="隶书" pitchFamily="49" charset="-122"/>
              </a:rPr>
              <a:t> </a:t>
            </a:r>
            <a:r>
              <a:rPr kumimoji="1" lang="zh-CN" altLang="en-US" b="1" dirty="0">
                <a:latin typeface="隶书" pitchFamily="49" charset="-122"/>
                <a:ea typeface="隶书" pitchFamily="49" charset="-122"/>
              </a:rPr>
              <a:t>我们应该怎样来读出这三层的情感与气魄呢？</a:t>
            </a:r>
            <a:r>
              <a:rPr kumimoji="1" lang="zh-CN" altLang="en-US" dirty="0"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971550" y="2333001"/>
            <a:ext cx="69850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kumimoji="1" lang="zh-CN" altLang="en-US" sz="6000">
                <a:solidFill>
                  <a:srgbClr val="111111"/>
                </a:solidFill>
                <a:ea typeface="隶书" pitchFamily="49" charset="-122"/>
              </a:rPr>
              <a:t>是屏障，坚强有力</a:t>
            </a:r>
            <a:endParaRPr lang="zh-CN" altLang="en-US" sz="6600">
              <a:ea typeface="隶书" pitchFamily="49" charset="-122"/>
            </a:endParaRPr>
          </a:p>
        </p:txBody>
      </p:sp>
      <p:sp>
        <p:nvSpPr>
          <p:cNvPr id="83974" name="Rectangle 6"/>
          <p:cNvSpPr>
            <a:spLocks noChangeArrowheads="1"/>
          </p:cNvSpPr>
          <p:nvPr/>
        </p:nvSpPr>
        <p:spPr bwMode="auto">
          <a:xfrm>
            <a:off x="1116013" y="1429942"/>
            <a:ext cx="634019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6000">
                <a:solidFill>
                  <a:srgbClr val="111111"/>
                </a:solidFill>
                <a:ea typeface="隶书" pitchFamily="49" charset="-122"/>
              </a:rPr>
              <a:t>是摇篮，</a:t>
            </a:r>
            <a:r>
              <a:rPr lang="zh-CN" altLang="en-US" sz="6000">
                <a:solidFill>
                  <a:srgbClr val="111111"/>
                </a:solidFill>
                <a:ea typeface="隶书" pitchFamily="49" charset="-122"/>
              </a:rPr>
              <a:t>舒缓深沉</a:t>
            </a:r>
          </a:p>
        </p:txBody>
      </p:sp>
      <p:sp>
        <p:nvSpPr>
          <p:cNvPr id="83975" name="Rectangle 7"/>
          <p:cNvSpPr>
            <a:spLocks noChangeArrowheads="1"/>
          </p:cNvSpPr>
          <p:nvPr/>
        </p:nvSpPr>
        <p:spPr bwMode="auto">
          <a:xfrm>
            <a:off x="900113" y="3330179"/>
            <a:ext cx="634019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6000">
                <a:solidFill>
                  <a:srgbClr val="111111"/>
                </a:solidFill>
                <a:ea typeface="隶书" pitchFamily="49" charset="-122"/>
              </a:rPr>
              <a:t>是臂膀，高亢激昂</a:t>
            </a:r>
            <a:endParaRPr lang="zh-CN" altLang="en-US">
              <a:ea typeface="隶书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916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  <p:bldP spid="83973" grpId="0"/>
      <p:bldP spid="83974" grpId="0"/>
      <p:bldP spid="8397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C:\My Documents\My Pictures\九曲黄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139" y="15988"/>
            <a:ext cx="9175751" cy="518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-1692696" y="195486"/>
            <a:ext cx="8226425" cy="857250"/>
          </a:xfrm>
        </p:spPr>
        <p:txBody>
          <a:bodyPr/>
          <a:lstStyle/>
          <a:p>
            <a:r>
              <a:rPr lang="zh-CN" altLang="en-US" sz="6000" b="1" dirty="0" smtClean="0">
                <a:solidFill>
                  <a:srgbClr val="000000"/>
                </a:solidFill>
              </a:rPr>
              <a:t>          拓展</a:t>
            </a:r>
            <a:r>
              <a:rPr lang="zh-CN" altLang="en-US" sz="6000" b="1" dirty="0">
                <a:solidFill>
                  <a:srgbClr val="000000"/>
                </a:solidFill>
              </a:rPr>
              <a:t>延伸：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" y="1221600"/>
            <a:ext cx="8226425" cy="3395663"/>
          </a:xfrm>
        </p:spPr>
        <p:txBody>
          <a:bodyPr/>
          <a:lstStyle/>
          <a:p>
            <a:r>
              <a:rPr lang="zh-CN" altLang="en-US" sz="4000" dirty="0">
                <a:sym typeface="宋体" pitchFamily="2" charset="-122"/>
              </a:rPr>
              <a:t>（</a:t>
            </a:r>
            <a:r>
              <a:rPr lang="zh-CN" altLang="en-US" sz="4000" b="1" dirty="0">
                <a:sym typeface="宋体" pitchFamily="2" charset="-122"/>
              </a:rPr>
              <a:t>1</a:t>
            </a:r>
            <a:r>
              <a:rPr lang="zh-CN" altLang="en-US" sz="4000" b="1" dirty="0" smtClean="0">
                <a:sym typeface="宋体" pitchFamily="2" charset="-122"/>
              </a:rPr>
              <a:t>）结合时代背景，你认为作者这样描写是为了表达什么感情？</a:t>
            </a:r>
          </a:p>
          <a:p>
            <a:r>
              <a:rPr lang="zh-CN" altLang="en-US" sz="4000" b="1" dirty="0" smtClean="0">
                <a:sym typeface="宋体" pitchFamily="2" charset="-122"/>
              </a:rPr>
              <a:t>（2）收集有关黄河的古今诗句、俗语、谚语、成语、故事或歌曲等。</a:t>
            </a:r>
          </a:p>
          <a:p>
            <a:endParaRPr lang="zh-CN" altLang="en-US" sz="4400" dirty="0" smtClean="0">
              <a:solidFill>
                <a:srgbClr val="CCFF33"/>
              </a:solidFill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926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黄河源头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835150" y="1059657"/>
            <a:ext cx="5562600" cy="3046988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CCFF99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kumimoji="1" lang="zh-CN" altLang="en-US" sz="9600">
                <a:solidFill>
                  <a:srgbClr val="9900FF"/>
                </a:solidFill>
                <a:latin typeface="Times New Roman" pitchFamily="18" charset="0"/>
                <a:ea typeface="华文新魏" pitchFamily="2" charset="-122"/>
              </a:rPr>
              <a:t>歌颂黄河</a:t>
            </a:r>
          </a:p>
          <a:p>
            <a:r>
              <a:rPr kumimoji="1" lang="zh-CN" altLang="en-US" sz="9600">
                <a:solidFill>
                  <a:srgbClr val="9900FF"/>
                </a:solidFill>
                <a:latin typeface="Times New Roman" pitchFamily="18" charset="0"/>
                <a:ea typeface="华文新魏" pitchFamily="2" charset="-122"/>
              </a:rPr>
              <a:t>学习黄河</a:t>
            </a:r>
          </a:p>
        </p:txBody>
      </p:sp>
      <p:pic>
        <p:nvPicPr>
          <p:cNvPr id="47108" name="huanghesong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457450"/>
            <a:ext cx="3048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07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08358" fill="hold"/>
                                        <p:tgtEl>
                                          <p:spTgt spid="47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08"/>
                </p:tgtEl>
              </p:cMediaNode>
            </p:audio>
          </p:childTnLst>
        </p:cTn>
      </p:par>
    </p:tnLst>
    <p:bldLst>
      <p:bldP spid="4710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4" name="Picture 2" descr="029_h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4435" name="WordArt 3">
            <a:hlinkClick r:id="rId3" action="ppaction://hlinkfile"/>
          </p:cNvPr>
          <p:cNvSpPr>
            <a:spLocks noChangeArrowheads="1" noChangeShapeType="1" noTextEdit="1"/>
          </p:cNvSpPr>
          <p:nvPr/>
        </p:nvSpPr>
        <p:spPr bwMode="auto">
          <a:xfrm>
            <a:off x="1908175" y="141685"/>
            <a:ext cx="4914900" cy="11727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b="1" kern="10" dirty="0">
                <a:ln w="12700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华文行楷"/>
                <a:ea typeface="华文行楷"/>
              </a:rPr>
              <a:t>走近黄河</a:t>
            </a:r>
          </a:p>
        </p:txBody>
      </p:sp>
    </p:spTree>
    <p:extLst>
      <p:ext uri="{BB962C8B-B14F-4D97-AF65-F5344CB8AC3E}">
        <p14:creationId xmlns:p14="http://schemas.microsoft.com/office/powerpoint/2010/main" val="415769528"/>
      </p:ext>
    </p:extLst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我军新型坦克参加演习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1828800" y="971550"/>
            <a:ext cx="5410200" cy="304698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CCFF99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9600">
                <a:solidFill>
                  <a:srgbClr val="9900FF"/>
                </a:solidFill>
                <a:latin typeface="Times New Roman" pitchFamily="18" charset="0"/>
                <a:ea typeface="华文新魏" pitchFamily="2" charset="-122"/>
              </a:rPr>
              <a:t>发愤学习</a:t>
            </a:r>
          </a:p>
          <a:p>
            <a:r>
              <a:rPr lang="zh-CN" altLang="en-US" sz="9600">
                <a:solidFill>
                  <a:srgbClr val="9900FF"/>
                </a:solidFill>
                <a:latin typeface="Times New Roman" pitchFamily="18" charset="0"/>
                <a:ea typeface="华文新魏" pitchFamily="2" charset="-122"/>
              </a:rPr>
              <a:t>振兴中华</a:t>
            </a:r>
            <a:endParaRPr lang="zh-CN" altLang="en-US" sz="1800">
              <a:solidFill>
                <a:srgbClr val="000000"/>
              </a:solidFill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84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228600" y="571500"/>
            <a:ext cx="297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0" y="1"/>
            <a:ext cx="9144000" cy="5201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4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有关</a:t>
            </a:r>
            <a:r>
              <a:rPr lang="zh-CN" altLang="en-US" sz="4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  <a:hlinkClick r:id="rId2"/>
              </a:rPr>
              <a:t>黄河</a:t>
            </a:r>
            <a:r>
              <a:rPr lang="zh-CN" altLang="en-US" sz="4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的著名诗句 </a:t>
            </a:r>
            <a:endParaRPr lang="zh-CN" altLang="en-US" sz="4400" b="1" i="1" dirty="0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</a:rPr>
              <a:t>君不见黄河之水天上来，奔流到海不复回。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李白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将进酒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》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</a:rPr>
              <a:t>黄河落天走东海，万里写入胸怀间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李白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赠裴十四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》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</a:rPr>
              <a:t>黄河远上白云间，一片孤城万仞山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 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王之涣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凉州词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》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</a:rPr>
              <a:t>白日依山尽，黄河入海流。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王之涣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登鹳雀楼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》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</a:rPr>
              <a:t>九曲黄河万里沙。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刘禹锡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浪淘沙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》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</a:rPr>
              <a:t>欲渡黄河冰塞川，将登太行雪满山。</a:t>
            </a:r>
          </a:p>
          <a:p>
            <a:pPr eaLnBrk="0" hangingPunct="0">
              <a:buFont typeface="Wingdings" pitchFamily="2" charset="2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             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/>
              </a:rPr>
              <a:t>——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李白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楷体_GB2312" pitchFamily="49" charset="-122"/>
              </a:rPr>
              <a:t>行路难</a:t>
            </a:r>
            <a:r>
              <a:rPr lang="en-US" altLang="zh-CN" sz="2400" b="1" dirty="0">
                <a:solidFill>
                  <a:srgbClr val="000000"/>
                </a:solidFill>
                <a:latin typeface="楷体_GB2312" pitchFamily="49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889387377"/>
      </p:ext>
    </p:extLst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4" name="Rectangle 6"/>
          <p:cNvSpPr>
            <a:spLocks noChangeArrowheads="1"/>
          </p:cNvSpPr>
          <p:nvPr/>
        </p:nvSpPr>
        <p:spPr bwMode="auto">
          <a:xfrm>
            <a:off x="684213" y="735013"/>
            <a:ext cx="7991475" cy="461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5400" b="1">
                <a:solidFill>
                  <a:srgbClr val="0C0100"/>
                </a:solidFill>
              </a:rPr>
              <a:t>          </a:t>
            </a:r>
            <a:r>
              <a:rPr lang="zh-CN" altLang="en-US" sz="4800" b="1">
                <a:solidFill>
                  <a:schemeClr val="tx2"/>
                </a:solidFill>
                <a:ea typeface="楷体_GB2312" pitchFamily="49" charset="-122"/>
              </a:rPr>
              <a:t>诗人以丰富的艺术形象，壮阔的历史场景和磅礴的气势，表现中华民族顽强的奋斗精神和不屈的坚强意志，赞颂黄河儿女的英雄气概。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9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检测：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见助学：学习测评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1600" y="2787774"/>
            <a:ext cx="6400800" cy="1028700"/>
          </a:xfrm>
        </p:spPr>
        <p:txBody>
          <a:bodyPr/>
          <a:lstStyle/>
          <a:p>
            <a:r>
              <a:rPr lang="zh-CN" altLang="en-US" dirty="0" smtClean="0"/>
              <a:t>作业：</a:t>
            </a:r>
            <a:endParaRPr lang="en-US" altLang="zh-CN" dirty="0" smtClean="0"/>
          </a:p>
          <a:p>
            <a:r>
              <a:rPr lang="en-US" altLang="zh-CN" dirty="0"/>
              <a:t> </a:t>
            </a:r>
            <a:r>
              <a:rPr lang="en-US" altLang="zh-CN" dirty="0" smtClean="0"/>
              <a:t> 1</a:t>
            </a:r>
            <a:r>
              <a:rPr lang="zh-CN" altLang="en-US" dirty="0" smtClean="0"/>
              <a:t>、背诵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黄河颂</a:t>
            </a:r>
            <a:r>
              <a:rPr lang="en-US" altLang="zh-CN" dirty="0" smtClean="0"/>
              <a:t>》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、有特长的同学歌唱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黄河颂</a:t>
            </a:r>
            <a:r>
              <a:rPr lang="en-US" altLang="zh-CN" dirty="0" smtClean="0"/>
              <a:t>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21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Picture 2" descr="由地图看黄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9" y="789385"/>
            <a:ext cx="7991475" cy="4170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0339" name="Freeform 3"/>
          <p:cNvSpPr>
            <a:spLocks/>
          </p:cNvSpPr>
          <p:nvPr/>
        </p:nvSpPr>
        <p:spPr bwMode="auto">
          <a:xfrm>
            <a:off x="3379789" y="2388394"/>
            <a:ext cx="2916237" cy="646331"/>
          </a:xfrm>
          <a:custGeom>
            <a:avLst/>
            <a:gdLst>
              <a:gd name="T0" fmla="*/ 2101 w 2101"/>
              <a:gd name="T1" fmla="*/ 213 h 709"/>
              <a:gd name="T2" fmla="*/ 1994 w 2101"/>
              <a:gd name="T3" fmla="*/ 266 h 709"/>
              <a:gd name="T4" fmla="*/ 1985 w 2101"/>
              <a:gd name="T5" fmla="*/ 293 h 709"/>
              <a:gd name="T6" fmla="*/ 1959 w 2101"/>
              <a:gd name="T7" fmla="*/ 301 h 709"/>
              <a:gd name="T8" fmla="*/ 1897 w 2101"/>
              <a:gd name="T9" fmla="*/ 328 h 709"/>
              <a:gd name="T10" fmla="*/ 1746 w 2101"/>
              <a:gd name="T11" fmla="*/ 505 h 709"/>
              <a:gd name="T12" fmla="*/ 1560 w 2101"/>
              <a:gd name="T13" fmla="*/ 532 h 709"/>
              <a:gd name="T14" fmla="*/ 1418 w 2101"/>
              <a:gd name="T15" fmla="*/ 558 h 709"/>
              <a:gd name="T16" fmla="*/ 1365 w 2101"/>
              <a:gd name="T17" fmla="*/ 576 h 709"/>
              <a:gd name="T18" fmla="*/ 1321 w 2101"/>
              <a:gd name="T19" fmla="*/ 567 h 709"/>
              <a:gd name="T20" fmla="*/ 1339 w 2101"/>
              <a:gd name="T21" fmla="*/ 514 h 709"/>
              <a:gd name="T22" fmla="*/ 1312 w 2101"/>
              <a:gd name="T23" fmla="*/ 346 h 709"/>
              <a:gd name="T24" fmla="*/ 1374 w 2101"/>
              <a:gd name="T25" fmla="*/ 301 h 709"/>
              <a:gd name="T26" fmla="*/ 1339 w 2101"/>
              <a:gd name="T27" fmla="*/ 248 h 709"/>
              <a:gd name="T28" fmla="*/ 1374 w 2101"/>
              <a:gd name="T29" fmla="*/ 160 h 709"/>
              <a:gd name="T30" fmla="*/ 1383 w 2101"/>
              <a:gd name="T31" fmla="*/ 133 h 709"/>
              <a:gd name="T32" fmla="*/ 1401 w 2101"/>
              <a:gd name="T33" fmla="*/ 107 h 709"/>
              <a:gd name="T34" fmla="*/ 1374 w 2101"/>
              <a:gd name="T35" fmla="*/ 89 h 709"/>
              <a:gd name="T36" fmla="*/ 1356 w 2101"/>
              <a:gd name="T37" fmla="*/ 36 h 709"/>
              <a:gd name="T38" fmla="*/ 1135 w 2101"/>
              <a:gd name="T39" fmla="*/ 9 h 709"/>
              <a:gd name="T40" fmla="*/ 984 w 2101"/>
              <a:gd name="T41" fmla="*/ 62 h 709"/>
              <a:gd name="T42" fmla="*/ 966 w 2101"/>
              <a:gd name="T43" fmla="*/ 133 h 709"/>
              <a:gd name="T44" fmla="*/ 984 w 2101"/>
              <a:gd name="T45" fmla="*/ 186 h 709"/>
              <a:gd name="T46" fmla="*/ 922 w 2101"/>
              <a:gd name="T47" fmla="*/ 257 h 709"/>
              <a:gd name="T48" fmla="*/ 816 w 2101"/>
              <a:gd name="T49" fmla="*/ 337 h 709"/>
              <a:gd name="T50" fmla="*/ 763 w 2101"/>
              <a:gd name="T51" fmla="*/ 372 h 709"/>
              <a:gd name="T52" fmla="*/ 789 w 2101"/>
              <a:gd name="T53" fmla="*/ 390 h 709"/>
              <a:gd name="T54" fmla="*/ 780 w 2101"/>
              <a:gd name="T55" fmla="*/ 426 h 709"/>
              <a:gd name="T56" fmla="*/ 727 w 2101"/>
              <a:gd name="T57" fmla="*/ 443 h 709"/>
              <a:gd name="T58" fmla="*/ 603 w 2101"/>
              <a:gd name="T59" fmla="*/ 479 h 709"/>
              <a:gd name="T60" fmla="*/ 550 w 2101"/>
              <a:gd name="T61" fmla="*/ 470 h 709"/>
              <a:gd name="T62" fmla="*/ 497 w 2101"/>
              <a:gd name="T63" fmla="*/ 452 h 709"/>
              <a:gd name="T64" fmla="*/ 408 w 2101"/>
              <a:gd name="T65" fmla="*/ 461 h 709"/>
              <a:gd name="T66" fmla="*/ 399 w 2101"/>
              <a:gd name="T67" fmla="*/ 567 h 709"/>
              <a:gd name="T68" fmla="*/ 444 w 2101"/>
              <a:gd name="T69" fmla="*/ 576 h 709"/>
              <a:gd name="T70" fmla="*/ 550 w 2101"/>
              <a:gd name="T71" fmla="*/ 674 h 709"/>
              <a:gd name="T72" fmla="*/ 532 w 2101"/>
              <a:gd name="T73" fmla="*/ 709 h 709"/>
              <a:gd name="T74" fmla="*/ 426 w 2101"/>
              <a:gd name="T75" fmla="*/ 665 h 709"/>
              <a:gd name="T76" fmla="*/ 275 w 2101"/>
              <a:gd name="T77" fmla="*/ 647 h 709"/>
              <a:gd name="T78" fmla="*/ 240 w 2101"/>
              <a:gd name="T79" fmla="*/ 594 h 709"/>
              <a:gd name="T80" fmla="*/ 213 w 2101"/>
              <a:gd name="T81" fmla="*/ 585 h 709"/>
              <a:gd name="T82" fmla="*/ 204 w 2101"/>
              <a:gd name="T83" fmla="*/ 558 h 709"/>
              <a:gd name="T84" fmla="*/ 151 w 2101"/>
              <a:gd name="T85" fmla="*/ 541 h 709"/>
              <a:gd name="T86" fmla="*/ 71 w 2101"/>
              <a:gd name="T87" fmla="*/ 541 h 709"/>
              <a:gd name="T88" fmla="*/ 45 w 2101"/>
              <a:gd name="T89" fmla="*/ 523 h 709"/>
              <a:gd name="T90" fmla="*/ 0 w 2101"/>
              <a:gd name="T91" fmla="*/ 523 h 7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01" h="709">
                <a:moveTo>
                  <a:pt x="2101" y="213"/>
                </a:moveTo>
                <a:cubicBezTo>
                  <a:pt x="2069" y="234"/>
                  <a:pt x="2031" y="254"/>
                  <a:pt x="1994" y="266"/>
                </a:cubicBezTo>
                <a:cubicBezTo>
                  <a:pt x="1991" y="275"/>
                  <a:pt x="1992" y="286"/>
                  <a:pt x="1985" y="293"/>
                </a:cubicBezTo>
                <a:cubicBezTo>
                  <a:pt x="1979" y="299"/>
                  <a:pt x="1967" y="297"/>
                  <a:pt x="1959" y="301"/>
                </a:cubicBezTo>
                <a:cubicBezTo>
                  <a:pt x="1866" y="340"/>
                  <a:pt x="1969" y="303"/>
                  <a:pt x="1897" y="328"/>
                </a:cubicBezTo>
                <a:cubicBezTo>
                  <a:pt x="1872" y="401"/>
                  <a:pt x="1811" y="462"/>
                  <a:pt x="1746" y="505"/>
                </a:cubicBezTo>
                <a:cubicBezTo>
                  <a:pt x="1704" y="532"/>
                  <a:pt x="1602" y="528"/>
                  <a:pt x="1560" y="532"/>
                </a:cubicBezTo>
                <a:cubicBezTo>
                  <a:pt x="1495" y="575"/>
                  <a:pt x="1565" y="535"/>
                  <a:pt x="1418" y="558"/>
                </a:cubicBezTo>
                <a:cubicBezTo>
                  <a:pt x="1400" y="561"/>
                  <a:pt x="1365" y="576"/>
                  <a:pt x="1365" y="576"/>
                </a:cubicBezTo>
                <a:cubicBezTo>
                  <a:pt x="1350" y="573"/>
                  <a:pt x="1327" y="581"/>
                  <a:pt x="1321" y="567"/>
                </a:cubicBezTo>
                <a:cubicBezTo>
                  <a:pt x="1314" y="550"/>
                  <a:pt x="1339" y="514"/>
                  <a:pt x="1339" y="514"/>
                </a:cubicBezTo>
                <a:cubicBezTo>
                  <a:pt x="1333" y="455"/>
                  <a:pt x="1327" y="403"/>
                  <a:pt x="1312" y="346"/>
                </a:cubicBezTo>
                <a:cubicBezTo>
                  <a:pt x="1374" y="325"/>
                  <a:pt x="1359" y="346"/>
                  <a:pt x="1374" y="301"/>
                </a:cubicBezTo>
                <a:cubicBezTo>
                  <a:pt x="1362" y="283"/>
                  <a:pt x="1334" y="269"/>
                  <a:pt x="1339" y="248"/>
                </a:cubicBezTo>
                <a:cubicBezTo>
                  <a:pt x="1347" y="212"/>
                  <a:pt x="1353" y="190"/>
                  <a:pt x="1374" y="160"/>
                </a:cubicBezTo>
                <a:cubicBezTo>
                  <a:pt x="1377" y="151"/>
                  <a:pt x="1379" y="141"/>
                  <a:pt x="1383" y="133"/>
                </a:cubicBezTo>
                <a:cubicBezTo>
                  <a:pt x="1388" y="124"/>
                  <a:pt x="1403" y="117"/>
                  <a:pt x="1401" y="107"/>
                </a:cubicBezTo>
                <a:cubicBezTo>
                  <a:pt x="1399" y="96"/>
                  <a:pt x="1383" y="95"/>
                  <a:pt x="1374" y="89"/>
                </a:cubicBezTo>
                <a:cubicBezTo>
                  <a:pt x="1368" y="71"/>
                  <a:pt x="1374" y="42"/>
                  <a:pt x="1356" y="36"/>
                </a:cubicBezTo>
                <a:cubicBezTo>
                  <a:pt x="1286" y="12"/>
                  <a:pt x="1135" y="9"/>
                  <a:pt x="1135" y="9"/>
                </a:cubicBezTo>
                <a:cubicBezTo>
                  <a:pt x="1047" y="16"/>
                  <a:pt x="1027" y="0"/>
                  <a:pt x="984" y="62"/>
                </a:cubicBezTo>
                <a:cubicBezTo>
                  <a:pt x="978" y="80"/>
                  <a:pt x="965" y="117"/>
                  <a:pt x="966" y="133"/>
                </a:cubicBezTo>
                <a:cubicBezTo>
                  <a:pt x="968" y="152"/>
                  <a:pt x="984" y="186"/>
                  <a:pt x="984" y="186"/>
                </a:cubicBezTo>
                <a:cubicBezTo>
                  <a:pt x="965" y="215"/>
                  <a:pt x="942" y="229"/>
                  <a:pt x="922" y="257"/>
                </a:cubicBezTo>
                <a:cubicBezTo>
                  <a:pt x="896" y="334"/>
                  <a:pt x="905" y="324"/>
                  <a:pt x="816" y="337"/>
                </a:cubicBezTo>
                <a:cubicBezTo>
                  <a:pt x="803" y="341"/>
                  <a:pt x="763" y="350"/>
                  <a:pt x="763" y="372"/>
                </a:cubicBezTo>
                <a:cubicBezTo>
                  <a:pt x="763" y="383"/>
                  <a:pt x="780" y="384"/>
                  <a:pt x="789" y="390"/>
                </a:cubicBezTo>
                <a:cubicBezTo>
                  <a:pt x="786" y="402"/>
                  <a:pt x="789" y="418"/>
                  <a:pt x="780" y="426"/>
                </a:cubicBezTo>
                <a:cubicBezTo>
                  <a:pt x="766" y="438"/>
                  <a:pt x="745" y="437"/>
                  <a:pt x="727" y="443"/>
                </a:cubicBezTo>
                <a:cubicBezTo>
                  <a:pt x="686" y="456"/>
                  <a:pt x="644" y="465"/>
                  <a:pt x="603" y="479"/>
                </a:cubicBezTo>
                <a:cubicBezTo>
                  <a:pt x="585" y="476"/>
                  <a:pt x="567" y="474"/>
                  <a:pt x="550" y="470"/>
                </a:cubicBezTo>
                <a:cubicBezTo>
                  <a:pt x="532" y="465"/>
                  <a:pt x="497" y="452"/>
                  <a:pt x="497" y="452"/>
                </a:cubicBezTo>
                <a:cubicBezTo>
                  <a:pt x="467" y="455"/>
                  <a:pt x="436" y="451"/>
                  <a:pt x="408" y="461"/>
                </a:cubicBezTo>
                <a:cubicBezTo>
                  <a:pt x="374" y="472"/>
                  <a:pt x="380" y="537"/>
                  <a:pt x="399" y="567"/>
                </a:cubicBezTo>
                <a:cubicBezTo>
                  <a:pt x="407" y="580"/>
                  <a:pt x="429" y="573"/>
                  <a:pt x="444" y="576"/>
                </a:cubicBezTo>
                <a:cubicBezTo>
                  <a:pt x="462" y="637"/>
                  <a:pt x="502" y="642"/>
                  <a:pt x="550" y="674"/>
                </a:cubicBezTo>
                <a:cubicBezTo>
                  <a:pt x="558" y="697"/>
                  <a:pt x="572" y="709"/>
                  <a:pt x="532" y="709"/>
                </a:cubicBezTo>
                <a:cubicBezTo>
                  <a:pt x="518" y="709"/>
                  <a:pt x="437" y="669"/>
                  <a:pt x="426" y="665"/>
                </a:cubicBezTo>
                <a:cubicBezTo>
                  <a:pt x="361" y="643"/>
                  <a:pt x="404" y="656"/>
                  <a:pt x="275" y="647"/>
                </a:cubicBezTo>
                <a:cubicBezTo>
                  <a:pt x="215" y="626"/>
                  <a:pt x="284" y="658"/>
                  <a:pt x="240" y="594"/>
                </a:cubicBezTo>
                <a:cubicBezTo>
                  <a:pt x="235" y="586"/>
                  <a:pt x="222" y="588"/>
                  <a:pt x="213" y="585"/>
                </a:cubicBezTo>
                <a:cubicBezTo>
                  <a:pt x="210" y="576"/>
                  <a:pt x="212" y="563"/>
                  <a:pt x="204" y="558"/>
                </a:cubicBezTo>
                <a:cubicBezTo>
                  <a:pt x="189" y="547"/>
                  <a:pt x="151" y="541"/>
                  <a:pt x="151" y="541"/>
                </a:cubicBezTo>
                <a:cubicBezTo>
                  <a:pt x="114" y="551"/>
                  <a:pt x="112" y="556"/>
                  <a:pt x="71" y="541"/>
                </a:cubicBezTo>
                <a:cubicBezTo>
                  <a:pt x="61" y="537"/>
                  <a:pt x="55" y="526"/>
                  <a:pt x="45" y="523"/>
                </a:cubicBezTo>
                <a:cubicBezTo>
                  <a:pt x="30" y="519"/>
                  <a:pt x="15" y="523"/>
                  <a:pt x="0" y="523"/>
                </a:cubicBezTo>
              </a:path>
            </a:pathLst>
          </a:custGeom>
          <a:noFill/>
          <a:ln w="762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70340" name="Text Box 4"/>
          <p:cNvSpPr txBox="1">
            <a:spLocks noChangeArrowheads="1"/>
          </p:cNvSpPr>
          <p:nvPr/>
        </p:nvSpPr>
        <p:spPr bwMode="auto">
          <a:xfrm>
            <a:off x="3059113" y="195262"/>
            <a:ext cx="33131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黄河的基本走向</a:t>
            </a:r>
          </a:p>
        </p:txBody>
      </p:sp>
    </p:spTree>
    <p:extLst>
      <p:ext uri="{BB962C8B-B14F-4D97-AF65-F5344CB8AC3E}">
        <p14:creationId xmlns:p14="http://schemas.microsoft.com/office/powerpoint/2010/main" val="4083918589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0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70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270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339" grpId="0" animBg="1"/>
      <p:bldP spid="2703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2" name="Picture 2" descr="黄河壶口瀑布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1603" name="Text Box 3"/>
          <p:cNvSpPr txBox="1">
            <a:spLocks noChangeArrowheads="1"/>
          </p:cNvSpPr>
          <p:nvPr/>
        </p:nvSpPr>
        <p:spPr bwMode="auto">
          <a:xfrm>
            <a:off x="685800" y="571500"/>
            <a:ext cx="3429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81604" name="Text Box 4"/>
          <p:cNvSpPr txBox="1">
            <a:spLocks noChangeArrowheads="1"/>
          </p:cNvSpPr>
          <p:nvPr/>
        </p:nvSpPr>
        <p:spPr bwMode="auto">
          <a:xfrm>
            <a:off x="1371600" y="2343150"/>
            <a:ext cx="3810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281605" name="Text Box 5"/>
          <p:cNvSpPr txBox="1">
            <a:spLocks noChangeArrowheads="1"/>
          </p:cNvSpPr>
          <p:nvPr/>
        </p:nvSpPr>
        <p:spPr bwMode="auto">
          <a:xfrm>
            <a:off x="0" y="1221582"/>
            <a:ext cx="51181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8800" b="1" dirty="0">
                <a:solidFill>
                  <a:schemeClr val="accent2"/>
                </a:solidFill>
                <a:latin typeface="Times New Roman" pitchFamily="18" charset="0"/>
                <a:ea typeface="宋体" pitchFamily="2" charset="-122"/>
              </a:rPr>
              <a:t>欣赏图片</a:t>
            </a:r>
          </a:p>
        </p:txBody>
      </p:sp>
      <p:sp>
        <p:nvSpPr>
          <p:cNvPr id="281606" name="Text Box 6"/>
          <p:cNvSpPr txBox="1">
            <a:spLocks noChangeArrowheads="1"/>
          </p:cNvSpPr>
          <p:nvPr/>
        </p:nvSpPr>
        <p:spPr bwMode="auto">
          <a:xfrm>
            <a:off x="250825" y="3357563"/>
            <a:ext cx="9144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000000"/>
                </a:solidFill>
                <a:ea typeface="华文中宋" pitchFamily="2" charset="-122"/>
              </a:rPr>
              <a:t>你能用一句话说说你的感受吗？</a:t>
            </a:r>
          </a:p>
        </p:txBody>
      </p:sp>
    </p:spTree>
    <p:extLst>
      <p:ext uri="{BB962C8B-B14F-4D97-AF65-F5344CB8AC3E}">
        <p14:creationId xmlns:p14="http://schemas.microsoft.com/office/powerpoint/2010/main" val="225074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043_hhy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WordArt 3"/>
          <p:cNvSpPr>
            <a:spLocks noChangeArrowheads="1" noChangeShapeType="1" noTextEdit="1"/>
          </p:cNvSpPr>
          <p:nvPr/>
        </p:nvSpPr>
        <p:spPr bwMode="auto">
          <a:xfrm>
            <a:off x="5105400" y="4229100"/>
            <a:ext cx="1828800" cy="7715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黄河源头</a:t>
            </a:r>
          </a:p>
        </p:txBody>
      </p:sp>
    </p:spTree>
    <p:extLst>
      <p:ext uri="{BB962C8B-B14F-4D97-AF65-F5344CB8AC3E}">
        <p14:creationId xmlns:p14="http://schemas.microsoft.com/office/powerpoint/2010/main" val="386044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"/>
</p:tagLst>
</file>

<file path=ppt/theme/theme1.xml><?xml version="1.0" encoding="utf-8"?>
<a:theme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Designs\Nature.pot</Template>
  <TotalTime>2027</TotalTime>
  <Words>1170</Words>
  <Application>Microsoft Office PowerPoint</Application>
  <PresentationFormat>全屏显示(16:9)</PresentationFormat>
  <Paragraphs>137</Paragraphs>
  <Slides>63</Slides>
  <Notes>0</Notes>
  <HiddenSlides>0</HiddenSlides>
  <MMClips>5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64" baseType="lpstr">
      <vt:lpstr>Nature</vt:lpstr>
      <vt:lpstr>PowerPoint 演示文稿</vt:lpstr>
      <vt:lpstr>一、目标展示：</vt:lpstr>
      <vt:lpstr>创作背景</vt:lpstr>
      <vt:lpstr>作家作品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黄河源头</vt:lpstr>
      <vt:lpstr>PowerPoint 演示文稿</vt:lpstr>
      <vt:lpstr>九曲连环</vt:lpstr>
      <vt:lpstr>PowerPoint 演示文稿</vt:lpstr>
      <vt:lpstr>浊流宛转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黄河滚滚</vt:lpstr>
      <vt:lpstr>PowerPoint 演示文稿</vt:lpstr>
      <vt:lpstr>PowerPoint 演示文稿</vt:lpstr>
      <vt:lpstr>黄河龙口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整体感知，解读探究</vt:lpstr>
      <vt:lpstr>PowerPoint 演示文稿</vt:lpstr>
      <vt:lpstr>               研读赏析</vt:lpstr>
      <vt:lpstr>PowerPoint 演示文稿</vt:lpstr>
      <vt:lpstr>PowerPoint 演示文稿</vt:lpstr>
      <vt:lpstr>PowerPoint 演示文稿</vt:lpstr>
      <vt:lpstr>          拓展延伸：</vt:lpstr>
      <vt:lpstr>PowerPoint 演示文稿</vt:lpstr>
      <vt:lpstr>PowerPoint 演示文稿</vt:lpstr>
      <vt:lpstr>PowerPoint 演示文稿</vt:lpstr>
      <vt:lpstr>PowerPoint 演示文稿</vt:lpstr>
      <vt:lpstr>检测： 见助学：学习测评</vt:lpstr>
    </vt:vector>
  </TitlesOfParts>
  <Company>school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 G R</dc:creator>
  <cp:lastModifiedBy>User</cp:lastModifiedBy>
  <cp:revision>292</cp:revision>
  <dcterms:created xsi:type="dcterms:W3CDTF">2003-03-15T02:34:48Z</dcterms:created>
  <dcterms:modified xsi:type="dcterms:W3CDTF">2013-03-05T03:05:14Z</dcterms:modified>
</cp:coreProperties>
</file>