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9"/>
  </p:notesMasterIdLst>
  <p:sldIdLst>
    <p:sldId id="256" r:id="rId3"/>
    <p:sldId id="258" r:id="rId4"/>
    <p:sldId id="281" r:id="rId5"/>
    <p:sldId id="280" r:id="rId6"/>
    <p:sldId id="279" r:id="rId7"/>
    <p:sldId id="278" r:id="rId8"/>
    <p:sldId id="277" r:id="rId9"/>
    <p:sldId id="276" r:id="rId10"/>
    <p:sldId id="275" r:id="rId11"/>
    <p:sldId id="274" r:id="rId12"/>
    <p:sldId id="273" r:id="rId13"/>
    <p:sldId id="272" r:id="rId14"/>
    <p:sldId id="271" r:id="rId15"/>
    <p:sldId id="270" r:id="rId16"/>
    <p:sldId id="269" r:id="rId17"/>
    <p:sldId id="293" r:id="rId18"/>
    <p:sldId id="268" r:id="rId19"/>
    <p:sldId id="267" r:id="rId20"/>
    <p:sldId id="266" r:id="rId21"/>
    <p:sldId id="265" r:id="rId22"/>
    <p:sldId id="264" r:id="rId23"/>
    <p:sldId id="263" r:id="rId24"/>
    <p:sldId id="262" r:id="rId25"/>
    <p:sldId id="261" r:id="rId26"/>
    <p:sldId id="260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</p:sldIdLst>
  <p:sldSz cx="9144000" cy="6858000" type="screen4x3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 showGuides="1">
      <p:cViewPr varScale="1">
        <p:scale>
          <a:sx n="69" d="100"/>
          <a:sy n="69" d="100"/>
        </p:scale>
        <p:origin x="-138" y="-102"/>
      </p:cViewPr>
      <p:guideLst>
        <p:guide orient="horz" pos="2160"/>
        <p:guide pos="2880"/>
      </p:guideLst>
    </p:cSldViewPr>
  </p:slideViewPr>
  <p:gridSpacing cx="71999" cy="71999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2" Type="http://schemas.openxmlformats.org/officeDocument/2006/relationships/tableStyles" Target="tableStyles.xml"/><Relationship Id="rId41" Type="http://schemas.openxmlformats.org/officeDocument/2006/relationships/viewProps" Target="viewProps.xml"/><Relationship Id="rId40" Type="http://schemas.openxmlformats.org/officeDocument/2006/relationships/presProps" Target="presProps.xml"/><Relationship Id="rId4" Type="http://schemas.openxmlformats.org/officeDocument/2006/relationships/slide" Target="slides/slide2.xml"/><Relationship Id="rId39" Type="http://schemas.openxmlformats.org/officeDocument/2006/relationships/notesMaster" Target="notesMasters/notesMaster1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050" name="Rectangle 2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endParaRPr lang="zh-CN" altLang="en-US" sz="1200" dirty="0"/>
          </a:p>
        </p:txBody>
      </p:sp>
      <p:sp>
        <p:nvSpPr>
          <p:cNvPr id="2051" name="Rectangle 3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algn="r"/>
            <a:endParaRPr lang="zh-CN" altLang="en-US" sz="1200" dirty="0"/>
          </a:p>
        </p:txBody>
      </p:sp>
      <p:sp>
        <p:nvSpPr>
          <p:cNvPr id="2052" name="Rectangle 4"/>
          <p:cNvSpPr>
            <a:spLocks noGrp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9525">
            <a:noFill/>
          </a:ln>
        </p:spPr>
      </p:sp>
      <p:sp>
        <p:nvSpPr>
          <p:cNvPr id="2053" name="Rectangle 5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2054" name="Rectangle 6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/>
            <a:endParaRPr lang="en-US" altLang="x-none" sz="1200" dirty="0"/>
          </a:p>
        </p:txBody>
      </p:sp>
      <p:sp>
        <p:nvSpPr>
          <p:cNvPr id="2055" name="Rectangle 7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lvl="0" indent="0" algn="l" defTabSz="91440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2" charset="0"/>
        <a:ea typeface="宋体" panose="02010600030101010101" pitchFamily="2" charset="-122"/>
      </a:defRPr>
    </a:lvl1pPr>
    <a:lvl2pPr marL="457200" lvl="1" indent="0" algn="l" defTabSz="91440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2" charset="0"/>
        <a:ea typeface="宋体" panose="02010600030101010101" pitchFamily="2" charset="-122"/>
      </a:defRPr>
    </a:lvl2pPr>
    <a:lvl3pPr marL="914400" lvl="2" indent="0" algn="l" defTabSz="91440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2" charset="0"/>
        <a:ea typeface="宋体" panose="02010600030101010101" pitchFamily="2" charset="-122"/>
      </a:defRPr>
    </a:lvl3pPr>
    <a:lvl4pPr marL="1371600" lvl="3" indent="0" algn="l" defTabSz="91440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2" charset="0"/>
        <a:ea typeface="宋体" panose="02010600030101010101" pitchFamily="2" charset="-122"/>
      </a:defRPr>
    </a:lvl4pPr>
    <a:lvl5pPr marL="1828800" lvl="4" indent="0" algn="l" defTabSz="91440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2" charset="0"/>
        <a:ea typeface="宋体" panose="02010600030101010101" pitchFamily="2" charset="-122"/>
      </a:defRPr>
    </a:lvl5pPr>
    <a:lvl6pPr marL="2286000" lvl="5" indent="0" algn="l" defTabSz="91440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2" charset="0"/>
        <a:ea typeface="宋体" panose="02010600030101010101" pitchFamily="2" charset="-122"/>
      </a:defRPr>
    </a:lvl6pPr>
    <a:lvl7pPr marL="2743200" lvl="6" indent="0" algn="l" defTabSz="91440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2" charset="0"/>
        <a:ea typeface="宋体" panose="02010600030101010101" pitchFamily="2" charset="-122"/>
      </a:defRPr>
    </a:lvl7pPr>
    <a:lvl8pPr marL="3200400" lvl="7" indent="0" algn="l" defTabSz="91440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2" charset="0"/>
        <a:ea typeface="宋体" panose="02010600030101010101" pitchFamily="2" charset="-122"/>
      </a:defRPr>
    </a:lvl8pPr>
    <a:lvl9pPr marL="3657600" lvl="8" indent="0" algn="l" defTabSz="91440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2" charset="0"/>
        <a:ea typeface="宋体" panose="02010600030101010101" pitchFamily="2" charset="-122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Rectangle 3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8" name="Rectangle 4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 eaLnBrk="1" hangingPunct="1"/>
            <a:endParaRPr lang="zh-CN" altLang="en-US" dirty="0"/>
          </a:p>
        </p:txBody>
      </p:sp>
      <p:sp>
        <p:nvSpPr>
          <p:cNvPr id="1029" name="Rectangle 5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 eaLnBrk="1" hangingPunct="1"/>
            <a:endParaRPr lang="zh-CN" altLang="en-US" dirty="0"/>
          </a:p>
        </p:txBody>
      </p:sp>
      <p:sp>
        <p:nvSpPr>
          <p:cNvPr id="1030" name="Rectangle 6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4" name="标题 3073"/>
          <p:cNvSpPr>
            <a:spLocks noGrp="1"/>
          </p:cNvSpPr>
          <p:nvPr>
            <p:ph type="ctrTitle"/>
          </p:nvPr>
        </p:nvSpPr>
        <p:spPr>
          <a:xfrm>
            <a:off x="566738" y="1460500"/>
            <a:ext cx="7772400" cy="1470025"/>
          </a:xfrm>
          <a:ln/>
        </p:spPr>
        <p:txBody>
          <a:bodyPr anchor="ctr"/>
          <a:p>
            <a:pPr defTabSz="914400">
              <a:buNone/>
            </a:pPr>
            <a:r>
              <a:rPr lang="zh-CN" altLang="en-US" sz="4400" kern="1200" baseline="0">
                <a:latin typeface="Arial" panose="020B0604020202020204" pitchFamily="34" charset="0"/>
                <a:ea typeface="宋体" panose="02010600030101010101" pitchFamily="2" charset="-122"/>
              </a:rPr>
              <a:t>言外之意</a:t>
            </a:r>
            <a:endParaRPr lang="zh-CN" altLang="en-US" sz="4400" kern="1200" baseline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075" name="副标题 3074"/>
          <p:cNvSpPr>
            <a:spLocks noGrp="1"/>
          </p:cNvSpPr>
          <p:nvPr>
            <p:ph type="subTitle" idx="1"/>
          </p:nvPr>
        </p:nvSpPr>
        <p:spPr>
          <a:xfrm>
            <a:off x="1295400" y="3205480"/>
            <a:ext cx="6950075" cy="1752600"/>
          </a:xfrm>
          <a:ln/>
        </p:spPr>
        <p:txBody>
          <a:bodyPr/>
          <a:p>
            <a:pPr defTabSz="914400">
              <a:buNone/>
            </a:pPr>
            <a:r>
              <a:rPr lang="zh-CN" altLang="en-US" sz="3200" kern="1200" baseline="0" dirty="0">
                <a:latin typeface="Arial" panose="020B0604020202020204" pitchFamily="34" charset="0"/>
                <a:ea typeface="宋体" panose="02010600030101010101" pitchFamily="2" charset="-122"/>
              </a:rPr>
              <a:t>指在话里暗含着没有直接说出来的意思。形容在语言外还有另外的含义。</a:t>
            </a:r>
            <a:endParaRPr lang="zh-CN" altLang="en-US" sz="3200" kern="1200" baseline="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90" name="标题 12289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p/>
        </p:txBody>
      </p:sp>
      <p:sp>
        <p:nvSpPr>
          <p:cNvPr id="12291" name="文本占位符 12290"/>
          <p:cNvSpPr>
            <a:spLocks noGrp="1"/>
          </p:cNvSpPr>
          <p:nvPr>
            <p:ph type="body" idx="1"/>
          </p:nvPr>
        </p:nvSpPr>
        <p:spPr>
          <a:ln/>
        </p:spPr>
        <p:txBody>
          <a:bodyPr/>
          <a:p>
            <a:r>
              <a:rPr lang="en-US" altLang="zh-CN"/>
              <a:t> 9. </a:t>
            </a:r>
            <a:r>
              <a:rPr lang="zh-CN" altLang="en-US"/>
              <a:t>某顾客：</a:t>
            </a:r>
            <a:r>
              <a:rPr lang="en-US" altLang="zh-CN"/>
              <a:t>×</a:t>
            </a:r>
            <a:r>
              <a:rPr lang="zh-CN" altLang="en-US"/>
              <a:t>厂长，贵厂生产的喜鹊牌毛巾，那上面的喜鹊可真是栩栩如生啊！ </a:t>
            </a:r>
            <a:r>
              <a:rPr lang="en-US" altLang="zh-CN"/>
              <a:t>×</a:t>
            </a:r>
            <a:r>
              <a:rPr lang="zh-CN" altLang="en-US"/>
              <a:t>厂长 （惊喜地）：是吗？某顾客：可不是吗？我洗脸时，那喜鹊竟飞到我的脸上来了！</a:t>
            </a:r>
            <a:endParaRPr lang="zh-CN" altLang="en-US"/>
          </a:p>
          <a:p>
            <a:r>
              <a:rPr lang="zh-CN" altLang="en-US"/>
              <a:t>顾客的言外之意是</a:t>
            </a:r>
            <a:endParaRPr lang="zh-CN" altLang="en-US"/>
          </a:p>
        </p:txBody>
      </p:sp>
      <p:sp>
        <p:nvSpPr>
          <p:cNvPr id="12292" name="文本框 12291"/>
          <p:cNvSpPr txBox="1"/>
          <p:nvPr/>
        </p:nvSpPr>
        <p:spPr>
          <a:xfrm>
            <a:off x="1351280" y="4945380"/>
            <a:ext cx="5200650" cy="15544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algn="l" eaLnBrk="1" latinLnBrk="0" hangingPunct="1"/>
            <a:r>
              <a:rPr lang="en-US" altLang="zh-CN" sz="32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“</a:t>
            </a:r>
            <a:r>
              <a:rPr lang="zh-CN" altLang="en-US" sz="32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喜鹊”牌毛巾质量差，图案会褪色 </a:t>
            </a:r>
            <a:endParaRPr lang="zh-CN" altLang="en-US" sz="320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algn="l" eaLnBrk="1" latinLnBrk="0" hangingPunct="1"/>
            <a:endParaRPr lang="zh-CN" altLang="en-US" sz="320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>
                                            <p:txEl>
                                              <p:charRg st="0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2292">
                                            <p:txEl>
                                              <p:charRg st="0" end="1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4" name="标题 13313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p/>
        </p:txBody>
      </p:sp>
      <p:sp>
        <p:nvSpPr>
          <p:cNvPr id="13315" name="文本占位符 13314"/>
          <p:cNvSpPr>
            <a:spLocks noGrp="1"/>
          </p:cNvSpPr>
          <p:nvPr>
            <p:ph type="body" idx="1"/>
          </p:nvPr>
        </p:nvSpPr>
        <p:spPr>
          <a:ln/>
        </p:spPr>
        <p:txBody>
          <a:bodyPr/>
          <a:p>
            <a:pPr>
              <a:lnSpc>
                <a:spcPct val="80000"/>
              </a:lnSpc>
            </a:pPr>
            <a:r>
              <a:rPr lang="en-US" altLang="zh-CN" sz="2800"/>
              <a:t>10. </a:t>
            </a:r>
            <a:r>
              <a:rPr lang="zh-CN" altLang="en-US" sz="2800"/>
              <a:t>一个顾客在酒店里喝啤酒，转向问酒店的老板：“你们这一周能卖掉多少桶啤酒？”老 板得意洋洋地回答说：“</a:t>
            </a:r>
            <a:r>
              <a:rPr lang="en-US" altLang="zh-CN" sz="2800"/>
              <a:t>35</a:t>
            </a:r>
            <a:r>
              <a:rPr lang="zh-CN" altLang="en-US" sz="2800"/>
              <a:t>桶”顾客说：我倒想出一个能使你每周卖掉</a:t>
            </a:r>
            <a:r>
              <a:rPr lang="en-US" altLang="zh-CN" sz="2800"/>
              <a:t>70</a:t>
            </a:r>
            <a:r>
              <a:rPr lang="zh-CN" altLang="en-US" sz="2800"/>
              <a:t>桶的办法。 老板很惊讶，急忙问：“什么办法？”顾客说：“这很简单，你只要将每个杯子里的啤酒装满就行。”</a:t>
            </a:r>
            <a:endParaRPr lang="zh-CN" altLang="en-US" sz="2800"/>
          </a:p>
          <a:p>
            <a:pPr>
              <a:lnSpc>
                <a:spcPct val="80000"/>
              </a:lnSpc>
            </a:pPr>
            <a:r>
              <a:rPr lang="zh-CN" altLang="en-US" sz="2800"/>
              <a:t>（</a:t>
            </a:r>
            <a:r>
              <a:rPr lang="en-US" altLang="zh-CN" sz="2800"/>
              <a:t>1</a:t>
            </a:r>
            <a:r>
              <a:rPr lang="zh-CN" altLang="en-US" sz="2800"/>
              <a:t>）顾客话中的意思是什么？</a:t>
            </a:r>
            <a:endParaRPr lang="zh-CN" altLang="en-US" sz="2800"/>
          </a:p>
          <a:p>
            <a:pPr>
              <a:lnSpc>
                <a:spcPct val="80000"/>
              </a:lnSpc>
            </a:pPr>
            <a:endParaRPr lang="zh-CN" altLang="en-US" sz="2800"/>
          </a:p>
          <a:p>
            <a:pPr>
              <a:lnSpc>
                <a:spcPct val="80000"/>
              </a:lnSpc>
            </a:pPr>
            <a:endParaRPr lang="zh-CN" altLang="en-US" sz="2800"/>
          </a:p>
          <a:p>
            <a:pPr>
              <a:lnSpc>
                <a:spcPct val="80000"/>
              </a:lnSpc>
            </a:pPr>
            <a:r>
              <a:rPr lang="zh-CN" altLang="en-US" sz="2800"/>
              <a:t>（</a:t>
            </a:r>
            <a:r>
              <a:rPr lang="en-US" altLang="zh-CN" sz="2800"/>
              <a:t>2</a:t>
            </a:r>
            <a:r>
              <a:rPr lang="zh-CN" altLang="en-US" sz="2800"/>
              <a:t>）老板急于讨教卖酒的办法，暴露了他什么心态？</a:t>
            </a:r>
            <a:endParaRPr lang="zh-CN" altLang="en-US" sz="2800"/>
          </a:p>
        </p:txBody>
      </p:sp>
      <p:sp>
        <p:nvSpPr>
          <p:cNvPr id="13316" name="文本框 13315"/>
          <p:cNvSpPr txBox="1"/>
          <p:nvPr/>
        </p:nvSpPr>
        <p:spPr>
          <a:xfrm>
            <a:off x="2193925" y="4159250"/>
            <a:ext cx="6138863" cy="57943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algn="l" eaLnBrk="1" latinLnBrk="0" hangingPunct="1"/>
            <a:r>
              <a:rPr lang="zh-CN" altLang="en-US" sz="32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讽刺老板短斤少两，坑害顾客。</a:t>
            </a:r>
            <a:endParaRPr lang="zh-CN" altLang="en-US" sz="320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317" name="文本框 13316"/>
          <p:cNvSpPr txBox="1"/>
          <p:nvPr/>
        </p:nvSpPr>
        <p:spPr>
          <a:xfrm>
            <a:off x="1817688" y="5553075"/>
            <a:ext cx="5564187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l" eaLnBrk="1" latinLnBrk="0" hangingPunct="1"/>
            <a:r>
              <a:rPr lang="zh-CN" altLang="en-US" sz="32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暴露老板急于牟取暴利的心态。</a:t>
            </a:r>
            <a:endParaRPr lang="zh-CN" altLang="en-US" sz="320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>
                                            <p:txEl>
                                              <p:charRg st="0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3316">
                                            <p:txEl>
                                              <p:charRg st="0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>
                                            <p:txEl>
                                              <p:charRg st="0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13317">
                                            <p:txEl>
                                              <p:charRg st="0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8" name="标题 14337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p>
            <a:r>
              <a:rPr lang="zh-CN" altLang="en-US"/>
              <a:t>中国名人</a:t>
            </a:r>
            <a:endParaRPr lang="zh-CN" altLang="en-US"/>
          </a:p>
        </p:txBody>
      </p:sp>
      <p:sp>
        <p:nvSpPr>
          <p:cNvPr id="14339" name="文本占位符 14338"/>
          <p:cNvSpPr>
            <a:spLocks noGrp="1"/>
          </p:cNvSpPr>
          <p:nvPr>
            <p:ph type="body" idx="1"/>
          </p:nvPr>
        </p:nvSpPr>
        <p:spPr>
          <a:ln/>
        </p:spPr>
        <p:txBody>
          <a:bodyPr/>
          <a:p>
            <a:r>
              <a:rPr lang="en-US" altLang="zh-CN"/>
              <a:t>  1. </a:t>
            </a:r>
            <a:r>
              <a:rPr lang="zh-CN" altLang="en-US"/>
              <a:t>抗美援朝胜利后，一名外国记者由衷地对彭德怀元帅说：“彭元帅，您是中国人民的伟 大的儿子。”彭德怀微微一笑：“不，</a:t>
            </a:r>
            <a:r>
              <a:rPr lang="en-US" altLang="zh-CN"/>
              <a:t>„„”</a:t>
            </a:r>
            <a:r>
              <a:rPr lang="zh-CN" altLang="en-US"/>
              <a:t>仅仅把那位记者的话改动了一个字</a:t>
            </a:r>
            <a:r>
              <a:rPr lang="en-US" altLang="zh-CN"/>
              <a:t>,</a:t>
            </a:r>
            <a:r>
              <a:rPr lang="zh-CN" altLang="en-US"/>
              <a:t>调整了一下顺序</a:t>
            </a:r>
            <a:r>
              <a:rPr lang="en-US" altLang="zh-CN"/>
              <a:t>,</a:t>
            </a:r>
            <a:r>
              <a:rPr lang="zh-CN" altLang="en-US"/>
              <a:t>就很好地突出了伟大祖国</a:t>
            </a:r>
            <a:r>
              <a:rPr lang="en-US" altLang="zh-CN"/>
              <a:t>,</a:t>
            </a:r>
            <a:r>
              <a:rPr lang="zh-CN" altLang="en-US"/>
              <a:t>反映了自己的谦虚情怀</a:t>
            </a:r>
            <a:r>
              <a:rPr lang="en-US" altLang="zh-CN"/>
              <a:t>.</a:t>
            </a:r>
            <a:endParaRPr lang="en-US" altLang="zh-CN"/>
          </a:p>
          <a:p>
            <a:r>
              <a:rPr lang="zh-CN" altLang="en-US"/>
              <a:t>你知道他是怎么回答的吗</a:t>
            </a:r>
            <a:r>
              <a:rPr lang="en-US" altLang="zh-CN"/>
              <a:t>?</a:t>
            </a:r>
            <a:endParaRPr lang="en-US" altLang="zh-CN"/>
          </a:p>
          <a:p>
            <a:endParaRPr lang="en-US" altLang="zh-CN"/>
          </a:p>
        </p:txBody>
      </p:sp>
      <p:sp>
        <p:nvSpPr>
          <p:cNvPr id="14340" name="文本框 14339"/>
          <p:cNvSpPr txBox="1"/>
          <p:nvPr/>
        </p:nvSpPr>
        <p:spPr>
          <a:xfrm>
            <a:off x="1817688" y="5464175"/>
            <a:ext cx="5662612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l" eaLnBrk="1" latinLnBrk="0" hangingPunct="1"/>
            <a:r>
              <a:rPr lang="zh-CN" altLang="en-US" sz="32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我是伟大中国人民的儿子</a:t>
            </a:r>
            <a:endParaRPr lang="zh-CN" altLang="en-US" sz="320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4340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2" name="标题 15361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p/>
        </p:txBody>
      </p:sp>
      <p:sp>
        <p:nvSpPr>
          <p:cNvPr id="15363" name="文本占位符 15362"/>
          <p:cNvSpPr>
            <a:spLocks noGrp="1"/>
          </p:cNvSpPr>
          <p:nvPr>
            <p:ph type="body" idx="1"/>
          </p:nvPr>
        </p:nvSpPr>
        <p:spPr>
          <a:ln/>
        </p:spPr>
        <p:txBody>
          <a:bodyPr/>
          <a:p>
            <a:pPr>
              <a:lnSpc>
                <a:spcPct val="80000"/>
              </a:lnSpc>
            </a:pPr>
            <a:r>
              <a:rPr lang="en-US" altLang="zh-CN" sz="2400"/>
              <a:t>2. 20</a:t>
            </a:r>
            <a:r>
              <a:rPr lang="zh-CN" altLang="en-US" sz="2400"/>
              <a:t>世纪</a:t>
            </a:r>
            <a:r>
              <a:rPr lang="en-US" altLang="zh-CN" sz="2400"/>
              <a:t>50</a:t>
            </a:r>
            <a:r>
              <a:rPr lang="zh-CN" altLang="en-US" sz="2400"/>
              <a:t>年代初期，周恩来总理接受一名美国记者的采访。那位美国记者见桌上放着 一支美国派克钢笔，便问：“请问总理阁下，你们堂堂的中国人，为什么还要用我们美国生产的钢笔呢？”周总理答道：“提起这支钢笔啊，那可说来话长了。这不是一只普通的笔，是一个朝鲜朋友在战场上得到的战利品，把它作为礼物送给我。我觉得有意义，就收下了贵国的这支钢笔。” 美国记者一听，顿时哑口无言。（</a:t>
            </a:r>
            <a:r>
              <a:rPr lang="en-US" altLang="zh-CN" sz="2400"/>
              <a:t>1</a:t>
            </a:r>
            <a:r>
              <a:rPr lang="zh-CN" altLang="en-US" sz="2400"/>
              <a:t>）美国记者的言外之意是：</a:t>
            </a:r>
            <a:endParaRPr lang="zh-CN" altLang="en-US" sz="2400"/>
          </a:p>
          <a:p>
            <a:pPr>
              <a:lnSpc>
                <a:spcPct val="80000"/>
              </a:lnSpc>
            </a:pPr>
            <a:endParaRPr lang="zh-CN" altLang="en-US" sz="2400"/>
          </a:p>
          <a:p>
            <a:pPr>
              <a:lnSpc>
                <a:spcPct val="80000"/>
              </a:lnSpc>
            </a:pPr>
            <a:r>
              <a:rPr lang="zh-CN" altLang="en-US" sz="2400"/>
              <a:t>（</a:t>
            </a:r>
            <a:r>
              <a:rPr lang="en-US" altLang="zh-CN" sz="2400"/>
              <a:t>2</a:t>
            </a:r>
            <a:r>
              <a:rPr lang="zh-CN" altLang="en-US" sz="2400"/>
              <a:t>）周恩来总理的言外之意是：</a:t>
            </a:r>
            <a:endParaRPr lang="zh-CN" altLang="en-US" sz="2400"/>
          </a:p>
        </p:txBody>
      </p:sp>
      <p:sp>
        <p:nvSpPr>
          <p:cNvPr id="15364" name="文本框 15363"/>
          <p:cNvSpPr txBox="1"/>
          <p:nvPr/>
        </p:nvSpPr>
        <p:spPr>
          <a:xfrm>
            <a:off x="1463675" y="3937000"/>
            <a:ext cx="7223125" cy="57943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algn="l" eaLnBrk="1" latinLnBrk="0" hangingPunct="1"/>
            <a:r>
              <a:rPr lang="zh-CN" altLang="en-US" sz="32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中国连钢笔都不会生产,中国落后。</a:t>
            </a:r>
            <a:endParaRPr lang="zh-CN" altLang="en-US" sz="3200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365" name="文本框 15364"/>
          <p:cNvSpPr txBox="1"/>
          <p:nvPr/>
        </p:nvSpPr>
        <p:spPr>
          <a:xfrm>
            <a:off x="1120775" y="4922838"/>
            <a:ext cx="7367588" cy="134143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algn="l" eaLnBrk="1" latinLnBrk="0" hangingPunct="1"/>
            <a:r>
              <a:rPr lang="zh-CN" altLang="en-US" sz="32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中国曾在朝鲜战场上打败美国,这个美国产的钢笔是战利品。</a:t>
            </a:r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algn="l" eaLnBrk="1" latinLnBrk="0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>
                                            <p:txEl>
                                              <p:charRg st="0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5364">
                                            <p:txEl>
                                              <p:charRg st="0" end="1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>
                                            <p:txEl>
                                              <p:charRg st="0" end="2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15365">
                                            <p:txEl>
                                              <p:charRg st="0" end="2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6" name="标题 16385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p/>
        </p:txBody>
      </p:sp>
      <p:sp>
        <p:nvSpPr>
          <p:cNvPr id="16387" name="文本占位符 16386"/>
          <p:cNvSpPr>
            <a:spLocks noGrp="1"/>
          </p:cNvSpPr>
          <p:nvPr>
            <p:ph type="body" idx="1"/>
          </p:nvPr>
        </p:nvSpPr>
        <p:spPr>
          <a:ln/>
        </p:spPr>
        <p:txBody>
          <a:bodyPr/>
          <a:p>
            <a:r>
              <a:rPr lang="en-US" altLang="zh-CN"/>
              <a:t>3. </a:t>
            </a:r>
            <a:r>
              <a:rPr lang="zh-CN" altLang="en-US"/>
              <a:t>一个美国女士读了钱钟书的书，十分敬佩，要登门拜访。钱钟书在电话里说：“假如你 吃了个鸡蛋，觉得不错，何必要认识那下蛋的母鸡呢？” </a:t>
            </a:r>
            <a:endParaRPr lang="zh-CN" altLang="en-US"/>
          </a:p>
          <a:p>
            <a:r>
              <a:rPr lang="zh-CN" altLang="en-US"/>
              <a:t>言外之意：</a:t>
            </a:r>
            <a:endParaRPr lang="zh-CN" altLang="en-US"/>
          </a:p>
          <a:p>
            <a:endParaRPr lang="zh-CN" altLang="en-US"/>
          </a:p>
          <a:p>
            <a:pPr>
              <a:buNone/>
            </a:pPr>
            <a:endParaRPr lang="zh-CN" altLang="en-US"/>
          </a:p>
        </p:txBody>
      </p:sp>
      <p:sp>
        <p:nvSpPr>
          <p:cNvPr id="16388" name="文本框 16387"/>
          <p:cNvSpPr txBox="1"/>
          <p:nvPr/>
        </p:nvSpPr>
        <p:spPr>
          <a:xfrm>
            <a:off x="1352550" y="4667250"/>
            <a:ext cx="5321300" cy="1066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l" eaLnBrk="1" latinLnBrk="0" hangingPunct="1"/>
            <a:r>
              <a:rPr lang="zh-CN" altLang="en-US" sz="32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你不用来拜访了</a:t>
            </a:r>
            <a:endParaRPr lang="zh-CN" altLang="en-US" sz="320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algn="l" eaLnBrk="1" latinLnBrk="0" hangingPunct="1"/>
            <a:endParaRPr lang="zh-CN" altLang="en-US" sz="320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6388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10" name="标题 17409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p/>
        </p:txBody>
      </p:sp>
      <p:sp>
        <p:nvSpPr>
          <p:cNvPr id="17411" name="文本占位符 17410"/>
          <p:cNvSpPr>
            <a:spLocks noGrp="1"/>
          </p:cNvSpPr>
          <p:nvPr>
            <p:ph type="body" idx="1"/>
          </p:nvPr>
        </p:nvSpPr>
        <p:spPr>
          <a:ln/>
        </p:spPr>
        <p:txBody>
          <a:bodyPr/>
          <a:p>
            <a:r>
              <a:rPr lang="en-US" altLang="zh-CN"/>
              <a:t> 4. </a:t>
            </a:r>
            <a:r>
              <a:rPr lang="zh-CN" altLang="en-US"/>
              <a:t>国王为了显示自己的才华</a:t>
            </a:r>
            <a:r>
              <a:rPr lang="en-US" altLang="zh-CN"/>
              <a:t>,</a:t>
            </a:r>
            <a:r>
              <a:rPr lang="zh-CN" altLang="en-US"/>
              <a:t>写了一首诗让阿凡提品评他的诗作</a:t>
            </a:r>
            <a:r>
              <a:rPr lang="en-US" altLang="zh-CN"/>
              <a:t>,</a:t>
            </a:r>
            <a:r>
              <a:rPr lang="zh-CN" altLang="en-US"/>
              <a:t>阿凡提看了诗以后</a:t>
            </a:r>
            <a:r>
              <a:rPr lang="en-US" altLang="zh-CN"/>
              <a:t>,</a:t>
            </a:r>
            <a:r>
              <a:rPr lang="zh-CN" altLang="en-US"/>
              <a:t>规劝国王不要再写诗</a:t>
            </a:r>
            <a:r>
              <a:rPr lang="en-US" altLang="zh-CN"/>
              <a:t>.</a:t>
            </a:r>
            <a:r>
              <a:rPr lang="zh-CN" altLang="en-US"/>
              <a:t>国王大怒</a:t>
            </a:r>
            <a:r>
              <a:rPr lang="en-US" altLang="zh-CN"/>
              <a:t>,</a:t>
            </a:r>
            <a:r>
              <a:rPr lang="zh-CN" altLang="en-US"/>
              <a:t>将阿凡提关进了驴圈</a:t>
            </a:r>
            <a:r>
              <a:rPr lang="en-US" altLang="zh-CN"/>
              <a:t>.</a:t>
            </a:r>
            <a:r>
              <a:rPr lang="zh-CN" altLang="en-US"/>
              <a:t>不久国王又挑了一首得意制作</a:t>
            </a:r>
            <a:r>
              <a:rPr lang="en-US" altLang="zh-CN"/>
              <a:t>,</a:t>
            </a:r>
            <a:r>
              <a:rPr lang="zh-CN" altLang="en-US"/>
              <a:t>再给阿凡提品评</a:t>
            </a:r>
            <a:r>
              <a:rPr lang="en-US" altLang="zh-CN"/>
              <a:t>,</a:t>
            </a:r>
            <a:r>
              <a:rPr lang="zh-CN" altLang="en-US"/>
              <a:t>阿凡提看了一眼就转身走</a:t>
            </a:r>
            <a:r>
              <a:rPr lang="en-US" altLang="zh-CN"/>
              <a:t>.</a:t>
            </a:r>
            <a:r>
              <a:rPr lang="zh-CN" altLang="en-US"/>
              <a:t>国王喝道</a:t>
            </a:r>
            <a:r>
              <a:rPr lang="en-US" altLang="zh-CN"/>
              <a:t>:"</a:t>
            </a:r>
            <a:r>
              <a:rPr lang="zh-CN" altLang="en-US"/>
              <a:t>哪里去</a:t>
            </a:r>
            <a:r>
              <a:rPr lang="en-US" altLang="zh-CN"/>
              <a:t>?"</a:t>
            </a:r>
            <a:r>
              <a:rPr lang="zh-CN" altLang="en-US"/>
              <a:t>阿凡提说</a:t>
            </a:r>
            <a:r>
              <a:rPr lang="en-US" altLang="zh-CN"/>
              <a:t>:"</a:t>
            </a:r>
            <a:r>
              <a:rPr lang="zh-CN" altLang="en-US"/>
              <a:t>到驴圈去陛下</a:t>
            </a:r>
            <a:r>
              <a:rPr lang="en-US" altLang="zh-CN"/>
              <a:t>!" </a:t>
            </a:r>
            <a:r>
              <a:rPr lang="zh-CN" altLang="en-US"/>
              <a:t>阿凡提的言外之意是 </a:t>
            </a:r>
            <a:endParaRPr lang="zh-CN" altLang="en-US"/>
          </a:p>
        </p:txBody>
      </p:sp>
      <p:sp>
        <p:nvSpPr>
          <p:cNvPr id="17412" name="文本框 17411"/>
          <p:cNvSpPr txBox="1"/>
          <p:nvPr/>
        </p:nvSpPr>
        <p:spPr>
          <a:xfrm>
            <a:off x="2027238" y="5453063"/>
            <a:ext cx="5310187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l" eaLnBrk="1" latinLnBrk="0" hangingPunct="1"/>
            <a:r>
              <a:rPr lang="zh-CN" altLang="en-US" sz="32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你写的诗糟透了</a:t>
            </a:r>
            <a:endParaRPr lang="zh-CN" altLang="en-US" sz="320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7412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4" name="标题 18433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p/>
        </p:txBody>
      </p:sp>
      <p:sp>
        <p:nvSpPr>
          <p:cNvPr id="18435" name="文本占位符 18434"/>
          <p:cNvSpPr>
            <a:spLocks noGrp="1"/>
          </p:cNvSpPr>
          <p:nvPr>
            <p:ph type="body" idx="1"/>
          </p:nvPr>
        </p:nvSpPr>
        <p:spPr>
          <a:ln/>
        </p:spPr>
        <p:txBody>
          <a:bodyPr/>
          <a:p>
            <a:pPr>
              <a:lnSpc>
                <a:spcPct val="90000"/>
              </a:lnSpc>
            </a:pPr>
            <a:r>
              <a:rPr lang="en-US" altLang="zh-CN" sz="2400"/>
              <a:t> 5. </a:t>
            </a:r>
            <a:r>
              <a:rPr lang="zh-CN" altLang="en-US" sz="2400"/>
              <a:t>对于身价高达</a:t>
            </a:r>
            <a:r>
              <a:rPr lang="en-US" altLang="zh-CN" sz="2400"/>
              <a:t>7600</a:t>
            </a:r>
            <a:r>
              <a:rPr lang="zh-CN" altLang="en-US" sz="2400"/>
              <a:t>万美元的姚明来说，一场重要的比赛，可能为他赢得数百万元的收入。不久前，姚明加入中华骨髓库捐献造血干细胞的志愿者行列。记者为此采访了他。  记者：“现在你是中华骨髓库的志愿者，是真的捐还是只作为一个形象代言人？” 姚明：“当然，我们已经签过意向书了，一旦匹配成功的话，马上就捐。” 记者：“如果是正在举行一个重要的比赛呢？” 姚明：“我依然捐献，因为</a:t>
            </a:r>
            <a:endParaRPr lang="zh-CN" altLang="en-US" sz="2400"/>
          </a:p>
          <a:p>
            <a:pPr>
              <a:lnSpc>
                <a:spcPct val="90000"/>
              </a:lnSpc>
            </a:pPr>
            <a:endParaRPr lang="zh-CN" altLang="en-US" sz="2400"/>
          </a:p>
          <a:p>
            <a:pPr>
              <a:lnSpc>
                <a:spcPct val="90000"/>
              </a:lnSpc>
            </a:pPr>
            <a:r>
              <a:rPr lang="zh-CN" altLang="en-US" sz="2400"/>
              <a:t>                  。”</a:t>
            </a:r>
            <a:endParaRPr lang="zh-CN" altLang="en-US" sz="2400"/>
          </a:p>
        </p:txBody>
      </p:sp>
      <p:sp>
        <p:nvSpPr>
          <p:cNvPr id="18436" name="文本框 18435"/>
          <p:cNvSpPr txBox="1"/>
          <p:nvPr/>
        </p:nvSpPr>
        <p:spPr>
          <a:xfrm>
            <a:off x="1011238" y="4411345"/>
            <a:ext cx="7675562" cy="10668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algn="l" eaLnBrk="1" latinLnBrk="0" hangingPunct="1"/>
            <a:r>
              <a:rPr lang="zh-CN" altLang="en-US" sz="32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没有什么东西比生命更重要</a:t>
            </a:r>
            <a:endParaRPr lang="zh-CN" altLang="en-US" sz="320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algn="l" eaLnBrk="1" latinLnBrk="0" hangingPunct="1"/>
            <a:endParaRPr lang="zh-CN" altLang="en-US" sz="320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6" grpId="0" bldLvl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8" name="标题 19457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p>
            <a:r>
              <a:rPr lang="zh-CN" altLang="en-US"/>
              <a:t>外国</a:t>
            </a:r>
            <a:endParaRPr lang="zh-CN" altLang="en-US"/>
          </a:p>
        </p:txBody>
      </p:sp>
      <p:sp>
        <p:nvSpPr>
          <p:cNvPr id="19459" name="文本占位符 19458"/>
          <p:cNvSpPr>
            <a:spLocks noGrp="1"/>
          </p:cNvSpPr>
          <p:nvPr>
            <p:ph type="body" idx="1"/>
          </p:nvPr>
        </p:nvSpPr>
        <p:spPr>
          <a:ln/>
        </p:spPr>
        <p:txBody>
          <a:bodyPr/>
          <a:p>
            <a:pPr>
              <a:lnSpc>
                <a:spcPct val="80000"/>
              </a:lnSpc>
            </a:pPr>
            <a:r>
              <a:rPr lang="en-US" altLang="zh-CN" sz="2400"/>
              <a:t>  1. </a:t>
            </a:r>
            <a:r>
              <a:rPr lang="zh-CN" altLang="en-US" sz="2400"/>
              <a:t>三个浑身泥土的淘气小子抱住怀特太太的脖子，问：“妈妈，明天是你的生日，你要什 么呢？”怀特太太说：“我什么也不要，只要三个干干净净的乖孩子。”儿子们异口同声的嚷道：“真好，这样我们就有六兄弟了！”</a:t>
            </a:r>
            <a:endParaRPr lang="zh-CN" altLang="en-US" sz="2400"/>
          </a:p>
          <a:p>
            <a:pPr>
              <a:lnSpc>
                <a:spcPct val="80000"/>
              </a:lnSpc>
            </a:pPr>
            <a:r>
              <a:rPr lang="en-US" altLang="zh-CN" sz="2400"/>
              <a:t>①</a:t>
            </a:r>
            <a:r>
              <a:rPr lang="zh-CN" altLang="en-US" sz="2400"/>
              <a:t>怀特太太话中的意思是什么？</a:t>
            </a:r>
            <a:endParaRPr lang="zh-CN" altLang="en-US" sz="2400"/>
          </a:p>
          <a:p>
            <a:pPr>
              <a:lnSpc>
                <a:spcPct val="80000"/>
              </a:lnSpc>
            </a:pPr>
            <a:endParaRPr lang="zh-CN" altLang="en-US" sz="2400"/>
          </a:p>
          <a:p>
            <a:pPr>
              <a:lnSpc>
                <a:spcPct val="80000"/>
              </a:lnSpc>
            </a:pPr>
            <a:endParaRPr lang="zh-CN" altLang="en-US" sz="2400"/>
          </a:p>
          <a:p>
            <a:pPr>
              <a:lnSpc>
                <a:spcPct val="80000"/>
              </a:lnSpc>
            </a:pPr>
            <a:r>
              <a:rPr lang="en-US" altLang="zh-CN" sz="2400"/>
              <a:t>② </a:t>
            </a:r>
            <a:r>
              <a:rPr lang="zh-CN" altLang="en-US" sz="2400"/>
              <a:t>孩子们说：“我们就有六兄弟了”的言外之意是什么？</a:t>
            </a:r>
            <a:endParaRPr lang="zh-CN" altLang="en-US" sz="2400"/>
          </a:p>
          <a:p>
            <a:pPr>
              <a:lnSpc>
                <a:spcPct val="80000"/>
              </a:lnSpc>
            </a:pPr>
            <a:endParaRPr lang="zh-CN" altLang="en-US" sz="2400"/>
          </a:p>
          <a:p>
            <a:pPr>
              <a:lnSpc>
                <a:spcPct val="80000"/>
              </a:lnSpc>
            </a:pPr>
            <a:endParaRPr lang="zh-CN" altLang="en-US" sz="2400"/>
          </a:p>
        </p:txBody>
      </p:sp>
      <p:sp>
        <p:nvSpPr>
          <p:cNvPr id="19460" name="文本框 19459"/>
          <p:cNvSpPr txBox="1"/>
          <p:nvPr/>
        </p:nvSpPr>
        <p:spPr>
          <a:xfrm>
            <a:off x="457200" y="3163888"/>
            <a:ext cx="8086725" cy="57943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algn="l" eaLnBrk="1" latinLnBrk="0" hangingPunct="1"/>
            <a:r>
              <a:rPr lang="zh-CN" altLang="en-US" sz="32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怀特太太的意思是希望三个孩子干干净净</a:t>
            </a:r>
            <a:endParaRPr lang="zh-CN" altLang="en-US" sz="320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9461" name="文本框 19460"/>
          <p:cNvSpPr txBox="1"/>
          <p:nvPr/>
        </p:nvSpPr>
        <p:spPr>
          <a:xfrm>
            <a:off x="716915" y="5065713"/>
            <a:ext cx="7567613" cy="57943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algn="l" eaLnBrk="1" latinLnBrk="0" hangingPunct="1"/>
            <a:r>
              <a:rPr lang="zh-CN" altLang="en-US" sz="32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孩子们却希望再有三个和他们一样的孩子。</a:t>
            </a:r>
            <a:endParaRPr lang="zh-CN" altLang="en-US" sz="320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19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0" grpId="0" bldLvl="0"/>
      <p:bldP spid="19461" grpId="0" bldLvl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2" name="标题 20481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p/>
        </p:txBody>
      </p:sp>
      <p:sp>
        <p:nvSpPr>
          <p:cNvPr id="20483" name="文本占位符 20482"/>
          <p:cNvSpPr>
            <a:spLocks noGrp="1"/>
          </p:cNvSpPr>
          <p:nvPr>
            <p:ph type="body" idx="1"/>
          </p:nvPr>
        </p:nvSpPr>
        <p:spPr>
          <a:ln/>
        </p:spPr>
        <p:txBody>
          <a:bodyPr/>
          <a:p>
            <a:pPr>
              <a:lnSpc>
                <a:spcPct val="80000"/>
              </a:lnSpc>
            </a:pPr>
            <a:r>
              <a:rPr lang="en-US" altLang="zh-CN" sz="2800"/>
              <a:t> 2. </a:t>
            </a:r>
            <a:r>
              <a:rPr lang="zh-CN" altLang="en-US" sz="2800"/>
              <a:t>水管漏的厉害，院子里已经积满了水，修理工答应马上就来，结果等了大半天才见到他 的影子。他懒洋洋的问住户：“现在情况怎么样？”一位主妇说：“还好，在等你的时候，孩子们已经学会了游泳！” </a:t>
            </a:r>
            <a:endParaRPr lang="zh-CN" altLang="en-US" sz="2800"/>
          </a:p>
          <a:p>
            <a:pPr>
              <a:lnSpc>
                <a:spcPct val="80000"/>
              </a:lnSpc>
            </a:pPr>
            <a:r>
              <a:rPr lang="zh-CN" altLang="en-US" sz="2800"/>
              <a:t>（</a:t>
            </a:r>
            <a:r>
              <a:rPr lang="en-US" altLang="zh-CN" sz="2800"/>
              <a:t>1</a:t>
            </a:r>
            <a:r>
              <a:rPr lang="zh-CN" altLang="en-US" sz="2800"/>
              <a:t>）这位主妇的言外之意是：</a:t>
            </a:r>
            <a:endParaRPr lang="zh-CN" altLang="en-US" sz="2800"/>
          </a:p>
          <a:p>
            <a:pPr>
              <a:lnSpc>
                <a:spcPct val="80000"/>
              </a:lnSpc>
            </a:pPr>
            <a:endParaRPr lang="zh-CN" altLang="en-US" sz="2800"/>
          </a:p>
          <a:p>
            <a:pPr>
              <a:lnSpc>
                <a:spcPct val="80000"/>
              </a:lnSpc>
            </a:pPr>
            <a:endParaRPr lang="zh-CN" altLang="en-US" sz="2800"/>
          </a:p>
          <a:p>
            <a:pPr>
              <a:lnSpc>
                <a:spcPct val="80000"/>
              </a:lnSpc>
            </a:pPr>
            <a:r>
              <a:rPr lang="zh-CN" altLang="en-US" sz="2800"/>
              <a:t>（</a:t>
            </a:r>
            <a:r>
              <a:rPr lang="en-US" altLang="zh-CN" sz="2800"/>
              <a:t>2</a:t>
            </a:r>
            <a:r>
              <a:rPr lang="zh-CN" altLang="en-US" sz="2800"/>
              <a:t>）假如你是这位修理工，你该说：</a:t>
            </a:r>
            <a:endParaRPr lang="zh-CN" altLang="en-US" sz="2800"/>
          </a:p>
        </p:txBody>
      </p:sp>
      <p:sp>
        <p:nvSpPr>
          <p:cNvPr id="20484" name="文本框 20483"/>
          <p:cNvSpPr txBox="1"/>
          <p:nvPr/>
        </p:nvSpPr>
        <p:spPr>
          <a:xfrm>
            <a:off x="712788" y="3816350"/>
            <a:ext cx="6924675" cy="5791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algn="l" eaLnBrk="1" latinLnBrk="0" hangingPunct="1"/>
            <a:r>
              <a:rPr lang="zh-CN" altLang="en-US" sz="32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你来得太晚了，院子里的水已经很深</a:t>
            </a:r>
            <a:endParaRPr lang="zh-CN" altLang="en-US" sz="320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485" name="文本框 20484"/>
          <p:cNvSpPr txBox="1"/>
          <p:nvPr/>
        </p:nvSpPr>
        <p:spPr>
          <a:xfrm>
            <a:off x="2017713" y="5408613"/>
            <a:ext cx="6294437" cy="8540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algn="l" eaLnBrk="1" latinLnBrk="0" hangingPunct="1"/>
            <a:r>
              <a:rPr lang="zh-CN" altLang="en-US" sz="32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我很抱歉，我现在马上去修理。</a:t>
            </a:r>
            <a:endParaRPr lang="zh-CN" altLang="en-US" sz="3200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algn="l" eaLnBrk="1" latinLnBrk="0" hangingPunct="1"/>
            <a:endParaRPr lang="zh-CN" altLang="en-US" sz="3200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0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204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4" grpId="0" bldLvl="0"/>
      <p:bldP spid="20485" grpId="0" bldLvl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6" name="标题 21505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p/>
        </p:txBody>
      </p:sp>
      <p:sp>
        <p:nvSpPr>
          <p:cNvPr id="21507" name="文本占位符 21506"/>
          <p:cNvSpPr>
            <a:spLocks noGrp="1"/>
          </p:cNvSpPr>
          <p:nvPr>
            <p:ph type="body" idx="1"/>
          </p:nvPr>
        </p:nvSpPr>
        <p:spPr>
          <a:ln/>
        </p:spPr>
        <p:txBody>
          <a:bodyPr/>
          <a:p>
            <a:r>
              <a:rPr lang="en-US" altLang="zh-CN"/>
              <a:t> 3.</a:t>
            </a:r>
            <a:r>
              <a:rPr lang="zh-CN" altLang="en-US"/>
              <a:t>德国著名的医生罗伯特有一天为国王看病。“你为我看病，不能像看别的病人那样！”国王说。“请原谅，陛下，” 罗伯特非常平静地说，“在我眼里，病人都是国王。”言外之意是 </a:t>
            </a:r>
            <a:endParaRPr lang="zh-CN" altLang="en-US"/>
          </a:p>
        </p:txBody>
      </p:sp>
      <p:sp>
        <p:nvSpPr>
          <p:cNvPr id="21508" name="文本框 21507"/>
          <p:cNvSpPr txBox="1"/>
          <p:nvPr/>
        </p:nvSpPr>
        <p:spPr>
          <a:xfrm>
            <a:off x="1984375" y="4679950"/>
            <a:ext cx="5408613" cy="5778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l" eaLnBrk="1" latinLnBrk="0" hangingPunct="1"/>
            <a:r>
              <a:rPr lang="zh-CN" altLang="en-US" sz="32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我尊重每个病人</a:t>
            </a:r>
            <a:endParaRPr lang="zh-CN" altLang="en-US" sz="320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1508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8" name="标题 4097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p>
            <a:r>
              <a:rPr lang="zh-CN" altLang="en-US"/>
              <a:t>中国</a:t>
            </a:r>
            <a:endParaRPr lang="zh-CN" altLang="en-US"/>
          </a:p>
        </p:txBody>
      </p:sp>
      <p:sp>
        <p:nvSpPr>
          <p:cNvPr id="4099" name="文本占位符 4098"/>
          <p:cNvSpPr>
            <a:spLocks noGrp="1"/>
          </p:cNvSpPr>
          <p:nvPr>
            <p:ph type="body" idx="1"/>
          </p:nvPr>
        </p:nvSpPr>
        <p:spPr>
          <a:ln/>
        </p:spPr>
        <p:txBody>
          <a:bodyPr/>
          <a:p>
            <a:r>
              <a:rPr lang="zh-CN" altLang="en-US" dirty="0"/>
              <a:t>  1. 作家对厨师说:"你没有写作,因此你无权对我的作品评价."厨师说:我从没有下过一个 蛋,可能尝出炒鸡蛋的味."</a:t>
            </a:r>
            <a:endParaRPr lang="zh-CN" altLang="en-US" dirty="0"/>
          </a:p>
          <a:p>
            <a:r>
              <a:rPr lang="zh-CN" altLang="en-US" dirty="0"/>
              <a:t>言外之意:</a:t>
            </a:r>
            <a:endParaRPr lang="zh-CN" altLang="en-US" dirty="0"/>
          </a:p>
        </p:txBody>
      </p:sp>
      <p:sp>
        <p:nvSpPr>
          <p:cNvPr id="4100" name="文本框 4099"/>
          <p:cNvSpPr txBox="1"/>
          <p:nvPr/>
        </p:nvSpPr>
        <p:spPr>
          <a:xfrm>
            <a:off x="1154113" y="3905250"/>
            <a:ext cx="7145337" cy="13398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l" eaLnBrk="1" latinLnBrk="0" hangingPunct="1"/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虽然我没有写过作</a:t>
            </a:r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但是我能品出你的作品的好坏</a:t>
            </a:r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.</a:t>
            </a:r>
            <a:endParaRPr lang="en-US" altLang="zh-CN" sz="32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algn="l" eaLnBrk="1" latinLnBrk="0" hangingPunct="1"/>
            <a:endParaRPr lang="en-US" altLang="zh-CN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0" grpId="0" bldLvl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30" name="标题 22529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p/>
        </p:txBody>
      </p:sp>
      <p:sp>
        <p:nvSpPr>
          <p:cNvPr id="22531" name="文本占位符 22530"/>
          <p:cNvSpPr>
            <a:spLocks noGrp="1"/>
          </p:cNvSpPr>
          <p:nvPr>
            <p:ph type="body" idx="1"/>
          </p:nvPr>
        </p:nvSpPr>
        <p:spPr>
          <a:ln/>
        </p:spPr>
        <p:txBody>
          <a:bodyPr/>
          <a:p>
            <a:pPr>
              <a:lnSpc>
                <a:spcPct val="80000"/>
              </a:lnSpc>
            </a:pPr>
            <a:r>
              <a:rPr lang="zh-CN" altLang="en-US" dirty="0"/>
              <a:t>4. 台奥多尔·冯达诺是19世纪德国著名作家。她在柏林当编辑时，一次收到一个青年习 作者寄来的几首没有标点的诗，附信中说：“我对标点向来是不在乎的，如用时，请您自己填上。”冯达诺很快将稿退回，并附信说：“我对诗向来是不在乎的，下次请您只寄标点来，诗由我填好了。” </a:t>
            </a:r>
            <a:endParaRPr lang="zh-CN" altLang="en-US" dirty="0"/>
          </a:p>
          <a:p>
            <a:pPr>
              <a:lnSpc>
                <a:spcPct val="80000"/>
              </a:lnSpc>
            </a:pPr>
            <a:r>
              <a:rPr lang="zh-CN" altLang="en-US" dirty="0"/>
              <a:t>冯达诺的言外之意是：</a:t>
            </a:r>
            <a:endParaRPr lang="zh-CN" altLang="en-US" dirty="0"/>
          </a:p>
          <a:p>
            <a:pPr>
              <a:lnSpc>
                <a:spcPct val="80000"/>
              </a:lnSpc>
            </a:pPr>
            <a:endParaRPr lang="zh-CN" altLang="en-US" dirty="0"/>
          </a:p>
        </p:txBody>
      </p:sp>
      <p:sp>
        <p:nvSpPr>
          <p:cNvPr id="22532" name="文本框 22531"/>
          <p:cNvSpPr txBox="1"/>
          <p:nvPr/>
        </p:nvSpPr>
        <p:spPr>
          <a:xfrm>
            <a:off x="686435" y="5059680"/>
            <a:ext cx="7463155" cy="5791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algn="l" eaLnBrk="1" latinLnBrk="0" hangingPunct="1"/>
            <a:r>
              <a:rPr lang="zh-CN" altLang="en-US" sz="32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讽刺青年习作者不谦虚，诗作水平差。</a:t>
            </a:r>
            <a:endParaRPr lang="zh-CN" altLang="en-US" sz="320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>
                                            <p:txEl>
                                              <p:charRg st="0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2532">
                                            <p:txEl>
                                              <p:charRg st="0" end="1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4" name="标题 23553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p/>
        </p:txBody>
      </p:sp>
      <p:sp>
        <p:nvSpPr>
          <p:cNvPr id="23555" name="文本占位符 23554"/>
          <p:cNvSpPr>
            <a:spLocks noGrp="1"/>
          </p:cNvSpPr>
          <p:nvPr>
            <p:ph type="body" idx="1"/>
          </p:nvPr>
        </p:nvSpPr>
        <p:spPr>
          <a:ln/>
        </p:spPr>
        <p:txBody>
          <a:bodyPr/>
          <a:p>
            <a:pPr>
              <a:lnSpc>
                <a:spcPct val="80000"/>
              </a:lnSpc>
            </a:pPr>
            <a:r>
              <a:rPr lang="zh-CN" altLang="en-US" dirty="0"/>
              <a:t>5. 俄国作家赫尔岑在一次宴会上被轻佻的音乐弄得非常厌烦，便用手捂住耳朵。主人解释 说：“对不起，演奏的都是流行乐曲。”赫尔岑反问道：“流行的乐曲就一定高尚吗？”主人听了很吃惊：“不高尚的东西怎么能流行呢？”赫尔岑笑了：“那么，流行性感冒也是高尚的了！”说罢，头也不回地走了。</a:t>
            </a:r>
            <a:endParaRPr lang="zh-CN" altLang="en-US" dirty="0"/>
          </a:p>
          <a:p>
            <a:pPr>
              <a:lnSpc>
                <a:spcPct val="80000"/>
              </a:lnSpc>
            </a:pPr>
            <a:r>
              <a:rPr lang="zh-CN" altLang="en-US" dirty="0"/>
              <a:t>赫尔岑言外之意是：</a:t>
            </a:r>
            <a:endParaRPr lang="zh-CN" altLang="en-US" dirty="0"/>
          </a:p>
        </p:txBody>
      </p:sp>
      <p:sp>
        <p:nvSpPr>
          <p:cNvPr id="23556" name="文本框 23555"/>
          <p:cNvSpPr txBox="1"/>
          <p:nvPr/>
        </p:nvSpPr>
        <p:spPr>
          <a:xfrm>
            <a:off x="1409700" y="5586413"/>
            <a:ext cx="6802438" cy="8524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algn="l" eaLnBrk="1" latinLnBrk="0" hangingPunct="1"/>
            <a:r>
              <a:rPr lang="zh-CN" altLang="en-US" sz="32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讽刺社会上人盲目追赶流行的现象。</a:t>
            </a:r>
            <a:endParaRPr lang="zh-CN" altLang="en-US" sz="320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algn="l" eaLnBrk="1" latinLnBrk="0" hangingPunct="1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3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6" grpId="0" bldLvl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78" name="标题 24577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p/>
        </p:txBody>
      </p:sp>
      <p:sp>
        <p:nvSpPr>
          <p:cNvPr id="24579" name="文本占位符 24578"/>
          <p:cNvSpPr>
            <a:spLocks noGrp="1"/>
          </p:cNvSpPr>
          <p:nvPr>
            <p:ph type="body" idx="1"/>
          </p:nvPr>
        </p:nvSpPr>
        <p:spPr>
          <a:ln/>
        </p:spPr>
        <p:txBody>
          <a:bodyPr/>
          <a:p>
            <a:pPr>
              <a:lnSpc>
                <a:spcPct val="80000"/>
              </a:lnSpc>
            </a:pPr>
            <a:r>
              <a:rPr lang="zh-CN" altLang="en-US" dirty="0"/>
              <a:t>6. 一天，美国小说家欧文·肖，走进一家法国餐馆。点过菜后，静静地等了很长的时间， 直到十分不耐烦时，餐厅侍者总管才认出了他，挨近作家身边，向他介绍说这家餐馆的蜗牛很不错，要不要来一份。欧文·肖点了点头说：“我早已知道了，瞧，你们让蜗牛都穿上了侍者的衣服。” </a:t>
            </a:r>
            <a:endParaRPr lang="zh-CN" altLang="en-US" dirty="0"/>
          </a:p>
          <a:p>
            <a:pPr>
              <a:lnSpc>
                <a:spcPct val="80000"/>
              </a:lnSpc>
            </a:pPr>
            <a:r>
              <a:rPr lang="zh-CN" altLang="en-US" dirty="0"/>
              <a:t>欧文·肖言外之意是：</a:t>
            </a:r>
            <a:endParaRPr lang="zh-CN" altLang="en-US" dirty="0"/>
          </a:p>
        </p:txBody>
      </p:sp>
      <p:sp>
        <p:nvSpPr>
          <p:cNvPr id="24580" name="文本框 24579"/>
          <p:cNvSpPr txBox="1"/>
          <p:nvPr/>
        </p:nvSpPr>
        <p:spPr>
          <a:xfrm>
            <a:off x="989013" y="5143500"/>
            <a:ext cx="6913562" cy="10668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algn="l" eaLnBrk="1" latinLnBrk="0" hangingPunct="1"/>
            <a:r>
              <a:rPr lang="zh-CN" altLang="en-US" sz="32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讽刺这家餐厅侍者服务质量差，传菜速度慢</a:t>
            </a:r>
            <a:r>
              <a:rPr lang="zh-CN" altLang="en-US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  <a:endParaRPr lang="zh-CN" altLang="en-US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45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0" grpId="0" bldLvl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602" name="标题 25601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p/>
        </p:txBody>
      </p:sp>
      <p:sp>
        <p:nvSpPr>
          <p:cNvPr id="25603" name="文本占位符 25602"/>
          <p:cNvSpPr>
            <a:spLocks noGrp="1"/>
          </p:cNvSpPr>
          <p:nvPr>
            <p:ph type="body" idx="1"/>
          </p:nvPr>
        </p:nvSpPr>
        <p:spPr>
          <a:ln/>
        </p:spPr>
        <p:txBody>
          <a:bodyPr/>
          <a:p>
            <a:r>
              <a:rPr lang="en-US" altLang="zh-CN"/>
              <a:t> 7. </a:t>
            </a:r>
            <a:r>
              <a:rPr lang="zh-CN" altLang="en-US"/>
              <a:t>法国著名的幽默家贝尔纳有一天去一家饭店吃饭，对那里的服务员很不满意。付帐时他对经饭店的经理说：“请拥抱我。”“什么？”经理不解地问。“永别了，以后你再也别想见到我了。” </a:t>
            </a:r>
            <a:endParaRPr lang="zh-CN" altLang="en-US"/>
          </a:p>
          <a:p>
            <a:r>
              <a:rPr lang="zh-CN" altLang="en-US"/>
              <a:t>贝尔纳所说的“永别了”的言外之意是什么？</a:t>
            </a:r>
            <a:endParaRPr lang="zh-CN" altLang="en-US"/>
          </a:p>
        </p:txBody>
      </p:sp>
      <p:sp>
        <p:nvSpPr>
          <p:cNvPr id="25604" name="文本框 25603"/>
          <p:cNvSpPr txBox="1"/>
          <p:nvPr/>
        </p:nvSpPr>
        <p:spPr>
          <a:xfrm>
            <a:off x="1706563" y="5165725"/>
            <a:ext cx="467995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l" eaLnBrk="1" latinLnBrk="0" hangingPunct="1"/>
            <a:r>
              <a:rPr lang="zh-CN" altLang="en-US" sz="32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我不再来你饭店消费了</a:t>
            </a:r>
            <a:endParaRPr lang="zh-CN" altLang="en-US" sz="320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5604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26" name="标题 26625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p/>
        </p:txBody>
      </p:sp>
      <p:sp>
        <p:nvSpPr>
          <p:cNvPr id="26627" name="文本占位符 26626"/>
          <p:cNvSpPr>
            <a:spLocks noGrp="1"/>
          </p:cNvSpPr>
          <p:nvPr>
            <p:ph type="body" idx="1"/>
          </p:nvPr>
        </p:nvSpPr>
        <p:spPr>
          <a:ln/>
        </p:spPr>
        <p:txBody>
          <a:bodyPr/>
          <a:p>
            <a:pPr>
              <a:lnSpc>
                <a:spcPct val="90000"/>
              </a:lnSpc>
            </a:pPr>
            <a:r>
              <a:rPr lang="en-US" altLang="zh-CN"/>
              <a:t>8. </a:t>
            </a:r>
            <a:r>
              <a:rPr lang="zh-CN" altLang="en-US"/>
              <a:t>一位作曲家带着自己创作的曲子向一位著名的音乐大师讨教。在听演奏的过程中，这位 大师不断地脱帽。演奏完毕，作曲家连忙问道：“大师，是不是屋里太热？”大师说：“不 热。我有碰到熟人就脱帽的习惯。在阁下的曲子中我碰到那么多的熟人，不得不连连脱帽。”</a:t>
            </a:r>
            <a:endParaRPr lang="zh-CN" altLang="en-US"/>
          </a:p>
          <a:p>
            <a:pPr>
              <a:lnSpc>
                <a:spcPct val="90000"/>
              </a:lnSpc>
            </a:pPr>
            <a:r>
              <a:rPr lang="zh-CN" altLang="en-US"/>
              <a:t>这位大师的答话的意思是</a:t>
            </a:r>
            <a:endParaRPr lang="zh-CN" altLang="en-US"/>
          </a:p>
        </p:txBody>
      </p:sp>
      <p:sp>
        <p:nvSpPr>
          <p:cNvPr id="26628" name="文本框 26627"/>
          <p:cNvSpPr txBox="1"/>
          <p:nvPr/>
        </p:nvSpPr>
        <p:spPr>
          <a:xfrm>
            <a:off x="805180" y="5508625"/>
            <a:ext cx="7400290" cy="10668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algn="l" eaLnBrk="1" latinLnBrk="0" hangingPunct="1"/>
            <a:r>
              <a:rPr lang="zh-CN" altLang="en-US" sz="32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作品重在个人的创造，不能照抄照搬别人的。</a:t>
            </a:r>
            <a:endParaRPr lang="zh-CN" altLang="en-US" sz="320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>
                                            <p:txEl>
                                              <p:charRg st="0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6628">
                                            <p:txEl>
                                              <p:charRg st="0" end="2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50" name="标题 27649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p/>
        </p:txBody>
      </p:sp>
      <p:sp>
        <p:nvSpPr>
          <p:cNvPr id="27651" name="文本占位符 27650"/>
          <p:cNvSpPr>
            <a:spLocks noGrp="1"/>
          </p:cNvSpPr>
          <p:nvPr>
            <p:ph type="body" idx="1"/>
          </p:nvPr>
        </p:nvSpPr>
        <p:spPr>
          <a:ln/>
        </p:spPr>
        <p:txBody>
          <a:bodyPr/>
          <a:p>
            <a:r>
              <a:rPr lang="zh-CN" altLang="en-US" dirty="0"/>
              <a:t>9. 德军住旅馆辱骂旅馆是猪住的地方</a:t>
            </a:r>
            <a:endParaRPr lang="zh-CN" altLang="en-US" dirty="0"/>
          </a:p>
          <a:p>
            <a:pPr>
              <a:buNone/>
            </a:pPr>
            <a:r>
              <a:rPr lang="zh-CN" altLang="en-US" dirty="0">
                <a:solidFill>
                  <a:srgbClr val="FF0000"/>
                </a:solidFill>
              </a:rPr>
              <a:t>嘲笑德国军官是猪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4" name="标题 28673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p/>
        </p:txBody>
      </p:sp>
      <p:sp>
        <p:nvSpPr>
          <p:cNvPr id="28675" name="文本占位符 28674"/>
          <p:cNvSpPr>
            <a:spLocks noGrp="1"/>
          </p:cNvSpPr>
          <p:nvPr>
            <p:ph type="body" idx="1"/>
          </p:nvPr>
        </p:nvSpPr>
        <p:spPr>
          <a:ln/>
        </p:spPr>
        <p:txBody>
          <a:bodyPr/>
          <a:p>
            <a:r>
              <a:rPr lang="en-US" altLang="zh-CN"/>
              <a:t>10. </a:t>
            </a:r>
            <a:r>
              <a:rPr lang="zh-CN" altLang="en-US"/>
              <a:t>有个年轻画家去找大画家门采尔，抱怨说：“为什么我花了一整天画的一幅画，卖了一年也卖不出去呢？”门采尔劝道：“你倒过来试试看，你花一整年去画一幅画，或许一天就能卖出去 </a:t>
            </a:r>
            <a:endParaRPr lang="zh-CN" altLang="en-US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8" name="标题 29697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p/>
        </p:txBody>
      </p:sp>
      <p:sp>
        <p:nvSpPr>
          <p:cNvPr id="29699" name="文本占位符 29698"/>
          <p:cNvSpPr>
            <a:spLocks noGrp="1"/>
          </p:cNvSpPr>
          <p:nvPr>
            <p:ph type="body" idx="1"/>
          </p:nvPr>
        </p:nvSpPr>
        <p:spPr>
          <a:ln/>
        </p:spPr>
        <p:txBody>
          <a:bodyPr/>
          <a:p>
            <a:pPr>
              <a:lnSpc>
                <a:spcPct val="80000"/>
              </a:lnSpc>
            </a:pPr>
            <a:r>
              <a:rPr lang="en-US" altLang="zh-CN" sz="2000"/>
              <a:t>11. </a:t>
            </a:r>
            <a:r>
              <a:rPr lang="zh-CN" altLang="en-US" sz="2000"/>
              <a:t>国外某城市开设了租车自驾旅游项目。驾车人发动汽车时，车内自动放音装置就会放一 段录音：“阁下，驾驶汽车时速不超过</a:t>
            </a:r>
            <a:r>
              <a:rPr lang="en-US" altLang="zh-CN" sz="2000"/>
              <a:t>30</a:t>
            </a:r>
            <a:r>
              <a:rPr lang="zh-CN" altLang="en-US" sz="2000"/>
              <a:t>英里，你就可以饱览本地的美丽景色；超过 </a:t>
            </a:r>
            <a:r>
              <a:rPr lang="en-US" altLang="zh-CN" sz="2000"/>
              <a:t>60</a:t>
            </a:r>
            <a:r>
              <a:rPr lang="zh-CN" altLang="en-US" sz="2000"/>
              <a:t>英里，请你到法庭做客；超过</a:t>
            </a:r>
            <a:r>
              <a:rPr lang="en-US" altLang="zh-CN" sz="2000"/>
              <a:t>80</a:t>
            </a:r>
            <a:r>
              <a:rPr lang="zh-CN" altLang="en-US" sz="2000"/>
              <a:t>英里，欢迎光顾本地设备最新的急救医院；上了</a:t>
            </a:r>
            <a:r>
              <a:rPr lang="en-US" altLang="zh-CN" sz="2000"/>
              <a:t>100 </a:t>
            </a:r>
            <a:r>
              <a:rPr lang="zh-CN" altLang="en-US" sz="2000"/>
              <a:t>英里，请君安息吧！”</a:t>
            </a:r>
            <a:endParaRPr lang="zh-CN" altLang="en-US" sz="2000"/>
          </a:p>
          <a:p>
            <a:pPr>
              <a:lnSpc>
                <a:spcPct val="80000"/>
              </a:lnSpc>
            </a:pPr>
            <a:r>
              <a:rPr lang="en-US" altLang="zh-CN" sz="2000"/>
              <a:t>① </a:t>
            </a:r>
            <a:r>
              <a:rPr lang="zh-CN" altLang="en-US" sz="2000"/>
              <a:t>对当地规定的驾车最高时速理解正确的一项是 （                  ） </a:t>
            </a:r>
            <a:r>
              <a:rPr lang="en-US" altLang="zh-CN" sz="2000"/>
              <a:t>A</a:t>
            </a:r>
            <a:r>
              <a:rPr lang="zh-CN" altLang="en-US" sz="2000"/>
              <a:t>、</a:t>
            </a:r>
            <a:r>
              <a:rPr lang="en-US" altLang="zh-CN" sz="2000"/>
              <a:t>30</a:t>
            </a:r>
            <a:r>
              <a:rPr lang="zh-CN" altLang="en-US" sz="2000"/>
              <a:t>英里           </a:t>
            </a:r>
            <a:r>
              <a:rPr lang="en-US" altLang="zh-CN" sz="2000"/>
              <a:t>B</a:t>
            </a:r>
            <a:r>
              <a:rPr lang="zh-CN" altLang="en-US" sz="2000"/>
              <a:t>、</a:t>
            </a:r>
            <a:r>
              <a:rPr lang="en-US" altLang="zh-CN" sz="2000"/>
              <a:t>60</a:t>
            </a:r>
            <a:r>
              <a:rPr lang="zh-CN" altLang="en-US" sz="2000"/>
              <a:t>英里           </a:t>
            </a:r>
            <a:r>
              <a:rPr lang="en-US" altLang="zh-CN" sz="2000"/>
              <a:t>C</a:t>
            </a:r>
            <a:r>
              <a:rPr lang="zh-CN" altLang="en-US" sz="2000"/>
              <a:t>、</a:t>
            </a:r>
            <a:r>
              <a:rPr lang="en-US" altLang="zh-CN" sz="2000"/>
              <a:t>80</a:t>
            </a:r>
            <a:r>
              <a:rPr lang="zh-CN" altLang="en-US" sz="2000"/>
              <a:t>英里           </a:t>
            </a:r>
            <a:r>
              <a:rPr lang="en-US" altLang="zh-CN" sz="2000"/>
              <a:t>D</a:t>
            </a:r>
            <a:r>
              <a:rPr lang="zh-CN" altLang="en-US" sz="2000"/>
              <a:t>、</a:t>
            </a:r>
            <a:r>
              <a:rPr lang="en-US" altLang="zh-CN" sz="2000"/>
              <a:t>100</a:t>
            </a:r>
            <a:r>
              <a:rPr lang="zh-CN" altLang="en-US" sz="2000"/>
              <a:t>英里 </a:t>
            </a:r>
            <a:endParaRPr lang="zh-CN" altLang="en-US" sz="2000"/>
          </a:p>
          <a:p>
            <a:pPr>
              <a:lnSpc>
                <a:spcPct val="80000"/>
              </a:lnSpc>
            </a:pPr>
            <a:r>
              <a:rPr lang="zh-CN" altLang="en-US" sz="2000"/>
              <a:t>若用简明的语言直截了当地表达录音的内容，在说“阁下，请您”后接续正确的一项是（                  ）</a:t>
            </a:r>
            <a:r>
              <a:rPr lang="en-US" altLang="zh-CN" sz="2000"/>
              <a:t>A</a:t>
            </a:r>
            <a:r>
              <a:rPr lang="zh-CN" altLang="en-US" sz="2000"/>
              <a:t>、饱览美景        </a:t>
            </a:r>
            <a:r>
              <a:rPr lang="en-US" altLang="zh-CN" sz="2000"/>
              <a:t>B</a:t>
            </a:r>
            <a:r>
              <a:rPr lang="zh-CN" altLang="en-US" sz="2000"/>
              <a:t>、不要超车         </a:t>
            </a:r>
            <a:r>
              <a:rPr lang="en-US" altLang="zh-CN" sz="2000"/>
              <a:t>C</a:t>
            </a:r>
            <a:r>
              <a:rPr lang="zh-CN" altLang="en-US" sz="2000"/>
              <a:t>驾车慢行        </a:t>
            </a:r>
            <a:r>
              <a:rPr lang="en-US" altLang="zh-CN" sz="2000"/>
              <a:t>D</a:t>
            </a:r>
            <a:r>
              <a:rPr lang="zh-CN" altLang="en-US" sz="2000"/>
              <a:t>、热爱生命  </a:t>
            </a:r>
            <a:endParaRPr lang="zh-CN" altLang="en-US" sz="2000"/>
          </a:p>
          <a:p>
            <a:pPr>
              <a:lnSpc>
                <a:spcPct val="80000"/>
              </a:lnSpc>
            </a:pPr>
            <a:endParaRPr lang="zh-CN" altLang="en-US" sz="2000"/>
          </a:p>
          <a:p>
            <a:pPr>
              <a:lnSpc>
                <a:spcPct val="80000"/>
              </a:lnSpc>
            </a:pPr>
            <a:r>
              <a:rPr lang="zh-CN" altLang="en-US" sz="2000"/>
              <a:t> </a:t>
            </a:r>
            <a:endParaRPr lang="zh-CN" altLang="en-US" sz="2000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22" name="标题 30721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p/>
        </p:txBody>
      </p:sp>
      <p:sp>
        <p:nvSpPr>
          <p:cNvPr id="30723" name="文本占位符 30722"/>
          <p:cNvSpPr>
            <a:spLocks noGrp="1"/>
          </p:cNvSpPr>
          <p:nvPr>
            <p:ph type="body" idx="1"/>
          </p:nvPr>
        </p:nvSpPr>
        <p:spPr>
          <a:ln/>
        </p:spPr>
        <p:txBody>
          <a:bodyPr/>
          <a:p>
            <a:pPr>
              <a:lnSpc>
                <a:spcPct val="80000"/>
              </a:lnSpc>
            </a:pPr>
            <a:r>
              <a:rPr lang="zh-CN" altLang="en-US" dirty="0"/>
              <a:t>1. 安徒生的帽子“你帽子下面是什么玩意，是脑袋吗” 讽刺对方思想苍白  2. 德国大诗人海涅是犹太人，常常遭到无端攻击。有一次晚会上，一个旅行家对他说：“我 发现了一个小岛，这个岛上竟然没有犹太人和驴子！”海涅不动声色地说：“看来，只有你我一起去那个岛上，才会弥补这个缺陷！” 海涅言外之意是：</a:t>
            </a:r>
            <a:endParaRPr lang="zh-CN" altLang="en-US" dirty="0"/>
          </a:p>
        </p:txBody>
      </p:sp>
      <p:sp>
        <p:nvSpPr>
          <p:cNvPr id="30724" name="文本框 30723"/>
          <p:cNvSpPr txBox="1"/>
          <p:nvPr/>
        </p:nvSpPr>
        <p:spPr>
          <a:xfrm>
            <a:off x="2746375" y="5076825"/>
            <a:ext cx="4403725" cy="5791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l" eaLnBrk="1" latinLnBrk="0" hangingPunct="1"/>
            <a:r>
              <a:rPr lang="zh-CN" altLang="en-US" sz="32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这位旅行家是一头驴。</a:t>
            </a:r>
            <a:endParaRPr lang="zh-CN" altLang="en-US" sz="320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1746" name="标题 31745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p/>
        </p:txBody>
      </p:sp>
      <p:sp>
        <p:nvSpPr>
          <p:cNvPr id="31747" name="文本占位符 31746"/>
          <p:cNvSpPr>
            <a:spLocks noGrp="1"/>
          </p:cNvSpPr>
          <p:nvPr>
            <p:ph type="body" idx="1"/>
          </p:nvPr>
        </p:nvSpPr>
        <p:spPr>
          <a:ln/>
        </p:spPr>
        <p:txBody>
          <a:bodyPr/>
          <a:p>
            <a:pPr>
              <a:lnSpc>
                <a:spcPct val="90000"/>
              </a:lnSpc>
            </a:pPr>
            <a:r>
              <a:rPr lang="en-US" altLang="zh-CN" sz="2800"/>
              <a:t>11. </a:t>
            </a:r>
            <a:r>
              <a:rPr lang="zh-CN" altLang="en-US" sz="2800"/>
              <a:t>德国伟大的诗人歌德，有一次在魏玛公园散步，碰巧走在一条仅能容一个人通过的小路 上，碰见一位曾把他所有作品贬得一文不值的批评家。两人面对面地站着，那位批评家 傲慢地说：“对于一个傻子，我绝不让路。”“我却正好相反。”歌德边说边微笑着站到了一边。</a:t>
            </a:r>
            <a:endParaRPr lang="zh-CN" altLang="en-US" sz="2800"/>
          </a:p>
          <a:p>
            <a:pPr>
              <a:lnSpc>
                <a:spcPct val="90000"/>
              </a:lnSpc>
            </a:pPr>
            <a:r>
              <a:rPr lang="zh-CN" altLang="en-US" sz="2800"/>
              <a:t>歌德的话言外之意是？</a:t>
            </a:r>
            <a:endParaRPr lang="zh-CN" altLang="en-US" sz="2800"/>
          </a:p>
          <a:p>
            <a:pPr>
              <a:lnSpc>
                <a:spcPct val="90000"/>
              </a:lnSpc>
            </a:pPr>
            <a:endParaRPr lang="zh-CN" altLang="en-US" sz="2800"/>
          </a:p>
          <a:p>
            <a:pPr>
              <a:lnSpc>
                <a:spcPct val="90000"/>
              </a:lnSpc>
            </a:pPr>
            <a:r>
              <a:rPr lang="zh-CN" altLang="en-US" sz="2800"/>
              <a:t>假如你面对这位傲慢的批评家你会怎么说？</a:t>
            </a:r>
            <a:endParaRPr lang="zh-CN" altLang="en-US" sz="2800"/>
          </a:p>
        </p:txBody>
      </p:sp>
      <p:sp>
        <p:nvSpPr>
          <p:cNvPr id="31748" name="文本框 31747"/>
          <p:cNvSpPr txBox="1"/>
          <p:nvPr/>
        </p:nvSpPr>
        <p:spPr>
          <a:xfrm>
            <a:off x="1320800" y="4491038"/>
            <a:ext cx="7366000" cy="5791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l" eaLnBrk="1" latinLnBrk="0" hangingPunct="1"/>
            <a:r>
              <a:rPr lang="zh-CN" altLang="en-US" sz="32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你是傻子</a:t>
            </a:r>
            <a:endParaRPr lang="zh-CN" altLang="en-US" sz="320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1749" name="文本框 31748"/>
          <p:cNvSpPr txBox="1"/>
          <p:nvPr/>
        </p:nvSpPr>
        <p:spPr>
          <a:xfrm>
            <a:off x="1098550" y="5608638"/>
            <a:ext cx="5397500" cy="15544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l" eaLnBrk="1" latinLnBrk="0" hangingPunct="1"/>
            <a:r>
              <a:rPr lang="zh-CN" altLang="en-US" sz="32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好吧，你先过吧，聪明人常常给傻子让路的 </a:t>
            </a:r>
            <a:endParaRPr lang="zh-CN" altLang="en-US" sz="320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algn="l" eaLnBrk="1" latinLnBrk="0" hangingPunct="1"/>
            <a:endParaRPr lang="zh-CN" altLang="en-US" sz="320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2" name="标题 5121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p/>
        </p:txBody>
      </p:sp>
      <p:sp>
        <p:nvSpPr>
          <p:cNvPr id="5123" name="文本占位符 5122"/>
          <p:cNvSpPr>
            <a:spLocks noGrp="1"/>
          </p:cNvSpPr>
          <p:nvPr>
            <p:ph type="body" idx="1"/>
          </p:nvPr>
        </p:nvSpPr>
        <p:spPr>
          <a:ln/>
        </p:spPr>
        <p:txBody>
          <a:bodyPr/>
          <a:p>
            <a:r>
              <a:rPr lang="en-US" altLang="zh-CN"/>
              <a:t>2. </a:t>
            </a:r>
            <a:r>
              <a:rPr lang="zh-CN" altLang="en-US"/>
              <a:t>李大华正在阳台上浇花，楼下的刘阿姨说：“小李，你真爱美啊，我刚晾的被单也锦上 添花了。”</a:t>
            </a:r>
            <a:endParaRPr lang="zh-CN" altLang="en-US"/>
          </a:p>
          <a:p>
            <a:r>
              <a:rPr lang="zh-CN" altLang="en-US"/>
              <a:t>你听出刘阿姨的言外之意是</a:t>
            </a:r>
            <a:endParaRPr lang="zh-CN" altLang="en-US"/>
          </a:p>
          <a:p>
            <a:endParaRPr lang="zh-CN" altLang="en-US"/>
          </a:p>
          <a:p>
            <a:r>
              <a:rPr lang="zh-CN" altLang="en-US"/>
              <a:t>如果你是李大华，应该这样回答</a:t>
            </a:r>
            <a:endParaRPr lang="zh-CN" altLang="en-US"/>
          </a:p>
          <a:p>
            <a:endParaRPr lang="zh-CN" altLang="en-US"/>
          </a:p>
        </p:txBody>
      </p:sp>
      <p:sp>
        <p:nvSpPr>
          <p:cNvPr id="5124" name="文本框 5123"/>
          <p:cNvSpPr txBox="1"/>
          <p:nvPr/>
        </p:nvSpPr>
        <p:spPr>
          <a:xfrm>
            <a:off x="1120775" y="3716338"/>
            <a:ext cx="6350000" cy="854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l" eaLnBrk="1" latinLnBrk="0" hangingPunct="1"/>
            <a:r>
              <a:rPr lang="zh-CN" altLang="en-US" sz="32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你把我的被单弄湿了</a:t>
            </a:r>
            <a:endParaRPr lang="zh-CN" altLang="en-US" sz="320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algn="l" eaLnBrk="1" latinLnBrk="0" hangingPunct="1"/>
            <a:endParaRPr lang="zh-CN" altLang="en-US" sz="320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125" name="文本框 5124"/>
          <p:cNvSpPr txBox="1"/>
          <p:nvPr/>
        </p:nvSpPr>
        <p:spPr>
          <a:xfrm>
            <a:off x="1120775" y="5165725"/>
            <a:ext cx="5575300" cy="1066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l" eaLnBrk="1" latinLnBrk="0" hangingPunct="1"/>
            <a:r>
              <a:rPr lang="zh-CN" altLang="en-US" sz="32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刘阿姨对不起，阿姨，我不是故意的。我帮你洗洗，好吗?</a:t>
            </a:r>
            <a:r>
              <a:rPr lang="zh-CN" altLang="en-US" sz="3200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sz="32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4" grpId="0" bldLvl="0"/>
      <p:bldP spid="5125" grpId="0" bldLvl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770" name="标题 32769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p/>
        </p:txBody>
      </p:sp>
      <p:sp>
        <p:nvSpPr>
          <p:cNvPr id="32771" name="文本占位符 32770"/>
          <p:cNvSpPr>
            <a:spLocks noGrp="1"/>
          </p:cNvSpPr>
          <p:nvPr>
            <p:ph type="body" idx="1"/>
          </p:nvPr>
        </p:nvSpPr>
        <p:spPr>
          <a:ln/>
        </p:spPr>
        <p:txBody>
          <a:bodyPr/>
          <a:p>
            <a:pPr>
              <a:lnSpc>
                <a:spcPct val="80000"/>
              </a:lnSpc>
            </a:pPr>
            <a:r>
              <a:rPr lang="en-US" altLang="zh-CN" sz="2800"/>
              <a:t> 12. </a:t>
            </a:r>
            <a:r>
              <a:rPr lang="zh-CN" altLang="en-US" sz="2800"/>
              <a:t>一次，德国大作曲家约翰内斯</a:t>
            </a:r>
            <a:r>
              <a:rPr lang="en-US" altLang="zh-CN" sz="2800"/>
              <a:t>·</a:t>
            </a:r>
            <a:r>
              <a:rPr lang="zh-CN" altLang="en-US" sz="2800"/>
              <a:t>勃拉姆斯应邀到银行家拉登堡家做客。席间，主人拿出 一瓶葡萄酒说：“尊敬的音乐家，请您品尝！这是最好的酒，是我酒中的勃拉姆斯！”勃拉姆斯尝了一口，微笑着说：“不错！不过，如果这是您酒中的勃拉姆斯，那么您最好 还是把贝多芬拿上来。” </a:t>
            </a:r>
            <a:endParaRPr lang="zh-CN" altLang="en-US" sz="2800"/>
          </a:p>
          <a:p>
            <a:pPr>
              <a:lnSpc>
                <a:spcPct val="80000"/>
              </a:lnSpc>
            </a:pPr>
            <a:endParaRPr lang="zh-CN" altLang="en-US" sz="2800"/>
          </a:p>
          <a:p>
            <a:pPr>
              <a:lnSpc>
                <a:spcPct val="80000"/>
              </a:lnSpc>
            </a:pPr>
            <a:r>
              <a:rPr lang="zh-CN" altLang="en-US" sz="2800"/>
              <a:t>言外之意是？ </a:t>
            </a:r>
            <a:endParaRPr lang="zh-CN" altLang="en-US" sz="2800"/>
          </a:p>
        </p:txBody>
      </p:sp>
      <p:sp>
        <p:nvSpPr>
          <p:cNvPr id="32772" name="文本框 32771"/>
          <p:cNvSpPr txBox="1"/>
          <p:nvPr/>
        </p:nvSpPr>
        <p:spPr>
          <a:xfrm>
            <a:off x="1795463" y="4878388"/>
            <a:ext cx="7089775" cy="15544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l" eaLnBrk="1" latinLnBrk="0" hangingPunct="1"/>
            <a:r>
              <a:rPr lang="zh-CN" altLang="en-US" sz="32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请拿出最好的酒。我不是最好的作曲家，最好的作曲家是贝多芬。（两层含义）</a:t>
            </a:r>
            <a:endParaRPr lang="zh-CN" altLang="en-US" sz="320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794" name="标题 33793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p/>
        </p:txBody>
      </p:sp>
      <p:sp>
        <p:nvSpPr>
          <p:cNvPr id="33795" name="文本占位符 33794"/>
          <p:cNvSpPr>
            <a:spLocks noGrp="1"/>
          </p:cNvSpPr>
          <p:nvPr>
            <p:ph type="body" idx="1"/>
          </p:nvPr>
        </p:nvSpPr>
        <p:spPr>
          <a:ln/>
        </p:spPr>
        <p:txBody>
          <a:bodyPr/>
          <a:p>
            <a:pPr>
              <a:lnSpc>
                <a:spcPct val="90000"/>
              </a:lnSpc>
            </a:pPr>
            <a:r>
              <a:rPr lang="zh-CN" altLang="en-US" dirty="0"/>
              <a:t> 13. 杜鲁门当选美国总统后不久，有位客人前来拜访他的母亲。客人说：“有杜鲁门这样的儿子，您一定感到十分自豪。”杜鲁门的母亲赞同地说：“是这样，不过，我还有一个儿子，也同样使我感到自豪，他正在地里挖土豆。”</a:t>
            </a:r>
            <a:endParaRPr lang="zh-CN" altLang="en-US" dirty="0"/>
          </a:p>
          <a:p>
            <a:pPr>
              <a:lnSpc>
                <a:spcPct val="90000"/>
              </a:lnSpc>
            </a:pPr>
            <a:r>
              <a:rPr lang="zh-CN" altLang="en-US" dirty="0"/>
              <a:t>杜鲁门的母亲言外之意是： </a:t>
            </a:r>
            <a:endParaRPr lang="zh-CN" altLang="en-US" dirty="0"/>
          </a:p>
        </p:txBody>
      </p:sp>
      <p:sp>
        <p:nvSpPr>
          <p:cNvPr id="33796" name="文本框 33795"/>
          <p:cNvSpPr txBox="1"/>
          <p:nvPr/>
        </p:nvSpPr>
        <p:spPr>
          <a:xfrm>
            <a:off x="2149475" y="4987925"/>
            <a:ext cx="5154613" cy="1828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l" eaLnBrk="1" latinLnBrk="0" hangingPunct="1"/>
            <a:r>
              <a:rPr lang="zh-CN" altLang="en-US" sz="32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母亲不仅为当选总统的儿子自豪，也为正在地里挖土豆的儿子自豪。</a:t>
            </a:r>
            <a:endParaRPr lang="zh-CN" altLang="en-US" sz="320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algn="l" eaLnBrk="1" latinLnBrk="0" hangingPunct="1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4818" name="标题 34817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p/>
        </p:txBody>
      </p:sp>
      <p:sp>
        <p:nvSpPr>
          <p:cNvPr id="34819" name="文本占位符 34818"/>
          <p:cNvSpPr>
            <a:spLocks noGrp="1"/>
          </p:cNvSpPr>
          <p:nvPr>
            <p:ph type="body" idx="1"/>
          </p:nvPr>
        </p:nvSpPr>
        <p:spPr>
          <a:ln/>
        </p:spPr>
        <p:txBody>
          <a:bodyPr/>
          <a:p>
            <a:pPr>
              <a:lnSpc>
                <a:spcPct val="90000"/>
              </a:lnSpc>
            </a:pPr>
            <a:r>
              <a:rPr lang="zh-CN" altLang="en-US" dirty="0"/>
              <a:t> 14. 美国莱特兄弟于1903年12月17日，驾驶动力飞机成功地遨游蓝天。人们为此举行盛 大酒会，主持人要莱特兄弟发表演说，兄弟俩再三推辞，主持人执意邀请，哥哥便发表了言短意深的一句话演说：“据我所知，鸟中最会说话的是鹦鹉，而鹦鹉是永远飞不高的。” </a:t>
            </a:r>
            <a:endParaRPr lang="zh-CN" altLang="en-US" dirty="0"/>
          </a:p>
          <a:p>
            <a:pPr>
              <a:lnSpc>
                <a:spcPct val="90000"/>
              </a:lnSpc>
            </a:pPr>
            <a:r>
              <a:rPr lang="zh-CN" altLang="en-US" dirty="0"/>
              <a:t>言外之意是： </a:t>
            </a:r>
            <a:endParaRPr lang="zh-CN" altLang="en-US" dirty="0"/>
          </a:p>
        </p:txBody>
      </p:sp>
      <p:sp>
        <p:nvSpPr>
          <p:cNvPr id="34820" name="文本框 34819"/>
          <p:cNvSpPr txBox="1"/>
          <p:nvPr/>
        </p:nvSpPr>
        <p:spPr>
          <a:xfrm>
            <a:off x="2314575" y="5464175"/>
            <a:ext cx="5630863" cy="1066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l" eaLnBrk="1" latinLnBrk="0" hangingPunct="1"/>
            <a:r>
              <a:rPr lang="zh-CN" altLang="en-US" sz="32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行动重于语言</a:t>
            </a:r>
            <a:r>
              <a:rPr lang="en-US" altLang="zh-CN" sz="32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/</a:t>
            </a:r>
            <a:r>
              <a:rPr lang="zh-CN" altLang="en-US" sz="32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空谈不会创造成绩，实干比空谈更重要</a:t>
            </a:r>
            <a:endParaRPr lang="zh-CN" altLang="en-US" sz="320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5842" name="标题 35841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p/>
        </p:txBody>
      </p:sp>
      <p:sp>
        <p:nvSpPr>
          <p:cNvPr id="35843" name="文本占位符 35842"/>
          <p:cNvSpPr>
            <a:spLocks noGrp="1"/>
          </p:cNvSpPr>
          <p:nvPr>
            <p:ph type="body" idx="1"/>
          </p:nvPr>
        </p:nvSpPr>
        <p:spPr>
          <a:ln/>
        </p:spPr>
        <p:txBody>
          <a:bodyPr/>
          <a:p>
            <a:pPr>
              <a:lnSpc>
                <a:spcPct val="90000"/>
              </a:lnSpc>
            </a:pPr>
            <a:r>
              <a:rPr lang="en-US" altLang="zh-CN" sz="2800"/>
              <a:t>15. </a:t>
            </a:r>
            <a:r>
              <a:rPr lang="zh-CN" altLang="en-US" sz="2800"/>
              <a:t>马克吐温向邻居借阅一本书，邻居说：“可以，但我定了一条规则：从我的图书室借去 的图书必须当场阅读。”一星期后，这位邻居向马吐温借割草机，马克吐温笑着说：“当然可以，不过我从我家借去的割草机只能在我的草地上使用。” </a:t>
            </a:r>
            <a:endParaRPr lang="zh-CN" altLang="en-US" sz="2800"/>
          </a:p>
          <a:p>
            <a:pPr>
              <a:lnSpc>
                <a:spcPct val="90000"/>
              </a:lnSpc>
            </a:pPr>
            <a:r>
              <a:rPr lang="zh-CN" altLang="en-US" sz="2800"/>
              <a:t>马克吐温的言外之意：</a:t>
            </a:r>
            <a:endParaRPr lang="zh-CN" altLang="en-US" sz="2800"/>
          </a:p>
        </p:txBody>
      </p:sp>
      <p:sp>
        <p:nvSpPr>
          <p:cNvPr id="35844" name="文本框 35843"/>
          <p:cNvSpPr txBox="1"/>
          <p:nvPr/>
        </p:nvSpPr>
        <p:spPr>
          <a:xfrm>
            <a:off x="688975" y="4845050"/>
            <a:ext cx="7234238" cy="15544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l" eaLnBrk="1" latinLnBrk="0" hangingPunct="1"/>
            <a:r>
              <a:rPr lang="zh-CN" altLang="en-US" sz="32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讽刺邻居太小气，应大方地借给别人书读。 </a:t>
            </a:r>
            <a:endParaRPr lang="zh-CN" altLang="en-US" sz="320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algn="l" eaLnBrk="1" latinLnBrk="0" hangingPunct="1"/>
            <a:endParaRPr lang="zh-CN" altLang="en-US" sz="320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6866" name="标题 36865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p/>
        </p:txBody>
      </p:sp>
      <p:sp>
        <p:nvSpPr>
          <p:cNvPr id="36867" name="文本占位符 36866"/>
          <p:cNvSpPr>
            <a:spLocks noGrp="1"/>
          </p:cNvSpPr>
          <p:nvPr>
            <p:ph type="body" idx="1"/>
          </p:nvPr>
        </p:nvSpPr>
        <p:spPr>
          <a:ln/>
        </p:spPr>
        <p:txBody>
          <a:bodyPr/>
          <a:p>
            <a:r>
              <a:rPr lang="en-US" altLang="zh-CN"/>
              <a:t>16. </a:t>
            </a:r>
            <a:r>
              <a:rPr lang="zh-CN" altLang="en-US"/>
              <a:t>有一次，马克</a:t>
            </a:r>
            <a:r>
              <a:rPr lang="en-US" altLang="zh-CN"/>
              <a:t>·</a:t>
            </a:r>
            <a:r>
              <a:rPr lang="zh-CN" altLang="en-US"/>
              <a:t>吐温与一位夫人对坐。他对她说：“您真漂亮。”夫人高傲地回答：“可 惜，我再无法同样赞美你。”马克</a:t>
            </a:r>
            <a:r>
              <a:rPr lang="en-US" altLang="zh-CN"/>
              <a:t>·</a:t>
            </a:r>
            <a:r>
              <a:rPr lang="zh-CN" altLang="en-US"/>
              <a:t>吐温毫不介意地说：“那没有关系，你可以像我一样说句谎话。”</a:t>
            </a:r>
            <a:endParaRPr lang="zh-CN" altLang="en-US"/>
          </a:p>
          <a:p>
            <a:r>
              <a:rPr lang="zh-CN" altLang="en-US"/>
              <a:t>请问马克</a:t>
            </a:r>
            <a:r>
              <a:rPr lang="en-US" altLang="zh-CN"/>
              <a:t>·</a:t>
            </a:r>
            <a:r>
              <a:rPr lang="zh-CN" altLang="en-US"/>
              <a:t>吐温说这话的言外之意是什么？ </a:t>
            </a:r>
            <a:endParaRPr lang="zh-CN" altLang="en-US"/>
          </a:p>
        </p:txBody>
      </p:sp>
      <p:sp>
        <p:nvSpPr>
          <p:cNvPr id="36868" name="文本框 36867"/>
          <p:cNvSpPr txBox="1"/>
          <p:nvPr/>
        </p:nvSpPr>
        <p:spPr>
          <a:xfrm>
            <a:off x="2182813" y="5110163"/>
            <a:ext cx="4656137" cy="5791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l" eaLnBrk="1" latinLnBrk="0" hangingPunct="1"/>
            <a:r>
              <a:rPr lang="zh-CN" altLang="en-US" sz="32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其实你不美丽</a:t>
            </a:r>
            <a:endParaRPr lang="zh-CN" altLang="en-US" sz="320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7890" name="标题 37889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p/>
        </p:txBody>
      </p:sp>
      <p:sp>
        <p:nvSpPr>
          <p:cNvPr id="37891" name="文本占位符 37890"/>
          <p:cNvSpPr>
            <a:spLocks noGrp="1"/>
          </p:cNvSpPr>
          <p:nvPr>
            <p:ph type="body" idx="1"/>
          </p:nvPr>
        </p:nvSpPr>
        <p:spPr>
          <a:ln/>
        </p:spPr>
        <p:txBody>
          <a:bodyPr/>
          <a:p>
            <a:r>
              <a:rPr lang="zh-CN" altLang="en-US" dirty="0"/>
              <a:t>17. 萧伯纳被一个骑自行车的人撞倒,虽然没发生事故,但也让他摔得够呛.骑自行车的人向 他道歉.然而萧伯纳打断了他,对他说;"先生,要是您再撞得重一点,就可以作为撞死萧伯纳好汉名垂名册！"</a:t>
            </a:r>
            <a:endParaRPr lang="zh-CN" altLang="en-US" dirty="0"/>
          </a:p>
          <a:p>
            <a:r>
              <a:rPr lang="zh-CN" altLang="en-US" dirty="0"/>
              <a:t>萧伯纳言外之意是：</a:t>
            </a:r>
            <a:endParaRPr lang="zh-CN" altLang="en-US" dirty="0"/>
          </a:p>
        </p:txBody>
      </p:sp>
      <p:sp>
        <p:nvSpPr>
          <p:cNvPr id="37892" name="文本框 37891"/>
          <p:cNvSpPr txBox="1"/>
          <p:nvPr/>
        </p:nvSpPr>
        <p:spPr>
          <a:xfrm>
            <a:off x="1508125" y="5121275"/>
            <a:ext cx="5546725" cy="10668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algn="l" eaLnBrk="1" latinLnBrk="0" hangingPunct="1"/>
            <a:r>
              <a:rPr lang="zh-CN" altLang="en-US" sz="32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委婉地批评了骑车人的莽撞</a:t>
            </a:r>
            <a:endParaRPr lang="zh-CN" altLang="en-US" sz="320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algn="l" eaLnBrk="1" latinLnBrk="0" hangingPunct="1"/>
            <a:endParaRPr lang="zh-CN" altLang="en-US" sz="320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8914" name="标题 38913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p/>
        </p:txBody>
      </p:sp>
      <p:sp>
        <p:nvSpPr>
          <p:cNvPr id="38915" name="文本占位符 38914"/>
          <p:cNvSpPr>
            <a:spLocks noGrp="1"/>
          </p:cNvSpPr>
          <p:nvPr>
            <p:ph type="body" idx="1"/>
          </p:nvPr>
        </p:nvSpPr>
        <p:spPr>
          <a:ln/>
        </p:spPr>
        <p:txBody>
          <a:bodyPr/>
          <a:p>
            <a:pPr>
              <a:lnSpc>
                <a:spcPct val="80000"/>
              </a:lnSpc>
            </a:pPr>
            <a:r>
              <a:rPr lang="zh-CN" altLang="en-US" dirty="0"/>
              <a:t>18. 鞋油厂的老板请求萧伯纳用萧伯纳的名字做一种新鞋油的商标名称。老板对萧伯纳说：  “如果你同意这样办，世界上所有人都会知道你的大名了。”肖伯纳道： “不，也有例外。”老板愣住了。萧伯纳接着说：“你忘了没鞋穿的人了!” </a:t>
            </a:r>
            <a:endParaRPr lang="zh-CN" altLang="en-US" dirty="0"/>
          </a:p>
          <a:p>
            <a:pPr>
              <a:lnSpc>
                <a:spcPct val="80000"/>
              </a:lnSpc>
            </a:pPr>
            <a:r>
              <a:rPr lang="zh-CN" altLang="en-US" dirty="0"/>
              <a:t>萧伯纳言外之意是：</a:t>
            </a:r>
            <a:endParaRPr lang="zh-CN" altLang="en-US" dirty="0"/>
          </a:p>
        </p:txBody>
      </p:sp>
      <p:sp>
        <p:nvSpPr>
          <p:cNvPr id="38916" name="文本框 38915"/>
          <p:cNvSpPr txBox="1"/>
          <p:nvPr/>
        </p:nvSpPr>
        <p:spPr>
          <a:xfrm>
            <a:off x="1218565" y="4900930"/>
            <a:ext cx="6884670" cy="10668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algn="l" eaLnBrk="1" latinLnBrk="0" hangingPunct="1"/>
            <a:r>
              <a:rPr lang="zh-CN" altLang="en-US" sz="32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你的大名会因为我的鞋而出名</a:t>
            </a:r>
            <a:r>
              <a:rPr lang="en-US" altLang="zh-CN" sz="32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/</a:t>
            </a:r>
            <a:r>
              <a:rPr lang="zh-CN" altLang="en-US" sz="32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我不愿意为你做广告</a:t>
            </a:r>
            <a:endParaRPr lang="zh-CN" altLang="en-US" sz="320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6" name="标题 6145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p/>
        </p:txBody>
      </p:sp>
      <p:sp>
        <p:nvSpPr>
          <p:cNvPr id="6147" name="文本占位符 6146"/>
          <p:cNvSpPr>
            <a:spLocks noGrp="1"/>
          </p:cNvSpPr>
          <p:nvPr>
            <p:ph type="body" idx="1"/>
          </p:nvPr>
        </p:nvSpPr>
        <p:spPr>
          <a:ln/>
        </p:spPr>
        <p:txBody>
          <a:bodyPr/>
          <a:p>
            <a:pPr>
              <a:lnSpc>
                <a:spcPct val="90000"/>
              </a:lnSpc>
            </a:pPr>
            <a:r>
              <a:rPr lang="en-US" altLang="zh-CN"/>
              <a:t>3. </a:t>
            </a:r>
            <a:r>
              <a:rPr lang="zh-CN" altLang="en-US"/>
              <a:t>邻居说：“你家的小强真刻苦，每天夜里都十二点多了，我们还听见他在弹琴哩！”其 言外之意是：</a:t>
            </a:r>
            <a:endParaRPr lang="zh-CN" altLang="en-US"/>
          </a:p>
        </p:txBody>
      </p:sp>
      <p:sp>
        <p:nvSpPr>
          <p:cNvPr id="6148" name="文本框 6147"/>
          <p:cNvSpPr txBox="1"/>
          <p:nvPr/>
        </p:nvSpPr>
        <p:spPr>
          <a:xfrm>
            <a:off x="1717675" y="3738563"/>
            <a:ext cx="5441950" cy="1341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l" eaLnBrk="1" latinLnBrk="0" hangingPunct="1"/>
            <a:r>
              <a:rPr lang="zh-CN" altLang="en-US" sz="32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小强晚上弹琴打扰了别人休息</a:t>
            </a:r>
            <a:r>
              <a:rPr lang="en-US" altLang="zh-CN" sz="32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.</a:t>
            </a:r>
            <a:endParaRPr lang="en-US" altLang="zh-CN" sz="320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algn="l" eaLnBrk="1" latinLnBrk="0" hangingPunct="1"/>
            <a:endParaRPr lang="en-US" altLang="zh-CN" sz="320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>
                                            <p:txEl>
                                              <p:charRg st="0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6148">
                                            <p:txEl>
                                              <p:charRg st="0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70" name="标题 7169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p/>
        </p:txBody>
      </p:sp>
      <p:sp>
        <p:nvSpPr>
          <p:cNvPr id="7171" name="文本占位符 7170"/>
          <p:cNvSpPr>
            <a:spLocks noGrp="1"/>
          </p:cNvSpPr>
          <p:nvPr>
            <p:ph type="body" idx="1"/>
          </p:nvPr>
        </p:nvSpPr>
        <p:spPr>
          <a:ln/>
        </p:spPr>
        <p:txBody>
          <a:bodyPr/>
          <a:p>
            <a:pPr>
              <a:lnSpc>
                <a:spcPct val="90000"/>
              </a:lnSpc>
            </a:pPr>
            <a:r>
              <a:rPr lang="en-US" altLang="zh-CN"/>
              <a:t> 4. </a:t>
            </a:r>
            <a:r>
              <a:rPr lang="zh-CN" altLang="en-US"/>
              <a:t>金娜匆匆走进教室，习惯地纸把自己的座位擦干净，随后将纸团扔在地上。同学张敏看 见后说：“你很讲究个人卫生嘛！” 金娜不好意思地笑笑说：“       。”随即将纸团拾起来，扔进了教室外面的垃圾桶。张敏的言外之意是：</a:t>
            </a:r>
            <a:endParaRPr lang="zh-CN" altLang="en-US"/>
          </a:p>
          <a:p>
            <a:pPr>
              <a:lnSpc>
                <a:spcPct val="90000"/>
              </a:lnSpc>
            </a:pPr>
            <a:endParaRPr lang="zh-CN" altLang="en-US"/>
          </a:p>
          <a:p>
            <a:pPr>
              <a:lnSpc>
                <a:spcPct val="90000"/>
              </a:lnSpc>
            </a:pPr>
            <a:r>
              <a:rPr lang="zh-CN" altLang="en-US"/>
              <a:t>金娜该怎样说才得体？</a:t>
            </a:r>
            <a:endParaRPr lang="zh-CN" altLang="en-US"/>
          </a:p>
        </p:txBody>
      </p:sp>
      <p:sp>
        <p:nvSpPr>
          <p:cNvPr id="7172" name="文本框 7171"/>
          <p:cNvSpPr txBox="1"/>
          <p:nvPr/>
        </p:nvSpPr>
        <p:spPr>
          <a:xfrm>
            <a:off x="1033463" y="4413250"/>
            <a:ext cx="7212012" cy="10668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algn="l" eaLnBrk="1" latinLnBrk="0" hangingPunct="1"/>
            <a:r>
              <a:rPr lang="zh-CN" altLang="en-US" sz="32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你只注意自己的卫生，不注意班级卫生。</a:t>
            </a:r>
            <a:endParaRPr lang="zh-CN" altLang="en-US" sz="320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algn="l" eaLnBrk="1" latinLnBrk="0" hangingPunct="1"/>
            <a:endParaRPr lang="zh-CN" altLang="en-US" sz="32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173" name="文本框 7172"/>
          <p:cNvSpPr txBox="1"/>
          <p:nvPr/>
        </p:nvSpPr>
        <p:spPr>
          <a:xfrm>
            <a:off x="1797050" y="5664200"/>
            <a:ext cx="6137275" cy="10668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algn="l" eaLnBrk="1" latinLnBrk="0" hangingPunct="1"/>
            <a:r>
              <a:rPr lang="zh-CN" altLang="en-US" sz="32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对不起，我错了！以后我会注意班级卫生的。</a:t>
            </a:r>
            <a:endParaRPr lang="zh-CN" altLang="en-US" sz="320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>
                                            <p:txEl>
                                              <p:charRg st="0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7173">
                                            <p:txEl>
                                              <p:charRg st="0" end="2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2" grpId="0" bldLvl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4" name="标题 8193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p/>
        </p:txBody>
      </p:sp>
      <p:sp>
        <p:nvSpPr>
          <p:cNvPr id="8195" name="文本占位符 8194"/>
          <p:cNvSpPr>
            <a:spLocks noGrp="1"/>
          </p:cNvSpPr>
          <p:nvPr>
            <p:ph type="body" idx="1"/>
          </p:nvPr>
        </p:nvSpPr>
        <p:spPr>
          <a:ln/>
        </p:spPr>
        <p:txBody>
          <a:bodyPr/>
          <a:p>
            <a:pPr>
              <a:lnSpc>
                <a:spcPct val="90000"/>
              </a:lnSpc>
            </a:pPr>
            <a:r>
              <a:rPr lang="en-US" altLang="zh-CN" sz="2800"/>
              <a:t> 5. </a:t>
            </a:r>
            <a:r>
              <a:rPr lang="zh-CN" altLang="en-US" sz="2800"/>
              <a:t>去年李文同学参加市作文大赛，名落孙山，他很沮丧。语文老师对他只说一句话：“这 会过去的。”今年，李文同学又参加市作文大赛，获得一等奖，他可高兴了。这时语文老师还是对他只说一句话：“这会过去的。” 语文老师去年的今年说的“这会过去的”各表达了什么意思？</a:t>
            </a:r>
            <a:endParaRPr lang="zh-CN" altLang="en-US" sz="2800"/>
          </a:p>
          <a:p>
            <a:pPr>
              <a:lnSpc>
                <a:spcPct val="90000"/>
              </a:lnSpc>
            </a:pPr>
            <a:r>
              <a:rPr lang="zh-CN" altLang="en-US" sz="2800"/>
              <a:t>去年说的意思是：</a:t>
            </a:r>
            <a:endParaRPr lang="zh-CN" altLang="en-US" sz="2800"/>
          </a:p>
          <a:p>
            <a:pPr>
              <a:lnSpc>
                <a:spcPct val="90000"/>
              </a:lnSpc>
            </a:pPr>
            <a:endParaRPr lang="zh-CN" altLang="en-US" sz="2800"/>
          </a:p>
          <a:p>
            <a:pPr>
              <a:lnSpc>
                <a:spcPct val="90000"/>
              </a:lnSpc>
            </a:pPr>
            <a:r>
              <a:rPr lang="zh-CN" altLang="en-US" sz="2800"/>
              <a:t>今年说的意思是：</a:t>
            </a:r>
            <a:endParaRPr lang="zh-CN" altLang="en-US" sz="2800"/>
          </a:p>
        </p:txBody>
      </p:sp>
      <p:sp>
        <p:nvSpPr>
          <p:cNvPr id="8196" name="文本框 8195"/>
          <p:cNvSpPr txBox="1"/>
          <p:nvPr/>
        </p:nvSpPr>
        <p:spPr>
          <a:xfrm>
            <a:off x="3448050" y="4059238"/>
            <a:ext cx="6038850" cy="1341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l" eaLnBrk="1" latinLnBrk="0" hangingPunct="1"/>
            <a:r>
              <a:rPr lang="zh-CN" altLang="en-US" sz="32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没获奖，别气馁，以后还有机会的。</a:t>
            </a:r>
            <a:endParaRPr lang="zh-CN" altLang="en-US" sz="320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algn="l" eaLnBrk="1" latinLnBrk="0" hangingPunct="1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197" name="文本框 8196"/>
          <p:cNvSpPr txBox="1"/>
          <p:nvPr/>
        </p:nvSpPr>
        <p:spPr>
          <a:xfrm>
            <a:off x="1190625" y="5408613"/>
            <a:ext cx="7496175" cy="10668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algn="l" eaLnBrk="1" latinLnBrk="0" hangingPunct="1"/>
            <a:r>
              <a:rPr lang="zh-CN" altLang="en-US" sz="32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获奖了，值得高兴，但别骄傲，今后还要更加努力。</a:t>
            </a:r>
            <a:endParaRPr lang="zh-CN" altLang="en-US" sz="320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>
                                            <p:txEl>
                                              <p:charRg st="0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8196">
                                            <p:txEl>
                                              <p:charRg st="0" end="1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8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7" grpId="0" bldLvl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标题 9217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p/>
        </p:txBody>
      </p:sp>
      <p:sp>
        <p:nvSpPr>
          <p:cNvPr id="9219" name="文本占位符 9218"/>
          <p:cNvSpPr>
            <a:spLocks noGrp="1"/>
          </p:cNvSpPr>
          <p:nvPr>
            <p:ph type="body" idx="1"/>
          </p:nvPr>
        </p:nvSpPr>
        <p:spPr>
          <a:ln/>
        </p:spPr>
        <p:txBody>
          <a:bodyPr/>
          <a:p>
            <a:r>
              <a:rPr lang="en-US" altLang="zh-CN"/>
              <a:t>6. </a:t>
            </a:r>
            <a:r>
              <a:rPr lang="zh-CN" altLang="en-US"/>
              <a:t>老师催促学生交作业，他扬了扬手上的作业本，问：“都交齐了吗？不会有漏网之鱼吧？” 有位学生怯怯地说：“老师，那条鱼明天自投罗网可以吗？”</a:t>
            </a:r>
            <a:endParaRPr lang="zh-CN" altLang="en-US"/>
          </a:p>
          <a:p>
            <a:r>
              <a:rPr lang="zh-CN" altLang="en-US"/>
              <a:t>老师话中的意思是什么？</a:t>
            </a:r>
            <a:endParaRPr lang="zh-CN" altLang="en-US"/>
          </a:p>
          <a:p>
            <a:r>
              <a:rPr lang="zh-CN" altLang="en-US"/>
              <a:t> 学生话里的意思又是什么？</a:t>
            </a:r>
            <a:endParaRPr lang="zh-CN" altLang="en-US"/>
          </a:p>
        </p:txBody>
      </p:sp>
      <p:sp>
        <p:nvSpPr>
          <p:cNvPr id="9220" name="文本框 9219"/>
          <p:cNvSpPr txBox="1"/>
          <p:nvPr/>
        </p:nvSpPr>
        <p:spPr>
          <a:xfrm>
            <a:off x="5235575" y="3695700"/>
            <a:ext cx="4203700" cy="5778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l" eaLnBrk="1" latinLnBrk="0" hangingPunct="1"/>
            <a:r>
              <a:rPr lang="en-US" altLang="zh-CN" sz="320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zh-CN" altLang="en-US" sz="32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有谁没交作业？</a:t>
            </a:r>
            <a:endParaRPr lang="zh-CN" altLang="en-US" sz="320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221" name="文本框 9220"/>
          <p:cNvSpPr txBox="1"/>
          <p:nvPr/>
        </p:nvSpPr>
        <p:spPr>
          <a:xfrm>
            <a:off x="2872105" y="5154930"/>
            <a:ext cx="4035425" cy="8534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algn="l" eaLnBrk="1" latinLnBrk="0" hangingPunct="1"/>
            <a:r>
              <a:rPr lang="zh-CN" altLang="en-US" sz="32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明天交作业可以吗？</a:t>
            </a:r>
            <a:endParaRPr lang="zh-CN" altLang="en-US" sz="320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algn="l" eaLnBrk="1" latinLnBrk="0" hangingPunct="1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220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220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9221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2" name="标题 10241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p/>
        </p:txBody>
      </p:sp>
      <p:sp>
        <p:nvSpPr>
          <p:cNvPr id="10243" name="文本占位符 10242"/>
          <p:cNvSpPr>
            <a:spLocks noGrp="1"/>
          </p:cNvSpPr>
          <p:nvPr>
            <p:ph type="body" idx="1"/>
          </p:nvPr>
        </p:nvSpPr>
        <p:spPr>
          <a:ln/>
        </p:spPr>
        <p:txBody>
          <a:bodyPr/>
          <a:p>
            <a:pPr>
              <a:lnSpc>
                <a:spcPct val="80000"/>
              </a:lnSpc>
            </a:pPr>
            <a:r>
              <a:rPr lang="zh-CN" altLang="en-US" dirty="0"/>
              <a:t>7. 音乐课上，师生正在欣赏四川民歌《川江号子》，忽见一学生埋头大睡。老师叫醒他说：“你怎么把《川江号子》听成了‘摇篮曲’？”学生面带愧色，却不失幽默地自我解嘲道.</a:t>
            </a:r>
            <a:endParaRPr lang="zh-CN" altLang="en-US" dirty="0"/>
          </a:p>
          <a:p>
            <a:pPr>
              <a:lnSpc>
                <a:spcPct val="80000"/>
              </a:lnSpc>
            </a:pPr>
            <a:r>
              <a:rPr lang="zh-CN" altLang="en-US" dirty="0"/>
              <a:t>老师这句话的言外之意是：</a:t>
            </a:r>
            <a:endParaRPr lang="zh-CN" altLang="en-US" dirty="0"/>
          </a:p>
          <a:p>
            <a:pPr>
              <a:lnSpc>
                <a:spcPct val="80000"/>
              </a:lnSpc>
            </a:pPr>
            <a:endParaRPr lang="zh-CN" altLang="en-US" dirty="0"/>
          </a:p>
          <a:p>
            <a:pPr>
              <a:lnSpc>
                <a:spcPct val="80000"/>
              </a:lnSpc>
            </a:pPr>
            <a:r>
              <a:rPr lang="zh-CN" altLang="en-US" dirty="0"/>
              <a:t>如果你是那位学生，你应该怎样自我解嘲？</a:t>
            </a:r>
            <a:endParaRPr lang="zh-CN" altLang="en-US" dirty="0"/>
          </a:p>
        </p:txBody>
      </p:sp>
      <p:sp>
        <p:nvSpPr>
          <p:cNvPr id="10244" name="文本框 10243"/>
          <p:cNvSpPr txBox="1"/>
          <p:nvPr/>
        </p:nvSpPr>
        <p:spPr>
          <a:xfrm>
            <a:off x="1541463" y="3981450"/>
            <a:ext cx="4889500" cy="1066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l" eaLnBrk="1" latinLnBrk="0" hangingPunct="1"/>
            <a:r>
              <a:rPr lang="zh-CN" altLang="en-US" sz="32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你怎么在课堂上睡觉？ </a:t>
            </a:r>
            <a:endParaRPr lang="zh-CN" altLang="en-US" sz="320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algn="l" eaLnBrk="1" latinLnBrk="0" hangingPunct="1"/>
            <a:endParaRPr lang="zh-CN" altLang="en-US" sz="320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245" name="文本框 10244"/>
          <p:cNvSpPr txBox="1"/>
          <p:nvPr/>
        </p:nvSpPr>
        <p:spPr>
          <a:xfrm>
            <a:off x="1541463" y="5430838"/>
            <a:ext cx="5475287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l" eaLnBrk="1" latinLnBrk="0" hangingPunct="1"/>
            <a:r>
              <a:rPr lang="zh-CN" altLang="en-US" sz="32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我被这优美的音乐陶醉了</a:t>
            </a:r>
            <a:endParaRPr lang="zh-CN" altLang="en-US" sz="320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0244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10245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6" name="标题 11265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p/>
        </p:txBody>
      </p:sp>
      <p:sp>
        <p:nvSpPr>
          <p:cNvPr id="11267" name="文本占位符 11266"/>
          <p:cNvSpPr>
            <a:spLocks noGrp="1"/>
          </p:cNvSpPr>
          <p:nvPr>
            <p:ph type="body" idx="1"/>
          </p:nvPr>
        </p:nvSpPr>
        <p:spPr>
          <a:ln/>
        </p:spPr>
        <p:txBody>
          <a:bodyPr/>
          <a:p>
            <a:pPr>
              <a:lnSpc>
                <a:spcPct val="80000"/>
              </a:lnSpc>
            </a:pPr>
            <a:r>
              <a:rPr lang="en-US" altLang="zh-CN" sz="2800"/>
              <a:t>8. </a:t>
            </a:r>
            <a:r>
              <a:rPr lang="zh-CN" altLang="en-US" sz="2800"/>
              <a:t>某宾馆客房床上摆了一件叠得整整齐齐的浴衣，浴衣上有一张小纸条。尊敬的客人： 这 件衣服是供您洗浴后穿的。如果您想带一件回去留作纪念，请到二楼商场购买，价格为</a:t>
            </a:r>
            <a:r>
              <a:rPr lang="en-US" altLang="zh-CN" sz="2800"/>
              <a:t>90</a:t>
            </a:r>
            <a:r>
              <a:rPr lang="zh-CN" altLang="en-US" sz="2800"/>
              <a:t>元，谢谢！</a:t>
            </a:r>
            <a:endParaRPr lang="zh-CN" altLang="en-US" sz="2800"/>
          </a:p>
          <a:p>
            <a:pPr>
              <a:lnSpc>
                <a:spcPct val="80000"/>
              </a:lnSpc>
            </a:pPr>
            <a:r>
              <a:rPr lang="zh-CN" altLang="en-US" sz="2800"/>
              <a:t>这张小条提供了哪些信息？</a:t>
            </a:r>
            <a:endParaRPr lang="zh-CN" altLang="en-US" sz="2800"/>
          </a:p>
          <a:p>
            <a:pPr>
              <a:lnSpc>
                <a:spcPct val="80000"/>
              </a:lnSpc>
            </a:pPr>
            <a:endParaRPr lang="zh-CN" altLang="en-US" sz="2800"/>
          </a:p>
          <a:p>
            <a:pPr>
              <a:lnSpc>
                <a:spcPct val="80000"/>
              </a:lnSpc>
            </a:pPr>
            <a:endParaRPr lang="zh-CN" altLang="en-US" sz="2800"/>
          </a:p>
          <a:p>
            <a:pPr>
              <a:lnSpc>
                <a:spcPct val="80000"/>
              </a:lnSpc>
            </a:pPr>
            <a:endParaRPr lang="zh-CN" altLang="en-US" sz="2800"/>
          </a:p>
          <a:p>
            <a:pPr>
              <a:lnSpc>
                <a:spcPct val="80000"/>
              </a:lnSpc>
            </a:pPr>
            <a:r>
              <a:rPr lang="zh-CN" altLang="en-US" sz="2800"/>
              <a:t>它告诉客人最主要的意思是什么</a:t>
            </a:r>
            <a:r>
              <a:rPr lang="en-US" altLang="zh-CN" sz="2800"/>
              <a:t>? </a:t>
            </a:r>
            <a:endParaRPr lang="en-US" altLang="zh-CN" sz="2800"/>
          </a:p>
        </p:txBody>
      </p:sp>
      <p:sp>
        <p:nvSpPr>
          <p:cNvPr id="11268" name="文本框 11267"/>
          <p:cNvSpPr txBox="1"/>
          <p:nvPr/>
        </p:nvSpPr>
        <p:spPr>
          <a:xfrm>
            <a:off x="1111250" y="3406775"/>
            <a:ext cx="6945313" cy="10668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algn="l" eaLnBrk="1" latinLnBrk="0" hangingPunct="1"/>
            <a:r>
              <a:rPr lang="en-US" altLang="zh-CN" sz="32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①</a:t>
            </a:r>
            <a:r>
              <a:rPr lang="zh-CN" altLang="en-US" sz="32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供洗浴后穿的。</a:t>
            </a:r>
            <a:r>
              <a:rPr lang="en-US" altLang="zh-CN" sz="32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②</a:t>
            </a:r>
            <a:r>
              <a:rPr lang="zh-CN" altLang="en-US" sz="32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去买的地点。</a:t>
            </a:r>
            <a:r>
              <a:rPr lang="en-US" altLang="zh-CN" sz="32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③</a:t>
            </a:r>
            <a:r>
              <a:rPr lang="zh-CN" altLang="en-US" sz="32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价格为</a:t>
            </a:r>
            <a:r>
              <a:rPr lang="en-US" altLang="zh-CN" sz="32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90</a:t>
            </a:r>
            <a:r>
              <a:rPr lang="zh-CN" altLang="en-US" sz="32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元整。</a:t>
            </a:r>
            <a:endParaRPr lang="zh-CN" altLang="en-US" sz="320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269" name="文本框 11268"/>
          <p:cNvSpPr txBox="1"/>
          <p:nvPr/>
        </p:nvSpPr>
        <p:spPr>
          <a:xfrm>
            <a:off x="1109663" y="5121275"/>
            <a:ext cx="6183312" cy="1066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l" eaLnBrk="1" latinLnBrk="0" hangingPunct="1"/>
            <a:r>
              <a:rPr lang="zh-CN" altLang="en-US" sz="32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要遵守规定，不要随便带走，可去购买作为纪念品。</a:t>
            </a:r>
            <a:endParaRPr lang="zh-CN" altLang="en-US" sz="320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>
                                            <p:txEl>
                                              <p:charRg st="0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11269">
                                            <p:txEl>
                                              <p:charRg st="0" end="2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8" grpId="0" bldLvl="0"/>
    </p:bldLst>
  </p:timing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A7C6E5"/>
      </a:accent1>
      <a:accent2>
        <a:srgbClr val="333399"/>
      </a:accent2>
      <a:accent3>
        <a:srgbClr val="FFFFFF"/>
      </a:accent3>
      <a:accent4>
        <a:srgbClr val="000000"/>
      </a:accent4>
      <a:accent5>
        <a:srgbClr val="D0DFEF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A7C6E5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0DFEF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7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9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5164</Words>
  <Application>WPS 演示</Application>
  <PresentationFormat>在屏幕上显示</PresentationFormat>
  <Paragraphs>249</Paragraphs>
  <Slides>36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36</vt:i4>
      </vt:variant>
    </vt:vector>
  </HeadingPairs>
  <TitlesOfParts>
    <vt:vector size="42" baseType="lpstr">
      <vt:lpstr>Arial</vt:lpstr>
      <vt:lpstr>宋体</vt:lpstr>
      <vt:lpstr>Wingdings</vt:lpstr>
      <vt:lpstr>Calibri</vt:lpstr>
      <vt:lpstr>微软雅黑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Administrator</cp:lastModifiedBy>
  <cp:revision>6</cp:revision>
  <dcterms:created xsi:type="dcterms:W3CDTF">2013-01-25T01:44:32Z</dcterms:created>
  <dcterms:modified xsi:type="dcterms:W3CDTF">2016-10-08T06:55:52Z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2052-10.1.0.5975</vt:lpwstr>
  </property>
</Properties>
</file>