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24384000" cy="13716000"/>
  <p:notesSz cx="6858000" cy="9144000"/>
  <p:custDataLst>
    <p:tags r:id="rId21"/>
  </p:custDataLst>
  <p:defaultTextStyle>
    <a:defPPr marL="0" marR="0" indent="0" algn="l" defTabSz="914400" rtl="0" fontAlgn="auto" latinLnBrk="1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940675A-B579-460E-94D1-54222C63F5DA}">
  <a:tblStyle styleId="{4C3C2611-4C71-4FC5-86AE-919BDF0F9419}" styleName="">
    <a:wholeTbl>
      <a:tcTxStyle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Style>
        <a:fill>
          <a:solidFill>
            <a:srgbClr val="E3E5E8"/>
          </a:solidFill>
        </a:fill>
      </a:tcStyle>
    </a:band2H>
    <a:firstCol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24" d="100"/>
          <a:sy n="24" d="100"/>
        </p:scale>
        <p:origin x="84" y="7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0119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作者和日期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01675">
              <a:lnSpc>
                <a:spcPct val="100000"/>
              </a:lnSpc>
              <a:spcBef>
                <a:spcPct val="0"/>
              </a:spcBef>
              <a:buSzTx/>
              <a:buNone/>
              <a:defRPr sz="3060" b="1"/>
            </a:lvl1pPr>
          </a:lstStyle>
          <a:p>
            <a:r>
              <a:t>作者和日期</a:t>
            </a:r>
          </a:p>
        </p:txBody>
      </p:sp>
      <p:sp>
        <p:nvSpPr>
          <p:cNvPr id="12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5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演示文稿标题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2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5pPr>
          </a:lstStyle>
          <a:p>
            <a:r>
              <a:t>演示文稿副标题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说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ct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ct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ct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ct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ct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说明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显著事实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ct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ct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ct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ct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ct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事实信息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726440">
              <a:lnSpc>
                <a:spcPct val="100000"/>
              </a:lnSpc>
              <a:spcBef>
                <a:spcPct val="0"/>
              </a:spcBef>
              <a:buSzTx/>
              <a:buNone/>
              <a:defRPr sz="4840" b="1"/>
            </a:lvl1pPr>
          </a:lstStyle>
          <a:p>
            <a:r>
              <a:t>事实信息</a:t>
            </a:r>
          </a:p>
        </p:txBody>
      </p:sp>
      <p:sp>
        <p:nvSpPr>
          <p:cNvPr id="10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" name="属性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01675">
              <a:lnSpc>
                <a:spcPct val="100000"/>
              </a:lnSpc>
              <a:spcBef>
                <a:spcPct val="0"/>
              </a:spcBef>
              <a:buSzTx/>
              <a:buNone/>
              <a:defRPr sz="3060" b="1"/>
            </a:lvl1pPr>
          </a:lstStyle>
          <a:p>
            <a:r>
              <a:t>属性</a:t>
            </a:r>
          </a:p>
        </p:txBody>
      </p:sp>
      <p:sp>
        <p:nvSpPr>
          <p:cNvPr id="116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810" indent="-469900">
              <a:spcBef>
                <a:spcPct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810" indent="-12700">
              <a:spcBef>
                <a:spcPct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810" indent="444500">
              <a:spcBef>
                <a:spcPct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810" indent="901700">
              <a:spcBef>
                <a:spcPct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810" indent="1358900">
              <a:spcBef>
                <a:spcPct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“著名引文”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" name="图像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图像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图像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" name="图像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与照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演示文稿标题</a:t>
            </a: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0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01675">
              <a:lnSpc>
                <a:spcPct val="100000"/>
              </a:lnSpc>
              <a:spcBef>
                <a:spcPct val="0"/>
              </a:spcBef>
              <a:buSzTx/>
              <a:buNone/>
              <a:defRPr sz="3060" b="1"/>
            </a:lvl1pPr>
          </a:lstStyle>
          <a:p>
            <a:r>
              <a:t>作者和日期</a:t>
            </a:r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5pPr>
          </a:lstStyle>
          <a:p>
            <a:r>
              <a:t>演示文稿副标题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与照片（备选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幻灯片标题</a:t>
            </a:r>
          </a:p>
        </p:txBody>
      </p:sp>
      <p:sp>
        <p:nvSpPr>
          <p:cNvPr id="34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5500" b="1"/>
            </a:lvl5pPr>
          </a:lstStyle>
          <a:p>
            <a:r>
              <a:t>幻灯片副标题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2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幻灯片标题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幻灯片标题</a:t>
            </a:r>
          </a:p>
        </p:txBody>
      </p:sp>
      <p:sp>
        <p:nvSpPr>
          <p:cNvPr id="43" name="幻灯片副标题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ct val="0"/>
              </a:spcBef>
              <a:buSzTx/>
              <a:buNone/>
              <a:defRPr sz="4840" b="1"/>
            </a:lvl1pPr>
          </a:lstStyle>
          <a:p>
            <a:r>
              <a:t>幻灯片副标题</a:t>
            </a:r>
          </a:p>
        </p:txBody>
      </p:sp>
      <p:sp>
        <p:nvSpPr>
          <p:cNvPr id="44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幻灯片项目符号文本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幻灯片项目符号文本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" name="幻灯片副标题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ct val="0"/>
              </a:spcBef>
              <a:buSzTx/>
              <a:buNone/>
              <a:defRPr sz="4840" b="1"/>
            </a:lvl1pPr>
          </a:lstStyle>
          <a:p>
            <a:r>
              <a:t>幻灯片副标题</a:t>
            </a:r>
          </a:p>
        </p:txBody>
      </p:sp>
      <p:sp>
        <p:nvSpPr>
          <p:cNvPr id="61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幻灯片项目符号文本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幻灯片标题</a:t>
            </a:r>
          </a:p>
        </p:txBody>
      </p:sp>
      <p:sp>
        <p:nvSpPr>
          <p:cNvPr id="6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" name="章节标题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章节标题</a:t>
            </a:r>
          </a:p>
        </p:txBody>
      </p:sp>
      <p:sp>
        <p:nvSpPr>
          <p:cNvPr id="7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2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幻灯片标题</a:t>
            </a:r>
          </a:p>
        </p:txBody>
      </p:sp>
      <p:sp>
        <p:nvSpPr>
          <p:cNvPr id="80" name="幻灯片副标题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ct val="0"/>
              </a:spcBef>
              <a:buSzTx/>
              <a:buNone/>
              <a:defRPr sz="4840" b="1"/>
            </a:lvl1pPr>
          </a:lstStyle>
          <a:p>
            <a:r>
              <a:t>幻灯片副标题</a:t>
            </a:r>
          </a:p>
        </p:txBody>
      </p:sp>
      <p:sp>
        <p:nvSpPr>
          <p:cNvPr id="8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议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" name="议程标题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议程标题</a:t>
            </a:r>
          </a:p>
        </p:txBody>
      </p:sp>
      <p:sp>
        <p:nvSpPr>
          <p:cNvPr id="89" name="议程副标题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ct val="0"/>
              </a:spcBef>
              <a:buSzTx/>
              <a:buNone/>
              <a:defRPr sz="4840" b="1"/>
            </a:lvl1pPr>
          </a:lstStyle>
          <a:p>
            <a:r>
              <a:t>议程副标题</a:t>
            </a:r>
          </a:p>
        </p:txBody>
      </p:sp>
      <p:sp>
        <p:nvSpPr>
          <p:cNvPr id="90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议程主题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标题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幻灯片标题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幻灯片项目符号文本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8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iming/>
  <p:txStyles>
    <p:titleStyle>
      <a:lvl1pPr marL="0" marR="0" indent="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400" rtl="0" latinLnBrk="0">
        <a:lnSpc>
          <a:spcPct val="80000"/>
        </a:lnSpc>
        <a:spcBef>
          <a:spcPct val="0"/>
        </a:spcBef>
        <a:spcAft>
          <a:spcPct val="0"/>
        </a:spcAft>
        <a:buClrTx/>
        <a:buSzTx/>
        <a:buFontTx/>
        <a:buNone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400" rtl="0" latinLnBrk="0">
        <a:lnSpc>
          <a:spcPct val="90000"/>
        </a:lnSpc>
        <a:spcBef>
          <a:spcPts val="4500"/>
        </a:spcBef>
        <a:spcAft>
          <a:spcPct val="0"/>
        </a:spcAft>
        <a:buClrTx/>
        <a:buSzPct val="123000"/>
        <a:buFontTx/>
        <a:buChar char="•"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Relationship Id="rId3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Relationship Id="rId3" Type="http://schemas.openxmlformats.org/officeDocument/2006/relationships/image" Target="../media/image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Relationship Id="rId3" Type="http://schemas.openxmlformats.org/officeDocument/2006/relationships/image" Target="../media/image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Relationship Id="rId3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1" name="从“托举”入手，视“情境”解题…"/>
          <p:cNvSpPr txBox="1">
            <a:spLocks noGrp="1"/>
          </p:cNvSpPr>
          <p:nvPr>
            <p:ph type="ctrTitle"/>
          </p:nvPr>
        </p:nvSpPr>
        <p:spPr>
          <a:xfrm>
            <a:off x="1174776" y="3905672"/>
            <a:ext cx="21971005" cy="541349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2389505">
              <a:lnSpc>
                <a:spcPct val="150000"/>
              </a:lnSpc>
              <a:defRPr sz="6860" spc="-137">
                <a:latin typeface="FZQTJW--GB1-0"/>
                <a:ea typeface="FZQTJW--GB1-0"/>
                <a:cs typeface="FZQTJW--GB1-0"/>
                <a:sym typeface="FZQTJW--GB1-0"/>
              </a:defRPr>
            </a:pPr>
            <a:r>
              <a:rPr b="0" err="1">
                <a:latin typeface="迷你简启体" panose="03000509000000000000" pitchFamily="65" charset="-122"/>
                <a:ea typeface="迷你简启体" panose="03000509000000000000" pitchFamily="65" charset="-122"/>
              </a:rPr>
              <a:t>从“托举”入手，视“情境”解题</a:t>
            </a:r>
            <a:endParaRPr b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 defTabSz="2389505">
              <a:lnSpc>
                <a:spcPct val="150000"/>
              </a:lnSpc>
              <a:defRPr sz="6860" spc="-137">
                <a:latin typeface="FZQTJW--GB1-0"/>
                <a:ea typeface="FZQTJW--GB1-0"/>
                <a:cs typeface="FZQTJW--GB1-0"/>
                <a:sym typeface="FZQTJW--GB1-0"/>
              </a:defRPr>
            </a:pPr>
            <a:r>
              <a:rPr b="0">
                <a:latin typeface="迷你简启体" panose="03000509000000000000" pitchFamily="65" charset="-122"/>
                <a:ea typeface="迷你简启体" panose="03000509000000000000" pitchFamily="65" charset="-122"/>
              </a:rPr>
              <a:t>——文学作品中“场景”类题目复习策略</a:t>
            </a:r>
            <a:endParaRPr b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 defTabSz="2389505">
              <a:lnSpc>
                <a:spcPct val="150000"/>
              </a:lnSpc>
              <a:defRPr sz="5390" spc="-107">
                <a:latin typeface="FZQTJW--GB1-0"/>
                <a:ea typeface="FZQTJW--GB1-0"/>
                <a:cs typeface="FZQTJW--GB1-0"/>
                <a:sym typeface="FZQTJW--GB1-0"/>
              </a:defRPr>
            </a:pPr>
            <a:endParaRPr b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 defTabSz="2389505">
              <a:lnSpc>
                <a:spcPct val="150000"/>
              </a:lnSpc>
              <a:defRPr sz="5390" spc="-107">
                <a:latin typeface="FZQTJW--GB1-0"/>
                <a:ea typeface="FZQTJW--GB1-0"/>
                <a:cs typeface="FZQTJW--GB1-0"/>
                <a:sym typeface="FZQTJW--GB1-0"/>
              </a:defRPr>
            </a:pPr>
            <a:endParaRPr b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</p:spTree>
  </p:cSld>
  <p:clrMapOvr>
    <a:masterClrMapping/>
  </p:clrMapOvr>
  <p:transition spd="med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7" name="（2020年全国卷三）…"/>
          <p:cNvSpPr txBox="1"/>
          <p:nvPr/>
        </p:nvSpPr>
        <p:spPr>
          <a:xfrm>
            <a:off x="1515695" y="875394"/>
            <a:ext cx="21352611" cy="119652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20000"/>
              </a:lnSpc>
              <a:defRPr sz="4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（</a:t>
            </a:r>
            <a:r>
              <a:rPr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2020</a:t>
            </a:r>
            <a:r>
              <a:t>年全国卷三）</a:t>
            </a:r>
          </a:p>
          <a:p>
            <a:pPr defTabSz="457200">
              <a:lnSpc>
                <a:spcPct val="12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蒋子龙《记忆里的光》</a:t>
            </a:r>
          </a:p>
          <a:p>
            <a:pPr marL="508000" indent="-508000" algn="l" defTabSz="457200">
              <a:lnSpc>
                <a:spcPct val="12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我八岁才第一次见到火车。……猛然间看到在火车头的上端，就像脑门的部位，挂着一个光芒闪烁的图标：</a:t>
            </a:r>
            <a:r>
              <a:rPr>
                <a:solidFill>
                  <a:srgbClr val="FF2600"/>
                </a:solidFill>
              </a:rPr>
              <a:t>一把镰刀和一个大锤头。</a:t>
            </a:r>
            <a:r>
              <a:t>……那把</a:t>
            </a:r>
            <a:r>
              <a:rPr>
                <a:solidFill>
                  <a:srgbClr val="FF2600"/>
                </a:solidFill>
              </a:rPr>
              <a:t>镰刀</a:t>
            </a:r>
            <a:r>
              <a:t>让我感到亲近，特别地高兴。农村的孩子从会走路就得学着使用</a:t>
            </a:r>
            <a:r>
              <a:rPr>
                <a:solidFill>
                  <a:srgbClr val="FF2600"/>
                </a:solidFill>
              </a:rPr>
              <a:t>镰刀</a:t>
            </a:r>
            <a:r>
              <a:t>，一把磨得飞快、使着顺手的</a:t>
            </a:r>
            <a:r>
              <a:rPr>
                <a:solidFill>
                  <a:srgbClr val="FF2600"/>
                </a:solidFill>
              </a:rPr>
              <a:t>好镰</a:t>
            </a:r>
            <a:r>
              <a:t>，那可是宝贝。</a:t>
            </a:r>
          </a:p>
          <a:p>
            <a:pPr marL="508000" indent="-508000" algn="l" defTabSz="457200">
              <a:lnSpc>
                <a:spcPct val="12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十年后……贾队长有个破旧的土灰色挎包，缝了又缝，补了又补，唯一醒目的是用红线绣的</a:t>
            </a:r>
            <a:r>
              <a:rPr>
                <a:solidFill>
                  <a:srgbClr val="FF2600"/>
                </a:solidFill>
              </a:rPr>
              <a:t>镰刀锤头图案</a:t>
            </a:r>
            <a:r>
              <a:t>。</a:t>
            </a:r>
          </a:p>
          <a:p>
            <a:pPr marL="508000" indent="-508000" algn="l" defTabSz="457200">
              <a:lnSpc>
                <a:spcPct val="12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又过了几年，我复员回到工厂干锻工。锻工就是打铁，过去叫“铁匠”。虽然</a:t>
            </a:r>
            <a:r>
              <a:rPr>
                <a:solidFill>
                  <a:srgbClr val="FF2600"/>
                </a:solidFill>
              </a:rPr>
              <a:t>大锤</a:t>
            </a:r>
            <a:r>
              <a:t>换成了水压机和蒸汽锤，但往产品上打钢号、印序号，还都要靠人来抡</a:t>
            </a:r>
            <a:r>
              <a:rPr>
                <a:solidFill>
                  <a:srgbClr val="FF2600"/>
                </a:solidFill>
              </a:rPr>
              <a:t>大锤</a:t>
            </a:r>
            <a:r>
              <a:t>。我很快就喜欢上了打铁，越干越有味道，一干就是十年。</a:t>
            </a:r>
          </a:p>
          <a:p>
            <a:pPr marL="508000" indent="-508000" algn="l" defTabSz="457200">
              <a:lnSpc>
                <a:spcPct val="12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少年时代拿</a:t>
            </a:r>
            <a:r>
              <a:rPr>
                <a:solidFill>
                  <a:srgbClr val="FF2600"/>
                </a:solidFill>
              </a:rPr>
              <a:t>镰刀</a:t>
            </a:r>
            <a:r>
              <a:t>，青年当兵，中年以后握</a:t>
            </a:r>
            <a:r>
              <a:rPr>
                <a:solidFill>
                  <a:srgbClr val="FF2600"/>
                </a:solidFill>
              </a:rPr>
              <a:t>大锤</a:t>
            </a:r>
            <a:r>
              <a:t>。对</a:t>
            </a:r>
            <a:r>
              <a:rPr>
                <a:solidFill>
                  <a:srgbClr val="FF2600"/>
                </a:solidFill>
              </a:rPr>
              <a:t>镰刀锤头</a:t>
            </a:r>
            <a:r>
              <a:t>有了一种说不出的特殊感情。</a:t>
            </a:r>
          </a:p>
        </p:txBody>
      </p:sp>
    </p:spTree>
  </p:cSld>
  <p:clrMapOvr>
    <a:masterClrMapping/>
  </p:clrMapOvr>
  <p:transition spd="med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9" name="场景就像一部机器上的不同齿轮，它们目标一致，共同作用，才形成了精彩的故事。…"/>
          <p:cNvSpPr txBox="1"/>
          <p:nvPr/>
        </p:nvSpPr>
        <p:spPr>
          <a:xfrm>
            <a:off x="2469478" y="3574209"/>
            <a:ext cx="19862361" cy="32004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场景就像一部机器上的不同齿轮，它们目标一致，共同作用，才形成了精彩的故事。</a:t>
            </a:r>
          </a:p>
          <a:p>
            <a:pPr algn="r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——（美）杰西卡·佩奇·莫雷尔</a:t>
            </a:r>
          </a:p>
        </p:txBody>
      </p:sp>
    </p:spTree>
  </p:cSld>
  <p:clrMapOvr>
    <a:masterClrMapping/>
  </p:clrMapOvr>
  <p:transition spd="med"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1" name="阅读近三年浙江卷与全国卷文学作品中场景类题目，总结主要考点与设问方向。"/>
          <p:cNvSpPr txBox="1"/>
          <p:nvPr/>
        </p:nvSpPr>
        <p:spPr>
          <a:xfrm>
            <a:off x="4706019" y="4092923"/>
            <a:ext cx="14971964" cy="203835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阅读近三年浙江卷与全国卷文学作品中场景类题目，总结</a:t>
            </a:r>
            <a:r>
              <a:rPr>
                <a:solidFill>
                  <a:srgbClr val="FF2600"/>
                </a:solidFill>
              </a:rPr>
              <a:t>主要考点</a:t>
            </a:r>
            <a:r>
              <a:t>与</a:t>
            </a:r>
            <a:r>
              <a:rPr>
                <a:solidFill>
                  <a:srgbClr val="FF2600"/>
                </a:solidFill>
              </a:rPr>
              <a:t>设问方向</a:t>
            </a:r>
            <a:r>
              <a:t>。</a:t>
            </a:r>
          </a:p>
        </p:txBody>
      </p:sp>
    </p:spTree>
  </p:cSld>
  <p:clrMapOvr>
    <a:masterClrMapping/>
  </p:clrMapOvr>
  <p:transition spd="med"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83" name="近三年浙江卷中的场景题目"/>
          <p:cNvGraphicFramePr>
            <a:graphicFrameLocks noGrp="1"/>
          </p:cNvGraphicFramePr>
          <p:nvPr/>
        </p:nvGraphicFramePr>
        <p:xfrm>
          <a:off x="2849879" y="1289775"/>
          <a:ext cx="9600717" cy="12063306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4702281"/>
                <a:gridCol w="4898436"/>
              </a:tblGrid>
              <a:tr h="952500">
                <a:tc gridSpan="2">
                  <a:txBody>
                    <a:bodyPr vert="horz" wrap="square"/>
                    <a:lstStyle/>
                    <a:p>
                      <a:pPr defTabSz="457200">
                        <a:spcBef>
                          <a:spcPts val="600"/>
                        </a:spcBef>
                        <a:defRPr b="0"/>
                      </a:pPr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近三年浙江卷中的场景题目</a:t>
                      </a:r>
                    </a:p>
                  </a:txBody>
                  <a:tcPr marL="50800" marR="50800" marT="50800" marB="50800" anchor="ctr" horzOverflow="overflow"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83123">
                <a:tc>
                  <a:txBody>
                    <a:bodyPr vert="horz" wrap="square"/>
                    <a:lstStyle/>
                    <a:p>
                      <a:pPr defTabSz="457200">
                        <a:defRPr b="0"/>
                      </a:pPr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考文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/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考题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</a:tr>
              <a:tr h="1149500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2020浙江卷小说《雪》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第12题：作者用了哪些手法使小说结构紧凑？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145993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2020浙江卷小说《雪》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第13题：钢琴的修复在作品中有哪些寓意？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</a:tr>
              <a:tr h="1479181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2020浙江卷《秋江送别》《送柴侍御》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第20题：比较两诗后两句，分析后者写法的妙处。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145993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2019浙江卷小说《呼兰河传》（节选）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第12题：分析本文叙述上的特征。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</a:tr>
              <a:tr h="1812370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2019浙江卷小说《呼兰河传》（节选）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第13题：如果给本文拟一个标题，你会选“磨房里外”还是“冯歪嘴子”？为什么？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2145558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2019浙江卷诗歌《早秋过龙武李将军书斋》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第20题：全诗是如何运用多种手法塑造李将军的独特形象的？
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</a:tr>
              <a:tr h="1479181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2018浙江卷散文《汴京的星河》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第11题：文中画波浪线部分连用10个“一”，具有怎样的艺术效果？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184" name="近三年全国卷中的场景题目"/>
          <p:cNvGraphicFramePr>
            <a:graphicFrameLocks noGrp="1"/>
          </p:cNvGraphicFramePr>
          <p:nvPr/>
        </p:nvGraphicFramePr>
        <p:xfrm>
          <a:off x="13180268" y="1298505"/>
          <a:ext cx="9042178" cy="10529260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3268962"/>
                <a:gridCol w="5773216"/>
              </a:tblGrid>
              <a:tr h="952500">
                <a:tc gridSpan="2">
                  <a:txBody>
                    <a:bodyPr vert="horz" wrap="square"/>
                    <a:lstStyle/>
                    <a:p>
                      <a:pPr defTabSz="457200">
                        <a:spcBef>
                          <a:spcPts val="600"/>
                        </a:spcBef>
                        <a:defRPr b="0"/>
                      </a:pPr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近三年全国卷中的场景题目</a:t>
                      </a:r>
                    </a:p>
                  </a:txBody>
                  <a:tcPr marL="50800" marR="50800" marT="50800" marB="50800" anchor="ctr" horzOverflow="overflow"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50687">
                <a:tc>
                  <a:txBody>
                    <a:bodyPr vert="horz" wrap="square"/>
                    <a:lstStyle/>
                    <a:p>
                      <a:pPr defTabSz="457200">
                        <a:defRPr b="0"/>
                      </a:pPr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考文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/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考题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</a:tr>
              <a:tr h="2626417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2020全国卷三散文《记忆里的光》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7D：文章寓象征于写实，喷吐着白汽、冲破黑暗呼啸而来的火车，既是写实的，也是象征的，它象征着伟大的力量、崭新的时代。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2623146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2020全国卷三散文《记忆里的光》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第9题：从文章谋篇布局的角度，分析题目“记忆里的光”是如何统摄全文的。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</a:tr>
              <a:tr h="1690689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2019全国二卷小说《小步舞》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第8题：请以老舞蹈师为例，谈谈小说塑造人物形象时运用了哪些表现手法？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2001508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2019全国二卷小说《小步舞》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第9题：小说中的卢森堡公园苗圃在情节发展中有重要作用，这种作用体现在哪些方面？请结合作品简要分析。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86" name="近三年浙江卷中的场景题目"/>
          <p:cNvGraphicFramePr>
            <a:graphicFrameLocks noGrp="1"/>
          </p:cNvGraphicFramePr>
          <p:nvPr/>
        </p:nvGraphicFramePr>
        <p:xfrm>
          <a:off x="1533956" y="725808"/>
          <a:ext cx="21316086" cy="12158925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4702281"/>
                <a:gridCol w="4898436"/>
                <a:gridCol w="8480403"/>
                <a:gridCol w="3234966"/>
              </a:tblGrid>
              <a:tr h="952500">
                <a:tc gridSpan="4">
                  <a:txBody>
                    <a:bodyPr vert="horz" wrap="square"/>
                    <a:lstStyle/>
                    <a:p>
                      <a:pPr defTabSz="457200">
                        <a:spcBef>
                          <a:spcPts val="600"/>
                        </a:spcBef>
                        <a:defRPr b="0"/>
                      </a:pPr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近三年浙江卷中的场景题目</a:t>
                      </a:r>
                    </a:p>
                  </a:txBody>
                  <a:tcPr marL="50800" marR="50800" marT="50800" marB="50800" anchor="ctr" horzOverflow="overflow"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83123">
                <a:tc>
                  <a:txBody>
                    <a:bodyPr vert="horz" wrap="square"/>
                    <a:lstStyle/>
                    <a:p>
                      <a:pPr defTabSz="457200">
                        <a:defRPr b="0"/>
                      </a:pPr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考文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/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考题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/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答案要点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>
                        <a:def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</a:tr>
              <a:tr h="1149500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2020浙江卷小说《雪》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第12题：作者用了哪些手法使小说结构紧凑？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（3）利用景物进行前后勾连；（4）场景相对集中。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限制与烘托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145993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2020浙江卷小说《雪》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第13题：钢琴的修复在作品中有哪些寓意？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（1）心理创伤的修复；（2）爱情的修复；（3）战后家园与生活的重建。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象征性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</a:tr>
              <a:tr h="1479181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2020浙江卷《秋江送别》《送柴侍御》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第20题：比较两诗后两句，分析后者写法的妙处。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（2）空间处理上，前者化近为远，写心理距离之远，是传统写法；后者化远为近，强调心理距离之近，是创新写法。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立体、感官与虚实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145993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2019浙江卷小说《呼兰河传》（节选）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第12题：分析本文叙述上的特征。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（4）注重场景的细节描绘，细腻、生动、传神。
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立体、感官与虚实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</a:tr>
              <a:tr h="1812370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2019浙江卷小说《呼兰河传》（节选）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第13题：如果给本文拟一个标题，你会选“磨房里外”还是“冯歪嘴子”？为什么？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选“磨房里外”。③富有意蕴：磨房外的后园是个童话般的美好世界，磨房内则是艰难的现实世界，但“我”与冯歪嘴子能够友好相处。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象征性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2145558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2019浙江卷诗歌《早秋过龙武李将军书斋》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第20题：全诗是如何运用多种手法塑造李将军的独特形象的？
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①通过环境描写，如“高树蝉声”“冷静似闲居”和“重装墨画”“香熏一架书”，分别写出了将军住处的清幽安静和书斋的素净雅致，表现了将军的文人趣味。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立体、感官与虚实，象征性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21908"/>
                      </a:srgbClr>
                    </a:solidFill>
                  </a:tcPr>
                </a:tc>
              </a:tr>
              <a:tr h="1479181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2018浙江卷散文《汴京的星河》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第11题：文中画波浪线部分连用10个“一”，具有怎样的艺术效果？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355600" algn="l" defTabSz="457200">
                        <a:lnSpc>
                          <a:spcPts val="5800"/>
                        </a:lnSpc>
                        <a:spcBef>
                          <a:spcPts val="1200"/>
                        </a:spcBef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①连用10个“一”将“东京梦华”定格于一个特定的现实场景，使得作品有开有合。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限制与烘托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88" name="近三年全国卷中的场景题目"/>
          <p:cNvGraphicFramePr>
            <a:graphicFrameLocks noGrp="1"/>
          </p:cNvGraphicFramePr>
          <p:nvPr/>
        </p:nvGraphicFramePr>
        <p:xfrm>
          <a:off x="2026258" y="1344256"/>
          <a:ext cx="20331481" cy="10750914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3268962"/>
                <a:gridCol w="5773216"/>
                <a:gridCol w="8610346"/>
                <a:gridCol w="2678957"/>
              </a:tblGrid>
              <a:tr h="952500">
                <a:tc gridSpan="4">
                  <a:txBody>
                    <a:bodyPr vert="horz" wrap="square"/>
                    <a:lstStyle/>
                    <a:p>
                      <a:pPr defTabSz="457200">
                        <a:spcBef>
                          <a:spcPts val="600"/>
                        </a:spcBef>
                        <a:defRPr b="0"/>
                      </a:pPr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近三年全国卷中的场景题目</a:t>
                      </a:r>
                    </a:p>
                  </a:txBody>
                  <a:tcPr marL="50800" marR="50800" marT="50800" marB="50800" anchor="ctr" horzOverflow="overflow"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50687">
                <a:tc>
                  <a:txBody>
                    <a:bodyPr vert="horz" wrap="square"/>
                    <a:lstStyle/>
                    <a:p>
                      <a:pPr defTabSz="457200">
                        <a:defRPr b="0"/>
                      </a:pPr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考文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/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考题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/>
                      <a:r>
                        <a: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答案要点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457200">
                        <a:defRPr sz="35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>
                      <a:solidFill>
                        <a:srgbClr val="000000"/>
                      </a:solidFill>
                      <a:miter lim="400000"/>
                    </a:lnB>
                    <a:solidFill>
                      <a:srgbClr val="BEC0BF"/>
                    </a:solidFill>
                  </a:tcPr>
                </a:tc>
              </a:tr>
              <a:tr h="2626417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2020全国卷三散文《记忆里的光》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7D：文章寓象征于写实，喷吐着白汽、冲破黑暗呼啸而来的火车，既是写实的，也是象征的，它象征着伟大的力量、崭新的时代。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>
                        <a:def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象征性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2623146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2020全国卷三散文《记忆里的光》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第9题：从文章谋篇布局的角度，分析题目“记忆里的光”是如何统摄全文的。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1）“记忆里的光”指火车头上“光芒闪烁的图标”，即镰刀锤头，是本文的核心意象；（2）围绕核心意象，按照时间顺序，安排少年、青年、中年的人生片段；（3）最后，以“全科人”的身份表达出“我”对“镰刀锤头”的深厚感情，呼应题目，升华主题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限制与烘托、象征性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</a:tr>
              <a:tr h="1690689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2019全国二卷小说《小步舞》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第8题：请以老舞蹈师为例，谈谈小说塑造人物形象时运用了哪些表现手法？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（3）用典型化的场景烘托人物状态，如被人遗忘的苗圃，衬托了老舞蹈师失落的心态。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defTabSz="457200">
                        <a:def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2001508">
                <a:tc>
                  <a:txBody>
                    <a:bodyPr vert="horz" wrap="square"/>
                    <a:lstStyle/>
                    <a:p>
                      <a:pPr algn="l" defTabSz="457200">
                        <a:defRPr b="0"/>
                      </a:pPr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2019全国二卷小说《小步舞》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第9题：小说中的卢森堡公园苗圃在情节发展中有重要作用，这种作用体现在哪些方面？请结合作品简要分析。</a:t>
                      </a:r>
                    </a:p>
                  </a:txBody>
                  <a:tcPr marL="50800" marR="50800" marT="50800" marB="5080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latin typeface="华文宋体" panose="02010600040101010101" charset="-122"/>
                          <a:ea typeface="华文宋体" panose="02010600040101010101" charset="-122"/>
                          <a:cs typeface="华文宋体" panose="02010600040101010101" charset="-122"/>
                          <a:sym typeface="华文宋体" panose="02010600040101010101" charset="-122"/>
                        </a:rPr>
                        <a:t>（2）有利于情节的集中与展开，苗圃既是表演的舞台，也是人生的舞台。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457200"/>
                      <a:r>
                        <a:rPr sz="3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限制与烘托、象征性</a:t>
                      </a:r>
                    </a:p>
                  </a:txBody>
                  <a:tcPr marL="50800" marR="50800" marT="50800" marB="50800" horzOverflow="overflow">
                    <a:lnL w="4445">
                      <a:solidFill>
                        <a:srgbClr val="000000"/>
                      </a:solidFill>
                      <a:miter lim="400000"/>
                    </a:lnL>
                    <a:lnR w="4445">
                      <a:solidFill>
                        <a:srgbClr val="000000"/>
                      </a:solidFill>
                      <a:miter lim="400000"/>
                    </a:lnR>
                    <a:lnT w="4445">
                      <a:solidFill>
                        <a:srgbClr val="000000"/>
                      </a:solidFill>
                      <a:miter lim="400000"/>
                    </a:lnT>
                    <a:lnB w="4445">
                      <a:solidFill>
                        <a:srgbClr val="000000"/>
                      </a:solidFill>
                      <a:miter lim="400000"/>
                    </a:lnB>
                    <a:solidFill>
                      <a:srgbClr val="008F00">
                        <a:alpha val="19841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0" name="主要考点：构图鉴赏、作用分析…"/>
          <p:cNvSpPr txBox="1"/>
          <p:nvPr/>
        </p:nvSpPr>
        <p:spPr>
          <a:xfrm>
            <a:off x="2218674" y="4676775"/>
            <a:ext cx="20624995" cy="436245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marL="635000" indent="-635000" algn="l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>
                <a:solidFill>
                  <a:srgbClr val="FF2600"/>
                </a:solidFill>
              </a:rPr>
              <a:t>主要考点：</a:t>
            </a:r>
            <a:r>
              <a:rPr err="1"/>
              <a:t>构图鉴赏、作用分析</a:t>
            </a:r>
            <a:endParaRPr/>
          </a:p>
          <a:p>
            <a:pPr marL="635000" indent="-635000" algn="l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>
                <a:solidFill>
                  <a:srgbClr val="FF2600"/>
                </a:solidFill>
              </a:rPr>
              <a:t>设问方向：</a:t>
            </a:r>
            <a:r>
              <a:rPr err="1"/>
              <a:t>写景妙处；有何作用；谋篇布局（结构紧凑、统摄全文）；寓意含义；叙事特征……</a:t>
            </a:r>
          </a:p>
          <a:p>
            <a:pPr marL="635000" indent="-635000" algn="l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>
                <a:solidFill>
                  <a:srgbClr val="FF2600"/>
                </a:solidFill>
              </a:rPr>
              <a:t>解题角度：</a:t>
            </a:r>
            <a:r>
              <a:rPr err="1"/>
              <a:t>限制与烘托；立体、感官与虚实；象征性。</a:t>
            </a:r>
          </a:p>
        </p:txBody>
      </p:sp>
      <p:sp>
        <p:nvSpPr>
          <p:cNvPr id="191" name="高考文学作品中场景类题目"/>
          <p:cNvSpPr txBox="1"/>
          <p:nvPr/>
        </p:nvSpPr>
        <p:spPr>
          <a:xfrm>
            <a:off x="7562850" y="2308224"/>
            <a:ext cx="9258301" cy="10287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lvl1pPr>
          </a:lstStyle>
          <a:p>
            <a:r>
              <a:t>高考文学作品中场景类题目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3" name="重读教材经典篇目，温故知新向深处开掘；…"/>
          <p:cNvSpPr txBox="1"/>
          <p:nvPr/>
        </p:nvSpPr>
        <p:spPr>
          <a:xfrm>
            <a:off x="5922572" y="5257800"/>
            <a:ext cx="13091102" cy="32004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marL="635000" indent="-635000" algn="l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重读教材经典篇目，温故知新向深处开掘；</a:t>
            </a:r>
          </a:p>
          <a:p>
            <a:pPr marL="635000" indent="-635000" algn="l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归类梳理高考题型，对比感悟以把握规律；</a:t>
            </a:r>
          </a:p>
          <a:p>
            <a:pPr marL="635000" indent="-635000" algn="l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涉猎接触文学批评，专业欣赏来提升素养。</a:t>
            </a:r>
          </a:p>
        </p:txBody>
      </p:sp>
      <p:sp>
        <p:nvSpPr>
          <p:cNvPr id="194" name="高考文学作品中场景类题目复习策略"/>
          <p:cNvSpPr txBox="1"/>
          <p:nvPr/>
        </p:nvSpPr>
        <p:spPr>
          <a:xfrm>
            <a:off x="6038850" y="2308224"/>
            <a:ext cx="12306301" cy="10287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lvl1pPr>
          </a:lstStyle>
          <a:p>
            <a:r>
              <a:rPr err="1"/>
              <a:t>高考文学作品中场景类题目</a:t>
            </a:r>
            <a:r>
              <a:rPr err="1">
                <a:solidFill>
                  <a:srgbClr val="FF0000"/>
                </a:solidFill>
              </a:rPr>
              <a:t>复习策略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6" name="从“托举”入手，视“情境”解题…"/>
          <p:cNvSpPr txBox="1">
            <a:spLocks noGrp="1"/>
          </p:cNvSpPr>
          <p:nvPr>
            <p:ph type="ctrTitle"/>
          </p:nvPr>
        </p:nvSpPr>
        <p:spPr>
          <a:xfrm>
            <a:off x="1206498" y="4151252"/>
            <a:ext cx="21971005" cy="54134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 defTabSz="2389505">
              <a:lnSpc>
                <a:spcPct val="150000"/>
              </a:lnSpc>
              <a:defRPr sz="6860" b="0" spc="-137"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从“托举”入手，视“情境”解题</a:t>
            </a:r>
            <a:endParaRPr/>
          </a:p>
          <a:p>
            <a:pPr algn="ctr" defTabSz="2389505">
              <a:lnSpc>
                <a:spcPct val="150000"/>
              </a:lnSpc>
              <a:defRPr sz="6860" b="0" spc="-137"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/>
              <a:t>——文学作品中“场景”类题目复习策略</a:t>
            </a:r>
            <a:endParaRPr/>
          </a:p>
          <a:p>
            <a:pPr algn="ctr" defTabSz="2389505">
              <a:lnSpc>
                <a:spcPct val="150000"/>
              </a:lnSpc>
              <a:defRPr sz="5390" b="0" spc="-107"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endParaRPr/>
          </a:p>
          <a:p>
            <a:pPr algn="ctr" defTabSz="2389505">
              <a:lnSpc>
                <a:spcPct val="150000"/>
              </a:lnSpc>
              <a:defRPr sz="5390" b="0" spc="-107"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富阳中学   王德宸</a:t>
            </a:r>
            <a:endParaRPr/>
          </a:p>
        </p:txBody>
      </p:sp>
      <p:pic>
        <p:nvPicPr>
          <p:cNvPr id="19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6500" y="111760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 spd="med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" name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258" y="-54314"/>
            <a:ext cx="11881484" cy="138246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1" name="表现主题：高三学子备考中的爱与痛…"/>
          <p:cNvSpPr txBox="1"/>
          <p:nvPr/>
        </p:nvSpPr>
        <p:spPr>
          <a:xfrm>
            <a:off x="1515695" y="3221532"/>
            <a:ext cx="21352611" cy="55245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表现主题：高三学子备考中的爱与痛</a:t>
            </a:r>
            <a:endParaRPr/>
          </a:p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主要人物：阿考、大高</a:t>
            </a:r>
            <a:endParaRPr/>
          </a:p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主要活动：对话</a:t>
            </a:r>
            <a:endParaRPr/>
          </a:p>
          <a:p>
            <a:pPr algn="l" defTabSz="457200">
              <a:lnSpc>
                <a:spcPct val="150000"/>
              </a:lnSpc>
              <a:defRPr sz="5000">
                <a:solidFill>
                  <a:srgbClr val="0433FF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 err="1"/>
              <a:t>对话地点：食堂、寝室、教室、老师办公室、学校厕所、校门口、操场、家中、其他。</a:t>
            </a:r>
          </a:p>
        </p:txBody>
      </p:sp>
      <p:sp>
        <p:nvSpPr>
          <p:cNvPr id="162" name="思考：你打算选择哪个或者哪些地点作为对话地点？为什么？"/>
          <p:cNvSpPr txBox="1"/>
          <p:nvPr/>
        </p:nvSpPr>
        <p:spPr>
          <a:xfrm>
            <a:off x="1601684" y="9186367"/>
            <a:ext cx="20890226" cy="8763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defRPr sz="5000">
                <a:solidFill>
                  <a:srgbClr val="FF26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lvl1pPr>
          </a:lstStyle>
          <a:p>
            <a:r>
              <a:rPr err="1"/>
              <a:t>思考：你打算选择哪个或者哪些地点作为对话地点？为什么？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4" name="表格"/>
          <p:cNvGraphicFramePr>
            <a:graphicFrameLocks noGrp="1"/>
          </p:cNvGraphicFramePr>
          <p:nvPr/>
        </p:nvGraphicFramePr>
        <p:xfrm>
          <a:off x="3627415" y="2548355"/>
          <a:ext cx="17129168" cy="8636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545414"/>
                <a:gridCol w="6583754"/>
              </a:tblGrid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篇目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6D6D6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地点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6D6D6"/>
                    </a:solidFill>
                  </a:tcPr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桥边的老人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炮兽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礼拜二午睡时刻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祝福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最后的常春藤叶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孔乙己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2020浙江卷《雪》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2019年浙江卷《呼兰河传》（节选）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2019年全国二卷《小步舞》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6" name="表格"/>
          <p:cNvGraphicFramePr>
            <a:graphicFrameLocks noGrp="1"/>
          </p:cNvGraphicFramePr>
          <p:nvPr/>
        </p:nvGraphicFramePr>
        <p:xfrm>
          <a:off x="3627415" y="2548355"/>
          <a:ext cx="17129168" cy="8636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545414"/>
                <a:gridCol w="6583754"/>
              </a:tblGrid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篇目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6D6D6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地点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6D6D6"/>
                    </a:solidFill>
                  </a:tcPr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桥边的老人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桥边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炮兽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炮舱、甲板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礼拜二午睡时刻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火车厢、神父家中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祝福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鲁镇街上、鲁四老爷家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最后的常春藤叶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三层砖砌房屋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孔乙己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咸亨酒店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2020浙江卷《雪》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老人的花园、小屋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2019年浙江卷《呼兰河传》（节选）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磨坊内外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2019年全国二卷《小步舞》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苗圃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8" name="表格"/>
          <p:cNvGraphicFramePr>
            <a:graphicFrameLocks noGrp="1"/>
          </p:cNvGraphicFramePr>
          <p:nvPr/>
        </p:nvGraphicFramePr>
        <p:xfrm>
          <a:off x="3627415" y="2548355"/>
          <a:ext cx="17129168" cy="8636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545414"/>
                <a:gridCol w="6583754"/>
              </a:tblGrid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篇目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6D6D6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地点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D6D6D6"/>
                    </a:solidFill>
                  </a:tcPr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桥边的老人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桥边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炮兽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炮舱、甲板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礼拜二午睡时刻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>
                        <a:def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defRPr>
                      </a:pPr>
                      <a:r>
                        <a:t>火车厢、</a:t>
                      </a:r>
                      <a:r>
                        <a:rPr>
                          <a:solidFill>
                            <a:srgbClr val="0433FF"/>
                          </a:solidFill>
                        </a:rPr>
                        <a:t>神父家中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祝福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鲁镇街上、鲁四老爷家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最后的常春藤叶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三层砖砌房屋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孔乙己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0433FF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咸亨酒店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2020浙江卷《雪》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老人的花园、小屋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2019年浙江卷《呼兰河传》（节选）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磨坊内外</a:t>
                      </a:r>
                    </a:p>
                  </a:txBody>
                  <a:tcPr marL="50800" marR="50800" marT="50800" marB="50800" anchor="ctr" horzOverflow="overflow"/>
                </a:tc>
              </a:tr>
              <a:tr h="824331"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2019年全国二卷《小步舞》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 vert="horz" wrap="square"/>
                    <a:lstStyle/>
                    <a:p>
                      <a:pPr defTabSz="914400"/>
                      <a:r>
                        <a:rPr sz="5000">
                          <a:solidFill>
                            <a:srgbClr val="FF2600"/>
                          </a:solidFill>
                          <a:latin typeface="迷你简启体" panose="03000509000000000000" pitchFamily="65" charset="-122"/>
                          <a:ea typeface="迷你简启体" panose="03000509000000000000" pitchFamily="65" charset="-122"/>
                          <a:cs typeface="迷你简启体" panose="03000509000000000000" pitchFamily="65" charset="-122"/>
                          <a:sym typeface="迷你简启体" panose="03000509000000000000" pitchFamily="65" charset="-122"/>
                        </a:rPr>
                        <a:t>苗圃</a:t>
                      </a:r>
                    </a:p>
                  </a:txBody>
                  <a:tcPr marL="50800" marR="50800" marT="50800" marB="5080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0" name="表现主题：高三学子备考中的爱与痛…"/>
          <p:cNvSpPr txBox="1"/>
          <p:nvPr/>
        </p:nvSpPr>
        <p:spPr>
          <a:xfrm>
            <a:off x="1515695" y="3221532"/>
            <a:ext cx="21352611" cy="55245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表现主题：高三学子备考中的爱与痛</a:t>
            </a:r>
          </a:p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主要人物：阿考、大高</a:t>
            </a:r>
          </a:p>
          <a:p>
            <a:pPr algn="l"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主要活动：对话</a:t>
            </a:r>
          </a:p>
          <a:p>
            <a:pPr algn="l" defTabSz="457200">
              <a:lnSpc>
                <a:spcPct val="150000"/>
              </a:lnSpc>
              <a:defRPr sz="5000">
                <a:solidFill>
                  <a:srgbClr val="FF26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rPr>
                <a:solidFill>
                  <a:srgbClr val="0433FF"/>
                </a:solidFill>
              </a:rPr>
              <a:t>对话地点：</a:t>
            </a:r>
            <a:r>
              <a:rPr>
                <a:solidFill>
                  <a:srgbClr val="000000"/>
                </a:solidFill>
              </a:rPr>
              <a:t>食堂、寝室、教室、老师办公室、学校厕所、校门口、操场</a:t>
            </a:r>
            <a:r>
              <a:rPr>
                <a:solidFill>
                  <a:srgbClr val="0433FF"/>
                </a:solidFill>
              </a:rPr>
              <a:t>、</a:t>
            </a:r>
            <a:r>
              <a:rPr>
                <a:solidFill>
                  <a:srgbClr val="000000"/>
                </a:solidFill>
              </a:rPr>
              <a:t>家中、其他。</a:t>
            </a:r>
          </a:p>
        </p:txBody>
      </p:sp>
      <p:sp>
        <p:nvSpPr>
          <p:cNvPr id="171" name="思考：假如选定XX为对话地点，你打算写哪些景物，为什么？"/>
          <p:cNvSpPr txBox="1"/>
          <p:nvPr/>
        </p:nvSpPr>
        <p:spPr>
          <a:xfrm>
            <a:off x="1601684" y="9086206"/>
            <a:ext cx="20890226" cy="100042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5000">
                <a:solidFill>
                  <a:srgbClr val="FF26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思考：假如选定</a:t>
            </a:r>
            <a:r>
              <a:rPr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XX</a:t>
            </a:r>
            <a:r>
              <a:t>为对话地点，你打算写哪些景物，为什么？</a:t>
            </a:r>
          </a:p>
        </p:txBody>
      </p:sp>
    </p:spTree>
  </p:cSld>
  <p:clrMapOvr>
    <a:masterClrMapping/>
  </p:clrMapOvr>
  <p:transition spd="med"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3" name="潮平两岸阔，风正一帆悬。（王湾《次北固山下》）…"/>
          <p:cNvSpPr txBox="1"/>
          <p:nvPr/>
        </p:nvSpPr>
        <p:spPr>
          <a:xfrm>
            <a:off x="2042632" y="2318996"/>
            <a:ext cx="20298736" cy="737235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marL="635000" indent="-635000" algn="l" defTabSz="457200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潮平两岸阔，风正一帆悬。</a:t>
            </a:r>
            <a:r>
              <a:rPr sz="3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（王湾《次北固山下》）</a:t>
            </a:r>
          </a:p>
          <a:p>
            <a:pPr marL="635000" indent="-635000" algn="l" defTabSz="457200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鸟雀呼晴，侵晓窥檐语。叶上初阳干宿雨，水面清圆，一一风荷举。</a:t>
            </a:r>
            <a:r>
              <a:rPr sz="3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（周邦彦《苏幕遮》）</a:t>
            </a:r>
          </a:p>
          <a:p>
            <a:pPr marL="635000" indent="-635000" algn="l" defTabSz="457200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水何澹澹，山岛竦峙。树木丛生，百草丰茂。</a:t>
            </a:r>
            <a:r>
              <a:rPr sz="3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（曹操《观沧海》）</a:t>
            </a:r>
          </a:p>
          <a:p>
            <a:pPr marL="635000" indent="-635000" algn="l" defTabSz="457200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大江东去，浪淘尽，千古风流人物。故垒西边，人道是，三国周郎赤壁。乱石穿空，惊涛拍岸，卷起千堆雪。</a:t>
            </a:r>
            <a:r>
              <a:rPr sz="3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（苏轼《赤壁怀古》）</a:t>
            </a:r>
          </a:p>
          <a:p>
            <a:pPr marL="635000" indent="-635000" algn="l" defTabSz="457200">
              <a:lnSpc>
                <a:spcPct val="150000"/>
              </a:lnSpc>
              <a:buSzPct val="40000"/>
              <a:buBlip>
                <a:blip r:embed="rId2"/>
              </a:buBlip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大漠孤烟直，长河落日圆。</a:t>
            </a:r>
            <a:r>
              <a:rPr sz="3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（王维《使至塞上》）</a:t>
            </a:r>
          </a:p>
        </p:txBody>
      </p:sp>
    </p:spTree>
  </p:cSld>
  <p:clrMapOvr>
    <a:masterClrMapping/>
  </p:clrMapOvr>
  <p:transition spd="med"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5" name="（2019年浙江卷）…"/>
          <p:cNvSpPr txBox="1"/>
          <p:nvPr/>
        </p:nvSpPr>
        <p:spPr>
          <a:xfrm>
            <a:off x="1515695" y="2241512"/>
            <a:ext cx="21352611" cy="776513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50000"/>
              </a:lnSpc>
              <a:defRPr sz="4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（</a:t>
            </a:r>
            <a:r>
              <a:rPr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rPr>
              <a:t>2019</a:t>
            </a:r>
            <a:r>
              <a:t>年浙江卷）</a:t>
            </a:r>
          </a:p>
          <a:p>
            <a:pPr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早秋过龙武李将军书斋</a:t>
            </a:r>
          </a:p>
          <a:p>
            <a:pPr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（唐）王建 </a:t>
            </a:r>
          </a:p>
          <a:p>
            <a:pPr defTabSz="457200">
              <a:lnSpc>
                <a:spcPct val="150000"/>
              </a:lnSpc>
              <a:defRPr sz="5000">
                <a:solidFill>
                  <a:srgbClr val="FF26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高树蝉声秋巷里，朱门冷静似闲居。</a:t>
            </a:r>
          </a:p>
          <a:p>
            <a:pPr defTabSz="457200">
              <a:lnSpc>
                <a:spcPct val="150000"/>
              </a:lnSpc>
              <a:defRPr sz="5000">
                <a:solidFill>
                  <a:srgbClr val="FF26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重装墨画数茎竹，长著香薰一架书。</a:t>
            </a:r>
          </a:p>
          <a:p>
            <a:pPr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语笑侍儿知礼数，吟哦野客任狂疏。</a:t>
            </a:r>
          </a:p>
          <a:p>
            <a:pPr defTabSz="457200">
              <a:lnSpc>
                <a:spcPct val="150000"/>
              </a:lnSpc>
              <a:defRPr sz="5000">
                <a:solidFill>
                  <a:srgbClr val="00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迷你简启体" panose="03000509000000000000" pitchFamily="65" charset="-122"/>
                <a:sym typeface="迷你简启体" panose="03000509000000000000" pitchFamily="65" charset="-122"/>
              </a:defRPr>
            </a:pPr>
            <a:r>
              <a:t>就中爱读英雄传，欲立功勋恐不如。</a:t>
            </a:r>
          </a:p>
        </p:txBody>
      </p:sp>
    </p:spTree>
  </p:cSld>
  <p:clrMapOvr>
    <a:masterClrMapping/>
  </p:clrMapOvr>
  <p:transition spd="med"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5">
      <vt:lpstr>Arial</vt:lpstr>
      <vt:lpstr>Helvetica Neue</vt:lpstr>
      <vt:lpstr>Helvetica Neue Medium</vt:lpstr>
      <vt:lpstr>FZQTJW--GB1-0</vt:lpstr>
      <vt:lpstr>迷你简启体</vt:lpstr>
      <vt:lpstr>华文宋体</vt:lpstr>
      <vt:lpstr>21_BasicWhite</vt:lpstr>
      <vt:lpstr>从“托举”入手，视“情境”解题
——文学作品中“场景”类题目复习策略
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从“托举”入手，视“情境”解题
——文学作品中“场景”类题目复习策略
富阳中学   王德宸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2021-11-27T23:47:19.392</cp:lastPrinted>
  <dcterms:created xsi:type="dcterms:W3CDTF">2021-11-27T23:47:19Z</dcterms:created>
  <dcterms:modified xsi:type="dcterms:W3CDTF">2021-11-27T15:47:20Z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