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4"/>
  </p:notesMasterIdLst>
  <p:sldIdLst>
    <p:sldId id="270" r:id="rId3"/>
    <p:sldId id="271" r:id="rId5"/>
    <p:sldId id="331" r:id="rId6"/>
    <p:sldId id="272" r:id="rId7"/>
    <p:sldId id="273" r:id="rId8"/>
    <p:sldId id="274" r:id="rId9"/>
    <p:sldId id="275" r:id="rId10"/>
    <p:sldId id="276" r:id="rId11"/>
    <p:sldId id="277" r:id="rId12"/>
    <p:sldId id="278" r:id="rId13"/>
    <p:sldId id="279" r:id="rId14"/>
    <p:sldId id="280" r:id="rId15"/>
    <p:sldId id="281" r:id="rId16"/>
    <p:sldId id="282" r:id="rId17"/>
    <p:sldId id="283" r:id="rId18"/>
    <p:sldId id="284" r:id="rId19"/>
    <p:sldId id="285" r:id="rId20"/>
    <p:sldId id="286" r:id="rId21"/>
    <p:sldId id="287" r:id="rId22"/>
    <p:sldId id="288" r:id="rId23"/>
    <p:sldId id="289" r:id="rId24"/>
    <p:sldId id="290" r:id="rId25"/>
    <p:sldId id="291" r:id="rId26"/>
    <p:sldId id="292" r:id="rId27"/>
    <p:sldId id="293" r:id="rId28"/>
    <p:sldId id="294" r:id="rId29"/>
    <p:sldId id="295" r:id="rId30"/>
    <p:sldId id="296" r:id="rId31"/>
    <p:sldId id="330"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4" r:id="rId50"/>
    <p:sldId id="315" r:id="rId51"/>
    <p:sldId id="316" r:id="rId52"/>
    <p:sldId id="317" r:id="rId53"/>
    <p:sldId id="318" r:id="rId54"/>
    <p:sldId id="319" r:id="rId55"/>
    <p:sldId id="320" r:id="rId56"/>
    <p:sldId id="321" r:id="rId57"/>
    <p:sldId id="322" r:id="rId58"/>
    <p:sldId id="323" r:id="rId59"/>
    <p:sldId id="324" r:id="rId60"/>
    <p:sldId id="325" r:id="rId61"/>
    <p:sldId id="326" r:id="rId62"/>
    <p:sldId id="327" r:id="rId63"/>
    <p:sldId id="328" r:id="rId64"/>
    <p:sldId id="329" r:id="rId6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E96"/>
    <a:srgbClr val="FFFFFF"/>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25"/>
    <p:restoredTop sz="94674"/>
  </p:normalViewPr>
  <p:slideViewPr>
    <p:cSldViewPr>
      <p:cViewPr varScale="1">
        <p:scale>
          <a:sx n="78" d="100"/>
          <a:sy n="78" d="100"/>
        </p:scale>
        <p:origin x="-96" y="-21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3B1F30-A2C1-478C-9FA2-073D4DC48B7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09AEFF8-A9D6-4BDA-A24A-832BDB70C22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5" name="页脚占位符 4"/>
          <p:cNvSpPr>
            <a:spLocks noGrp="1"/>
          </p:cNvSpPr>
          <p:nvPr>
            <p:ph type="ftr" sz="quarter" idx="10"/>
          </p:nvPr>
        </p:nvSpPr>
        <p:spPr/>
        <p:txBody>
          <a:bodyPr/>
          <a:lstStyle/>
          <a:p>
            <a:pPr>
              <a:defRPr/>
            </a:pPr>
            <a:r>
              <a:rPr lang="zh-CN" altLang="en-US"/>
              <a:t>扩展语句压缩语段</a:t>
            </a:r>
          </a:p>
        </p:txBody>
      </p:sp>
      <p:sp>
        <p:nvSpPr>
          <p:cNvPr id="6" name="页眉占位符 5"/>
          <p:cNvSpPr>
            <a:spLocks noGrp="1"/>
          </p:cNvSpPr>
          <p:nvPr>
            <p:ph type="hdr" sz="quarter" idx="11"/>
          </p:nvPr>
        </p:nvSpPr>
        <p:spPr/>
        <p:txBody>
          <a:bodyPr/>
          <a:lstStyle/>
          <a:p>
            <a:pPr>
              <a:defRPr/>
            </a:pPr>
            <a:r>
              <a:rPr lang="zh-CN" altLang="en-US"/>
              <a:t>语言文字运用</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2050" name="标题 2049"/>
          <p:cNvSpPr/>
          <p:nvPr>
            <p:ph type="ctrTitle" sz="quarter"/>
          </p:nvPr>
        </p:nvSpPr>
        <p:spPr>
          <a:xfrm>
            <a:off x="914400" y="2822575"/>
            <a:ext cx="10363200" cy="1470025"/>
          </a:xfrm>
          <a:prstGeom prst="rect">
            <a:avLst/>
          </a:prstGeom>
          <a:noFill/>
          <a:ln w="9525">
            <a:noFill/>
            <a:miter/>
          </a:ln>
        </p:spPr>
        <p:txBody>
          <a:bodyPr lIns="92075" tIns="46038" rIns="92075" bIns="46038" anchor="ctr"/>
          <a:lstStyle>
            <a:lvl1pPr lvl="0">
              <a:defRPr sz="4800" b="1" kern="1200">
                <a:effectLst>
                  <a:outerShdw blurRad="38100" dist="38100" dir="2700000">
                    <a:srgbClr val="000000"/>
                  </a:outerShdw>
                </a:effectLst>
              </a:defRPr>
            </a:lvl1pPr>
          </a:lstStyle>
          <a:p>
            <a:pPr lvl="0"/>
            <a:r>
              <a:rPr lang="zh-CN" altLang="en-US"/>
              <a:t>单击此处编辑母版标题样式</a:t>
            </a:r>
            <a:endParaRPr lang="zh-CN" altLang="en-US"/>
          </a:p>
        </p:txBody>
      </p:sp>
      <p:sp>
        <p:nvSpPr>
          <p:cNvPr id="2051" name="副标题 2050"/>
          <p:cNvSpPr/>
          <p:nvPr>
            <p:ph type="subTitle" sz="quarter" idx="1"/>
          </p:nvPr>
        </p:nvSpPr>
        <p:spPr>
          <a:xfrm>
            <a:off x="1871133" y="4365625"/>
            <a:ext cx="8534400" cy="1223963"/>
          </a:xfrm>
          <a:prstGeom prst="rect">
            <a:avLst/>
          </a:prstGeom>
          <a:noFill/>
          <a:ln w="9525">
            <a:noFill/>
            <a:miter/>
          </a:ln>
        </p:spPr>
        <p:txBody>
          <a:bodyPr lIns="92075" tIns="46038" rIns="92075" bIns="46038"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quarter" idx="2"/>
          </p:nvPr>
        </p:nvSpPr>
        <p:spPr>
          <a:xfrm>
            <a:off x="609600" y="6245225"/>
            <a:ext cx="2844800" cy="476250"/>
          </a:xfrm>
          <a:prstGeom prst="rect">
            <a:avLst/>
          </a:prstGeom>
          <a:noFill/>
          <a:ln w="9525">
            <a:noFill/>
            <a:miter/>
          </a:ln>
        </p:spPr>
        <p:txBody>
          <a:bodyPr lIns="92075" tIns="46038" rIns="92075" bIns="46038" anchor="t"/>
          <a:p>
            <a:endParaRPr lang="zh-CN" altLang="en-US"/>
          </a:p>
        </p:txBody>
      </p:sp>
      <p:sp>
        <p:nvSpPr>
          <p:cNvPr id="2053" name="页脚占位符 2052"/>
          <p:cNvSpPr/>
          <p:nvPr>
            <p:ph type="ftr" sz="quarter" idx="3"/>
          </p:nvPr>
        </p:nvSpPr>
        <p:spPr>
          <a:xfrm>
            <a:off x="4165600" y="6245225"/>
            <a:ext cx="3860800" cy="476250"/>
          </a:xfrm>
          <a:prstGeom prst="rect">
            <a:avLst/>
          </a:prstGeom>
          <a:noFill/>
          <a:ln w="9525">
            <a:noFill/>
            <a:miter/>
          </a:ln>
        </p:spPr>
        <p:txBody>
          <a:bodyPr lIns="92075" tIns="46038" rIns="92075" bIns="46038" anchor="t"/>
          <a:p>
            <a:endParaRPr lang="zh-CN"/>
          </a:p>
        </p:txBody>
      </p:sp>
      <p:sp>
        <p:nvSpPr>
          <p:cNvPr id="2054" name="灯片编号占位符 2053"/>
          <p:cNvSpPr/>
          <p:nvPr>
            <p:ph type="sldNum" sz="quarter" idx="4"/>
          </p:nvPr>
        </p:nvSpPr>
        <p:spPr>
          <a:xfrm>
            <a:off x="8737600" y="6245225"/>
            <a:ext cx="2844800" cy="476250"/>
          </a:xfrm>
          <a:prstGeom prst="rect">
            <a:avLst/>
          </a:prstGeom>
          <a:noFill/>
          <a:ln w="9525">
            <a:noFill/>
            <a:miter/>
          </a:ln>
        </p:spPr>
        <p:txBody>
          <a:bodyPr lIns="92075" tIns="46038" rIns="92075" bIns="46038" anchor="t"/>
          <a:p>
            <a:fld id="{9A0DB2DC-4C9A-4742-B13C-FB6460FD3503}" type="slidenum">
              <a:rPr lang="zh-CN"/>
            </a:fld>
            <a:endParaRPr lang="zh-CN"/>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414338"/>
            <a:ext cx="2743200" cy="58229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414338"/>
            <a:ext cx="8070573" cy="58229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p>
        </p:txBody>
      </p:sp>
      <p:sp>
        <p:nvSpPr>
          <p:cNvPr id="3" name="日期占位符 2"/>
          <p:cNvSpPr>
            <a:spLocks noGrp="1"/>
          </p:cNvSpPr>
          <p:nvPr>
            <p:ph type="dt" sz="half" idx="10"/>
          </p:nvPr>
        </p:nvSpPr>
        <p:spPr>
          <a:xfrm>
            <a:off x="609600" y="6356350"/>
            <a:ext cx="2844800" cy="365125"/>
          </a:xfrm>
        </p:spPr>
        <p:txBody>
          <a:bodyPr/>
          <a:lstStyle/>
          <a:p>
            <a:pPr>
              <a:defRPr/>
            </a:pPr>
            <a:fld id="{19F9726A-4BF6-4234-9863-8D79C85AA615}" type="datetimeFigureOut">
              <a:rPr lang="zh-CN" altLang="en-US" smtClean="0"/>
            </a:fld>
            <a:endParaRPr lang="zh-CN" altLang="en-US"/>
          </a:p>
        </p:txBody>
      </p:sp>
      <p:sp>
        <p:nvSpPr>
          <p:cNvPr id="4" name="页脚占位符 3"/>
          <p:cNvSpPr>
            <a:spLocks noGrp="1"/>
          </p:cNvSpPr>
          <p:nvPr>
            <p:ph type="ftr" sz="quarter" idx="11"/>
          </p:nvPr>
        </p:nvSpPr>
        <p:spPr>
          <a:xfrm>
            <a:off x="4165600" y="6356350"/>
            <a:ext cx="3860800" cy="365125"/>
          </a:xfrm>
        </p:spPr>
        <p:txBody>
          <a:bodyPr/>
          <a:lstStyle/>
          <a:p>
            <a:pPr>
              <a:defRPr/>
            </a:pPr>
            <a:endParaRPr lang="zh-CN" altLang="en-US"/>
          </a:p>
        </p:txBody>
      </p:sp>
      <p:sp>
        <p:nvSpPr>
          <p:cNvPr id="5" name="灯片编号占位符 4"/>
          <p:cNvSpPr>
            <a:spLocks noGrp="1"/>
          </p:cNvSpPr>
          <p:nvPr>
            <p:ph type="sldNum" sz="quarter" idx="12"/>
          </p:nvPr>
        </p:nvSpPr>
        <p:spPr>
          <a:xfrm>
            <a:off x="8737600" y="6356350"/>
            <a:ext cx="2844800" cy="365125"/>
          </a:xfrm>
        </p:spPr>
        <p:txBody>
          <a:bodyPr/>
          <a:lstStyle/>
          <a:p>
            <a:pPr>
              <a:defRPr/>
            </a:pPr>
            <a:fld id="{C8952831-74CA-4A44-A2E9-3428F4A27E4B}" type="slidenum">
              <a:rPr lang="zh-CN" altLang="en-US" smtClean="0"/>
            </a:fld>
            <a:endParaRPr lang="zh-CN" altLang="en-US"/>
          </a:p>
        </p:txBody>
      </p:sp>
    </p:spTree>
  </p:cSld>
  <p:clrMapOvr>
    <a:masterClrMapping/>
  </p:clrMapOvr>
  <p:transition spd="med">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fld id="{E4786272-7BF8-4C50-A143-AAAC8C0F2887}" type="datetimeFigureOut">
              <a:rPr lang="zh-CN" altLang="en-US" smtClean="0"/>
            </a:fld>
            <a:endParaRPr lang="zh-CN" altLang="en-US"/>
          </a:p>
        </p:txBody>
      </p:sp>
      <p:sp>
        <p:nvSpPr>
          <p:cNvPr id="5" name="页脚占位符 4"/>
          <p:cNvSpPr>
            <a:spLocks noGrp="1"/>
          </p:cNvSpPr>
          <p:nvPr>
            <p:ph type="ftr" sz="quarter" idx="11"/>
          </p:nvPr>
        </p:nvSpPr>
        <p:spPr/>
        <p:txBody>
          <a:bodyPr/>
          <a:lstStyle/>
          <a:p>
            <a:pPr>
              <a:defRPr/>
            </a:pPr>
            <a:endParaRPr lang="zh-CN" altLang="en-US"/>
          </a:p>
        </p:txBody>
      </p:sp>
      <p:sp>
        <p:nvSpPr>
          <p:cNvPr id="6" name="灯片编号占位符 5"/>
          <p:cNvSpPr>
            <a:spLocks noGrp="1"/>
          </p:cNvSpPr>
          <p:nvPr>
            <p:ph type="sldNum" sz="quarter" idx="12"/>
          </p:nvPr>
        </p:nvSpPr>
        <p:spPr/>
        <p:txBody>
          <a:bodyPr/>
          <a:lstStyle/>
          <a:p>
            <a:pPr>
              <a:defRPr/>
            </a:pPr>
            <a:fld id="{A16E419C-A8DE-4B08-BE16-52ADB6E47033}" type="slidenum">
              <a:rPr lang="zh-CN" altLang="en-US" smtClean="0"/>
            </a:fld>
            <a:endParaRPr lang="zh-CN" altLang="en-US"/>
          </a:p>
        </p:txBody>
      </p:sp>
    </p:spTree>
  </p:cSld>
  <p:clrMapOvr>
    <a:masterClrMapping/>
  </p:clrMapOvr>
  <p:transition spd="med">
    <p:random/>
  </p:transition>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711325"/>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fld id="{9900804C-AC26-4E0D-A685-DBD84FF7B97E}" type="datetimeFigureOut">
              <a:rPr lang="zh-CN" altLang="en-US" smtClean="0"/>
            </a:fld>
            <a:endParaRPr lang="zh-CN" altLang="en-US"/>
          </a:p>
        </p:txBody>
      </p:sp>
      <p:sp>
        <p:nvSpPr>
          <p:cNvPr id="3" name="页脚占位符 2"/>
          <p:cNvSpPr>
            <a:spLocks noGrp="1"/>
          </p:cNvSpPr>
          <p:nvPr>
            <p:ph type="ftr" sz="quarter" idx="11"/>
          </p:nvPr>
        </p:nvSpPr>
        <p:spPr/>
        <p:txBody>
          <a:bodyPr/>
          <a:lstStyle/>
          <a:p>
            <a:pPr>
              <a:defRPr/>
            </a:pPr>
            <a:endParaRPr lang="zh-CN" altLang="en-US"/>
          </a:p>
        </p:txBody>
      </p:sp>
      <p:sp>
        <p:nvSpPr>
          <p:cNvPr id="4" name="灯片编号占位符 3"/>
          <p:cNvSpPr>
            <a:spLocks noGrp="1"/>
          </p:cNvSpPr>
          <p:nvPr>
            <p:ph type="sldNum" sz="quarter" idx="12"/>
          </p:nvPr>
        </p:nvSpPr>
        <p:spPr/>
        <p:txBody>
          <a:bodyPr/>
          <a:lstStyle/>
          <a:p>
            <a:pPr>
              <a:defRPr/>
            </a:pPr>
            <a:fld id="{09341F02-5AA4-4B89-A1F8-7056E15192B8}" type="slidenum">
              <a:rPr lang="zh-CN" altLang="en-US" smtClean="0"/>
            </a:fld>
            <a:endParaRPr lang="zh-CN" altLang="en-US"/>
          </a:p>
        </p:txBody>
      </p:sp>
    </p:spTree>
  </p:cSld>
  <p:clrMapOvr>
    <a:masterClrMapping/>
  </p:clrMapOvr>
  <p:transition spd="med">
    <p:random/>
  </p:transition>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1026" name="标题 1025"/>
          <p:cNvSpPr/>
          <p:nvPr>
            <p:ph type="title"/>
          </p:nvPr>
        </p:nvSpPr>
        <p:spPr>
          <a:xfrm>
            <a:off x="609600" y="414338"/>
            <a:ext cx="10972800" cy="1143000"/>
          </a:xfrm>
          <a:prstGeom prst="rect">
            <a:avLst/>
          </a:prstGeom>
          <a:noFill/>
          <a:ln w="9525">
            <a:noFill/>
            <a:miter/>
          </a:ln>
        </p:spPr>
        <p:txBody>
          <a:bodyPr lIns="92075" tIns="46038" rIns="92075" bIns="46038" anchor="ctr"/>
          <a:p>
            <a:pPr lvl="0"/>
            <a:r>
              <a:rPr lang="zh-CN" altLang="en-US"/>
              <a:t>单击此处编辑母版标题样式</a:t>
            </a:r>
            <a:endParaRPr lang="zh-CN" altLang="en-US"/>
          </a:p>
        </p:txBody>
      </p:sp>
      <p:sp>
        <p:nvSpPr>
          <p:cNvPr id="1027" name="文本占位符 1026"/>
          <p:cNvSpPr/>
          <p:nvPr>
            <p:ph type="body" idx="1"/>
          </p:nvPr>
        </p:nvSpPr>
        <p:spPr>
          <a:xfrm>
            <a:off x="609600" y="1711325"/>
            <a:ext cx="10972800" cy="4525963"/>
          </a:xfrm>
          <a:prstGeom prst="rect">
            <a:avLst/>
          </a:prstGeom>
          <a:noFill/>
          <a:ln w="9525">
            <a:noFill/>
            <a:miter/>
          </a:ln>
        </p:spPr>
        <p:txBody>
          <a:bodyPr lIns="92075" tIns="46038" rIns="92075" bIns="46038"/>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p:nvPr>
            <p:ph type="dt" sz="half" idx="2"/>
          </p:nvPr>
        </p:nvSpPr>
        <p:spPr>
          <a:xfrm>
            <a:off x="609600" y="6265863"/>
            <a:ext cx="2844800" cy="476250"/>
          </a:xfrm>
          <a:prstGeom prst="rect">
            <a:avLst/>
          </a:prstGeom>
          <a:noFill/>
          <a:ln w="9525">
            <a:noFill/>
            <a:miter/>
          </a:ln>
        </p:spPr>
        <p:txBody>
          <a:bodyPr lIns="92075" tIns="46038" rIns="92075" bIns="46038"/>
          <a:lstStyle>
            <a:lvl1pPr>
              <a:defRPr sz="1400"/>
            </a:lvl1pPr>
          </a:lstStyle>
          <a:p>
            <a:pPr lvl="0"/>
            <a:endParaRPr lang="zh-CN" altLang="en-US"/>
          </a:p>
        </p:txBody>
      </p:sp>
      <p:sp>
        <p:nvSpPr>
          <p:cNvPr id="1029" name="页脚占位符 1028"/>
          <p:cNvSpPr/>
          <p:nvPr>
            <p:ph type="ftr" sz="quarter" idx="3"/>
          </p:nvPr>
        </p:nvSpPr>
        <p:spPr>
          <a:xfrm>
            <a:off x="4165600" y="6265863"/>
            <a:ext cx="3860800" cy="476250"/>
          </a:xfrm>
          <a:prstGeom prst="rect">
            <a:avLst/>
          </a:prstGeom>
          <a:noFill/>
          <a:ln w="9525">
            <a:noFill/>
            <a:miter/>
          </a:ln>
        </p:spPr>
        <p:txBody>
          <a:bodyPr lIns="92075" tIns="46038" rIns="92075" bIns="46038"/>
          <a:lstStyle>
            <a:lvl1pPr algn="ctr">
              <a:defRPr sz="1400"/>
            </a:lvl1pPr>
          </a:lstStyle>
          <a:p>
            <a:pPr lvl="0"/>
            <a:endParaRPr lang="zh-CN"/>
          </a:p>
        </p:txBody>
      </p:sp>
      <p:sp>
        <p:nvSpPr>
          <p:cNvPr id="1030" name="灯片编号占位符 1029"/>
          <p:cNvSpPr/>
          <p:nvPr>
            <p:ph type="sldNum" sz="quarter" idx="4"/>
          </p:nvPr>
        </p:nvSpPr>
        <p:spPr>
          <a:xfrm>
            <a:off x="8737600" y="6265863"/>
            <a:ext cx="2844800" cy="476250"/>
          </a:xfrm>
          <a:prstGeom prst="rect">
            <a:avLst/>
          </a:prstGeom>
          <a:noFill/>
          <a:ln w="9525">
            <a:noFill/>
            <a:miter/>
          </a:ln>
        </p:spPr>
        <p:txBody>
          <a:bodyPr lIns="92075" tIns="46038" rIns="92075" bIns="46038"/>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bg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bg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bg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bg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bg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0.png"/><Relationship Id="rId1" Type="http://schemas.openxmlformats.org/officeDocument/2006/relationships/image" Target="../media/image9.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openxmlformats.org/officeDocument/2006/relationships/slide" Target="slide54.xml"/><Relationship Id="rId5" Type="http://schemas.openxmlformats.org/officeDocument/2006/relationships/slide" Target="slide48.xml"/><Relationship Id="rId4" Type="http://schemas.openxmlformats.org/officeDocument/2006/relationships/slide" Target="slide44.xml"/><Relationship Id="rId3" Type="http://schemas.openxmlformats.org/officeDocument/2006/relationships/slide" Target="slide22.xml"/><Relationship Id="rId2" Type="http://schemas.openxmlformats.org/officeDocument/2006/relationships/slide" Target="slide4.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3.jpeg"/><Relationship Id="rId2" Type="http://schemas.openxmlformats.org/officeDocument/2006/relationships/slide" Target="slide4.xml"/><Relationship Id="rId1" Type="http://schemas.openxmlformats.org/officeDocument/2006/relationships/slide" Target="slide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 Target="slide4.xml"/><Relationship Id="rId1" Type="http://schemas.openxmlformats.org/officeDocument/2006/relationships/slide" Target="slide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4.jpeg"/><Relationship Id="rId2" Type="http://schemas.openxmlformats.org/officeDocument/2006/relationships/slide" Target="slide4.xml"/><Relationship Id="rId1" Type="http://schemas.openxmlformats.org/officeDocument/2006/relationships/slide" Target="slide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jpe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3797935" y="2145665"/>
            <a:ext cx="4655820" cy="922020"/>
          </a:xfrm>
          <a:prstGeom prst="rect">
            <a:avLst/>
          </a:prstGeom>
          <a:noFill/>
        </p:spPr>
        <p:txBody>
          <a:bodyPr wrap="square" rtlCol="0">
            <a:spAutoFit/>
          </a:bodyPr>
          <a:lstStyle/>
          <a:p>
            <a:pPr algn="ctr"/>
            <a:r>
              <a:rPr lang="zh-CN" altLang="en-US" sz="5400" dirty="0">
                <a:solidFill>
                  <a:schemeClr val="bg1"/>
                </a:solidFill>
                <a:latin typeface="+mn-ea"/>
                <a:cs typeface="Heiti SC Light"/>
              </a:rPr>
              <a:t>语言文字应用</a:t>
            </a:r>
          </a:p>
        </p:txBody>
      </p:sp>
      <p:sp>
        <p:nvSpPr>
          <p:cNvPr id="4" name="TextBox 7"/>
          <p:cNvSpPr txBox="1"/>
          <p:nvPr/>
        </p:nvSpPr>
        <p:spPr>
          <a:xfrm>
            <a:off x="3630295" y="3429000"/>
            <a:ext cx="5050790" cy="768350"/>
          </a:xfrm>
          <a:prstGeom prst="rect">
            <a:avLst/>
          </a:prstGeom>
          <a:noFill/>
        </p:spPr>
        <p:txBody>
          <a:bodyPr wrap="square" rtlCol="0">
            <a:spAutoFit/>
          </a:bodyPr>
          <a:lstStyle/>
          <a:p>
            <a:pPr marL="571500" indent="-571500" algn="ctr">
              <a:buFont typeface="Wingdings" pitchFamily="2" charset="2"/>
              <a:buChar char="u"/>
            </a:pPr>
            <a:r>
              <a:rPr lang="zh-CN" altLang="en-US" sz="4400" dirty="0">
                <a:solidFill>
                  <a:schemeClr val="bg1"/>
                </a:solidFill>
                <a:latin typeface="黑体" pitchFamily="49" charset="-122"/>
                <a:ea typeface="黑体" pitchFamily="49" charset="-122"/>
                <a:cs typeface="Heiti SC Light"/>
              </a:rPr>
              <a:t>专题</a:t>
            </a:r>
            <a:r>
              <a:rPr lang="en-US" altLang="zh-CN" sz="4400" dirty="0">
                <a:solidFill>
                  <a:schemeClr val="bg1"/>
                </a:solidFill>
                <a:latin typeface="黑体" pitchFamily="49" charset="-122"/>
                <a:ea typeface="黑体" pitchFamily="49" charset="-122"/>
                <a:cs typeface="Heiti SC Light"/>
              </a:rPr>
              <a:t>6  </a:t>
            </a:r>
            <a:r>
              <a:rPr lang="zh-CN" altLang="en-US" sz="4400" dirty="0">
                <a:solidFill>
                  <a:schemeClr val="bg1"/>
                </a:solidFill>
                <a:latin typeface="黑体" pitchFamily="49" charset="-122"/>
                <a:ea typeface="黑体" pitchFamily="49" charset="-122"/>
                <a:cs typeface="Heiti SC Light"/>
              </a:rPr>
              <a:t>图文转换</a:t>
            </a:r>
          </a:p>
        </p:txBody>
      </p:sp>
      <p:pic>
        <p:nvPicPr>
          <p:cNvPr id="5" name="Picture 2" descr="C:\Users\Administrator\Desktop\20150729224309_tyEAe.jpeg20150729224309_tyEAe"/>
          <p:cNvPicPr>
            <a:picLocks noChangeAspect="1" noChangeArrowheads="1"/>
          </p:cNvPicPr>
          <p:nvPr/>
        </p:nvPicPr>
        <p:blipFill>
          <a:blip r:embed="rId1" cstate="print"/>
          <a:srcRect l="9024" t="9151" b="9455"/>
          <a:stretch>
            <a:fillRect/>
          </a:stretch>
        </p:blipFill>
        <p:spPr bwMode="auto">
          <a:xfrm>
            <a:off x="9192344" y="3933056"/>
            <a:ext cx="2103120" cy="238061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746859" y="1083306"/>
            <a:ext cx="8445500" cy="5476875"/>
            <a:chOff x="857224" y="2857496"/>
            <a:chExt cx="8445500" cy="5476875"/>
          </a:xfrm>
        </p:grpSpPr>
        <p:sp>
          <p:nvSpPr>
            <p:cNvPr id="28" name="TextBox 27"/>
            <p:cNvSpPr txBox="1"/>
            <p:nvPr/>
          </p:nvSpPr>
          <p:spPr>
            <a:xfrm>
              <a:off x="857224" y="3518531"/>
              <a:ext cx="8445500" cy="4815840"/>
            </a:xfrm>
            <a:prstGeom prst="rect">
              <a:avLst/>
            </a:prstGeom>
            <a:noFill/>
          </p:spPr>
          <p:txBody>
            <a:bodyPr wrap="square" rtlCol="0">
              <a:spAutoFit/>
            </a:bodyPr>
            <a:lstStyle/>
            <a:p>
              <a:pPr>
                <a:lnSpc>
                  <a:spcPct val="120000"/>
                </a:lnSpc>
              </a:pPr>
              <a:r>
                <a:rPr lang="zh-CN" altLang="en-US" sz="3200" dirty="0">
                  <a:solidFill>
                    <a:schemeClr val="tx1">
                      <a:lumMod val="75000"/>
                      <a:lumOff val="25000"/>
                    </a:schemeClr>
                  </a:solidFill>
                  <a:latin typeface="+mn-ea"/>
                  <a:ea typeface="+mn-ea"/>
                  <a:cs typeface="Heiti SC Light"/>
                </a:rPr>
                <a:t>欣赏这幅漫画，并说明其寓意。</a:t>
              </a:r>
              <a:endParaRPr lang="zh-CN" altLang="en-US" sz="3200" dirty="0">
                <a:solidFill>
                  <a:schemeClr val="tx1">
                    <a:lumMod val="75000"/>
                    <a:lumOff val="25000"/>
                  </a:schemeClr>
                </a:solidFill>
                <a:latin typeface="+mn-ea"/>
                <a:ea typeface="+mn-ea"/>
                <a:cs typeface="Heiti SC Light"/>
              </a:endParaRPr>
            </a:p>
            <a:p>
              <a:pPr>
                <a:lnSpc>
                  <a:spcPct val="120000"/>
                </a:lnSpc>
              </a:pPr>
              <a:endParaRPr lang="zh-CN" altLang="en-US" sz="3200" dirty="0">
                <a:solidFill>
                  <a:schemeClr val="tx1">
                    <a:lumMod val="75000"/>
                    <a:lumOff val="25000"/>
                  </a:schemeClr>
                </a:solidFill>
                <a:latin typeface="+mn-ea"/>
                <a:ea typeface="+mn-ea"/>
                <a:cs typeface="Heiti SC Light"/>
              </a:endParaRPr>
            </a:p>
            <a:p>
              <a:pPr>
                <a:lnSpc>
                  <a:spcPct val="120000"/>
                </a:lnSpc>
              </a:pPr>
              <a:endParaRPr lang="zh-CN" altLang="en-US" sz="3200" dirty="0">
                <a:solidFill>
                  <a:schemeClr val="tx1">
                    <a:lumMod val="75000"/>
                    <a:lumOff val="25000"/>
                  </a:schemeClr>
                </a:solidFill>
                <a:latin typeface="+mn-ea"/>
                <a:ea typeface="+mn-ea"/>
                <a:cs typeface="Heiti SC Light"/>
              </a:endParaRPr>
            </a:p>
            <a:p>
              <a:pPr>
                <a:lnSpc>
                  <a:spcPct val="120000"/>
                </a:lnSpc>
              </a:pPr>
              <a:endParaRPr lang="zh-CN" altLang="en-US" sz="3200" dirty="0">
                <a:solidFill>
                  <a:schemeClr val="tx1">
                    <a:lumMod val="75000"/>
                    <a:lumOff val="25000"/>
                  </a:schemeClr>
                </a:solidFill>
                <a:latin typeface="+mn-ea"/>
                <a:ea typeface="+mn-ea"/>
                <a:cs typeface="Heiti SC Light"/>
              </a:endParaRPr>
            </a:p>
            <a:p>
              <a:pPr>
                <a:lnSpc>
                  <a:spcPct val="120000"/>
                </a:lnSpc>
              </a:pPr>
              <a:endParaRPr lang="zh-CN" altLang="en-US" sz="3200" dirty="0">
                <a:solidFill>
                  <a:schemeClr val="tx1">
                    <a:lumMod val="75000"/>
                    <a:lumOff val="25000"/>
                  </a:schemeClr>
                </a:solidFill>
                <a:latin typeface="+mn-ea"/>
                <a:ea typeface="+mn-ea"/>
                <a:cs typeface="Heiti SC Light"/>
              </a:endParaRPr>
            </a:p>
            <a:p>
              <a:pPr>
                <a:lnSpc>
                  <a:spcPct val="120000"/>
                </a:lnSpc>
              </a:pPr>
              <a:endParaRPr lang="en-US" altLang="zh-CN" sz="3200" dirty="0">
                <a:solidFill>
                  <a:schemeClr val="tx1">
                    <a:lumMod val="75000"/>
                    <a:lumOff val="25000"/>
                  </a:schemeClr>
                </a:solidFill>
                <a:latin typeface="华文细黑" panose="02010600040101010101" pitchFamily="2" charset="-122"/>
                <a:ea typeface="华文细黑" panose="02010600040101010101" pitchFamily="2" charset="-122"/>
                <a:cs typeface="Heiti SC Light"/>
                <a:sym typeface="+mn-ea"/>
              </a:endParaRPr>
            </a:p>
            <a:p>
              <a:pPr>
                <a:lnSpc>
                  <a:spcPct val="120000"/>
                </a:lnSpc>
              </a:pPr>
              <a:endParaRPr lang="en-US" altLang="zh-CN" sz="3200" dirty="0">
                <a:solidFill>
                  <a:schemeClr val="tx1">
                    <a:lumMod val="75000"/>
                    <a:lumOff val="25000"/>
                  </a:schemeClr>
                </a:solidFill>
                <a:latin typeface="华文新魏" panose="02010800040101010101" pitchFamily="2" charset="-122"/>
                <a:ea typeface="华文新魏" panose="02010800040101010101" pitchFamily="2" charset="-122"/>
                <a:cs typeface="Heiti SC Light"/>
                <a:sym typeface="+mn-ea"/>
              </a:endParaRPr>
            </a:p>
            <a:p>
              <a:pPr>
                <a:lnSpc>
                  <a:spcPct val="120000"/>
                </a:lnSpc>
              </a:pPr>
              <a:r>
                <a:rPr lang="en-US" altLang="zh-CN" sz="3200" dirty="0">
                  <a:solidFill>
                    <a:schemeClr val="tx1">
                      <a:lumMod val="75000"/>
                      <a:lumOff val="25000"/>
                    </a:schemeClr>
                  </a:solidFill>
                  <a:latin typeface="华文新魏" panose="02010800040101010101" pitchFamily="2" charset="-122"/>
                  <a:ea typeface="华文新魏" panose="02010800040101010101" pitchFamily="2" charset="-122"/>
                  <a:cs typeface="Heiti SC Light"/>
                  <a:sym typeface="+mn-ea"/>
                </a:rPr>
                <a:t>________________________________________</a:t>
              </a:r>
              <a:endParaRPr lang="zh-CN" altLang="en-US" sz="3200" dirty="0">
                <a:solidFill>
                  <a:schemeClr val="tx1">
                    <a:lumMod val="75000"/>
                    <a:lumOff val="25000"/>
                  </a:schemeClr>
                </a:solidFill>
                <a:latin typeface="华文新魏" panose="02010800040101010101" pitchFamily="2" charset="-122"/>
                <a:ea typeface="华文新魏" panose="02010800040101010101" pitchFamily="2" charset="-122"/>
                <a:cs typeface="Heiti SC Light"/>
              </a:endParaRPr>
            </a:p>
          </p:txBody>
        </p:sp>
        <p:sp>
          <p:nvSpPr>
            <p:cNvPr id="29" name="文本框 15"/>
            <p:cNvSpPr txBox="1"/>
            <p:nvPr/>
          </p:nvSpPr>
          <p:spPr>
            <a:xfrm>
              <a:off x="857224" y="2857496"/>
              <a:ext cx="1243965"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cs typeface="Heiti SC Light"/>
                </a:rPr>
                <a:t>例题</a:t>
              </a:r>
              <a:r>
                <a:rPr kumimoji="1" lang="en-US" altLang="zh-CN" sz="3200" dirty="0">
                  <a:solidFill>
                    <a:schemeClr val="tx1"/>
                  </a:solidFill>
                  <a:latin typeface="黑体" pitchFamily="49" charset="-122"/>
                  <a:ea typeface="黑体" pitchFamily="49" charset="-122"/>
                  <a:cs typeface="Heiti SC Light"/>
                </a:rPr>
                <a:t>1</a:t>
              </a:r>
            </a:p>
          </p:txBody>
        </p:sp>
      </p:grpSp>
      <p:pic>
        <p:nvPicPr>
          <p:cNvPr id="4" name="Picture 2"/>
          <p:cNvPicPr>
            <a:picLocks noChangeAspect="1" noChangeArrowheads="1"/>
          </p:cNvPicPr>
          <p:nvPr/>
        </p:nvPicPr>
        <p:blipFill>
          <a:blip r:embed="rId1" cstate="print"/>
          <a:srcRect/>
          <a:stretch>
            <a:fillRect/>
          </a:stretch>
        </p:blipFill>
        <p:spPr bwMode="auto">
          <a:xfrm>
            <a:off x="1872615" y="2522855"/>
            <a:ext cx="4937125" cy="3116580"/>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1870073" y="3423225"/>
            <a:ext cx="8684895" cy="3063166"/>
            <a:chOff x="5076030" y="1713730"/>
            <a:chExt cx="2357454" cy="2293814"/>
          </a:xfrm>
        </p:grpSpPr>
        <p:sp>
          <p:nvSpPr>
            <p:cNvPr id="32" name="TextBox 31"/>
            <p:cNvSpPr txBox="1"/>
            <p:nvPr/>
          </p:nvSpPr>
          <p:spPr>
            <a:xfrm>
              <a:off x="5076030" y="2095511"/>
              <a:ext cx="2357454" cy="1912033"/>
            </a:xfrm>
            <a:prstGeom prst="rect">
              <a:avLst/>
            </a:prstGeom>
            <a:noFill/>
          </p:spPr>
          <p:txBody>
            <a:bodyPr wrap="square" rtlCol="0">
              <a:spAutoFit/>
            </a:bodyPr>
            <a:lstStyle/>
            <a:p>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画面中二人，一人头上只长了小苗，但两手却放在后面，一副趾高气扬的样子；另一人的头上垂下了沉甸甸的稻穗，夹着书，但非常谦虚谨慎。漫画中的“学问”二字表明了作者讽刺的内容。作者以此来批评学术中的不正之风。</a:t>
              </a:r>
            </a:p>
          </p:txBody>
        </p:sp>
        <p:sp>
          <p:nvSpPr>
            <p:cNvPr id="33" name="文本框 19"/>
            <p:cNvSpPr txBox="1"/>
            <p:nvPr/>
          </p:nvSpPr>
          <p:spPr>
            <a:xfrm>
              <a:off x="5076030" y="1713730"/>
              <a:ext cx="345767" cy="436995"/>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grpSp>
      <p:sp>
        <p:nvSpPr>
          <p:cNvPr id="35" name="TextBox 34"/>
          <p:cNvSpPr txBox="1"/>
          <p:nvPr/>
        </p:nvSpPr>
        <p:spPr>
          <a:xfrm>
            <a:off x="1727517" y="1367790"/>
            <a:ext cx="8736965" cy="2061210"/>
          </a:xfrm>
          <a:prstGeom prst="rect">
            <a:avLst/>
          </a:prstGeom>
          <a:noFill/>
        </p:spPr>
        <p:txBody>
          <a:bodyPr wrap="square" rtlCol="0">
            <a:spAutoFit/>
          </a:bodyPr>
          <a:lstStyle/>
          <a:p>
            <a:pPr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bg1"/>
                </a:solidFill>
                <a:latin typeface="+mj-ea"/>
                <a:ea typeface="+mj-ea"/>
                <a:cs typeface="Heiti SC Light"/>
              </a:rPr>
              <a:t>①批评某些不学无术却喜欢摆架子的人；②赞扬具有真才实学却谦虚谨慎的人；③批评一种不正常的社会现象：不学无术之徒反倒对饱学之士颐指气使。</a:t>
            </a:r>
          </a:p>
        </p:txBody>
      </p:sp>
      <p:sp>
        <p:nvSpPr>
          <p:cNvPr id="6" name="文本框 17"/>
          <p:cNvSpPr txBox="1"/>
          <p:nvPr/>
        </p:nvSpPr>
        <p:spPr>
          <a:xfrm>
            <a:off x="1946273" y="790001"/>
            <a:ext cx="1121410" cy="583565"/>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blinds(horizontal)">
                                      <p:cBhvr>
                                        <p:cTn id="1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786890" y="764704"/>
            <a:ext cx="8746490" cy="5521937"/>
            <a:chOff x="603540" y="1276335"/>
            <a:chExt cx="8746490" cy="5521937"/>
          </a:xfrm>
        </p:grpSpPr>
        <p:sp>
          <p:nvSpPr>
            <p:cNvPr id="3" name="TextBox 2"/>
            <p:cNvSpPr txBox="1"/>
            <p:nvPr/>
          </p:nvSpPr>
          <p:spPr>
            <a:xfrm>
              <a:off x="603540" y="1882737"/>
              <a:ext cx="8746490" cy="4915535"/>
            </a:xfrm>
            <a:prstGeom prst="rect">
              <a:avLst/>
            </a:prstGeom>
            <a:noFill/>
            <a:ln>
              <a:solidFill>
                <a:schemeClr val="bg1"/>
              </a:solidFill>
            </a:ln>
          </p:spPr>
          <p:txBody>
            <a:bodyPr wrap="square" rtlCol="0">
              <a:spAutoFit/>
            </a:bodyPr>
            <a:lstStyle/>
            <a:p>
              <a:pPr>
                <a:lnSpc>
                  <a:spcPct val="120000"/>
                </a:lnSpc>
              </a:pPr>
              <a:r>
                <a:rPr lang="zh-CN" altLang="en-US" sz="3200" dirty="0">
                  <a:solidFill>
                    <a:schemeClr val="tx1">
                      <a:lumMod val="75000"/>
                      <a:lumOff val="25000"/>
                    </a:schemeClr>
                  </a:solidFill>
                  <a:latin typeface="宋体" pitchFamily="2" charset="-122"/>
                  <a:ea typeface="宋体" pitchFamily="2" charset="-122"/>
                  <a:cs typeface="Heiti SC Light"/>
                </a:rPr>
                <a:t>请说明下面这幅漫画的内容及其寓意。（不超过</a:t>
              </a:r>
              <a:r>
                <a:rPr lang="en-US" altLang="zh-CN" sz="3200" dirty="0">
                  <a:solidFill>
                    <a:schemeClr val="tx1">
                      <a:lumMod val="75000"/>
                      <a:lumOff val="25000"/>
                    </a:schemeClr>
                  </a:solidFill>
                  <a:latin typeface="宋体" pitchFamily="2" charset="-122"/>
                  <a:ea typeface="宋体" pitchFamily="2" charset="-122"/>
                  <a:cs typeface="Heiti SC Light"/>
                </a:rPr>
                <a:t>65</a:t>
              </a:r>
              <a:r>
                <a:rPr lang="zh-CN" altLang="en-US" sz="3200" dirty="0">
                  <a:solidFill>
                    <a:schemeClr val="tx1">
                      <a:lumMod val="75000"/>
                      <a:lumOff val="25000"/>
                    </a:schemeClr>
                  </a:solidFill>
                  <a:latin typeface="宋体" pitchFamily="2" charset="-122"/>
                  <a:ea typeface="宋体" pitchFamily="2" charset="-122"/>
                  <a:cs typeface="Heiti SC Light"/>
                </a:rPr>
                <a:t>个字）</a:t>
              </a:r>
              <a:endParaRPr lang="en-US" altLang="zh-CN" sz="3200" dirty="0">
                <a:solidFill>
                  <a:schemeClr val="tx1">
                    <a:lumMod val="75000"/>
                    <a:lumOff val="25000"/>
                  </a:schemeClr>
                </a:solidFill>
                <a:latin typeface="宋体" pitchFamily="2" charset="-122"/>
                <a:ea typeface="宋体" pitchFamily="2" charset="-122"/>
                <a:cs typeface="Heiti SC Light"/>
              </a:endParaRPr>
            </a:p>
            <a:p>
              <a:pPr>
                <a:lnSpc>
                  <a:spcPct val="120000"/>
                </a:lnSpc>
              </a:pPr>
              <a:endParaRPr lang="en-US" altLang="zh-CN" sz="3200" dirty="0">
                <a:solidFill>
                  <a:srgbClr val="00B050"/>
                </a:solidFill>
                <a:latin typeface="+mn-ea"/>
                <a:ea typeface="+mn-ea"/>
              </a:endParaRPr>
            </a:p>
            <a:p>
              <a:pPr>
                <a:lnSpc>
                  <a:spcPct val="120000"/>
                </a:lnSpc>
              </a:pPr>
              <a:endParaRPr lang="en-US" altLang="zh-CN" sz="3200" dirty="0">
                <a:solidFill>
                  <a:srgbClr val="00B050"/>
                </a:solidFill>
                <a:latin typeface="+mn-ea"/>
                <a:ea typeface="+mn-ea"/>
              </a:endParaRPr>
            </a:p>
            <a:p>
              <a:endParaRPr lang="en-US" altLang="zh-CN" sz="3200" dirty="0">
                <a:solidFill>
                  <a:srgbClr val="00B050"/>
                </a:solidFill>
                <a:latin typeface="+mn-ea"/>
                <a:ea typeface="+mn-ea"/>
              </a:endParaRPr>
            </a:p>
            <a:p>
              <a:endParaRPr lang="en-US" altLang="zh-CN" sz="3200" dirty="0">
                <a:solidFill>
                  <a:srgbClr val="00B050"/>
                </a:solidFill>
                <a:latin typeface="+mn-ea"/>
                <a:ea typeface="+mn-ea"/>
              </a:endParaRPr>
            </a:p>
            <a:p>
              <a:endParaRPr lang="en-US" altLang="zh-CN" sz="3200" dirty="0">
                <a:solidFill>
                  <a:srgbClr val="00B050"/>
                </a:solidFill>
                <a:latin typeface="+mn-ea"/>
                <a:ea typeface="+mn-ea"/>
              </a:endParaRPr>
            </a:p>
            <a:p>
              <a:r>
                <a:rPr lang="en-US" altLang="zh-CN" sz="3200" dirty="0">
                  <a:latin typeface="华文新魏" panose="02010800040101010101" pitchFamily="2" charset="-122"/>
                  <a:ea typeface="华文新魏" panose="02010800040101010101" pitchFamily="2" charset="-122"/>
                </a:rPr>
                <a:t>_________________________________</a:t>
              </a:r>
              <a:r>
                <a:rPr lang="en-US" altLang="zh-CN" sz="3200" dirty="0">
                  <a:latin typeface="华文新魏" panose="02010800040101010101" pitchFamily="2" charset="-122"/>
                  <a:ea typeface="华文新魏" panose="02010800040101010101" pitchFamily="2" charset="-122"/>
                  <a:sym typeface="+mn-ea"/>
                </a:rPr>
                <a:t>_________</a:t>
              </a:r>
              <a:endParaRPr lang="en-US" altLang="zh-CN" sz="3200" dirty="0">
                <a:latin typeface="华文新魏" panose="02010800040101010101" pitchFamily="2" charset="-122"/>
                <a:ea typeface="华文新魏" panose="02010800040101010101" pitchFamily="2" charset="-122"/>
                <a:sym typeface="+mn-ea"/>
              </a:endParaRPr>
            </a:p>
            <a:p>
              <a:r>
                <a:rPr lang="en-US" altLang="zh-CN" sz="3200" dirty="0">
                  <a:latin typeface="华文新魏" panose="02010800040101010101" pitchFamily="2" charset="-122"/>
                  <a:ea typeface="华文新魏" panose="02010800040101010101" pitchFamily="2" charset="-122"/>
                  <a:sym typeface="+mn-ea"/>
                </a:rPr>
                <a:t>_________________________________________</a:t>
              </a:r>
              <a:endParaRPr lang="zh-CN" altLang="en-US" sz="3200" dirty="0">
                <a:latin typeface="华文新魏" panose="02010800040101010101" pitchFamily="2" charset="-122"/>
                <a:ea typeface="华文新魏" panose="02010800040101010101" pitchFamily="2" charset="-122"/>
              </a:endParaRPr>
            </a:p>
          </p:txBody>
        </p:sp>
        <p:sp>
          <p:nvSpPr>
            <p:cNvPr id="10" name="文本框 15"/>
            <p:cNvSpPr txBox="1"/>
            <p:nvPr/>
          </p:nvSpPr>
          <p:spPr>
            <a:xfrm>
              <a:off x="603540" y="1276335"/>
              <a:ext cx="130873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2</a:t>
              </a:r>
              <a:endParaRPr kumimoji="1" lang="zh-CN" altLang="en-US" sz="3200" dirty="0">
                <a:solidFill>
                  <a:schemeClr val="tx1">
                    <a:lumMod val="75000"/>
                    <a:lumOff val="25000"/>
                  </a:schemeClr>
                </a:solidFill>
                <a:latin typeface="黑体" pitchFamily="49" charset="-122"/>
                <a:ea typeface="黑体" pitchFamily="49" charset="-122"/>
                <a:cs typeface="Heiti SC Light"/>
              </a:endParaRPr>
            </a:p>
          </p:txBody>
        </p:sp>
      </p:grpSp>
      <p:pic>
        <p:nvPicPr>
          <p:cNvPr id="8" name="Picture 2"/>
          <p:cNvPicPr>
            <a:picLocks noChangeAspect="1" noChangeArrowheads="1"/>
          </p:cNvPicPr>
          <p:nvPr/>
        </p:nvPicPr>
        <p:blipFill>
          <a:blip r:embed="rId1" cstate="print"/>
          <a:srcRect/>
          <a:stretch>
            <a:fillRect/>
          </a:stretch>
        </p:blipFill>
        <p:spPr bwMode="auto">
          <a:xfrm>
            <a:off x="3559175" y="2422525"/>
            <a:ext cx="4028440" cy="2887980"/>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blinds(horizontal)">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6"/>
          <p:cNvGrpSpPr/>
          <p:nvPr/>
        </p:nvGrpSpPr>
        <p:grpSpPr>
          <a:xfrm>
            <a:off x="1720793" y="3717032"/>
            <a:ext cx="8710931" cy="2644774"/>
            <a:chOff x="4852881" y="1807676"/>
            <a:chExt cx="2976035" cy="1305551"/>
          </a:xfrm>
        </p:grpSpPr>
        <p:sp>
          <p:nvSpPr>
            <p:cNvPr id="6" name="TextBox 5"/>
            <p:cNvSpPr txBox="1"/>
            <p:nvPr/>
          </p:nvSpPr>
          <p:spPr>
            <a:xfrm>
              <a:off x="4852881" y="2095743"/>
              <a:ext cx="2976035" cy="1017484"/>
            </a:xfrm>
            <a:prstGeom prst="rect">
              <a:avLst/>
            </a:prstGeom>
            <a:noFill/>
          </p:spPr>
          <p:txBody>
            <a:bodyPr wrap="square" rtlCol="0">
              <a:spAutoFit/>
            </a:bodyPr>
            <a:lstStyle/>
            <a:p>
              <a:r>
                <a:rPr lang="zh-CN" altLang="en-US" sz="3200" dirty="0">
                  <a:solidFill>
                    <a:schemeClr val="bg1"/>
                  </a:solidFill>
                  <a:latin typeface="仿宋" panose="02010609060101010101" pitchFamily="49" charset="-122"/>
                  <a:ea typeface="仿宋" panose="02010609060101010101" pitchFamily="49" charset="-122"/>
                  <a:cs typeface="Heiti SC Light"/>
                </a:rPr>
                <a:t>    漫画内容要按顺序介绍，不能遗漏。漫画的幽默点在于萨马兰奇与奥运五环标志的巧妙结合，因此说明寓意时，只要说出萨马兰奇与奥运的关系即可。</a:t>
              </a:r>
            </a:p>
          </p:txBody>
        </p:sp>
        <p:sp>
          <p:nvSpPr>
            <p:cNvPr id="15" name="文本框 19"/>
            <p:cNvSpPr txBox="1"/>
            <p:nvPr/>
          </p:nvSpPr>
          <p:spPr>
            <a:xfrm>
              <a:off x="4852881" y="1807676"/>
              <a:ext cx="369455" cy="288068"/>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grpSp>
      <p:sp>
        <p:nvSpPr>
          <p:cNvPr id="12" name="TextBox 7"/>
          <p:cNvSpPr txBox="1"/>
          <p:nvPr/>
        </p:nvSpPr>
        <p:spPr>
          <a:xfrm>
            <a:off x="1656044" y="1401763"/>
            <a:ext cx="8865870" cy="2256155"/>
          </a:xfrm>
          <a:prstGeom prst="rect">
            <a:avLst/>
          </a:prstGeom>
          <a:noFill/>
        </p:spPr>
        <p:txBody>
          <a:bodyPr wrap="square" rtlCol="0">
            <a:spAutoFit/>
          </a:bodyPr>
          <a:lstStyle/>
          <a:p>
            <a:pPr>
              <a:lnSpc>
                <a:spcPct val="11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bg1"/>
                </a:solidFill>
                <a:latin typeface="宋体" pitchFamily="2" charset="-122"/>
                <a:cs typeface="Heiti SC Light"/>
              </a:rPr>
              <a:t>内容：漫画由奥运五环标志和萨马兰奇的头像构成，五环中有两环成了萨马兰奇的眼镜。</a:t>
            </a:r>
            <a:endParaRPr lang="zh-CN" altLang="en-US" sz="3200" dirty="0">
              <a:solidFill>
                <a:schemeClr val="bg1"/>
              </a:solidFill>
              <a:latin typeface="宋体" pitchFamily="2" charset="-122"/>
              <a:cs typeface="Heiti SC Light"/>
            </a:endParaRPr>
          </a:p>
          <a:p>
            <a:pPr>
              <a:lnSpc>
                <a:spcPct val="110000"/>
              </a:lnSpc>
            </a:pPr>
            <a:r>
              <a:rPr lang="zh-CN" altLang="en-US" sz="3200" dirty="0">
                <a:solidFill>
                  <a:schemeClr val="bg1"/>
                </a:solidFill>
                <a:latin typeface="宋体" pitchFamily="2" charset="-122"/>
                <a:cs typeface="Heiti SC Light"/>
              </a:rPr>
              <a:t>寓意：萨马兰奇和现代奥运已经融为一体（或：萨马兰奇透过奥运看世界）</a:t>
            </a:r>
            <a:r>
              <a:rPr lang="zh-CN" altLang="en-US" sz="3200" dirty="0">
                <a:solidFill>
                  <a:schemeClr val="bg1"/>
                </a:solidFill>
                <a:latin typeface="宋体" pitchFamily="2" charset="-122"/>
                <a:cs typeface="Heiti SC Light"/>
                <a:sym typeface="+mn-ea"/>
              </a:rPr>
              <a:t>。</a:t>
            </a:r>
            <a:endParaRPr lang="zh-CN" altLang="en-US" sz="3200" dirty="0">
              <a:solidFill>
                <a:schemeClr val="bg1"/>
              </a:solidFill>
              <a:latin typeface="宋体" pitchFamily="2" charset="-122"/>
              <a:cs typeface="Heiti SC Light"/>
            </a:endParaRPr>
          </a:p>
        </p:txBody>
      </p:sp>
      <p:sp>
        <p:nvSpPr>
          <p:cNvPr id="11" name="文本框 17"/>
          <p:cNvSpPr txBox="1"/>
          <p:nvPr/>
        </p:nvSpPr>
        <p:spPr>
          <a:xfrm>
            <a:off x="1698269" y="818196"/>
            <a:ext cx="1082040"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20150729224309_tyEAe.jpeg20150729224309_tyEAe"/>
          <p:cNvPicPr>
            <a:picLocks noChangeAspect="1" noChangeArrowheads="1"/>
          </p:cNvPicPr>
          <p:nvPr/>
        </p:nvPicPr>
        <p:blipFill>
          <a:blip r:embed="rId1" cstate="print"/>
          <a:srcRect l="9024" t="9151" b="9455"/>
          <a:stretch>
            <a:fillRect/>
          </a:stretch>
        </p:blipFill>
        <p:spPr bwMode="auto">
          <a:xfrm>
            <a:off x="9264352" y="3789040"/>
            <a:ext cx="2254250" cy="2552065"/>
          </a:xfrm>
          <a:prstGeom prst="rect">
            <a:avLst/>
          </a:prstGeom>
          <a:noFill/>
        </p:spPr>
      </p:pic>
      <p:grpSp>
        <p:nvGrpSpPr>
          <p:cNvPr id="5" name="组合 19"/>
          <p:cNvGrpSpPr/>
          <p:nvPr/>
        </p:nvGrpSpPr>
        <p:grpSpPr>
          <a:xfrm>
            <a:off x="1714427" y="1856098"/>
            <a:ext cx="8763000" cy="2316480"/>
            <a:chOff x="733716" y="3071810"/>
            <a:chExt cx="8763000" cy="2316480"/>
          </a:xfrm>
        </p:grpSpPr>
        <p:sp>
          <p:nvSpPr>
            <p:cNvPr id="21" name="文本框 13"/>
            <p:cNvSpPr txBox="1"/>
            <p:nvPr/>
          </p:nvSpPr>
          <p:spPr>
            <a:xfrm>
              <a:off x="785786" y="3071810"/>
              <a:ext cx="1831340"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22" name="圆角矩形 21"/>
            <p:cNvSpPr/>
            <p:nvPr/>
          </p:nvSpPr>
          <p:spPr>
            <a:xfrm>
              <a:off x="733716" y="3901120"/>
              <a:ext cx="8763000" cy="148717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解读诗意类漫画时，常要紧扣画面要素，围绕漫画中心，</a:t>
              </a:r>
              <a:r>
                <a:rPr lang="zh-CN" altLang="en-US" sz="3200" dirty="0">
                  <a:solidFill>
                    <a:schemeClr val="accent6">
                      <a:lumMod val="75000"/>
                    </a:schemeClr>
                  </a:solidFill>
                  <a:latin typeface="宋体" pitchFamily="2" charset="-122"/>
                  <a:ea typeface="宋体" pitchFamily="2" charset="-122"/>
                </a:rPr>
                <a:t>构想场景</a:t>
              </a:r>
              <a:r>
                <a:rPr lang="zh-CN" altLang="en-US" sz="3200" dirty="0">
                  <a:solidFill>
                    <a:schemeClr val="tx1"/>
                  </a:solidFill>
                  <a:latin typeface="宋体" pitchFamily="2" charset="-122"/>
                  <a:ea typeface="宋体" pitchFamily="2" charset="-122"/>
                </a:rPr>
                <a:t>，突出要素的个性特征，表现出画面的诗意。</a:t>
              </a:r>
            </a:p>
          </p:txBody>
        </p:sp>
      </p:grpSp>
      <p:sp>
        <p:nvSpPr>
          <p:cNvPr id="25" name="矩形 24"/>
          <p:cNvSpPr/>
          <p:nvPr/>
        </p:nvSpPr>
        <p:spPr>
          <a:xfrm>
            <a:off x="1799597" y="1052736"/>
            <a:ext cx="4268470" cy="583565"/>
          </a:xfrm>
          <a:prstGeom prst="rect">
            <a:avLst/>
          </a:prstGeom>
        </p:spPr>
        <p:txBody>
          <a:bodyPr wrap="square">
            <a:spAutoFit/>
          </a:bodyPr>
          <a:lstStyle/>
          <a:p>
            <a:r>
              <a:rPr lang="en-US" altLang="zh-CN" sz="3200" dirty="0">
                <a:latin typeface="+mn-ea"/>
              </a:rPr>
              <a:t>2.</a:t>
            </a:r>
            <a:r>
              <a:rPr lang="zh-CN" altLang="en-US" sz="3200" dirty="0">
                <a:latin typeface="+mn-ea"/>
              </a:rPr>
              <a:t>诗意类漫画→文字</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900" decel="100000" fill="hold"/>
                                        <p:tgtEl>
                                          <p:spTgt spid="5"/>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C:\Users\Administrator\Desktop\20151118142541_2CZtG.jpeg20151118142541_2CZtG"/>
          <p:cNvPicPr>
            <a:picLocks noChangeAspect="1" noChangeArrowheads="1"/>
          </p:cNvPicPr>
          <p:nvPr/>
        </p:nvPicPr>
        <p:blipFill>
          <a:blip r:embed="rId1" cstate="print">
            <a:lum bright="10000"/>
          </a:blip>
          <a:srcRect l="4417" t="5470" r="14271" b="6188"/>
          <a:stretch>
            <a:fillRect/>
          </a:stretch>
        </p:blipFill>
        <p:spPr bwMode="auto">
          <a:xfrm>
            <a:off x="9480376" y="3245484"/>
            <a:ext cx="1975485" cy="3046095"/>
          </a:xfrm>
          <a:prstGeom prst="rect">
            <a:avLst/>
          </a:prstGeom>
          <a:noFill/>
        </p:spPr>
      </p:pic>
      <p:grpSp>
        <p:nvGrpSpPr>
          <p:cNvPr id="13" name="组合 12"/>
          <p:cNvGrpSpPr/>
          <p:nvPr/>
        </p:nvGrpSpPr>
        <p:grpSpPr>
          <a:xfrm>
            <a:off x="1832583" y="1060433"/>
            <a:ext cx="8527415" cy="5106670"/>
            <a:chOff x="308583" y="1060433"/>
            <a:chExt cx="8527415" cy="5106670"/>
          </a:xfrm>
        </p:grpSpPr>
        <p:sp>
          <p:nvSpPr>
            <p:cNvPr id="15" name="TextBox 14"/>
            <p:cNvSpPr txBox="1"/>
            <p:nvPr/>
          </p:nvSpPr>
          <p:spPr>
            <a:xfrm>
              <a:off x="308583" y="1643998"/>
              <a:ext cx="8527415" cy="4523105"/>
            </a:xfrm>
            <a:prstGeom prst="rect">
              <a:avLst/>
            </a:prstGeom>
            <a:noFill/>
          </p:spPr>
          <p:txBody>
            <a:bodyPr wrap="square" rtlCol="0">
              <a:spAutoFit/>
            </a:bodyPr>
            <a:lstStyle/>
            <a:p>
              <a:pPr eaLnBrk="1" latinLnBrk="0" hangingPunct="1">
                <a:lnSpc>
                  <a:spcPct val="100000"/>
                </a:lnSpc>
              </a:pPr>
              <a:r>
                <a:rPr lang="zh-CN" altLang="en-US" sz="3200" dirty="0">
                  <a:latin typeface="仿宋" panose="02010609060101010101" pitchFamily="49" charset="-122"/>
                  <a:ea typeface="仿宋" panose="02010609060101010101" pitchFamily="49" charset="-122"/>
                </a:rPr>
                <a:t>［湖北</a:t>
              </a:r>
              <a:r>
                <a:rPr lang="en-US" altLang="zh-CN" sz="3200" dirty="0">
                  <a:latin typeface="仿宋" panose="02010609060101010101" pitchFamily="49" charset="-122"/>
                  <a:ea typeface="仿宋" panose="02010609060101010101" pitchFamily="49" charset="-122"/>
                </a:rPr>
                <a:t>2013·22</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请根据丰子恺先生</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巷口</a:t>
              </a:r>
              <a:r>
                <a:rPr lang="en-US" altLang="zh-CN" sz="3200" dirty="0">
                  <a:solidFill>
                    <a:schemeClr val="tx1">
                      <a:lumMod val="75000"/>
                      <a:lumOff val="25000"/>
                    </a:schemeClr>
                  </a:solidFill>
                  <a:latin typeface="宋体" pitchFamily="2" charset="-122"/>
                  <a:ea typeface="宋体" pitchFamily="2" charset="-122"/>
                  <a:cs typeface="Heiti SC Light"/>
                </a:rPr>
                <a:t>》</a:t>
              </a:r>
              <a:r>
                <a:rPr lang="zh-CN" altLang="en-US" sz="3200" dirty="0">
                  <a:solidFill>
                    <a:schemeClr val="tx1">
                      <a:lumMod val="75000"/>
                      <a:lumOff val="25000"/>
                    </a:schemeClr>
                  </a:solidFill>
                  <a:latin typeface="宋体" pitchFamily="2" charset="-122"/>
                  <a:ea typeface="宋体" pitchFamily="2" charset="-122"/>
                  <a:cs typeface="Heiti SC Light"/>
                </a:rPr>
                <a:t>这幅画，围绕“盼”描写一个场景。要求：①想象合理；②运用两种修辞手法；③字数不超过</a:t>
              </a:r>
              <a:r>
                <a:rPr lang="en-US" altLang="zh-CN" sz="3200" dirty="0">
                  <a:solidFill>
                    <a:schemeClr val="tx1">
                      <a:lumMod val="75000"/>
                      <a:lumOff val="25000"/>
                    </a:schemeClr>
                  </a:solidFill>
                  <a:latin typeface="宋体" pitchFamily="2" charset="-122"/>
                  <a:ea typeface="宋体" pitchFamily="2" charset="-122"/>
                  <a:cs typeface="Heiti SC Light"/>
                </a:rPr>
                <a:t>80</a:t>
              </a:r>
              <a:r>
                <a:rPr lang="zh-CN" altLang="en-US" sz="3200" dirty="0">
                  <a:solidFill>
                    <a:schemeClr val="tx1">
                      <a:lumMod val="75000"/>
                      <a:lumOff val="25000"/>
                    </a:schemeClr>
                  </a:solidFill>
                  <a:latin typeface="宋体" pitchFamily="2" charset="-122"/>
                  <a:ea typeface="宋体" pitchFamily="2" charset="-122"/>
                  <a:cs typeface="Heiti SC Light"/>
                </a:rPr>
                <a:t>字。</a:t>
              </a:r>
              <a:endParaRPr lang="en-US" altLang="zh-CN" sz="3200" dirty="0">
                <a:solidFill>
                  <a:schemeClr val="tx1">
                    <a:lumMod val="75000"/>
                    <a:lumOff val="25000"/>
                  </a:schemeClr>
                </a:solidFill>
                <a:latin typeface="宋体" pitchFamily="2" charset="-122"/>
                <a:ea typeface="宋体" pitchFamily="2" charset="-122"/>
                <a:cs typeface="Heiti SC Light"/>
              </a:endParaRPr>
            </a:p>
            <a:p>
              <a:pPr eaLnBrk="1" latinLnBrk="0" hangingPunct="1">
                <a:lnSpc>
                  <a:spcPct val="100000"/>
                </a:lnSpc>
              </a:pPr>
              <a:endParaRPr lang="en-US" altLang="zh-CN" sz="3200" dirty="0">
                <a:solidFill>
                  <a:schemeClr val="tx1">
                    <a:lumMod val="75000"/>
                    <a:lumOff val="25000"/>
                  </a:schemeClr>
                </a:solidFill>
                <a:latin typeface="华文细黑" panose="02010600040101010101" pitchFamily="2" charset="-122"/>
                <a:ea typeface="华文细黑" panose="02010600040101010101" pitchFamily="2" charset="-122"/>
                <a:cs typeface="Heiti SC Light"/>
              </a:endParaRPr>
            </a:p>
            <a:p>
              <a:pPr eaLnBrk="1" latinLnBrk="0" hangingPunct="1">
                <a:lnSpc>
                  <a:spcPct val="100000"/>
                </a:lnSpc>
              </a:pPr>
              <a:endParaRPr lang="en-US" altLang="zh-CN" sz="3200" dirty="0">
                <a:solidFill>
                  <a:schemeClr val="tx1">
                    <a:lumMod val="75000"/>
                    <a:lumOff val="25000"/>
                  </a:schemeClr>
                </a:solidFill>
                <a:latin typeface="华文细黑" panose="02010600040101010101" pitchFamily="2" charset="-122"/>
                <a:ea typeface="华文细黑" panose="02010600040101010101" pitchFamily="2" charset="-122"/>
                <a:cs typeface="Heiti SC Light"/>
              </a:endParaRPr>
            </a:p>
            <a:p>
              <a:pPr eaLnBrk="1" latinLnBrk="0" hangingPunct="1">
                <a:lnSpc>
                  <a:spcPct val="100000"/>
                </a:lnSpc>
              </a:pPr>
              <a:endParaRPr lang="en-US" altLang="zh-CN" sz="3200" dirty="0">
                <a:solidFill>
                  <a:schemeClr val="tx1">
                    <a:lumMod val="75000"/>
                    <a:lumOff val="25000"/>
                  </a:schemeClr>
                </a:solidFill>
                <a:latin typeface="华文细黑" panose="02010600040101010101" pitchFamily="2" charset="-122"/>
                <a:ea typeface="华文细黑" panose="02010600040101010101" pitchFamily="2" charset="-122"/>
                <a:cs typeface="Heiti SC Light"/>
              </a:endParaRPr>
            </a:p>
            <a:p>
              <a:pPr eaLnBrk="1" latinLnBrk="0" hangingPunct="1">
                <a:lnSpc>
                  <a:spcPct val="100000"/>
                </a:lnSpc>
              </a:pPr>
              <a:endParaRPr lang="en-US" altLang="zh-CN" sz="3200" dirty="0">
                <a:solidFill>
                  <a:schemeClr val="tx1">
                    <a:lumMod val="75000"/>
                    <a:lumOff val="25000"/>
                  </a:schemeClr>
                </a:solidFill>
                <a:latin typeface="华文细黑" panose="02010600040101010101" pitchFamily="2" charset="-122"/>
                <a:ea typeface="华文细黑" panose="02010600040101010101" pitchFamily="2" charset="-122"/>
                <a:cs typeface="Heiti SC Light"/>
              </a:endParaRPr>
            </a:p>
            <a:p>
              <a:pPr eaLnBrk="1" latinLnBrk="0" hangingPunct="1">
                <a:lnSpc>
                  <a:spcPct val="100000"/>
                </a:lnSpc>
              </a:pPr>
              <a:r>
                <a:rPr lang="en-US" altLang="zh-CN" sz="3200" dirty="0">
                  <a:solidFill>
                    <a:schemeClr val="tx1">
                      <a:lumMod val="75000"/>
                      <a:lumOff val="25000"/>
                    </a:schemeClr>
                  </a:solidFill>
                  <a:latin typeface="华文新魏" panose="02010800040101010101" pitchFamily="2" charset="-122"/>
                  <a:ea typeface="华文新魏" panose="02010800040101010101" pitchFamily="2" charset="-122"/>
                  <a:cs typeface="Heiti SC Light"/>
                </a:rPr>
                <a:t>_____________________________________</a:t>
              </a:r>
              <a:endParaRPr lang="zh-CN" altLang="en-US" sz="3200" dirty="0">
                <a:solidFill>
                  <a:schemeClr val="tx1">
                    <a:lumMod val="75000"/>
                    <a:lumOff val="25000"/>
                  </a:schemeClr>
                </a:solidFill>
                <a:latin typeface="华文新魏" panose="02010800040101010101" pitchFamily="2" charset="-122"/>
                <a:ea typeface="华文新魏" panose="02010800040101010101" pitchFamily="2" charset="-122"/>
                <a:cs typeface="Heiti SC Light"/>
              </a:endParaRPr>
            </a:p>
          </p:txBody>
        </p:sp>
        <p:sp>
          <p:nvSpPr>
            <p:cNvPr id="16" name="文本框 15"/>
            <p:cNvSpPr txBox="1"/>
            <p:nvPr/>
          </p:nvSpPr>
          <p:spPr>
            <a:xfrm>
              <a:off x="308583" y="1060433"/>
              <a:ext cx="1069975" cy="583565"/>
            </a:xfrm>
            <a:prstGeom prst="rect">
              <a:avLst/>
            </a:prstGeom>
            <a:solidFill>
              <a:schemeClr val="accent5">
                <a:lumMod val="60000"/>
                <a:lumOff val="40000"/>
              </a:schemeClr>
            </a:solidFill>
            <a:ln>
              <a:solidFill>
                <a:schemeClr val="tx2">
                  <a:lumMod val="40000"/>
                  <a:lumOff val="60000"/>
                </a:schemeClr>
              </a:solidFill>
            </a:ln>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pic>
        <p:nvPicPr>
          <p:cNvPr id="3" name="Picture 2"/>
          <p:cNvPicPr>
            <a:picLocks noChangeAspect="1" noChangeArrowheads="1"/>
          </p:cNvPicPr>
          <p:nvPr/>
        </p:nvPicPr>
        <p:blipFill>
          <a:blip r:embed="rId2" cstate="print"/>
          <a:srcRect/>
          <a:stretch>
            <a:fillRect/>
          </a:stretch>
        </p:blipFill>
        <p:spPr bwMode="auto">
          <a:xfrm>
            <a:off x="2100580" y="3656330"/>
            <a:ext cx="1931035" cy="2224405"/>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3"/>
          <p:cNvGrpSpPr/>
          <p:nvPr/>
        </p:nvGrpSpPr>
        <p:grpSpPr>
          <a:xfrm>
            <a:off x="1725929" y="3778885"/>
            <a:ext cx="8740140" cy="2644746"/>
            <a:chOff x="5046888" y="1412776"/>
            <a:chExt cx="2357454" cy="2644945"/>
          </a:xfrm>
        </p:grpSpPr>
        <p:sp>
          <p:nvSpPr>
            <p:cNvPr id="21" name="TextBox 20"/>
            <p:cNvSpPr txBox="1"/>
            <p:nvPr/>
          </p:nvSpPr>
          <p:spPr>
            <a:xfrm>
              <a:off x="5046888" y="1996356"/>
              <a:ext cx="2357454" cy="2061365"/>
            </a:xfrm>
            <a:prstGeom prst="rect">
              <a:avLst/>
            </a:prstGeom>
            <a:noFill/>
          </p:spPr>
          <p:txBody>
            <a:bodyPr wrap="square" rtlCol="0">
              <a:spAutoFit/>
            </a:bodyPr>
            <a:lstStyle/>
            <a:p>
              <a:r>
                <a:rPr lang="zh-CN" altLang="en-US" sz="3200" dirty="0">
                  <a:solidFill>
                    <a:schemeClr val="bg1"/>
                  </a:solidFill>
                  <a:latin typeface="仿宋" panose="02010609060101010101" pitchFamily="49" charset="-122"/>
                  <a:ea typeface="仿宋" panose="02010609060101010101" pitchFamily="49" charset="-122"/>
                  <a:cs typeface="Heiti SC Light"/>
                </a:rPr>
                <a:t>画面上只有一老一小两个人物。一个梳着发髻的老年妇人两只手紧紧握住小孩的一只手，生怕小孩挣脱跑走</a:t>
              </a:r>
              <a:r>
                <a:rPr lang="en-US" altLang="zh-CN" sz="3200" dirty="0">
                  <a:solidFill>
                    <a:schemeClr val="bg1"/>
                  </a:solidFill>
                  <a:latin typeface="仿宋" panose="02010609060101010101" pitchFamily="49" charset="-122"/>
                  <a:ea typeface="仿宋" panose="02010609060101010101" pitchFamily="49" charset="-122"/>
                  <a:cs typeface="Heiti SC Light"/>
                </a:rPr>
                <a:t>……</a:t>
              </a:r>
              <a:r>
                <a:rPr lang="zh-CN" altLang="en-US" sz="3200" dirty="0">
                  <a:solidFill>
                    <a:schemeClr val="bg1"/>
                  </a:solidFill>
                  <a:latin typeface="仿宋" panose="02010609060101010101" pitchFamily="49" charset="-122"/>
                  <a:ea typeface="仿宋" panose="02010609060101010101" pitchFamily="49" charset="-122"/>
                  <a:cs typeface="Heiti SC Light"/>
                </a:rPr>
                <a:t>她静静地伫立着，背影侧对着读者，双眼向右前方眺望。可以推想老年妇女在看</a:t>
              </a:r>
            </a:p>
          </p:txBody>
        </p:sp>
        <p:sp>
          <p:nvSpPr>
            <p:cNvPr id="22" name="文本框 19"/>
            <p:cNvSpPr txBox="1"/>
            <p:nvPr/>
          </p:nvSpPr>
          <p:spPr>
            <a:xfrm>
              <a:off x="5076005" y="1412776"/>
              <a:ext cx="313094" cy="583609"/>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grpSp>
      <p:grpSp>
        <p:nvGrpSpPr>
          <p:cNvPr id="23" name="组合 9"/>
          <p:cNvGrpSpPr/>
          <p:nvPr/>
        </p:nvGrpSpPr>
        <p:grpSpPr>
          <a:xfrm>
            <a:off x="1725903" y="931555"/>
            <a:ext cx="8957310" cy="2644775"/>
            <a:chOff x="663495" y="4126553"/>
            <a:chExt cx="9109129" cy="2644775"/>
          </a:xfrm>
        </p:grpSpPr>
        <p:sp>
          <p:nvSpPr>
            <p:cNvPr id="24" name="TextBox 23"/>
            <p:cNvSpPr txBox="1"/>
            <p:nvPr/>
          </p:nvSpPr>
          <p:spPr>
            <a:xfrm>
              <a:off x="663495" y="4710118"/>
              <a:ext cx="9109129" cy="2061210"/>
            </a:xfrm>
            <a:prstGeom prst="rect">
              <a:avLst/>
            </a:prstGeom>
            <a:noFill/>
          </p:spPr>
          <p:txBody>
            <a:bodyPr wrap="square" rtlCol="0">
              <a:spAutoFit/>
            </a:bodyPr>
            <a:lstStyle/>
            <a:p>
              <a:pPr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bg1"/>
                  </a:solidFill>
                  <a:latin typeface="宋体" pitchFamily="2" charset="-122"/>
                  <a:cs typeface="Heiti SC Light"/>
                </a:rPr>
                <a:t>夕阳西下，晚霞如飘扬在天空中的轻纱，暮色温柔。奶奶牵着孙子的小手，伫立巷口，翘首盼望那远游者归来的身影</a:t>
              </a:r>
              <a:r>
                <a:rPr lang="en-US" altLang="zh-CN" sz="3200" dirty="0">
                  <a:solidFill>
                    <a:schemeClr val="bg1"/>
                  </a:solidFill>
                  <a:latin typeface="宋体" pitchFamily="2" charset="-122"/>
                  <a:cs typeface="Heiti SC Light"/>
                </a:rPr>
                <a:t>——</a:t>
              </a:r>
              <a:r>
                <a:rPr lang="zh-CN" altLang="en-US" sz="3200" dirty="0">
                  <a:solidFill>
                    <a:schemeClr val="bg1"/>
                  </a:solidFill>
                  <a:latin typeface="宋体" pitchFamily="2" charset="-122"/>
                  <a:cs typeface="Heiti SC Light"/>
                </a:rPr>
                <a:t>是儿子，是父亲。背后，深巷幽幽，低吟着等候者的悠悠心曲。</a:t>
              </a:r>
            </a:p>
          </p:txBody>
        </p:sp>
        <p:sp>
          <p:nvSpPr>
            <p:cNvPr id="25" name="文本框 17"/>
            <p:cNvSpPr txBox="1"/>
            <p:nvPr/>
          </p:nvSpPr>
          <p:spPr>
            <a:xfrm>
              <a:off x="773275" y="4126553"/>
              <a:ext cx="1046136" cy="583565"/>
            </a:xfrm>
            <a:prstGeom prst="rect">
              <a:avLst/>
            </a:prstGeom>
            <a:solidFill>
              <a:schemeClr val="accent2"/>
            </a:solidFill>
            <a:ln>
              <a:solidFill>
                <a:schemeClr val="tx2">
                  <a:lumMod val="40000"/>
                  <a:lumOff val="60000"/>
                </a:schemeClr>
              </a:solidFill>
            </a:ln>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to="" calcmode="lin" valueType="num">
                                      <p:cBhvr>
                                        <p:cTn id="14" dur="1" fill="hold"/>
                                        <p:tgtEl>
                                          <p:spTgt spid="2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34820" y="1192530"/>
            <a:ext cx="8721725" cy="2061210"/>
          </a:xfrm>
          <a:prstGeom prst="rect">
            <a:avLst/>
          </a:prstGeom>
          <a:noFill/>
        </p:spPr>
        <p:txBody>
          <a:bodyPr wrap="square" rtlCol="0">
            <a:spAutoFit/>
          </a:bodyPr>
          <a:lstStyle/>
          <a:p>
            <a:r>
              <a:rPr lang="zh-CN" altLang="en-US" sz="3200" dirty="0">
                <a:solidFill>
                  <a:schemeClr val="bg1"/>
                </a:solidFill>
                <a:latin typeface="仿宋" panose="02010609060101010101" pitchFamily="49" charset="-122"/>
                <a:ea typeface="仿宋" panose="02010609060101010101" pitchFamily="49" charset="-122"/>
                <a:cs typeface="Heiti SC Light"/>
                <a:sym typeface="+mn-ea"/>
              </a:rPr>
              <a:t>风景，或在等待孩子的爸爸妈妈下班归来。根据题目要求，围绕“盼”描写一个场景，可以加上环境描写，同时把这个画面描述出来，也可以加上人物的心理活动。</a:t>
            </a:r>
          </a:p>
        </p:txBody>
      </p:sp>
      <p:pic>
        <p:nvPicPr>
          <p:cNvPr id="5" name="Picture 2" descr="C:\Users\Administrator\Desktop\20150729224309_tyEAe.jpeg20150729224309_tyEAe"/>
          <p:cNvPicPr>
            <a:picLocks noChangeAspect="1" noChangeArrowheads="1"/>
          </p:cNvPicPr>
          <p:nvPr/>
        </p:nvPicPr>
        <p:blipFill>
          <a:blip r:embed="rId1" cstate="print"/>
          <a:srcRect l="9024" t="9151" b="9455"/>
          <a:stretch>
            <a:fillRect/>
          </a:stretch>
        </p:blipFill>
        <p:spPr bwMode="auto">
          <a:xfrm>
            <a:off x="8688288" y="3253740"/>
            <a:ext cx="2719705" cy="3078480"/>
          </a:xfrm>
          <a:prstGeom prst="rect">
            <a:avLst/>
          </a:prstGeom>
          <a:noFill/>
        </p:spPr>
      </p:pic>
    </p:spTree>
  </p:cSld>
  <p:clrMapOvr>
    <a:masterClrMapping/>
  </p:clrMapOvr>
  <p:transition spd="med">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1"/>
          <p:cNvSpPr txBox="1"/>
          <p:nvPr/>
        </p:nvSpPr>
        <p:spPr>
          <a:xfrm>
            <a:off x="1664970" y="1052830"/>
            <a:ext cx="444500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照片→文字</a:t>
            </a:r>
          </a:p>
        </p:txBody>
      </p:sp>
      <p:sp>
        <p:nvSpPr>
          <p:cNvPr id="9" name="TextBox 8"/>
          <p:cNvSpPr txBox="1"/>
          <p:nvPr/>
        </p:nvSpPr>
        <p:spPr>
          <a:xfrm>
            <a:off x="1722755" y="1636395"/>
            <a:ext cx="8745855" cy="1568450"/>
          </a:xfrm>
          <a:prstGeom prst="rect">
            <a:avLst/>
          </a:prstGeom>
          <a:noFill/>
        </p:spPr>
        <p:txBody>
          <a:bodyPr wrap="square" rtlCol="0">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这类题要求给来自现实生活的照片拟写解说词、广告词、标题，或描述照片内容，或简述感受和启示等。</a:t>
            </a:r>
          </a:p>
        </p:txBody>
      </p:sp>
      <p:grpSp>
        <p:nvGrpSpPr>
          <p:cNvPr id="14" name="组合 13"/>
          <p:cNvGrpSpPr/>
          <p:nvPr/>
        </p:nvGrpSpPr>
        <p:grpSpPr>
          <a:xfrm>
            <a:off x="1722728" y="3457889"/>
            <a:ext cx="8807450" cy="1809115"/>
            <a:chOff x="772133" y="2819080"/>
            <a:chExt cx="8807450" cy="1809115"/>
          </a:xfrm>
          <a:solidFill>
            <a:schemeClr val="tx2">
              <a:lumMod val="40000"/>
              <a:lumOff val="60000"/>
            </a:schemeClr>
          </a:solidFill>
        </p:grpSpPr>
        <p:sp>
          <p:nvSpPr>
            <p:cNvPr id="10" name="文本框 13"/>
            <p:cNvSpPr txBox="1"/>
            <p:nvPr/>
          </p:nvSpPr>
          <p:spPr>
            <a:xfrm>
              <a:off x="772133" y="2819080"/>
              <a:ext cx="1841500"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1" name="圆角矩形 10"/>
            <p:cNvSpPr/>
            <p:nvPr/>
          </p:nvSpPr>
          <p:spPr>
            <a:xfrm>
              <a:off x="772133" y="3544885"/>
              <a:ext cx="8807450" cy="108331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解读照片时，除了要把握照片中的要素之外，还要挖掘其背后的</a:t>
              </a:r>
              <a:r>
                <a:rPr lang="zh-CN" altLang="en-US" sz="3200" dirty="0">
                  <a:solidFill>
                    <a:schemeClr val="accent6">
                      <a:lumMod val="75000"/>
                    </a:schemeClr>
                  </a:solidFill>
                  <a:latin typeface="宋体" pitchFamily="2" charset="-122"/>
                  <a:ea typeface="宋体" pitchFamily="2" charset="-122"/>
                </a:rPr>
                <a:t>社会价值、时代精神</a:t>
              </a:r>
              <a:r>
                <a:rPr lang="zh-CN" altLang="en-US" sz="3200" dirty="0">
                  <a:solidFill>
                    <a:schemeClr val="tx1"/>
                  </a:solidFill>
                  <a:latin typeface="宋体" pitchFamily="2" charset="-122"/>
                  <a:ea typeface="宋体" pitchFamily="2" charset="-122"/>
                </a:rPr>
                <a:t>等。</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900" decel="100000" fill="hold"/>
                                        <p:tgtEl>
                                          <p:spTgt spid="1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631504" y="739190"/>
            <a:ext cx="8593455" cy="5168148"/>
            <a:chOff x="668844" y="1051610"/>
            <a:chExt cx="8593455" cy="5168148"/>
          </a:xfrm>
        </p:grpSpPr>
        <p:sp>
          <p:nvSpPr>
            <p:cNvPr id="4" name="TextBox 3"/>
            <p:cNvSpPr txBox="1"/>
            <p:nvPr/>
          </p:nvSpPr>
          <p:spPr>
            <a:xfrm>
              <a:off x="668844" y="1581180"/>
              <a:ext cx="8593455" cy="4638578"/>
            </a:xfrm>
            <a:prstGeom prst="rect">
              <a:avLst/>
            </a:prstGeom>
            <a:noFill/>
            <a:ln>
              <a:noFill/>
            </a:ln>
          </p:spPr>
          <p:txBody>
            <a:bodyPr wrap="square" rtlCol="0">
              <a:spAutoFit/>
            </a:bodyPr>
            <a:lstStyle/>
            <a:p>
              <a:pPr>
                <a:lnSpc>
                  <a:spcPct val="120000"/>
                </a:lnSpc>
              </a:pPr>
              <a:r>
                <a:rPr lang="zh-CN" altLang="en-US" sz="2800" spc="-60" dirty="0">
                  <a:solidFill>
                    <a:schemeClr val="tx1">
                      <a:lumMod val="75000"/>
                      <a:lumOff val="25000"/>
                    </a:schemeClr>
                  </a:solidFill>
                  <a:latin typeface="宋体" pitchFamily="2" charset="-122"/>
                  <a:ea typeface="宋体" pitchFamily="2" charset="-122"/>
                  <a:cs typeface="Heiti SC Light"/>
                </a:rPr>
                <a:t>为下面这幅图片拟写解说词，要求至少运用两种修辞手法，能揭示画面的内涵。（不少于</a:t>
              </a:r>
              <a:r>
                <a:rPr lang="en-US" altLang="zh-CN" sz="2800" spc="-60" dirty="0">
                  <a:solidFill>
                    <a:schemeClr val="tx1">
                      <a:lumMod val="75000"/>
                      <a:lumOff val="25000"/>
                    </a:schemeClr>
                  </a:solidFill>
                  <a:latin typeface="宋体" pitchFamily="2" charset="-122"/>
                  <a:ea typeface="宋体" pitchFamily="2" charset="-122"/>
                  <a:cs typeface="Heiti SC Light"/>
                </a:rPr>
                <a:t>50</a:t>
              </a:r>
              <a:r>
                <a:rPr lang="zh-CN" altLang="en-US" sz="2800" spc="-60" dirty="0">
                  <a:solidFill>
                    <a:schemeClr val="tx1">
                      <a:lumMod val="75000"/>
                      <a:lumOff val="25000"/>
                    </a:schemeClr>
                  </a:solidFill>
                  <a:latin typeface="宋体" pitchFamily="2" charset="-122"/>
                  <a:ea typeface="宋体" pitchFamily="2" charset="-122"/>
                  <a:cs typeface="Heiti SC Light"/>
                </a:rPr>
                <a:t>个字）</a:t>
              </a:r>
              <a:endParaRPr lang="en-US" altLang="zh-CN" sz="2800" spc="-60" dirty="0">
                <a:solidFill>
                  <a:schemeClr val="tx1">
                    <a:lumMod val="75000"/>
                    <a:lumOff val="25000"/>
                  </a:schemeClr>
                </a:solidFill>
                <a:latin typeface="宋体" pitchFamily="2" charset="-122"/>
                <a:ea typeface="宋体" pitchFamily="2" charset="-122"/>
                <a:cs typeface="Heiti SC Light"/>
              </a:endParaRPr>
            </a:p>
            <a:p>
              <a:pPr>
                <a:lnSpc>
                  <a:spcPct val="120000"/>
                </a:lnSpc>
              </a:pPr>
              <a:endParaRPr lang="en-US" altLang="zh-CN" sz="3200" dirty="0">
                <a:solidFill>
                  <a:schemeClr val="tx1">
                    <a:lumMod val="75000"/>
                    <a:lumOff val="25000"/>
                  </a:schemeClr>
                </a:solidFill>
                <a:latin typeface="+mn-ea"/>
                <a:ea typeface="+mn-ea"/>
              </a:endParaRPr>
            </a:p>
            <a:p>
              <a:pPr>
                <a:lnSpc>
                  <a:spcPct val="120000"/>
                </a:lnSpc>
              </a:pPr>
              <a:endParaRPr lang="en-US" altLang="zh-CN" sz="3200" dirty="0">
                <a:solidFill>
                  <a:schemeClr val="tx1">
                    <a:lumMod val="75000"/>
                    <a:lumOff val="25000"/>
                  </a:schemeClr>
                </a:solidFill>
                <a:latin typeface="+mn-ea"/>
                <a:ea typeface="+mn-ea"/>
              </a:endParaRPr>
            </a:p>
            <a:p>
              <a:pPr>
                <a:lnSpc>
                  <a:spcPct val="120000"/>
                </a:lnSpc>
              </a:pPr>
              <a:endParaRPr lang="zh-CN" altLang="en-US" sz="3200" dirty="0">
                <a:solidFill>
                  <a:srgbClr val="7030A0"/>
                </a:solidFill>
                <a:latin typeface="+mn-ea"/>
                <a:ea typeface="+mn-ea"/>
              </a:endParaRPr>
            </a:p>
            <a:p>
              <a:pPr>
                <a:lnSpc>
                  <a:spcPct val="120000"/>
                </a:lnSpc>
              </a:pPr>
              <a:endParaRPr lang="zh-CN" altLang="en-US" sz="3200" dirty="0">
                <a:solidFill>
                  <a:srgbClr val="7030A0"/>
                </a:solidFill>
                <a:latin typeface="+mn-ea"/>
                <a:ea typeface="+mn-ea"/>
              </a:endParaRPr>
            </a:p>
            <a:p>
              <a:pPr>
                <a:lnSpc>
                  <a:spcPct val="120000"/>
                </a:lnSpc>
              </a:pPr>
              <a:endParaRPr lang="zh-CN" altLang="en-US" sz="3200" dirty="0">
                <a:solidFill>
                  <a:srgbClr val="7030A0"/>
                </a:solidFill>
                <a:latin typeface="+mn-ea"/>
                <a:ea typeface="+mn-ea"/>
              </a:endParaRPr>
            </a:p>
            <a:p>
              <a:pPr>
                <a:lnSpc>
                  <a:spcPct val="120000"/>
                </a:lnSpc>
              </a:pPr>
              <a:r>
                <a:rPr lang="en-US" altLang="zh-CN" sz="3200" dirty="0">
                  <a:latin typeface="华文新魏" panose="02010800040101010101" pitchFamily="2" charset="-122"/>
                  <a:ea typeface="华文新魏" panose="02010800040101010101" pitchFamily="2" charset="-122"/>
                </a:rPr>
                <a:t>_________________________________________</a:t>
              </a:r>
              <a:endParaRPr lang="zh-CN" altLang="en-US" sz="3200" dirty="0">
                <a:latin typeface="华文新魏" panose="02010800040101010101" pitchFamily="2" charset="-122"/>
                <a:ea typeface="华文新魏" panose="02010800040101010101" pitchFamily="2" charset="-122"/>
              </a:endParaRPr>
            </a:p>
          </p:txBody>
        </p:sp>
        <p:sp>
          <p:nvSpPr>
            <p:cNvPr id="10" name="文本框 15"/>
            <p:cNvSpPr txBox="1"/>
            <p:nvPr/>
          </p:nvSpPr>
          <p:spPr>
            <a:xfrm>
              <a:off x="857250" y="1051610"/>
              <a:ext cx="102298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pic>
        <p:nvPicPr>
          <p:cNvPr id="3" name="Picture 2"/>
          <p:cNvPicPr>
            <a:picLocks noChangeAspect="1" noChangeArrowheads="1"/>
          </p:cNvPicPr>
          <p:nvPr/>
        </p:nvPicPr>
        <p:blipFill>
          <a:blip r:embed="rId1" cstate="print"/>
          <a:srcRect/>
          <a:stretch>
            <a:fillRect/>
          </a:stretch>
        </p:blipFill>
        <p:spPr bwMode="auto">
          <a:xfrm>
            <a:off x="3575720" y="2348880"/>
            <a:ext cx="4150859" cy="3035940"/>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103120" y="1609725"/>
            <a:ext cx="6278880" cy="1395730"/>
            <a:chOff x="1100605" y="1958698"/>
            <a:chExt cx="3831435" cy="1184550"/>
          </a:xfrm>
        </p:grpSpPr>
        <p:sp>
          <p:nvSpPr>
            <p:cNvPr id="3" name="副标题 2">
              <a:hlinkClick r:id="rId1" action="ppaction://hlinksldjump"/>
            </p:cNvPr>
            <p:cNvSpPr txBox="1"/>
            <p:nvPr/>
          </p:nvSpPr>
          <p:spPr>
            <a:xfrm>
              <a:off x="1100605" y="1958698"/>
              <a:ext cx="3831435" cy="541608"/>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hlinkClick r:id="rId2" action="ppaction://hlinksldjump"/>
                </a:rPr>
                <a:t>600</a:t>
              </a:r>
              <a:r>
                <a:rPr lang="zh-CN" altLang="en-US" sz="3200" dirty="0">
                  <a:solidFill>
                    <a:schemeClr val="bg1"/>
                  </a:solidFill>
                  <a:latin typeface="+mn-ea"/>
                  <a:cs typeface="Heiti SC Light"/>
                  <a:hlinkClick r:id="rId2" action="ppaction://hlinksldjump"/>
                </a:rPr>
                <a:t>分基础  考点</a:t>
              </a:r>
              <a:r>
                <a:rPr lang="en-US" altLang="zh-CN" sz="3200" dirty="0">
                  <a:solidFill>
                    <a:schemeClr val="bg1"/>
                  </a:solidFill>
                  <a:latin typeface="+mn-ea"/>
                  <a:cs typeface="Heiti SC Light"/>
                  <a:hlinkClick r:id="rId2" action="ppaction://hlinksldjump"/>
                </a:rPr>
                <a:t>&amp;</a:t>
              </a:r>
              <a:r>
                <a:rPr lang="zh-CN" altLang="en-US" sz="3200" dirty="0">
                  <a:solidFill>
                    <a:schemeClr val="bg1"/>
                  </a:solidFill>
                  <a:latin typeface="+mn-ea"/>
                  <a:cs typeface="Heiti SC Light"/>
                  <a:hlinkClick r:id="rId2" action="ppaction://hlinksldjump"/>
                </a:rPr>
                <a:t>考法</a:t>
              </a:r>
              <a:endParaRPr lang="zh-CN" altLang="en-US" sz="3200" dirty="0">
                <a:solidFill>
                  <a:schemeClr val="bg1"/>
                </a:solidFill>
                <a:latin typeface="+mn-ea"/>
                <a:cs typeface="Heiti SC Light"/>
              </a:endParaRPr>
            </a:p>
          </p:txBody>
        </p:sp>
        <p:sp>
          <p:nvSpPr>
            <p:cNvPr id="4" name="副标题 2">
              <a:hlinkClick r:id="rId2" action="ppaction://hlinksldjump"/>
            </p:cNvPr>
            <p:cNvSpPr txBox="1"/>
            <p:nvPr/>
          </p:nvSpPr>
          <p:spPr>
            <a:xfrm>
              <a:off x="1410298" y="2350205"/>
              <a:ext cx="2161029" cy="793043"/>
            </a:xfrm>
            <a:prstGeom prst="rect">
              <a:avLst/>
            </a:prstGeom>
          </p:spPr>
          <p:txBody>
            <a:bodyPr vert="horz" lIns="91440" tIns="45720" rIns="91440" bIns="45720" rtlCol="0">
              <a:noAutofit/>
            </a:bodyPr>
            <a:lstStyle/>
            <a:p>
              <a:pPr marL="457200" indent="-45720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2" action="ppaction://hlinksldjump"/>
                </a:rPr>
                <a:t>图片→文字</a:t>
              </a:r>
              <a:endParaRPr lang="zh-CN" altLang="en-US" sz="3200" dirty="0">
                <a:solidFill>
                  <a:schemeClr val="bg1"/>
                </a:solidFill>
                <a:latin typeface="宋体" pitchFamily="2" charset="-122"/>
                <a:ea typeface="宋体" pitchFamily="2" charset="-122"/>
                <a:cs typeface="Heiti SC Light"/>
              </a:endParaRPr>
            </a:p>
            <a:p>
              <a:pPr marL="457200" indent="-45720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3" action="ppaction://hlinksldjump"/>
                </a:rPr>
                <a:t>图表→文字</a:t>
              </a:r>
              <a:endParaRPr lang="zh-CN" altLang="en-US" sz="3200" dirty="0">
                <a:solidFill>
                  <a:schemeClr val="bg1"/>
                </a:solidFill>
                <a:latin typeface="宋体" pitchFamily="2" charset="-122"/>
                <a:ea typeface="宋体" pitchFamily="2" charset="-122"/>
                <a:cs typeface="Heiti SC Light"/>
              </a:endParaRPr>
            </a:p>
          </p:txBody>
        </p:sp>
      </p:grpSp>
      <p:grpSp>
        <p:nvGrpSpPr>
          <p:cNvPr id="8" name="组合 7"/>
          <p:cNvGrpSpPr/>
          <p:nvPr/>
        </p:nvGrpSpPr>
        <p:grpSpPr>
          <a:xfrm>
            <a:off x="2103120" y="3698240"/>
            <a:ext cx="7782560" cy="1657350"/>
            <a:chOff x="1100604" y="3590341"/>
            <a:chExt cx="4502858" cy="1905932"/>
          </a:xfrm>
        </p:grpSpPr>
        <p:sp>
          <p:nvSpPr>
            <p:cNvPr id="5" name="副标题 2"/>
            <p:cNvSpPr txBox="1"/>
            <p:nvPr/>
          </p:nvSpPr>
          <p:spPr>
            <a:xfrm>
              <a:off x="1100604" y="3590341"/>
              <a:ext cx="3759428"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hlinkClick r:id="rId4" action="ppaction://hlinksldjump"/>
                </a:rPr>
                <a:t>700</a:t>
              </a:r>
              <a:r>
                <a:rPr lang="zh-CN" altLang="en-US" sz="3200" dirty="0">
                  <a:solidFill>
                    <a:schemeClr val="bg1"/>
                  </a:solidFill>
                  <a:latin typeface="+mn-ea"/>
                  <a:cs typeface="Heiti SC Light"/>
                  <a:hlinkClick r:id="rId4" action="ppaction://hlinksldjump"/>
                </a:rPr>
                <a:t>分综合  考法解析</a:t>
              </a:r>
              <a:endParaRPr lang="zh-CN" altLang="en-US" sz="3200" dirty="0">
                <a:solidFill>
                  <a:schemeClr val="bg1"/>
                </a:solidFill>
                <a:latin typeface="+mn-ea"/>
                <a:cs typeface="Heiti SC Light"/>
              </a:endParaRPr>
            </a:p>
          </p:txBody>
        </p:sp>
        <p:sp>
          <p:nvSpPr>
            <p:cNvPr id="6" name="副标题 2">
              <a:hlinkClick r:id="rId2" action="ppaction://hlinksldjump"/>
            </p:cNvPr>
            <p:cNvSpPr txBox="1"/>
            <p:nvPr/>
          </p:nvSpPr>
          <p:spPr>
            <a:xfrm>
              <a:off x="1403648" y="4005064"/>
              <a:ext cx="4199814" cy="1491209"/>
            </a:xfrm>
            <a:prstGeom prst="rect">
              <a:avLst/>
            </a:prstGeom>
          </p:spPr>
          <p:txBody>
            <a:bodyPr vert="horz" lIns="91440" tIns="45720" rIns="91440" bIns="45720" rtlCol="0">
              <a:noAutofit/>
            </a:bodyPr>
            <a:lstStyle/>
            <a:p>
              <a:pPr marL="450850" indent="-45085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4" action="ppaction://hlinksldjump"/>
                </a:rPr>
                <a:t>综合考法</a:t>
              </a:r>
              <a:r>
                <a:rPr lang="en-US" altLang="zh-CN" sz="3200" dirty="0">
                  <a:solidFill>
                    <a:schemeClr val="bg1"/>
                  </a:solidFill>
                  <a:latin typeface="宋体" pitchFamily="2" charset="-122"/>
                  <a:ea typeface="宋体" pitchFamily="2" charset="-122"/>
                  <a:cs typeface="Heiti SC Light"/>
                  <a:hlinkClick r:id="rId4" action="ppaction://hlinksldjump"/>
                </a:rPr>
                <a:t>1  </a:t>
              </a:r>
              <a:r>
                <a:rPr lang="zh-CN" altLang="en-US" sz="3200" dirty="0">
                  <a:solidFill>
                    <a:schemeClr val="bg1"/>
                  </a:solidFill>
                  <a:latin typeface="宋体" pitchFamily="2" charset="-122"/>
                  <a:ea typeface="宋体" pitchFamily="2" charset="-122"/>
                  <a:cs typeface="Heiti SC Light"/>
                </a:rPr>
                <a:t>徽标→文字的解题方法</a:t>
              </a:r>
              <a:endParaRPr lang="zh-CN" altLang="en-US" sz="3200" dirty="0">
                <a:solidFill>
                  <a:schemeClr val="bg1"/>
                </a:solidFill>
                <a:latin typeface="宋体" pitchFamily="2" charset="-122"/>
                <a:ea typeface="宋体" pitchFamily="2" charset="-122"/>
                <a:cs typeface="Heiti SC Light"/>
              </a:endParaRPr>
            </a:p>
            <a:p>
              <a:pPr marL="450850" indent="-45085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5" action="ppaction://hlinksldjump"/>
                </a:rPr>
                <a:t>综合考法</a:t>
              </a:r>
              <a:r>
                <a:rPr lang="en-US" altLang="zh-CN" sz="3200" dirty="0">
                  <a:solidFill>
                    <a:schemeClr val="bg1"/>
                  </a:solidFill>
                  <a:latin typeface="宋体" pitchFamily="2" charset="-122"/>
                  <a:ea typeface="宋体" pitchFamily="2" charset="-122"/>
                  <a:cs typeface="Heiti SC Light"/>
                  <a:hlinkClick r:id="rId5" action="ppaction://hlinksldjump"/>
                </a:rPr>
                <a:t>2  </a:t>
              </a:r>
              <a:r>
                <a:rPr lang="zh-CN" altLang="en-US" sz="3200" dirty="0">
                  <a:solidFill>
                    <a:schemeClr val="bg1"/>
                  </a:solidFill>
                  <a:latin typeface="宋体" pitchFamily="2" charset="-122"/>
                  <a:ea typeface="宋体" pitchFamily="2" charset="-122"/>
                  <a:cs typeface="Heiti SC Light"/>
                </a:rPr>
                <a:t>漫画→文字的解题方法</a:t>
              </a:r>
              <a:endParaRPr lang="zh-CN" altLang="en-US" sz="3200" dirty="0">
                <a:solidFill>
                  <a:schemeClr val="bg1"/>
                </a:solidFill>
                <a:latin typeface="宋体" pitchFamily="2" charset="-122"/>
                <a:ea typeface="宋体" pitchFamily="2" charset="-122"/>
                <a:cs typeface="Heiti SC Light"/>
              </a:endParaRPr>
            </a:p>
            <a:p>
              <a:pPr marL="450850" indent="-45085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hlinkClick r:id="rId6" action="ppaction://hlinksldjump"/>
                </a:rPr>
                <a:t>综合考法</a:t>
              </a:r>
              <a:r>
                <a:rPr lang="en-US" altLang="zh-CN" sz="3200" dirty="0">
                  <a:solidFill>
                    <a:schemeClr val="bg1"/>
                  </a:solidFill>
                  <a:latin typeface="宋体" pitchFamily="2" charset="-122"/>
                  <a:ea typeface="宋体" pitchFamily="2" charset="-122"/>
                  <a:cs typeface="Heiti SC Light"/>
                  <a:hlinkClick r:id="rId6" action="ppaction://hlinksldjump"/>
                </a:rPr>
                <a:t>3  </a:t>
              </a:r>
              <a:r>
                <a:rPr lang="zh-CN" altLang="en-US" sz="3200" dirty="0">
                  <a:solidFill>
                    <a:schemeClr val="bg1"/>
                  </a:solidFill>
                  <a:latin typeface="宋体" pitchFamily="2" charset="-122"/>
                  <a:ea typeface="宋体" pitchFamily="2" charset="-122"/>
                  <a:cs typeface="Heiti SC Light"/>
                </a:rPr>
                <a:t>图表→文字的解题方法</a:t>
              </a:r>
            </a:p>
          </p:txBody>
        </p:sp>
      </p:grpSp>
      <p:sp>
        <p:nvSpPr>
          <p:cNvPr id="9" name="文本框 8"/>
          <p:cNvSpPr txBox="1"/>
          <p:nvPr/>
        </p:nvSpPr>
        <p:spPr>
          <a:xfrm>
            <a:off x="2103120" y="921216"/>
            <a:ext cx="2585045" cy="646331"/>
          </a:xfrm>
          <a:prstGeom prst="rect">
            <a:avLst/>
          </a:prstGeom>
          <a:solidFill>
            <a:schemeClr val="accent1"/>
          </a:solidFill>
          <a:ln>
            <a:noFill/>
          </a:ln>
        </p:spPr>
        <p:style>
          <a:lnRef idx="3">
            <a:schemeClr val="lt1"/>
          </a:lnRef>
          <a:fillRef idx="1">
            <a:schemeClr val="accent3"/>
          </a:fillRef>
          <a:effectRef idx="1">
            <a:schemeClr val="accent3"/>
          </a:effectRef>
          <a:fontRef idx="minor">
            <a:schemeClr val="lt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lang="zh-CN" altLang="en-US" sz="3600" noProof="1">
                <a:solidFill>
                  <a:schemeClr val="tx1">
                    <a:lumMod val="50000"/>
                    <a:lumOff val="50000"/>
                  </a:schemeClr>
                </a:solidFill>
                <a:latin typeface="黑体" pitchFamily="49" charset="-122"/>
                <a:ea typeface="黑体" pitchFamily="49" charset="-122"/>
              </a:rPr>
              <a:t>专题</a:t>
            </a:r>
            <a:r>
              <a:rPr lang="en-US" altLang="zh-CN" sz="3600" noProof="1">
                <a:solidFill>
                  <a:schemeClr val="tx1">
                    <a:lumMod val="50000"/>
                    <a:lumOff val="50000"/>
                  </a:schemeClr>
                </a:solidFill>
                <a:latin typeface="黑体" pitchFamily="49" charset="-122"/>
                <a:ea typeface="黑体" pitchFamily="49" charset="-122"/>
              </a:rPr>
              <a:t>6 </a:t>
            </a:r>
            <a:r>
              <a:rPr lang="zh-CN" altLang="en-US" sz="3600" noProof="1">
                <a:solidFill>
                  <a:schemeClr val="tx1">
                    <a:lumMod val="50000"/>
                    <a:lumOff val="50000"/>
                  </a:schemeClr>
                </a:solidFill>
                <a:latin typeface="黑体" pitchFamily="49" charset="-122"/>
                <a:ea typeface="黑体" pitchFamily="49" charset="-122"/>
              </a:rPr>
              <a:t>链接</a:t>
            </a:r>
            <a:endParaRPr kumimoji="0" lang="zh-CN" altLang="en-US" sz="3600" b="0" i="0" u="none" strike="noStrike" kern="1200" cap="none" spc="0" normalizeH="0" baseline="0" noProof="1">
              <a:ln>
                <a:noFill/>
              </a:ln>
              <a:solidFill>
                <a:schemeClr val="tx1">
                  <a:lumMod val="50000"/>
                  <a:lumOff val="50000"/>
                </a:schemeClr>
              </a:solidFill>
              <a:effectLst/>
              <a:uLnTx/>
              <a:uFillTx/>
              <a:latin typeface="黑体" pitchFamily="49" charset="-122"/>
              <a:ea typeface="黑体" pitchFamily="49"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1+#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20150729224309_tyEAe.jpeg20150729224309_tyEAe"/>
          <p:cNvPicPr>
            <a:picLocks noChangeAspect="1" noChangeArrowheads="1"/>
          </p:cNvPicPr>
          <p:nvPr/>
        </p:nvPicPr>
        <p:blipFill>
          <a:blip r:embed="rId1" cstate="print"/>
          <a:srcRect l="9024" t="9151" b="9455"/>
          <a:stretch>
            <a:fillRect/>
          </a:stretch>
        </p:blipFill>
        <p:spPr bwMode="auto">
          <a:xfrm>
            <a:off x="9624392" y="4198611"/>
            <a:ext cx="1884045" cy="2132330"/>
          </a:xfrm>
          <a:prstGeom prst="rect">
            <a:avLst/>
          </a:prstGeom>
          <a:noFill/>
        </p:spPr>
      </p:pic>
      <p:grpSp>
        <p:nvGrpSpPr>
          <p:cNvPr id="15" name="组合 14"/>
          <p:cNvGrpSpPr/>
          <p:nvPr/>
        </p:nvGrpSpPr>
        <p:grpSpPr>
          <a:xfrm>
            <a:off x="1781466" y="908720"/>
            <a:ext cx="8629650" cy="4022699"/>
            <a:chOff x="817241" y="4047267"/>
            <a:chExt cx="6878112" cy="2621073"/>
          </a:xfrm>
        </p:grpSpPr>
        <p:sp>
          <p:nvSpPr>
            <p:cNvPr id="11" name="文本框 17"/>
            <p:cNvSpPr txBox="1"/>
            <p:nvPr/>
          </p:nvSpPr>
          <p:spPr>
            <a:xfrm>
              <a:off x="1042073" y="4047267"/>
              <a:ext cx="833573" cy="380234"/>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
          <p:nvSpPr>
            <p:cNvPr id="12" name="TextBox 11"/>
            <p:cNvSpPr txBox="1"/>
            <p:nvPr/>
          </p:nvSpPr>
          <p:spPr>
            <a:xfrm>
              <a:off x="817241" y="4493270"/>
              <a:ext cx="6878112" cy="2175070"/>
            </a:xfrm>
            <a:prstGeom prst="rect">
              <a:avLst/>
            </a:prstGeom>
            <a:noFill/>
          </p:spPr>
          <p:txBody>
            <a:bodyPr wrap="square" rtlCol="0">
              <a:spAutoFit/>
            </a:bodyPr>
            <a:lstStyle/>
            <a:p>
              <a:pPr>
                <a:lnSpc>
                  <a:spcPct val="11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mn-ea"/>
                  <a:cs typeface="Heiti SC Light"/>
                </a:rPr>
                <a:t>这是一幅坐在轮椅上的残疾运动员奋力击球的感人画面。她挥动球拍，展开青春的翅膀；她挥洒汗水，凝成胜利的音符；她驰骋球场，追逐人生的梦想。比赛有胜负，人生要拼才会赢，没有健全的身体，一样可以拥有完美的人生。</a:t>
              </a:r>
              <a:endParaRPr lang="en-US" altLang="zh-CN" sz="3200" dirty="0">
                <a:solidFill>
                  <a:schemeClr val="tx1">
                    <a:lumMod val="75000"/>
                    <a:lumOff val="25000"/>
                  </a:schemeClr>
                </a:solidFill>
                <a:latin typeface="+mn-ea"/>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20150729224309_tyEAe.jpeg20150729224309_tyEAe"/>
          <p:cNvPicPr>
            <a:picLocks noChangeAspect="1" noChangeArrowheads="1"/>
          </p:cNvPicPr>
          <p:nvPr/>
        </p:nvPicPr>
        <p:blipFill>
          <a:blip r:embed="rId1" cstate="print"/>
          <a:srcRect l="9024" t="9151" b="9455"/>
          <a:stretch>
            <a:fillRect/>
          </a:stretch>
        </p:blipFill>
        <p:spPr bwMode="auto">
          <a:xfrm>
            <a:off x="9048328" y="3717032"/>
            <a:ext cx="2282825" cy="2583815"/>
          </a:xfrm>
          <a:prstGeom prst="rect">
            <a:avLst/>
          </a:prstGeom>
          <a:noFill/>
        </p:spPr>
      </p:pic>
      <p:sp>
        <p:nvSpPr>
          <p:cNvPr id="7" name="TextBox 6"/>
          <p:cNvSpPr txBox="1"/>
          <p:nvPr/>
        </p:nvSpPr>
        <p:spPr>
          <a:xfrm>
            <a:off x="1666875" y="2183765"/>
            <a:ext cx="8623935" cy="2061210"/>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审清题干，“拟写解说词”意味着要描述内容，语言生动而又口语化；“揭示画面的内涵”意味着要反映画面的价值取向；最后要注意运用一定的修辞手法。</a:t>
            </a:r>
          </a:p>
        </p:txBody>
      </p:sp>
      <p:sp>
        <p:nvSpPr>
          <p:cNvPr id="2" name="文本框 19"/>
          <p:cNvSpPr txBox="1"/>
          <p:nvPr/>
        </p:nvSpPr>
        <p:spPr>
          <a:xfrm>
            <a:off x="1795780" y="1315720"/>
            <a:ext cx="103949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副标题 2">
            <a:hlinkClick r:id="rId1" action="ppaction://hlinksldjump"/>
          </p:cNvPr>
          <p:cNvSpPr txBox="1"/>
          <p:nvPr/>
        </p:nvSpPr>
        <p:spPr>
          <a:xfrm>
            <a:off x="3936873" y="982857"/>
            <a:ext cx="5255471" cy="511145"/>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15" name="组合 14"/>
          <p:cNvGrpSpPr/>
          <p:nvPr/>
        </p:nvGrpSpPr>
        <p:grpSpPr>
          <a:xfrm>
            <a:off x="2711624" y="1656776"/>
            <a:ext cx="6956925" cy="5418046"/>
            <a:chOff x="924712" y="2050883"/>
            <a:chExt cx="4517152" cy="5418153"/>
          </a:xfrm>
        </p:grpSpPr>
        <p:sp>
          <p:nvSpPr>
            <p:cNvPr id="11" name="副标题 2">
              <a:hlinkClick r:id="rId2" action="ppaction://hlinksldjump"/>
            </p:cNvPr>
            <p:cNvSpPr txBox="1"/>
            <p:nvPr/>
          </p:nvSpPr>
          <p:spPr>
            <a:xfrm>
              <a:off x="924712" y="2050883"/>
              <a:ext cx="2161029" cy="511155"/>
            </a:xfrm>
            <a:prstGeom prst="rect">
              <a:avLst/>
            </a:prstGeom>
          </p:spPr>
          <p:txBody>
            <a:bodyPr vert="horz" lIns="91440" tIns="45720" rIns="91440" bIns="45720" rtlCol="0">
              <a:noAutofit/>
            </a:bodyPr>
            <a:lstStyle/>
            <a:p>
              <a:pPr marL="457200" indent="-457200">
                <a:lnSpc>
                  <a:spcPct val="150000"/>
                </a:lnSpc>
                <a:buFont typeface="Wingdings" pitchFamily="2" charset="2"/>
                <a:buChar char="p"/>
              </a:pPr>
              <a:r>
                <a:rPr lang="zh-CN" altLang="en-US" sz="3200" dirty="0">
                  <a:solidFill>
                    <a:schemeClr val="bg1"/>
                  </a:solidFill>
                  <a:latin typeface="+mn-ea"/>
                  <a:cs typeface="Heiti SC Light"/>
                </a:rPr>
                <a:t>图表→文字</a:t>
              </a:r>
            </a:p>
          </p:txBody>
        </p:sp>
        <p:sp>
          <p:nvSpPr>
            <p:cNvPr id="12" name="TextBox 4">
              <a:hlinkClick r:id="rId2" action="ppaction://hlinksldjump"/>
            </p:cNvPr>
            <p:cNvSpPr txBox="1"/>
            <p:nvPr/>
          </p:nvSpPr>
          <p:spPr>
            <a:xfrm>
              <a:off x="1205242" y="2699457"/>
              <a:ext cx="4236622" cy="4769579"/>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表格→文字（</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示意图→文字（</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柱状图→文字</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4  </a:t>
              </a:r>
              <a:r>
                <a:rPr lang="zh-CN" altLang="en-US" sz="3200" dirty="0">
                  <a:solidFill>
                    <a:schemeClr val="bg1"/>
                  </a:solidFill>
                  <a:latin typeface="宋体" pitchFamily="2" charset="-122"/>
                  <a:ea typeface="宋体" pitchFamily="2" charset="-122"/>
                  <a:cs typeface="Heiti SC Light"/>
                </a:rPr>
                <a:t>饼状图→文字</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5  </a:t>
              </a:r>
              <a:r>
                <a:rPr lang="zh-CN" altLang="en-US" sz="3200" dirty="0">
                  <a:solidFill>
                    <a:schemeClr val="bg1"/>
                  </a:solidFill>
                  <a:latin typeface="宋体" pitchFamily="2" charset="-122"/>
                  <a:ea typeface="宋体" pitchFamily="2" charset="-122"/>
                  <a:cs typeface="Heiti SC Light"/>
                </a:rPr>
                <a:t>曲线图→文字</a:t>
              </a:r>
              <a:endParaRPr lang="zh-CN" altLang="en-US" sz="3200" dirty="0">
                <a:solidFill>
                  <a:schemeClr val="bg1"/>
                </a:solidFill>
                <a:latin typeface="宋体" pitchFamily="2" charset="-122"/>
                <a:ea typeface="宋体" pitchFamily="2" charset="-122"/>
                <a:cs typeface="Heiti SC Light"/>
              </a:endParaRPr>
            </a:p>
            <a:p>
              <a:endParaRPr lang="zh-CN" altLang="en-US" sz="3200" dirty="0">
                <a:solidFill>
                  <a:schemeClr val="tx2"/>
                </a:solidFill>
                <a:latin typeface="Heiti SC Light"/>
                <a:ea typeface="Heiti SC Light"/>
                <a:cs typeface="Heiti SC Light"/>
              </a:endParaRPr>
            </a:p>
            <a:p>
              <a:endParaRPr lang="zh-CN" altLang="en-US" sz="3200" dirty="0">
                <a:latin typeface="方正苏新诗柳楷简体" pitchFamily="2" charset="-122"/>
                <a:ea typeface="方正苏新诗柳楷简体" pitchFamily="2" charset="-122"/>
              </a:endParaRPr>
            </a:p>
          </p:txBody>
        </p:sp>
      </p:grpSp>
      <p:pic>
        <p:nvPicPr>
          <p:cNvPr id="7" name="Picture 2" descr="C:\Users\Administrator\Desktop\20151118142541_2CZtG.jpeg20151118142541_2CZtG"/>
          <p:cNvPicPr>
            <a:picLocks noChangeAspect="1" noChangeArrowheads="1"/>
          </p:cNvPicPr>
          <p:nvPr/>
        </p:nvPicPr>
        <p:blipFill>
          <a:blip r:embed="rId3" cstate="print"/>
          <a:srcRect/>
          <a:stretch>
            <a:fillRect/>
          </a:stretch>
        </p:blipFill>
        <p:spPr bwMode="auto">
          <a:xfrm>
            <a:off x="9336360" y="3501008"/>
            <a:ext cx="1968500" cy="279463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1775460" y="1492250"/>
            <a:ext cx="571944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表格→文字</a:t>
            </a:r>
            <a:r>
              <a:rPr lang="zh-CN" altLang="en-US" sz="3200" i="1" dirty="0">
                <a:solidFill>
                  <a:schemeClr val="bg1"/>
                </a:solidFill>
                <a:latin typeface="+mn-ea"/>
                <a:cs typeface="Heiti SC Light"/>
              </a:rPr>
              <a:t>（重点）</a:t>
            </a:r>
          </a:p>
        </p:txBody>
      </p:sp>
      <p:sp>
        <p:nvSpPr>
          <p:cNvPr id="8" name="TextBox 2"/>
          <p:cNvSpPr txBox="1"/>
          <p:nvPr/>
        </p:nvSpPr>
        <p:spPr>
          <a:xfrm>
            <a:off x="1775460" y="2075815"/>
            <a:ext cx="8623300" cy="1076325"/>
          </a:xfrm>
          <a:prstGeom prst="rect">
            <a:avLst/>
          </a:prstGeom>
          <a:noFill/>
        </p:spPr>
        <p:txBody>
          <a:bodyPr wrap="square" rtlCol="0">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这种类型的题目将数据以表格的形式按规律排列，要求用文字准确地把规律表述出来。</a:t>
            </a:r>
          </a:p>
        </p:txBody>
      </p:sp>
      <p:grpSp>
        <p:nvGrpSpPr>
          <p:cNvPr id="13" name="组合 12"/>
          <p:cNvGrpSpPr/>
          <p:nvPr/>
        </p:nvGrpSpPr>
        <p:grpSpPr>
          <a:xfrm>
            <a:off x="1775434" y="3208017"/>
            <a:ext cx="8496935" cy="3083560"/>
            <a:chOff x="146359" y="3850324"/>
            <a:chExt cx="8542371" cy="3083560"/>
          </a:xfrm>
        </p:grpSpPr>
        <p:sp>
          <p:nvSpPr>
            <p:cNvPr id="10" name="文本框 13"/>
            <p:cNvSpPr txBox="1"/>
            <p:nvPr/>
          </p:nvSpPr>
          <p:spPr>
            <a:xfrm>
              <a:off x="267654" y="3850324"/>
              <a:ext cx="1873053"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2" name="圆角矩形 11"/>
            <p:cNvSpPr/>
            <p:nvPr/>
          </p:nvSpPr>
          <p:spPr>
            <a:xfrm>
              <a:off x="146359" y="4637089"/>
              <a:ext cx="8542371" cy="22967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解题关键在于抓住表格中所比较的对象、角度或项目等，进行</a:t>
              </a:r>
              <a:r>
                <a:rPr lang="zh-CN" altLang="en-US" sz="3200" dirty="0">
                  <a:solidFill>
                    <a:schemeClr val="accent6">
                      <a:lumMod val="75000"/>
                    </a:schemeClr>
                  </a:solidFill>
                  <a:latin typeface="宋体" pitchFamily="2" charset="-122"/>
                  <a:ea typeface="宋体" pitchFamily="2" charset="-122"/>
                </a:rPr>
                <a:t>横向、纵向的对比</a:t>
              </a:r>
              <a:r>
                <a:rPr lang="zh-CN" altLang="en-US" sz="3200" dirty="0">
                  <a:solidFill>
                    <a:srgbClr val="404040"/>
                  </a:solidFill>
                  <a:latin typeface="宋体" pitchFamily="2" charset="-122"/>
                  <a:ea typeface="宋体" pitchFamily="2" charset="-122"/>
                </a:rPr>
                <a:t>，关注</a:t>
              </a:r>
              <a:r>
                <a:rPr lang="zh-CN" altLang="en-US" sz="3200" dirty="0">
                  <a:solidFill>
                    <a:schemeClr val="accent6">
                      <a:lumMod val="75000"/>
                    </a:schemeClr>
                  </a:solidFill>
                  <a:latin typeface="宋体" pitchFamily="2" charset="-122"/>
                  <a:ea typeface="宋体" pitchFamily="2" charset="-122"/>
                </a:rPr>
                <a:t>数据变化中最显著的地方</a:t>
              </a:r>
              <a:r>
                <a:rPr lang="zh-CN" altLang="en-US" sz="3200" dirty="0">
                  <a:solidFill>
                    <a:srgbClr val="404040"/>
                  </a:solidFill>
                  <a:latin typeface="宋体" pitchFamily="2" charset="-122"/>
                  <a:ea typeface="宋体" pitchFamily="2" charset="-122"/>
                </a:rPr>
                <a:t>，归纳规律。</a:t>
              </a:r>
            </a:p>
          </p:txBody>
        </p:sp>
      </p:grpSp>
      <p:sp>
        <p:nvSpPr>
          <p:cNvPr id="9" name="文本框 17"/>
          <p:cNvSpPr txBox="1"/>
          <p:nvPr/>
        </p:nvSpPr>
        <p:spPr>
          <a:xfrm>
            <a:off x="4346257" y="807085"/>
            <a:ext cx="349948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图表→文字</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900" decel="100000" fill="hold"/>
                                        <p:tgtEl>
                                          <p:spTgt spid="13"/>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757045" y="766445"/>
            <a:ext cx="8677910" cy="5600323"/>
            <a:chOff x="233336" y="1007411"/>
            <a:chExt cx="8677910" cy="5600323"/>
          </a:xfrm>
        </p:grpSpPr>
        <p:sp>
          <p:nvSpPr>
            <p:cNvPr id="4" name="TextBox 3"/>
            <p:cNvSpPr txBox="1"/>
            <p:nvPr/>
          </p:nvSpPr>
          <p:spPr>
            <a:xfrm>
              <a:off x="233336" y="1590976"/>
              <a:ext cx="8677910" cy="5016758"/>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［江苏</a:t>
              </a:r>
              <a:r>
                <a:rPr lang="en-US" altLang="zh-CN" sz="3200" dirty="0">
                  <a:latin typeface="仿宋" panose="02010609060101010101" pitchFamily="49" charset="-122"/>
                  <a:ea typeface="仿宋" panose="02010609060101010101" pitchFamily="49" charset="-122"/>
                </a:rPr>
                <a:t>2013·4</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有研究者对</a:t>
              </a:r>
              <a:r>
                <a:rPr lang="en-US" altLang="zh-CN" sz="3200" dirty="0">
                  <a:solidFill>
                    <a:schemeClr val="tx1">
                      <a:lumMod val="75000"/>
                      <a:lumOff val="25000"/>
                    </a:schemeClr>
                  </a:solidFill>
                  <a:latin typeface="宋体" pitchFamily="2" charset="-122"/>
                  <a:ea typeface="宋体" pitchFamily="2" charset="-122"/>
                  <a:cs typeface="Heiti SC Light"/>
                </a:rPr>
                <a:t>200</a:t>
              </a:r>
              <a:r>
                <a:rPr lang="zh-CN" altLang="en-US" sz="3200" dirty="0">
                  <a:solidFill>
                    <a:schemeClr val="tx1">
                      <a:lumMod val="75000"/>
                      <a:lumOff val="25000"/>
                    </a:schemeClr>
                  </a:solidFill>
                  <a:latin typeface="宋体" pitchFamily="2" charset="-122"/>
                  <a:ea typeface="宋体" pitchFamily="2" charset="-122"/>
                  <a:cs typeface="Heiti SC Light"/>
                </a:rPr>
                <a:t>多位作家从发表处女作和代表作的年龄两个方面进行了统计。比较图表中两组数据，从作家渐至成熟的角度归纳出一个结论。</a:t>
              </a:r>
              <a:endParaRPr lang="en-US" altLang="zh-CN" sz="3200" dirty="0">
                <a:solidFill>
                  <a:schemeClr val="tx1">
                    <a:lumMod val="75000"/>
                    <a:lumOff val="25000"/>
                  </a:schemeClr>
                </a:solidFill>
                <a:latin typeface="宋体" pitchFamily="2" charset="-122"/>
                <a:ea typeface="宋体" pitchFamily="2" charset="-122"/>
                <a:cs typeface="Heiti SC Light"/>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r>
                <a:rPr lang="en-US" altLang="zh-CN" sz="3200" dirty="0">
                  <a:latin typeface="华文新魏" panose="02010800040101010101" pitchFamily="2" charset="-122"/>
                  <a:ea typeface="华文新魏" panose="02010800040101010101" pitchFamily="2" charset="-122"/>
                </a:rPr>
                <a:t>_________________________________________</a:t>
              </a:r>
              <a:endParaRPr lang="zh-CN" altLang="en-US" sz="3200" dirty="0">
                <a:latin typeface="华文新魏" panose="02010800040101010101" pitchFamily="2" charset="-122"/>
                <a:ea typeface="华文新魏" panose="02010800040101010101" pitchFamily="2" charset="-122"/>
              </a:endParaRPr>
            </a:p>
          </p:txBody>
        </p:sp>
        <p:sp>
          <p:nvSpPr>
            <p:cNvPr id="10" name="文本框 15"/>
            <p:cNvSpPr txBox="1"/>
            <p:nvPr/>
          </p:nvSpPr>
          <p:spPr>
            <a:xfrm>
              <a:off x="331761" y="1007411"/>
              <a:ext cx="106870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pic>
        <p:nvPicPr>
          <p:cNvPr id="3" name="Picture 2"/>
          <p:cNvPicPr>
            <a:picLocks noChangeAspect="1" noChangeArrowheads="1"/>
          </p:cNvPicPr>
          <p:nvPr/>
        </p:nvPicPr>
        <p:blipFill>
          <a:blip r:embed="rId1" cstate="print"/>
          <a:srcRect/>
          <a:stretch>
            <a:fillRect/>
          </a:stretch>
        </p:blipFill>
        <p:spPr bwMode="auto">
          <a:xfrm>
            <a:off x="1773785" y="3356992"/>
            <a:ext cx="7734935" cy="2621280"/>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linds(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721485" y="2367173"/>
            <a:ext cx="8749030" cy="4131945"/>
            <a:chOff x="5144219" y="939250"/>
            <a:chExt cx="5905595" cy="4240661"/>
          </a:xfrm>
        </p:grpSpPr>
        <p:sp>
          <p:nvSpPr>
            <p:cNvPr id="14" name="文本框 19"/>
            <p:cNvSpPr txBox="1"/>
            <p:nvPr/>
          </p:nvSpPr>
          <p:spPr>
            <a:xfrm>
              <a:off x="5266805" y="939250"/>
              <a:ext cx="692229" cy="598919"/>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
          <p:nvSpPr>
            <p:cNvPr id="15" name="TextBox 14"/>
            <p:cNvSpPr txBox="1"/>
            <p:nvPr/>
          </p:nvSpPr>
          <p:spPr>
            <a:xfrm>
              <a:off x="5144219" y="1464526"/>
              <a:ext cx="5905595" cy="3715385"/>
            </a:xfrm>
            <a:prstGeom prst="rect">
              <a:avLst/>
            </a:prstGeom>
            <a:noFill/>
          </p:spPr>
          <p:txBody>
            <a:bodyPr wrap="square" rtlCol="0">
              <a:spAutoFit/>
            </a:bodyPr>
            <a:lstStyle/>
            <a:p>
              <a:pPr eaLnBrk="1" latinLnBrk="0" hangingPunct="1">
                <a:lnSpc>
                  <a:spcPts val="344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首先，明确转换的对象是“作家渐至成熟”的规律。其次，明确表格比较的对象是“作家发表处女作的年龄”和“作家发表代表作的年龄”。再次，横向比较，作家发表处女作的高峰阶段是“</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21</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25</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岁”，发表代表作的高峰阶段是“</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31</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35</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岁”；纵向比较，由处女作到代表作，作家经历沉淀、渐至成熟的时间在</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10</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年左右。最后，联系题干，即可得出答案。</a:t>
              </a:r>
              <a:endPar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endParaRPr>
            </a:p>
          </p:txBody>
        </p:sp>
      </p:grpSp>
      <p:grpSp>
        <p:nvGrpSpPr>
          <p:cNvPr id="9" name="组合 8"/>
          <p:cNvGrpSpPr/>
          <p:nvPr/>
        </p:nvGrpSpPr>
        <p:grpSpPr>
          <a:xfrm>
            <a:off x="1631504" y="764704"/>
            <a:ext cx="8592820" cy="1660151"/>
            <a:chOff x="702090" y="4992855"/>
            <a:chExt cx="3857652" cy="1957699"/>
          </a:xfrm>
        </p:grpSpPr>
        <p:sp>
          <p:nvSpPr>
            <p:cNvPr id="11" name="文本框 17"/>
            <p:cNvSpPr txBox="1"/>
            <p:nvPr/>
          </p:nvSpPr>
          <p:spPr>
            <a:xfrm>
              <a:off x="783621" y="4992855"/>
              <a:ext cx="447285" cy="688157"/>
            </a:xfrm>
            <a:prstGeom prst="rect">
              <a:avLst/>
            </a:prstGeom>
            <a:solidFill>
              <a:schemeClr val="accent2"/>
            </a:solidFill>
          </p:spPr>
          <p:txBody>
            <a:bodyPr wrap="square" rtlCol="0">
              <a:spAutoFit/>
            </a:bodyPr>
            <a:lstStyle/>
            <a:p>
              <a:pPr eaLnBrk="1" latinLnBrk="0" hangingPunct="1">
                <a:lnSpc>
                  <a:spcPct val="100000"/>
                </a:lnSpc>
              </a:pPr>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
          <p:nvSpPr>
            <p:cNvPr id="12" name="TextBox 11"/>
            <p:cNvSpPr txBox="1"/>
            <p:nvPr/>
          </p:nvSpPr>
          <p:spPr>
            <a:xfrm>
              <a:off x="702090" y="5681320"/>
              <a:ext cx="3857652" cy="1269234"/>
            </a:xfrm>
            <a:prstGeom prst="rect">
              <a:avLst/>
            </a:prstGeom>
            <a:noFill/>
          </p:spPr>
          <p:txBody>
            <a:bodyPr wrap="square" rtlCol="0">
              <a:spAutoFit/>
            </a:bodyPr>
            <a:lstStyle/>
            <a:p>
              <a:pPr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rPr>
                <a:t>大多数作家需要十年左右的创作积累，才能进入创作成熟期。</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 to="" calcmode="lin" valueType="num">
                                      <p:cBhvr>
                                        <p:cTn id="14" dur="1" fill="hold"/>
                                        <p:tgtEl>
                                          <p:spTgt spid="13"/>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1775460" y="1492250"/>
            <a:ext cx="700722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示意图→文字</a:t>
            </a:r>
            <a:r>
              <a:rPr lang="zh-CN" altLang="en-US" sz="3200" i="1" dirty="0">
                <a:solidFill>
                  <a:schemeClr val="bg1"/>
                </a:solidFill>
                <a:latin typeface="+mn-ea"/>
                <a:cs typeface="Heiti SC Light"/>
              </a:rPr>
              <a:t>（重点）</a:t>
            </a:r>
          </a:p>
        </p:txBody>
      </p:sp>
      <p:sp>
        <p:nvSpPr>
          <p:cNvPr id="8" name="TextBox 2"/>
          <p:cNvSpPr txBox="1"/>
          <p:nvPr/>
        </p:nvSpPr>
        <p:spPr>
          <a:xfrm>
            <a:off x="1857375" y="2190750"/>
            <a:ext cx="8467090" cy="1076325"/>
          </a:xfrm>
          <a:prstGeom prst="rect">
            <a:avLst/>
          </a:prstGeom>
          <a:noFill/>
        </p:spPr>
        <p:txBody>
          <a:bodyPr wrap="square" rtlCol="0">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此类题目将对事情的要求用示意图展示出来，清晰醒目，简洁明了。</a:t>
            </a:r>
          </a:p>
        </p:txBody>
      </p:sp>
      <p:grpSp>
        <p:nvGrpSpPr>
          <p:cNvPr id="2" name="组合 12"/>
          <p:cNvGrpSpPr/>
          <p:nvPr/>
        </p:nvGrpSpPr>
        <p:grpSpPr>
          <a:xfrm>
            <a:off x="1662796" y="3613463"/>
            <a:ext cx="8855075" cy="1978660"/>
            <a:chOff x="439776" y="3008949"/>
            <a:chExt cx="8902426" cy="1978660"/>
          </a:xfrm>
        </p:grpSpPr>
        <p:sp>
          <p:nvSpPr>
            <p:cNvPr id="10" name="文本框 13"/>
            <p:cNvSpPr txBox="1"/>
            <p:nvPr/>
          </p:nvSpPr>
          <p:spPr>
            <a:xfrm>
              <a:off x="635125" y="3008949"/>
              <a:ext cx="1881990"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2" name="圆角矩形 11"/>
            <p:cNvSpPr/>
            <p:nvPr/>
          </p:nvSpPr>
          <p:spPr>
            <a:xfrm>
              <a:off x="439776" y="4021774"/>
              <a:ext cx="8902426" cy="96583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解题时，要注意对事情的</a:t>
              </a:r>
              <a:r>
                <a:rPr lang="zh-CN" altLang="en-US" sz="3200" dirty="0">
                  <a:solidFill>
                    <a:schemeClr val="accent6">
                      <a:lumMod val="75000"/>
                    </a:schemeClr>
                  </a:solidFill>
                  <a:latin typeface="宋体" pitchFamily="2" charset="-122"/>
                  <a:ea typeface="宋体" pitchFamily="2" charset="-122"/>
                </a:rPr>
                <a:t>流程安排、先后步骤以及特殊情况的说明。</a:t>
              </a:r>
            </a:p>
          </p:txBody>
        </p:sp>
      </p:grpSp>
      <p:sp>
        <p:nvSpPr>
          <p:cNvPr id="9" name="文本框 17"/>
          <p:cNvSpPr txBox="1"/>
          <p:nvPr/>
        </p:nvSpPr>
        <p:spPr>
          <a:xfrm>
            <a:off x="4239625" y="793750"/>
            <a:ext cx="370141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图表→文字</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5"/>
          <p:cNvSpPr txBox="1"/>
          <p:nvPr/>
        </p:nvSpPr>
        <p:spPr>
          <a:xfrm>
            <a:off x="1919536" y="836712"/>
            <a:ext cx="106616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sp>
        <p:nvSpPr>
          <p:cNvPr id="2" name="矩形 1"/>
          <p:cNvSpPr/>
          <p:nvPr/>
        </p:nvSpPr>
        <p:spPr>
          <a:xfrm>
            <a:off x="1703512" y="1556792"/>
            <a:ext cx="9505056" cy="1200329"/>
          </a:xfrm>
          <a:prstGeom prst="rect">
            <a:avLst/>
          </a:prstGeom>
        </p:spPr>
        <p:txBody>
          <a:bodyPr wrap="square">
            <a:spAutoFit/>
          </a:bodyPr>
          <a:lstStyle/>
          <a:p>
            <a:r>
              <a:rPr lang="zh-CN" altLang="en-US" sz="2400" dirty="0">
                <a:latin typeface="仿宋" panose="02010609060101010101" pitchFamily="49" charset="-122"/>
                <a:ea typeface="仿宋" panose="02010609060101010101" pitchFamily="49" charset="-122"/>
              </a:rPr>
              <a:t>［课标全国</a:t>
            </a:r>
            <a:r>
              <a:rPr lang="en-US" altLang="zh-CN" sz="2400" dirty="0">
                <a:latin typeface="仿宋" panose="02010609060101010101" pitchFamily="49" charset="-122"/>
                <a:ea typeface="仿宋" panose="02010609060101010101" pitchFamily="49" charset="-122"/>
              </a:rPr>
              <a:t>Ⅰ2018·21</a:t>
            </a:r>
            <a:r>
              <a:rPr lang="zh-CN" altLang="en-US" sz="2400" dirty="0">
                <a:latin typeface="仿宋" panose="02010609060101010101" pitchFamily="49" charset="-122"/>
                <a:ea typeface="仿宋" panose="02010609060101010101" pitchFamily="49" charset="-122"/>
              </a:rPr>
              <a:t>］</a:t>
            </a:r>
            <a:r>
              <a:rPr lang="zh-CN" altLang="en-US" sz="2400" dirty="0">
                <a:latin typeface="宋体" pitchFamily="2" charset="-122"/>
                <a:ea typeface="宋体" pitchFamily="2" charset="-122"/>
              </a:rPr>
              <a:t>下面是某校为教师编写个人专业发展规划而提供的流程图，请把这个图转写成一段文字介绍，要求内容完整，表述准确，语言连贯，不超过</a:t>
            </a:r>
            <a:r>
              <a:rPr lang="en-US" altLang="zh-CN" sz="2400" dirty="0">
                <a:latin typeface="宋体" pitchFamily="2" charset="-122"/>
                <a:ea typeface="宋体" pitchFamily="2" charset="-122"/>
              </a:rPr>
              <a:t>90</a:t>
            </a:r>
            <a:r>
              <a:rPr lang="zh-CN" altLang="en-US" sz="2400" dirty="0">
                <a:latin typeface="宋体" pitchFamily="2" charset="-122"/>
                <a:ea typeface="宋体" pitchFamily="2" charset="-122"/>
              </a:rPr>
              <a:t>个字。</a:t>
            </a: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494885" y="2753499"/>
            <a:ext cx="3490262" cy="3071126"/>
          </a:xfrm>
          <a:prstGeom prst="rect">
            <a:avLst/>
          </a:prstGeom>
        </p:spPr>
      </p:pic>
      <p:sp>
        <p:nvSpPr>
          <p:cNvPr id="8" name="文本框 7"/>
          <p:cNvSpPr txBox="1"/>
          <p:nvPr/>
        </p:nvSpPr>
        <p:spPr>
          <a:xfrm>
            <a:off x="1808180" y="5718494"/>
            <a:ext cx="8352928" cy="646331"/>
          </a:xfrm>
          <a:prstGeom prst="rect">
            <a:avLst/>
          </a:prstGeom>
          <a:noFill/>
        </p:spPr>
        <p:txBody>
          <a:bodyPr wrap="square" rtlCol="0">
            <a:spAutoFit/>
          </a:bodyPr>
          <a:lstStyle/>
          <a:p>
            <a:r>
              <a:rPr lang="en-US" altLang="zh-CN" dirty="0"/>
              <a:t>——————————————————————————————————————————————————————————————————————</a:t>
            </a:r>
            <a:endParaRPr lang="zh-CN" altLang="en-US"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 grpId="0"/>
      <p:bldP spid="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p:cNvGrpSpPr/>
          <p:nvPr/>
        </p:nvGrpSpPr>
        <p:grpSpPr>
          <a:xfrm>
            <a:off x="1775520" y="1700808"/>
            <a:ext cx="8759190" cy="2984222"/>
            <a:chOff x="381956" y="4008768"/>
            <a:chExt cx="7628972" cy="2984222"/>
          </a:xfrm>
        </p:grpSpPr>
        <p:sp>
          <p:nvSpPr>
            <p:cNvPr id="11" name="文本框 17"/>
            <p:cNvSpPr txBox="1"/>
            <p:nvPr/>
          </p:nvSpPr>
          <p:spPr>
            <a:xfrm>
              <a:off x="472658" y="4008768"/>
              <a:ext cx="884903"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
          <p:nvSpPr>
            <p:cNvPr id="12" name="TextBox 11"/>
            <p:cNvSpPr txBox="1"/>
            <p:nvPr/>
          </p:nvSpPr>
          <p:spPr>
            <a:xfrm>
              <a:off x="381956" y="4592333"/>
              <a:ext cx="7628972" cy="2400657"/>
            </a:xfrm>
            <a:prstGeom prst="rect">
              <a:avLst/>
            </a:prstGeom>
            <a:noFill/>
          </p:spPr>
          <p:txBody>
            <a:bodyPr wrap="square" rtlCol="0">
              <a:spAutoFit/>
            </a:bodyPr>
            <a:lstStyle/>
            <a:p>
              <a:pPr>
                <a:lnSpc>
                  <a:spcPts val="364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编写教师个人专业发展规划首先要进行环境分析和自我分析，在此基础上进行个人定位并设置发展目标，然后制订达成目标的操作策略，最后展开评估与信息反馈，再据此做进一步修订。</a:t>
              </a:r>
              <a:endParaRPr lang="zh-CN" altLang="en-US" sz="3200" dirty="0">
                <a:solidFill>
                  <a:schemeClr val="tx1">
                    <a:lumMod val="75000"/>
                    <a:lumOff val="25000"/>
                  </a:schemeClr>
                </a:solidFill>
                <a:latin typeface="黑体" pitchFamily="49" charset="-122"/>
                <a:ea typeface="黑体" pitchFamily="49" charset="-122"/>
                <a:cs typeface="Heiti SC Light"/>
              </a:endParaRPr>
            </a:p>
            <a:p>
              <a:pPr eaLnBrk="1" latinLnBrk="0" hangingPunct="1">
                <a:lnSpc>
                  <a:spcPts val="3640"/>
                </a:lnSpc>
              </a:pPr>
              <a:endPar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9"/>
          <p:cNvSpPr txBox="1"/>
          <p:nvPr/>
        </p:nvSpPr>
        <p:spPr>
          <a:xfrm>
            <a:off x="1631504" y="764704"/>
            <a:ext cx="1015364" cy="583565"/>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
        <p:nvSpPr>
          <p:cNvPr id="3" name="矩形 2"/>
          <p:cNvSpPr/>
          <p:nvPr/>
        </p:nvSpPr>
        <p:spPr>
          <a:xfrm>
            <a:off x="1631504" y="1348269"/>
            <a:ext cx="9433048" cy="4889043"/>
          </a:xfrm>
          <a:prstGeom prst="rect">
            <a:avLst/>
          </a:prstGeom>
        </p:spPr>
        <p:txBody>
          <a:bodyPr wrap="square">
            <a:spAutoFit/>
          </a:bodyPr>
          <a:lstStyle/>
          <a:p>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解析</a:t>
            </a:r>
            <a:r>
              <a:rPr lang="en-US" altLang="zh-CN" sz="2800" dirty="0">
                <a:latin typeface="仿宋" panose="02010609060101010101" pitchFamily="49" charset="-122"/>
                <a:ea typeface="仿宋" panose="02010609060101010101" pitchFamily="49" charset="-122"/>
              </a:rPr>
              <a:t>】</a:t>
            </a:r>
            <a:r>
              <a:rPr lang="zh-CN" altLang="en-US" sz="2800" dirty="0">
                <a:latin typeface="仿宋" panose="02010609060101010101" pitchFamily="49" charset="-122"/>
                <a:ea typeface="仿宋" panose="02010609060101010101" pitchFamily="49" charset="-122"/>
              </a:rPr>
              <a:t>将流程图转换成一段文字，首先要读题干，明确陈述对象。其次，抓住方框中的词语、方框外的横线及带箭头的横线，把握流程中的关键环节和各环节间的关系。再次，确定说明顺序（一般是从左到右、从上到下、由内及外等），组织语言，有条理地表述出来。本题写的是教师编写个人专业发展规划的流程。按照生活逻辑，对个人发展进行规划，应先认知自我，所以流程的第一步是“环境分析”“自我分析”，说明顺序应从上到下。按照箭头走向，依次将流程图上的各环节用恰当的词语衔接起来即可。注意两点：一是并排方框中的内容不要有遗漏；二是最下端“评估”“反馈”旁边的箭头指向最上端，循环性的结构要在文字中体现出来。</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7"/>
          <p:cNvSpPr txBox="1"/>
          <p:nvPr/>
        </p:nvSpPr>
        <p:spPr>
          <a:xfrm>
            <a:off x="3719736" y="699523"/>
            <a:ext cx="6443215" cy="646331"/>
          </a:xfrm>
          <a:prstGeom prst="rect">
            <a:avLst/>
          </a:prstGeom>
          <a:noFill/>
        </p:spPr>
        <p:txBody>
          <a:bodyPr wrap="square" rtlCol="0">
            <a:spAutoFit/>
          </a:bodyPr>
          <a:lstStyle/>
          <a:p>
            <a:pPr marL="571500" indent="-571500">
              <a:buFont typeface="Wingdings" pitchFamily="2" charset="2"/>
              <a:buChar char="u"/>
            </a:pPr>
            <a:r>
              <a:rPr lang="zh-CN" altLang="en-US" sz="3600" b="1" dirty="0">
                <a:solidFill>
                  <a:schemeClr val="bg1"/>
                </a:solidFill>
                <a:latin typeface="黑体" pitchFamily="49" charset="-122"/>
                <a:ea typeface="黑体" pitchFamily="49" charset="-122"/>
                <a:cs typeface="Heiti SC Light"/>
              </a:rPr>
              <a:t>专题</a:t>
            </a:r>
            <a:r>
              <a:rPr lang="en-US" altLang="zh-CN" sz="3600" b="1" dirty="0">
                <a:solidFill>
                  <a:schemeClr val="bg1"/>
                </a:solidFill>
                <a:latin typeface="黑体" pitchFamily="49" charset="-122"/>
                <a:ea typeface="黑体" pitchFamily="49" charset="-122"/>
                <a:cs typeface="Heiti SC Light"/>
              </a:rPr>
              <a:t>6  </a:t>
            </a:r>
            <a:r>
              <a:rPr lang="zh-CN" altLang="en-US" sz="3600" b="1" dirty="0">
                <a:solidFill>
                  <a:schemeClr val="bg1"/>
                </a:solidFill>
                <a:latin typeface="黑体" pitchFamily="49" charset="-122"/>
                <a:ea typeface="黑体" pitchFamily="49" charset="-122"/>
                <a:cs typeface="Heiti SC Light"/>
              </a:rPr>
              <a:t>图文转换</a:t>
            </a:r>
          </a:p>
        </p:txBody>
      </p:sp>
      <p:grpSp>
        <p:nvGrpSpPr>
          <p:cNvPr id="7" name="组合 6"/>
          <p:cNvGrpSpPr/>
          <p:nvPr/>
        </p:nvGrpSpPr>
        <p:grpSpPr>
          <a:xfrm>
            <a:off x="2103120" y="1609725"/>
            <a:ext cx="6278880" cy="1395730"/>
            <a:chOff x="1100605" y="1958698"/>
            <a:chExt cx="3831435" cy="1184550"/>
          </a:xfrm>
        </p:grpSpPr>
        <p:sp>
          <p:nvSpPr>
            <p:cNvPr id="3" name="副标题 2">
              <a:hlinkClick r:id="rId1" action="ppaction://hlinksldjump"/>
            </p:cNvPr>
            <p:cNvSpPr txBox="1"/>
            <p:nvPr/>
          </p:nvSpPr>
          <p:spPr>
            <a:xfrm>
              <a:off x="1100605" y="1958698"/>
              <a:ext cx="3831435" cy="541608"/>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rPr>
                <a:t>600</a:t>
              </a:r>
              <a:r>
                <a:rPr lang="zh-CN" altLang="en-US" sz="3200" dirty="0">
                  <a:solidFill>
                    <a:schemeClr val="bg1"/>
                  </a:solidFill>
                  <a:latin typeface="+mn-ea"/>
                  <a:cs typeface="Heiti SC Light"/>
                </a:rPr>
                <a:t>分基础  考点</a:t>
              </a:r>
              <a:r>
                <a:rPr lang="en-US" altLang="zh-CN" sz="3200" dirty="0">
                  <a:solidFill>
                    <a:schemeClr val="bg1"/>
                  </a:solidFill>
                  <a:latin typeface="+mn-ea"/>
                  <a:cs typeface="Heiti SC Light"/>
                </a:rPr>
                <a:t>&amp;</a:t>
              </a:r>
              <a:r>
                <a:rPr lang="zh-CN" altLang="en-US" sz="3200" dirty="0">
                  <a:solidFill>
                    <a:schemeClr val="bg1"/>
                  </a:solidFill>
                  <a:latin typeface="+mn-ea"/>
                  <a:cs typeface="Heiti SC Light"/>
                </a:rPr>
                <a:t>考法</a:t>
              </a:r>
            </a:p>
          </p:txBody>
        </p:sp>
        <p:sp>
          <p:nvSpPr>
            <p:cNvPr id="4" name="副标题 2">
              <a:hlinkClick r:id="rId2" action="ppaction://hlinksldjump"/>
            </p:cNvPr>
            <p:cNvSpPr txBox="1"/>
            <p:nvPr/>
          </p:nvSpPr>
          <p:spPr>
            <a:xfrm>
              <a:off x="1410298" y="2350205"/>
              <a:ext cx="2161029" cy="793043"/>
            </a:xfrm>
            <a:prstGeom prst="rect">
              <a:avLst/>
            </a:prstGeom>
          </p:spPr>
          <p:txBody>
            <a:bodyPr vert="horz" lIns="91440" tIns="45720" rIns="91440" bIns="45720" rtlCol="0">
              <a:noAutofit/>
            </a:bodyPr>
            <a:lstStyle/>
            <a:p>
              <a:pPr marL="457200" indent="-45720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图片→文字</a:t>
              </a:r>
              <a:endParaRPr lang="zh-CN" altLang="en-US" sz="3200" dirty="0">
                <a:solidFill>
                  <a:schemeClr val="bg1"/>
                </a:solidFill>
                <a:latin typeface="宋体" pitchFamily="2" charset="-122"/>
                <a:ea typeface="宋体" pitchFamily="2" charset="-122"/>
                <a:cs typeface="Heiti SC Light"/>
              </a:endParaRPr>
            </a:p>
            <a:p>
              <a:pPr marL="457200" indent="-45720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图表→文字</a:t>
              </a:r>
            </a:p>
          </p:txBody>
        </p:sp>
      </p:grpSp>
      <p:grpSp>
        <p:nvGrpSpPr>
          <p:cNvPr id="8" name="组合 7"/>
          <p:cNvGrpSpPr/>
          <p:nvPr/>
        </p:nvGrpSpPr>
        <p:grpSpPr>
          <a:xfrm>
            <a:off x="2103120" y="3698240"/>
            <a:ext cx="7782560" cy="1657350"/>
            <a:chOff x="1100604" y="3590341"/>
            <a:chExt cx="4502858" cy="1905932"/>
          </a:xfrm>
        </p:grpSpPr>
        <p:sp>
          <p:nvSpPr>
            <p:cNvPr id="5" name="副标题 2"/>
            <p:cNvSpPr txBox="1"/>
            <p:nvPr/>
          </p:nvSpPr>
          <p:spPr>
            <a:xfrm>
              <a:off x="1100604" y="3590341"/>
              <a:ext cx="3759428" cy="50006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200" dirty="0">
                  <a:solidFill>
                    <a:schemeClr val="bg1"/>
                  </a:solidFill>
                  <a:latin typeface="+mn-ea"/>
                  <a:cs typeface="Heiti SC Light"/>
                </a:rPr>
                <a:t>700</a:t>
              </a:r>
              <a:r>
                <a:rPr lang="zh-CN" altLang="en-US" sz="3200" dirty="0">
                  <a:solidFill>
                    <a:schemeClr val="bg1"/>
                  </a:solidFill>
                  <a:latin typeface="+mn-ea"/>
                  <a:cs typeface="Heiti SC Light"/>
                </a:rPr>
                <a:t>分综合  考法解析</a:t>
              </a:r>
            </a:p>
          </p:txBody>
        </p:sp>
        <p:sp>
          <p:nvSpPr>
            <p:cNvPr id="6" name="副标题 2">
              <a:hlinkClick r:id="rId2" action="ppaction://hlinksldjump"/>
            </p:cNvPr>
            <p:cNvSpPr txBox="1"/>
            <p:nvPr/>
          </p:nvSpPr>
          <p:spPr>
            <a:xfrm>
              <a:off x="1403648" y="4005064"/>
              <a:ext cx="4199814" cy="1491209"/>
            </a:xfrm>
            <a:prstGeom prst="rect">
              <a:avLst/>
            </a:prstGeom>
          </p:spPr>
          <p:txBody>
            <a:bodyPr vert="horz" lIns="91440" tIns="45720" rIns="91440" bIns="45720" rtlCol="0">
              <a:noAutofit/>
            </a:bodyPr>
            <a:lstStyle/>
            <a:p>
              <a:pPr marL="450850" indent="-45085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徽标→文字的解题方法</a:t>
              </a:r>
              <a:endParaRPr lang="zh-CN" altLang="en-US" sz="3200" dirty="0">
                <a:solidFill>
                  <a:schemeClr val="bg1"/>
                </a:solidFill>
                <a:latin typeface="宋体" pitchFamily="2" charset="-122"/>
                <a:ea typeface="宋体" pitchFamily="2" charset="-122"/>
                <a:cs typeface="Heiti SC Light"/>
              </a:endParaRPr>
            </a:p>
            <a:p>
              <a:pPr marL="450850" indent="-45085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漫画→文字的解题方法</a:t>
              </a:r>
              <a:endParaRPr lang="zh-CN" altLang="en-US" sz="3200" dirty="0">
                <a:solidFill>
                  <a:schemeClr val="bg1"/>
                </a:solidFill>
                <a:latin typeface="宋体" pitchFamily="2" charset="-122"/>
                <a:ea typeface="宋体" pitchFamily="2" charset="-122"/>
                <a:cs typeface="Heiti SC Light"/>
              </a:endParaRPr>
            </a:p>
            <a:p>
              <a:pPr marL="450850" indent="-450850">
                <a:lnSpc>
                  <a:spcPct val="150000"/>
                </a:lnSpc>
                <a:buFont typeface="Wingdings" pitchFamily="2" charset="2"/>
                <a:buChar char="p"/>
              </a:pPr>
              <a:r>
                <a:rPr lang="zh-CN" altLang="en-US" sz="3200" dirty="0">
                  <a:solidFill>
                    <a:schemeClr val="bg1"/>
                  </a:solidFill>
                  <a:latin typeface="宋体" pitchFamily="2" charset="-122"/>
                  <a:ea typeface="宋体" pitchFamily="2" charset="-122"/>
                  <a:cs typeface="Heiti SC Light"/>
                </a:rPr>
                <a:t>综合考法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图表→文字的解题方法</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1922145" y="1487805"/>
            <a:ext cx="498348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3  </a:t>
            </a:r>
            <a:r>
              <a:rPr lang="zh-CN" altLang="en-US" sz="3200" dirty="0">
                <a:solidFill>
                  <a:schemeClr val="bg1"/>
                </a:solidFill>
                <a:latin typeface="+mn-ea"/>
                <a:cs typeface="Heiti SC Light"/>
              </a:rPr>
              <a:t>柱状图→文字</a:t>
            </a:r>
            <a:endParaRPr lang="zh-CN" altLang="en-US" sz="3200" i="1" dirty="0">
              <a:solidFill>
                <a:schemeClr val="bg1"/>
              </a:solidFill>
              <a:latin typeface="+mn-ea"/>
              <a:cs typeface="Heiti SC Light"/>
            </a:endParaRPr>
          </a:p>
        </p:txBody>
      </p:sp>
      <p:sp>
        <p:nvSpPr>
          <p:cNvPr id="8" name="TextBox 2"/>
          <p:cNvSpPr txBox="1"/>
          <p:nvPr/>
        </p:nvSpPr>
        <p:spPr>
          <a:xfrm>
            <a:off x="1875790" y="2071370"/>
            <a:ext cx="8440420" cy="1076325"/>
          </a:xfrm>
          <a:prstGeom prst="rect">
            <a:avLst/>
          </a:prstGeom>
          <a:noFill/>
        </p:spPr>
        <p:txBody>
          <a:bodyPr wrap="square" rtlCol="0">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此类题目将数据用直观的柱状图呈现出来，用坐标展示关系项及其变化情况。</a:t>
            </a:r>
          </a:p>
        </p:txBody>
      </p:sp>
      <p:grpSp>
        <p:nvGrpSpPr>
          <p:cNvPr id="2" name="组合 12"/>
          <p:cNvGrpSpPr/>
          <p:nvPr/>
        </p:nvGrpSpPr>
        <p:grpSpPr>
          <a:xfrm>
            <a:off x="1875520" y="3319458"/>
            <a:ext cx="8514080" cy="3032760"/>
            <a:chOff x="319119" y="2163764"/>
            <a:chExt cx="8559608" cy="3032760"/>
          </a:xfrm>
          <a:solidFill>
            <a:schemeClr val="tx2">
              <a:lumMod val="40000"/>
              <a:lumOff val="60000"/>
            </a:schemeClr>
          </a:solidFill>
        </p:grpSpPr>
        <p:sp>
          <p:nvSpPr>
            <p:cNvPr id="10" name="文本框 13"/>
            <p:cNvSpPr txBox="1"/>
            <p:nvPr/>
          </p:nvSpPr>
          <p:spPr>
            <a:xfrm>
              <a:off x="319119" y="2163764"/>
              <a:ext cx="1862200"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2" name="圆角矩形 11"/>
            <p:cNvSpPr/>
            <p:nvPr/>
          </p:nvSpPr>
          <p:spPr>
            <a:xfrm>
              <a:off x="365722" y="2910524"/>
              <a:ext cx="8513005" cy="228600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解题时，先要理清不同条纹所代表的</a:t>
              </a:r>
              <a:r>
                <a:rPr lang="zh-CN" altLang="en-US" sz="3200" dirty="0">
                  <a:solidFill>
                    <a:schemeClr val="tx2"/>
                  </a:solidFill>
                  <a:latin typeface="宋体" pitchFamily="2" charset="-122"/>
                  <a:ea typeface="宋体" pitchFamily="2" charset="-122"/>
                </a:rPr>
                <a:t>关系项</a:t>
              </a:r>
              <a:r>
                <a:rPr lang="zh-CN" altLang="en-US" sz="3200" dirty="0">
                  <a:solidFill>
                    <a:srgbClr val="404040"/>
                  </a:solidFill>
                  <a:latin typeface="宋体" pitchFamily="2" charset="-122"/>
                  <a:ea typeface="宋体" pitchFamily="2" charset="-122"/>
                </a:rPr>
                <a:t>以及各关系项</a:t>
              </a:r>
              <a:r>
                <a:rPr lang="zh-CN" altLang="en-US" sz="3200" dirty="0">
                  <a:solidFill>
                    <a:schemeClr val="accent6">
                      <a:lumMod val="75000"/>
                    </a:schemeClr>
                  </a:solidFill>
                  <a:latin typeface="宋体" pitchFamily="2" charset="-122"/>
                  <a:ea typeface="宋体" pitchFamily="2" charset="-122"/>
                </a:rPr>
                <a:t>比较的角度</a:t>
              </a:r>
              <a:r>
                <a:rPr lang="zh-CN" altLang="en-US" sz="3200" dirty="0">
                  <a:solidFill>
                    <a:srgbClr val="404040"/>
                  </a:solidFill>
                  <a:latin typeface="宋体" pitchFamily="2" charset="-122"/>
                  <a:ea typeface="宋体" pitchFamily="2" charset="-122"/>
                </a:rPr>
                <a:t>，再关注各角度中各关系项对比后的</a:t>
              </a:r>
              <a:r>
                <a:rPr lang="zh-CN" altLang="en-US" sz="3200" dirty="0">
                  <a:solidFill>
                    <a:schemeClr val="accent6">
                      <a:lumMod val="75000"/>
                    </a:schemeClr>
                  </a:solidFill>
                  <a:latin typeface="宋体" pitchFamily="2" charset="-122"/>
                  <a:ea typeface="宋体" pitchFamily="2" charset="-122"/>
                </a:rPr>
                <a:t>共同点</a:t>
              </a:r>
              <a:r>
                <a:rPr lang="zh-CN" altLang="en-US" sz="3200" dirty="0">
                  <a:solidFill>
                    <a:srgbClr val="404040"/>
                  </a:solidFill>
                  <a:latin typeface="宋体" pitchFamily="2" charset="-122"/>
                  <a:ea typeface="宋体" pitchFamily="2" charset="-122"/>
                </a:rPr>
                <a:t>、某个关系项在某一时间段中的</a:t>
              </a:r>
              <a:r>
                <a:rPr lang="zh-CN" altLang="en-US" sz="3200" dirty="0">
                  <a:solidFill>
                    <a:schemeClr val="accent6">
                      <a:lumMod val="75000"/>
                    </a:schemeClr>
                  </a:solidFill>
                  <a:latin typeface="宋体" pitchFamily="2" charset="-122"/>
                  <a:ea typeface="宋体" pitchFamily="2" charset="-122"/>
                </a:rPr>
                <a:t>发展规律</a:t>
              </a:r>
              <a:r>
                <a:rPr lang="zh-CN" altLang="en-US" sz="3200" dirty="0">
                  <a:solidFill>
                    <a:srgbClr val="404040"/>
                  </a:solidFill>
                  <a:latin typeface="宋体" pitchFamily="2" charset="-122"/>
                  <a:ea typeface="宋体" pitchFamily="2" charset="-122"/>
                </a:rPr>
                <a:t>。</a:t>
              </a:r>
            </a:p>
          </p:txBody>
        </p:sp>
      </p:grpSp>
      <p:sp>
        <p:nvSpPr>
          <p:cNvPr id="9" name="文本框 17"/>
          <p:cNvSpPr txBox="1"/>
          <p:nvPr/>
        </p:nvSpPr>
        <p:spPr>
          <a:xfrm>
            <a:off x="5036820" y="822642"/>
            <a:ext cx="3737610"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图表→文字</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735108" y="836712"/>
            <a:ext cx="8914765" cy="5671385"/>
            <a:chOff x="239048" y="662087"/>
            <a:chExt cx="8914765" cy="5671385"/>
          </a:xfrm>
        </p:grpSpPr>
        <p:sp>
          <p:nvSpPr>
            <p:cNvPr id="4" name="TextBox 3"/>
            <p:cNvSpPr txBox="1"/>
            <p:nvPr/>
          </p:nvSpPr>
          <p:spPr>
            <a:xfrm>
              <a:off x="239048" y="1348722"/>
              <a:ext cx="8914765" cy="4984750"/>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［浙江</a:t>
              </a:r>
              <a:r>
                <a:rPr lang="en-US" altLang="zh-CN" sz="3200" dirty="0">
                  <a:latin typeface="仿宋" panose="02010609060101010101" pitchFamily="49" charset="-122"/>
                  <a:ea typeface="仿宋" panose="02010609060101010101" pitchFamily="49" charset="-122"/>
                </a:rPr>
                <a:t>2015·7</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阅读下面的图表，根据要求完成题目。</a:t>
              </a:r>
              <a:endParaRPr lang="en-US" altLang="zh-CN" sz="3200" dirty="0">
                <a:solidFill>
                  <a:schemeClr val="tx1">
                    <a:lumMod val="75000"/>
                    <a:lumOff val="25000"/>
                  </a:schemeClr>
                </a:solidFill>
                <a:latin typeface="宋体" pitchFamily="2" charset="-122"/>
                <a:ea typeface="宋体" pitchFamily="2" charset="-122"/>
                <a:cs typeface="Heiti SC Light"/>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r>
                <a:rPr lang="zh-CN" altLang="en-US" sz="3200" dirty="0">
                  <a:latin typeface="宋体" pitchFamily="2" charset="-122"/>
                  <a:ea typeface="宋体" pitchFamily="2" charset="-122"/>
                </a:rPr>
                <a:t>（</a:t>
              </a:r>
              <a:r>
                <a:rPr lang="en-US" altLang="zh-CN" sz="3200" dirty="0">
                  <a:latin typeface="宋体" pitchFamily="2" charset="-122"/>
                  <a:ea typeface="宋体" pitchFamily="2" charset="-122"/>
                </a:rPr>
                <a:t>1</a:t>
              </a:r>
              <a:r>
                <a:rPr lang="zh-CN" altLang="en-US" sz="3200" dirty="0">
                  <a:latin typeface="宋体" pitchFamily="2" charset="-122"/>
                  <a:ea typeface="宋体" pitchFamily="2" charset="-122"/>
                </a:rPr>
                <a:t>）给图表拟一个标题。（不超过</a:t>
              </a:r>
              <a:r>
                <a:rPr lang="en-US" altLang="zh-CN" sz="3200" dirty="0">
                  <a:latin typeface="宋体" pitchFamily="2" charset="-122"/>
                  <a:ea typeface="宋体" pitchFamily="2" charset="-122"/>
                </a:rPr>
                <a:t>25</a:t>
              </a:r>
              <a:r>
                <a:rPr lang="zh-CN" altLang="en-US" sz="3200" dirty="0">
                  <a:latin typeface="宋体" pitchFamily="2" charset="-122"/>
                  <a:ea typeface="宋体" pitchFamily="2" charset="-122"/>
                </a:rPr>
                <a:t>字）</a:t>
              </a:r>
              <a:endParaRPr lang="en-US" altLang="zh-CN" sz="3200" dirty="0">
                <a:latin typeface="宋体" pitchFamily="2" charset="-122"/>
                <a:ea typeface="宋体" pitchFamily="2" charset="-122"/>
              </a:endParaRPr>
            </a:p>
            <a:p>
              <a:r>
                <a:rPr lang="en-US" altLang="zh-CN" sz="3200" dirty="0">
                  <a:latin typeface="宋体" pitchFamily="2" charset="-122"/>
                  <a:ea typeface="宋体" pitchFamily="2" charset="-122"/>
                </a:rPr>
                <a:t>_________________________________________</a:t>
              </a:r>
              <a:endParaRPr lang="en-US" altLang="zh-CN" sz="3200" dirty="0">
                <a:latin typeface="宋体" pitchFamily="2" charset="-122"/>
                <a:ea typeface="宋体" pitchFamily="2" charset="-122"/>
              </a:endParaRPr>
            </a:p>
            <a:p>
              <a:r>
                <a:rPr lang="zh-CN" altLang="en-US" sz="3000" dirty="0">
                  <a:latin typeface="宋体" pitchFamily="2" charset="-122"/>
                  <a:ea typeface="宋体" pitchFamily="2" charset="-122"/>
                </a:rPr>
                <a:t>（</a:t>
              </a:r>
              <a:r>
                <a:rPr lang="en-US" altLang="zh-CN" sz="3000" dirty="0">
                  <a:latin typeface="宋体" pitchFamily="2" charset="-122"/>
                  <a:ea typeface="宋体" pitchFamily="2" charset="-122"/>
                </a:rPr>
                <a:t>2</a:t>
              </a:r>
              <a:r>
                <a:rPr lang="zh-CN" altLang="en-US" sz="3000" dirty="0">
                  <a:latin typeface="宋体" pitchFamily="2" charset="-122"/>
                  <a:ea typeface="宋体" pitchFamily="2" charset="-122"/>
                </a:rPr>
                <a:t>）根据图表数据，得出相关结论。（不超过</a:t>
              </a:r>
              <a:r>
                <a:rPr lang="en-US" altLang="zh-CN" sz="3000" dirty="0">
                  <a:latin typeface="宋体" pitchFamily="2" charset="-122"/>
                  <a:ea typeface="宋体" pitchFamily="2" charset="-122"/>
                </a:rPr>
                <a:t>40</a:t>
              </a:r>
              <a:r>
                <a:rPr lang="zh-CN" altLang="en-US" sz="3000" dirty="0">
                  <a:latin typeface="宋体" pitchFamily="2" charset="-122"/>
                  <a:ea typeface="宋体" pitchFamily="2" charset="-122"/>
                </a:rPr>
                <a:t>字）</a:t>
              </a:r>
              <a:endParaRPr lang="zh-CN" altLang="en-US" sz="3000" dirty="0">
                <a:latin typeface="宋体" pitchFamily="2" charset="-122"/>
                <a:ea typeface="宋体" pitchFamily="2" charset="-122"/>
              </a:endParaRPr>
            </a:p>
            <a:p>
              <a:r>
                <a:rPr lang="en-US" altLang="zh-CN" sz="3200" dirty="0">
                  <a:latin typeface="宋体" pitchFamily="2" charset="-122"/>
                  <a:ea typeface="宋体" pitchFamily="2" charset="-122"/>
                </a:rPr>
                <a:t>________________________________________</a:t>
              </a:r>
            </a:p>
          </p:txBody>
        </p:sp>
        <p:sp>
          <p:nvSpPr>
            <p:cNvPr id="10" name="文本框 15"/>
            <p:cNvSpPr txBox="1"/>
            <p:nvPr/>
          </p:nvSpPr>
          <p:spPr>
            <a:xfrm>
              <a:off x="245179" y="662087"/>
              <a:ext cx="1031240"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pic>
        <p:nvPicPr>
          <p:cNvPr id="2" name="Picture 2"/>
          <p:cNvPicPr>
            <a:picLocks noChangeAspect="1" noChangeArrowheads="1"/>
          </p:cNvPicPr>
          <p:nvPr/>
        </p:nvPicPr>
        <p:blipFill>
          <a:blip r:embed="rId1" cstate="print"/>
          <a:srcRect/>
          <a:stretch>
            <a:fillRect/>
          </a:stretch>
        </p:blipFill>
        <p:spPr bwMode="auto">
          <a:xfrm>
            <a:off x="3863752" y="2368699"/>
            <a:ext cx="3657603" cy="2120601"/>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8"/>
          <p:cNvGrpSpPr/>
          <p:nvPr/>
        </p:nvGrpSpPr>
        <p:grpSpPr>
          <a:xfrm>
            <a:off x="1734820" y="1046480"/>
            <a:ext cx="8722995" cy="2586990"/>
            <a:chOff x="687938" y="5248270"/>
            <a:chExt cx="4076351" cy="2724458"/>
          </a:xfrm>
        </p:grpSpPr>
        <p:sp>
          <p:nvSpPr>
            <p:cNvPr id="11" name="文本框 17"/>
            <p:cNvSpPr txBox="1"/>
            <p:nvPr/>
          </p:nvSpPr>
          <p:spPr>
            <a:xfrm>
              <a:off x="753958" y="5248270"/>
              <a:ext cx="518435" cy="614575"/>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
          <p:nvSpPr>
            <p:cNvPr id="12" name="TextBox 11"/>
            <p:cNvSpPr txBox="1"/>
            <p:nvPr/>
          </p:nvSpPr>
          <p:spPr>
            <a:xfrm>
              <a:off x="687938" y="5801989"/>
              <a:ext cx="4076351" cy="2170739"/>
            </a:xfrm>
            <a:prstGeom prst="rect">
              <a:avLst/>
            </a:prstGeom>
            <a:noFill/>
          </p:spPr>
          <p:txBody>
            <a:bodyPr wrap="square" rtlCol="0">
              <a:spAutoFit/>
            </a:bodyPr>
            <a:lstStyle/>
            <a:p>
              <a:pPr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rPr>
                <a:t>（</a:t>
              </a:r>
              <a:r>
                <a:rPr lang="en-US" altLang="zh-CN" sz="3200" dirty="0">
                  <a:solidFill>
                    <a:schemeClr val="tx1">
                      <a:lumMod val="75000"/>
                      <a:lumOff val="25000"/>
                    </a:schemeClr>
                  </a:solidFill>
                  <a:latin typeface="华文中宋" panose="02010600040101010101" charset="-122"/>
                  <a:ea typeface="华文中宋" panose="02010600040101010101" charset="-122"/>
                  <a:cs typeface="Heiti SC Light"/>
                </a:rPr>
                <a:t>1</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rPr>
                <a:t>）</a:t>
              </a:r>
              <a:r>
                <a:rPr lang="en-US" altLang="zh-CN" sz="3200" dirty="0">
                  <a:solidFill>
                    <a:schemeClr val="tx1">
                      <a:lumMod val="75000"/>
                      <a:lumOff val="25000"/>
                    </a:schemeClr>
                  </a:solidFill>
                  <a:latin typeface="华文中宋" panose="02010600040101010101" charset="-122"/>
                  <a:ea typeface="华文中宋" panose="02010600040101010101" charset="-122"/>
                  <a:cs typeface="Heiti SC Light"/>
                </a:rPr>
                <a:t>2013—2014</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rPr>
                <a:t>年浙江省与全国图书报刊及综合阅读率比较</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a:t>
              </a:r>
              <a:r>
                <a:rPr lang="en-US" altLang="zh-CN"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2</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）①浙江报刊及综合阅读率高于全国水平；②浙江图书阅读率低于全国水平；③浙江人要重视图书阅读。</a:t>
              </a:r>
              <a:endParaRPr lang="en-US" altLang="zh-CN" sz="3200" dirty="0">
                <a:solidFill>
                  <a:schemeClr val="tx1">
                    <a:lumMod val="75000"/>
                    <a:lumOff val="25000"/>
                  </a:schemeClr>
                </a:solidFill>
                <a:latin typeface="华文中宋" panose="02010600040101010101" charset="-122"/>
                <a:ea typeface="华文中宋" panose="02010600040101010101" charset="-122"/>
                <a:cs typeface="Heiti SC Light"/>
              </a:endParaRPr>
            </a:p>
          </p:txBody>
        </p:sp>
      </p:grpSp>
      <p:grpSp>
        <p:nvGrpSpPr>
          <p:cNvPr id="5" name="组合 12"/>
          <p:cNvGrpSpPr/>
          <p:nvPr/>
        </p:nvGrpSpPr>
        <p:grpSpPr>
          <a:xfrm>
            <a:off x="1805630" y="3688697"/>
            <a:ext cx="8581390" cy="2700020"/>
            <a:chOff x="5173943" y="996600"/>
            <a:chExt cx="5036903" cy="2771060"/>
          </a:xfrm>
        </p:grpSpPr>
        <p:sp>
          <p:nvSpPr>
            <p:cNvPr id="14" name="文本框 19"/>
            <p:cNvSpPr txBox="1"/>
            <p:nvPr/>
          </p:nvSpPr>
          <p:spPr>
            <a:xfrm>
              <a:off x="5214942" y="996600"/>
              <a:ext cx="675364" cy="598919"/>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
          <p:nvSpPr>
            <p:cNvPr id="15" name="TextBox 14"/>
            <p:cNvSpPr txBox="1"/>
            <p:nvPr/>
          </p:nvSpPr>
          <p:spPr>
            <a:xfrm>
              <a:off x="5173943" y="1652218"/>
              <a:ext cx="5036903" cy="2115442"/>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1</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）标题应是图表的核心内容，拟写前先观察图表，理清关系项及比较角度。两种条纹，黑色代表的是全国，灰色代表的是浙江。比较的角度有四个</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rPr>
                <a:t>——</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图书阅读率、报纸阅读率、期</a:t>
              </a:r>
              <a:endPar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to="" calcmode="lin" valueType="num">
                                      <p:cBhvr>
                                        <p:cTn id="14"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0555" y="1121410"/>
            <a:ext cx="8390890" cy="4030980"/>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刊阅读率和综合阅读率。再结合图注“</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2013—2014</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年数据”，可知图表涉及的是</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2013—2014</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年浙江省与全国的图书报刊及综合阅读率的数据比较。（</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）结论应是数据所反映的现实。分析时，要关注在四个角度下关系项对比后的共同点</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除了图书阅读率以外，浙江的报纸、期刊、综合阅读率都高于全国水平。因此，浙江对图书阅读应高度重视起来。</a:t>
            </a:r>
            <a:endParaRPr lang="zh-CN" altLang="en-US" sz="3200" dirty="0"/>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1866900" y="1492250"/>
            <a:ext cx="460756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4  </a:t>
            </a:r>
            <a:r>
              <a:rPr lang="zh-CN" altLang="en-US" sz="3200" dirty="0">
                <a:solidFill>
                  <a:schemeClr val="bg1"/>
                </a:solidFill>
                <a:latin typeface="+mn-ea"/>
                <a:cs typeface="Heiti SC Light"/>
              </a:rPr>
              <a:t>饼状图→文字</a:t>
            </a:r>
            <a:endParaRPr lang="zh-CN" altLang="en-US" sz="3200" i="1" dirty="0">
              <a:solidFill>
                <a:schemeClr val="bg1"/>
              </a:solidFill>
              <a:latin typeface="+mn-ea"/>
              <a:cs typeface="Heiti SC Light"/>
            </a:endParaRPr>
          </a:p>
        </p:txBody>
      </p:sp>
      <p:sp>
        <p:nvSpPr>
          <p:cNvPr id="8" name="TextBox 2"/>
          <p:cNvSpPr txBox="1"/>
          <p:nvPr/>
        </p:nvSpPr>
        <p:spPr>
          <a:xfrm>
            <a:off x="1868170" y="2075815"/>
            <a:ext cx="8455660" cy="1076325"/>
          </a:xfrm>
          <a:prstGeom prst="rect">
            <a:avLst/>
          </a:prstGeom>
          <a:noFill/>
        </p:spPr>
        <p:txBody>
          <a:bodyPr wrap="square" rtlCol="0">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这种类型的题目用饼状图展示各个关系项所占的比例，以便做相应的分析。</a:t>
            </a:r>
          </a:p>
        </p:txBody>
      </p:sp>
      <p:grpSp>
        <p:nvGrpSpPr>
          <p:cNvPr id="2" name="组合 12"/>
          <p:cNvGrpSpPr/>
          <p:nvPr/>
        </p:nvGrpSpPr>
        <p:grpSpPr>
          <a:xfrm>
            <a:off x="1775460" y="3226435"/>
            <a:ext cx="8549005" cy="2848610"/>
            <a:chOff x="523012" y="3542349"/>
            <a:chExt cx="7230468" cy="3079115"/>
          </a:xfrm>
        </p:grpSpPr>
        <p:sp>
          <p:nvSpPr>
            <p:cNvPr id="10" name="文本框 13"/>
            <p:cNvSpPr txBox="1"/>
            <p:nvPr/>
          </p:nvSpPr>
          <p:spPr>
            <a:xfrm>
              <a:off x="615973" y="3542349"/>
              <a:ext cx="1880713" cy="630786"/>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2" name="圆角矩形 11"/>
            <p:cNvSpPr/>
            <p:nvPr/>
          </p:nvSpPr>
          <p:spPr>
            <a:xfrm>
              <a:off x="523012" y="4325304"/>
              <a:ext cx="7230468" cy="229616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解题时，在理清关系项及其各自的比例分配的基础上，要善于抓住</a:t>
              </a:r>
              <a:r>
                <a:rPr lang="zh-CN" altLang="en-US" sz="3200" dirty="0">
                  <a:solidFill>
                    <a:schemeClr val="accent6">
                      <a:lumMod val="75000"/>
                    </a:schemeClr>
                  </a:solidFill>
                  <a:latin typeface="宋体" pitchFamily="2" charset="-122"/>
                  <a:ea typeface="宋体" pitchFamily="2" charset="-122"/>
                </a:rPr>
                <a:t>比例大的关系项</a:t>
              </a:r>
              <a:r>
                <a:rPr lang="zh-CN" altLang="en-US" sz="3200" dirty="0">
                  <a:solidFill>
                    <a:srgbClr val="404040"/>
                  </a:solidFill>
                  <a:latin typeface="宋体" pitchFamily="2" charset="-122"/>
                  <a:ea typeface="宋体" pitchFamily="2" charset="-122"/>
                </a:rPr>
                <a:t>或合并某些关系项来发现问题，总结</a:t>
              </a:r>
              <a:r>
                <a:rPr lang="zh-CN" altLang="en-US" sz="3200" dirty="0">
                  <a:solidFill>
                    <a:schemeClr val="accent6">
                      <a:lumMod val="75000"/>
                    </a:schemeClr>
                  </a:solidFill>
                  <a:latin typeface="宋体" pitchFamily="2" charset="-122"/>
                  <a:ea typeface="宋体" pitchFamily="2" charset="-122"/>
                </a:rPr>
                <a:t>规律</a:t>
              </a:r>
              <a:r>
                <a:rPr lang="zh-CN" altLang="en-US" sz="3200" dirty="0">
                  <a:solidFill>
                    <a:srgbClr val="404040"/>
                  </a:solidFill>
                  <a:latin typeface="宋体" pitchFamily="2" charset="-122"/>
                  <a:ea typeface="宋体" pitchFamily="2" charset="-122"/>
                </a:rPr>
                <a:t>。</a:t>
              </a:r>
            </a:p>
          </p:txBody>
        </p:sp>
      </p:grpSp>
      <p:sp>
        <p:nvSpPr>
          <p:cNvPr id="9" name="文本框 17"/>
          <p:cNvSpPr txBox="1"/>
          <p:nvPr/>
        </p:nvSpPr>
        <p:spPr>
          <a:xfrm>
            <a:off x="4286249" y="782955"/>
            <a:ext cx="352742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图表→文字</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717328" y="927082"/>
            <a:ext cx="8757285" cy="5036820"/>
            <a:chOff x="193328" y="927082"/>
            <a:chExt cx="8757285" cy="5036820"/>
          </a:xfrm>
        </p:grpSpPr>
        <p:sp>
          <p:nvSpPr>
            <p:cNvPr id="4" name="TextBox 3"/>
            <p:cNvSpPr txBox="1"/>
            <p:nvPr/>
          </p:nvSpPr>
          <p:spPr>
            <a:xfrm>
              <a:off x="193328" y="1440797"/>
              <a:ext cx="8757285" cy="4523105"/>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［重庆</a:t>
              </a:r>
              <a:r>
                <a:rPr lang="en-US" altLang="zh-CN" sz="3200" dirty="0">
                  <a:latin typeface="仿宋" panose="02010609060101010101" pitchFamily="49" charset="-122"/>
                  <a:ea typeface="仿宋" panose="02010609060101010101" pitchFamily="49" charset="-122"/>
                </a:rPr>
                <a:t>2011·20</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下列图表是对汉字“书写”现状的调查。请仔细阅读，完成后面的题目。</a:t>
              </a:r>
              <a:endParaRPr lang="en-US" altLang="zh-CN" sz="3200" dirty="0">
                <a:solidFill>
                  <a:schemeClr val="tx1">
                    <a:lumMod val="75000"/>
                    <a:lumOff val="25000"/>
                  </a:schemeClr>
                </a:solidFill>
                <a:latin typeface="宋体" pitchFamily="2" charset="-122"/>
                <a:ea typeface="宋体" pitchFamily="2" charset="-122"/>
                <a:cs typeface="Heiti SC Light"/>
              </a:endParaRPr>
            </a:p>
            <a:p>
              <a:endParaRPr lang="en-US" altLang="zh-CN" sz="3200" dirty="0">
                <a:solidFill>
                  <a:srgbClr val="008A3E"/>
                </a:solidFill>
                <a:latin typeface="宋体" pitchFamily="2" charset="-122"/>
                <a:ea typeface="宋体"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solidFill>
                  <a:srgbClr val="008A3E"/>
                </a:solidFill>
                <a:latin typeface="华文新魏" panose="02010800040101010101" pitchFamily="2" charset="-122"/>
                <a:ea typeface="华文新魏" panose="02010800040101010101" pitchFamily="2" charset="-122"/>
              </a:endParaRPr>
            </a:p>
            <a:p>
              <a:endParaRPr lang="en-US" altLang="zh-CN" sz="3200" dirty="0">
                <a:latin typeface="宋体" pitchFamily="2" charset="-122"/>
              </a:endParaRPr>
            </a:p>
          </p:txBody>
        </p:sp>
        <p:sp>
          <p:nvSpPr>
            <p:cNvPr id="10" name="文本框 15"/>
            <p:cNvSpPr txBox="1"/>
            <p:nvPr/>
          </p:nvSpPr>
          <p:spPr>
            <a:xfrm>
              <a:off x="286673" y="927082"/>
              <a:ext cx="999490"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pic>
        <p:nvPicPr>
          <p:cNvPr id="6" name="Picture 2"/>
          <p:cNvPicPr>
            <a:picLocks noChangeAspect="1" noChangeArrowheads="1"/>
          </p:cNvPicPr>
          <p:nvPr/>
        </p:nvPicPr>
        <p:blipFill>
          <a:blip r:embed="rId1" cstate="print"/>
          <a:srcRect/>
          <a:stretch>
            <a:fillRect/>
          </a:stretch>
        </p:blipFill>
        <p:spPr bwMode="auto">
          <a:xfrm>
            <a:off x="2809875" y="2805430"/>
            <a:ext cx="5892800" cy="2882900"/>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linds(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42745" y="1412875"/>
            <a:ext cx="8747760" cy="4523105"/>
          </a:xfrm>
          <a:prstGeom prst="rect">
            <a:avLst/>
          </a:prstGeom>
          <a:noFill/>
        </p:spPr>
        <p:txBody>
          <a:bodyPr wrap="square" rtlCol="0">
            <a:spAutoFit/>
          </a:bodyPr>
          <a:lstStyle/>
          <a:p>
            <a:r>
              <a:rPr lang="zh-CN" altLang="en-US" sz="3200" dirty="0">
                <a:latin typeface="宋体" pitchFamily="2" charset="-122"/>
                <a:ea typeface="宋体" pitchFamily="2" charset="-122"/>
                <a:sym typeface="+mn-ea"/>
              </a:rPr>
              <a:t>（</a:t>
            </a:r>
            <a:r>
              <a:rPr lang="en-US" altLang="zh-CN" sz="3200" dirty="0">
                <a:latin typeface="宋体" pitchFamily="2" charset="-122"/>
                <a:ea typeface="宋体" pitchFamily="2" charset="-122"/>
                <a:sym typeface="+mn-ea"/>
              </a:rPr>
              <a:t>1</a:t>
            </a:r>
            <a:r>
              <a:rPr lang="zh-CN" altLang="en-US" sz="3200" dirty="0">
                <a:latin typeface="宋体" pitchFamily="2" charset="-122"/>
                <a:ea typeface="宋体" pitchFamily="2" charset="-122"/>
                <a:sym typeface="+mn-ea"/>
              </a:rPr>
              <a:t>）从图中汉字“书写”的现状可以得出怎样的结论？（要求：不出现数字，字数</a:t>
            </a:r>
            <a:r>
              <a:rPr lang="en-US" altLang="zh-CN" sz="3200" dirty="0">
                <a:latin typeface="宋体" pitchFamily="2" charset="-122"/>
                <a:ea typeface="宋体" pitchFamily="2" charset="-122"/>
                <a:sym typeface="+mn-ea"/>
              </a:rPr>
              <a:t>10</a:t>
            </a:r>
            <a:r>
              <a:rPr lang="zh-CN" altLang="en-US" sz="3200" dirty="0">
                <a:latin typeface="宋体" pitchFamily="2" charset="-122"/>
                <a:ea typeface="宋体" pitchFamily="2" charset="-122"/>
                <a:sym typeface="+mn-ea"/>
              </a:rPr>
              <a:t>～</a:t>
            </a:r>
            <a:r>
              <a:rPr lang="en-US" altLang="zh-CN" sz="3200" dirty="0">
                <a:latin typeface="宋体" pitchFamily="2" charset="-122"/>
                <a:ea typeface="宋体" pitchFamily="2" charset="-122"/>
                <a:sym typeface="+mn-ea"/>
              </a:rPr>
              <a:t>20</a:t>
            </a:r>
            <a:r>
              <a:rPr lang="zh-CN" altLang="en-US" sz="3200" dirty="0">
                <a:latin typeface="宋体" pitchFamily="2" charset="-122"/>
                <a:ea typeface="宋体" pitchFamily="2" charset="-122"/>
                <a:sym typeface="+mn-ea"/>
              </a:rPr>
              <a:t>）</a:t>
            </a:r>
            <a:endParaRPr lang="en-US" altLang="zh-CN" sz="3200" dirty="0">
              <a:latin typeface="宋体" pitchFamily="2" charset="-122"/>
              <a:ea typeface="宋体" pitchFamily="2" charset="-122"/>
            </a:endParaRPr>
          </a:p>
          <a:p>
            <a:r>
              <a:rPr lang="en-US" altLang="zh-CN" sz="3200" dirty="0">
                <a:latin typeface="宋体" pitchFamily="2" charset="-122"/>
                <a:ea typeface="宋体" pitchFamily="2" charset="-122"/>
                <a:sym typeface="+mn-ea"/>
              </a:rPr>
              <a:t>_________________________________________</a:t>
            </a:r>
            <a:endParaRPr lang="en-US" altLang="zh-CN" sz="3200" dirty="0">
              <a:latin typeface="宋体" pitchFamily="2" charset="-122"/>
              <a:ea typeface="宋体" pitchFamily="2" charset="-122"/>
            </a:endParaRPr>
          </a:p>
          <a:p>
            <a:r>
              <a:rPr lang="zh-CN" altLang="en-US" sz="3200" dirty="0">
                <a:latin typeface="宋体" pitchFamily="2" charset="-122"/>
                <a:ea typeface="宋体" pitchFamily="2" charset="-122"/>
                <a:sym typeface="+mn-ea"/>
              </a:rPr>
              <a:t>（</a:t>
            </a:r>
            <a:r>
              <a:rPr lang="en-US" altLang="zh-CN" sz="3200" dirty="0">
                <a:latin typeface="宋体" pitchFamily="2" charset="-122"/>
                <a:ea typeface="宋体" pitchFamily="2" charset="-122"/>
                <a:sym typeface="+mn-ea"/>
              </a:rPr>
              <a:t>2</a:t>
            </a:r>
            <a:r>
              <a:rPr lang="zh-CN" altLang="en-US" sz="3200" dirty="0">
                <a:latin typeface="宋体" pitchFamily="2" charset="-122"/>
                <a:ea typeface="宋体" pitchFamily="2" charset="-122"/>
                <a:sym typeface="+mn-ea"/>
              </a:rPr>
              <a:t>）针对这一现状，请从社会和学校角度指出其产生的原因。（要求：字数分别在</a:t>
            </a:r>
            <a:r>
              <a:rPr lang="en-US" altLang="zh-CN" sz="3200" dirty="0">
                <a:latin typeface="宋体" pitchFamily="2" charset="-122"/>
                <a:ea typeface="宋体" pitchFamily="2" charset="-122"/>
                <a:sym typeface="+mn-ea"/>
              </a:rPr>
              <a:t>10</a:t>
            </a:r>
            <a:r>
              <a:rPr lang="zh-CN" altLang="en-US" sz="3200" dirty="0">
                <a:latin typeface="宋体" pitchFamily="2" charset="-122"/>
                <a:ea typeface="宋体" pitchFamily="2" charset="-122"/>
                <a:sym typeface="+mn-ea"/>
              </a:rPr>
              <a:t>～</a:t>
            </a:r>
            <a:r>
              <a:rPr lang="en-US" altLang="zh-CN" sz="3200" dirty="0">
                <a:latin typeface="宋体" pitchFamily="2" charset="-122"/>
                <a:ea typeface="宋体" pitchFamily="2" charset="-122"/>
                <a:sym typeface="+mn-ea"/>
              </a:rPr>
              <a:t>20</a:t>
            </a:r>
            <a:r>
              <a:rPr lang="zh-CN" altLang="en-US" sz="3200" dirty="0">
                <a:latin typeface="宋体" pitchFamily="2" charset="-122"/>
                <a:ea typeface="宋体" pitchFamily="2" charset="-122"/>
                <a:sym typeface="+mn-ea"/>
              </a:rPr>
              <a:t>之间）</a:t>
            </a:r>
            <a:endParaRPr lang="zh-CN" altLang="en-US" sz="3200" dirty="0">
              <a:latin typeface="宋体" pitchFamily="2" charset="-122"/>
              <a:ea typeface="宋体" pitchFamily="2" charset="-122"/>
            </a:endParaRPr>
          </a:p>
          <a:p>
            <a:r>
              <a:rPr lang="zh-CN" altLang="en-US" sz="3200" dirty="0">
                <a:latin typeface="宋体" pitchFamily="2" charset="-122"/>
                <a:ea typeface="宋体" pitchFamily="2" charset="-122"/>
                <a:sym typeface="+mn-ea"/>
              </a:rPr>
              <a:t>①社会：</a:t>
            </a:r>
            <a:r>
              <a:rPr lang="en-US" altLang="zh-CN" sz="3200" dirty="0">
                <a:latin typeface="宋体" pitchFamily="2" charset="-122"/>
                <a:ea typeface="宋体" pitchFamily="2" charset="-122"/>
                <a:sym typeface="+mn-ea"/>
              </a:rPr>
              <a:t>_________________________________________</a:t>
            </a:r>
            <a:endParaRPr lang="en-US" altLang="zh-CN" sz="3200" dirty="0">
              <a:latin typeface="宋体" pitchFamily="2" charset="-122"/>
              <a:ea typeface="宋体" pitchFamily="2" charset="-122"/>
            </a:endParaRPr>
          </a:p>
          <a:p>
            <a:r>
              <a:rPr lang="zh-CN" altLang="en-US" sz="3200" dirty="0">
                <a:latin typeface="宋体" pitchFamily="2" charset="-122"/>
                <a:ea typeface="宋体" pitchFamily="2" charset="-122"/>
                <a:sym typeface="+mn-ea"/>
              </a:rPr>
              <a:t>②学校：</a:t>
            </a:r>
            <a:r>
              <a:rPr lang="en-US" altLang="zh-CN" sz="3200" dirty="0">
                <a:latin typeface="宋体" pitchFamily="2" charset="-122"/>
                <a:ea typeface="宋体" pitchFamily="2" charset="-122"/>
                <a:sym typeface="+mn-ea"/>
              </a:rPr>
              <a:t>_________________________________________</a:t>
            </a:r>
            <a:endParaRPr lang="zh-CN" altLang="en-US" sz="3200" dirty="0">
              <a:latin typeface="宋体" pitchFamily="2" charset="-122"/>
              <a:ea typeface="宋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22450" y="2091690"/>
            <a:ext cx="8687435" cy="2553335"/>
          </a:xfrm>
          <a:prstGeom prst="rect">
            <a:avLst/>
          </a:prstGeom>
          <a:noFill/>
        </p:spPr>
        <p:txBody>
          <a:bodyPr wrap="square" rtlCol="0">
            <a:spAutoFit/>
          </a:bodyPr>
          <a:lstStyle/>
          <a:p>
            <a:pPr algn="l" defTabSz="457200"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sym typeface="+mn-ea"/>
              </a:rPr>
              <a:t>【</a:t>
            </a:r>
            <a:r>
              <a:rPr lang="zh-CN" altLang="en-US" sz="3200" dirty="0">
                <a:solidFill>
                  <a:schemeClr val="tx1">
                    <a:lumMod val="75000"/>
                    <a:lumOff val="25000"/>
                  </a:schemeClr>
                </a:solidFill>
                <a:latin typeface="黑体" pitchFamily="49" charset="-122"/>
                <a:ea typeface="黑体" pitchFamily="49" charset="-122"/>
                <a:cs typeface="Heiti SC Light"/>
                <a:sym typeface="+mn-ea"/>
              </a:rPr>
              <a:t>示例</a:t>
            </a:r>
            <a:r>
              <a:rPr lang="en-US" altLang="zh-CN" sz="3200" dirty="0">
                <a:solidFill>
                  <a:schemeClr val="tx1">
                    <a:lumMod val="75000"/>
                    <a:lumOff val="25000"/>
                  </a:schemeClr>
                </a:solidFill>
                <a:latin typeface="黑体" pitchFamily="49" charset="-122"/>
                <a:ea typeface="黑体" pitchFamily="49" charset="-122"/>
                <a:cs typeface="Heiti SC Light"/>
                <a:sym typeface="+mn-ea"/>
              </a:rPr>
              <a:t>】</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a:t>
            </a:r>
            <a:r>
              <a:rPr lang="en-US" altLang="zh-CN"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1</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）写字机会少，提笔忘字多，书写能力堪忧。</a:t>
            </a:r>
            <a:endPar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endParaRPr>
          </a:p>
          <a:p>
            <a:pPr eaLnBrk="1" latinLnBrk="0" hangingPunct="1">
              <a:lnSpc>
                <a:spcPct val="100000"/>
              </a:lnSpc>
            </a:pP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a:t>
            </a:r>
            <a:r>
              <a:rPr lang="en-US" altLang="zh-CN"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2</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sym typeface="+mn-ea"/>
              </a:rPr>
              <a:t>）①电脑普及，急功近利意识增强，人们不重视书写。②缺少书写氛围，教师对书写要求低，学生得过且过。</a:t>
            </a:r>
            <a:endParaRPr lang="zh-CN" altLang="en-US" sz="3200" dirty="0"/>
          </a:p>
        </p:txBody>
      </p:sp>
      <p:sp>
        <p:nvSpPr>
          <p:cNvPr id="11" name="文本框 17"/>
          <p:cNvSpPr txBox="1"/>
          <p:nvPr/>
        </p:nvSpPr>
        <p:spPr>
          <a:xfrm>
            <a:off x="1936750" y="1127125"/>
            <a:ext cx="1059180"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5927" y="1420277"/>
            <a:ext cx="8780145" cy="5015865"/>
          </a:xfrm>
          <a:prstGeom prst="rect">
            <a:avLst/>
          </a:prstGeom>
          <a:noFill/>
        </p:spPr>
        <p:txBody>
          <a:bodyPr wrap="square" rtlCol="0">
            <a:spAutoFit/>
          </a:bodyPr>
          <a:lstStyle/>
          <a:p>
            <a:pPr algn="l" defTabSz="457200"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1</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）第一幅图“平时手写机会”中，关系项可分为两大类：一类是</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25.7%</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较多；另一类可将其余三项合并，即</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74.3%</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不多甚至没有。这说明大多数人写字机会少。第二幅图“提笔忘字的经历”中，关系项也可分为两大类：一类是</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45.2%</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经常；另一类可将其余两项合并，即</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54.8%</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没有或想想能记起来。这说明近一半的人会提笔忘字。两幅图总体所表现出的汉字“书写”现状是令人担忧的。（</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）联系现实生活，根据题干提供的思考角度探究原因。</a:t>
            </a:r>
            <a:endParaRPr lang="zh-CN" altLang="en-US" sz="3200" dirty="0"/>
          </a:p>
        </p:txBody>
      </p:sp>
      <p:sp>
        <p:nvSpPr>
          <p:cNvPr id="14" name="文本框 19"/>
          <p:cNvSpPr txBox="1"/>
          <p:nvPr/>
        </p:nvSpPr>
        <p:spPr>
          <a:xfrm>
            <a:off x="1991544" y="836712"/>
            <a:ext cx="1158240" cy="583565"/>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linds(horizont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1876098" y="1484784"/>
            <a:ext cx="4507934" cy="58477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黑体" pitchFamily="49" charset="-122"/>
                <a:ea typeface="黑体" pitchFamily="49" charset="-122"/>
                <a:cs typeface="Heiti SC Light"/>
              </a:rPr>
              <a:t>考法</a:t>
            </a:r>
            <a:r>
              <a:rPr lang="en-US" altLang="zh-CN" sz="3200" dirty="0">
                <a:solidFill>
                  <a:schemeClr val="bg1"/>
                </a:solidFill>
                <a:latin typeface="黑体" pitchFamily="49" charset="-122"/>
                <a:ea typeface="黑体" pitchFamily="49" charset="-122"/>
                <a:cs typeface="Heiti SC Light"/>
              </a:rPr>
              <a:t>5  </a:t>
            </a:r>
            <a:r>
              <a:rPr lang="zh-CN" altLang="en-US" sz="3200" dirty="0">
                <a:solidFill>
                  <a:schemeClr val="bg1"/>
                </a:solidFill>
                <a:latin typeface="黑体" pitchFamily="49" charset="-122"/>
                <a:ea typeface="黑体" pitchFamily="49" charset="-122"/>
                <a:cs typeface="Heiti SC Light"/>
              </a:rPr>
              <a:t>曲线图→文字</a:t>
            </a:r>
            <a:endParaRPr lang="zh-CN" altLang="en-US" sz="3200" i="1" dirty="0">
              <a:solidFill>
                <a:schemeClr val="bg1"/>
              </a:solidFill>
              <a:latin typeface="黑体" pitchFamily="49" charset="-122"/>
              <a:ea typeface="黑体" pitchFamily="49" charset="-122"/>
              <a:cs typeface="Heiti SC Light"/>
            </a:endParaRPr>
          </a:p>
        </p:txBody>
      </p:sp>
      <p:sp>
        <p:nvSpPr>
          <p:cNvPr id="8" name="TextBox 2"/>
          <p:cNvSpPr txBox="1"/>
          <p:nvPr/>
        </p:nvSpPr>
        <p:spPr>
          <a:xfrm>
            <a:off x="1875790" y="2006600"/>
            <a:ext cx="8483600" cy="1076325"/>
          </a:xfrm>
          <a:prstGeom prst="rect">
            <a:avLst/>
          </a:prstGeom>
          <a:noFill/>
        </p:spPr>
        <p:txBody>
          <a:bodyPr wrap="square" rtlCol="0">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此类题目是将事情的变化情况用曲线在坐标轴中的走向表示出来。</a:t>
            </a:r>
          </a:p>
        </p:txBody>
      </p:sp>
      <p:grpSp>
        <p:nvGrpSpPr>
          <p:cNvPr id="2" name="组合 12"/>
          <p:cNvGrpSpPr/>
          <p:nvPr/>
        </p:nvGrpSpPr>
        <p:grpSpPr>
          <a:xfrm>
            <a:off x="1875520" y="3137213"/>
            <a:ext cx="8483600" cy="2809875"/>
            <a:chOff x="468503" y="4858069"/>
            <a:chExt cx="8528965" cy="2809875"/>
          </a:xfrm>
        </p:grpSpPr>
        <p:sp>
          <p:nvSpPr>
            <p:cNvPr id="10" name="文本框 13"/>
            <p:cNvSpPr txBox="1"/>
            <p:nvPr/>
          </p:nvSpPr>
          <p:spPr>
            <a:xfrm>
              <a:off x="468503" y="4858069"/>
              <a:ext cx="1890928" cy="583565"/>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12" name="圆角矩形 11"/>
            <p:cNvSpPr/>
            <p:nvPr/>
          </p:nvSpPr>
          <p:spPr>
            <a:xfrm>
              <a:off x="468503" y="5658169"/>
              <a:ext cx="8528965" cy="200977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解题时，一要清楚各项参数（如横轴、纵轴）所代表的内容；二要抓住曲线的变化趋势，特别关注</a:t>
              </a:r>
              <a:r>
                <a:rPr lang="zh-CN" altLang="en-US" sz="3200" dirty="0">
                  <a:solidFill>
                    <a:schemeClr val="accent6">
                      <a:lumMod val="75000"/>
                    </a:schemeClr>
                  </a:solidFill>
                  <a:latin typeface="宋体" pitchFamily="2" charset="-122"/>
                  <a:ea typeface="宋体" pitchFamily="2" charset="-122"/>
                </a:rPr>
                <a:t>整体态势</a:t>
              </a:r>
              <a:r>
                <a:rPr lang="zh-CN" altLang="en-US" sz="3200" dirty="0">
                  <a:solidFill>
                    <a:srgbClr val="404040"/>
                  </a:solidFill>
                  <a:latin typeface="宋体" pitchFamily="2" charset="-122"/>
                  <a:ea typeface="宋体" pitchFamily="2" charset="-122"/>
                </a:rPr>
                <a:t>、迅速发展的</a:t>
              </a:r>
              <a:r>
                <a:rPr lang="zh-CN" altLang="en-US" sz="3200" dirty="0">
                  <a:solidFill>
                    <a:schemeClr val="accent6">
                      <a:lumMod val="75000"/>
                    </a:schemeClr>
                  </a:solidFill>
                  <a:latin typeface="宋体" pitchFamily="2" charset="-122"/>
                  <a:ea typeface="宋体" pitchFamily="2" charset="-122"/>
                </a:rPr>
                <a:t>局部态势</a:t>
              </a:r>
              <a:r>
                <a:rPr lang="zh-CN" altLang="en-US" sz="3200" dirty="0">
                  <a:solidFill>
                    <a:srgbClr val="404040"/>
                  </a:solidFill>
                  <a:latin typeface="宋体" pitchFamily="2" charset="-122"/>
                  <a:ea typeface="宋体" pitchFamily="2" charset="-122"/>
                </a:rPr>
                <a:t>和曲线的</a:t>
              </a:r>
              <a:r>
                <a:rPr lang="zh-CN" altLang="en-US" sz="3200" dirty="0">
                  <a:solidFill>
                    <a:schemeClr val="accent6">
                      <a:lumMod val="75000"/>
                    </a:schemeClr>
                  </a:solidFill>
                  <a:latin typeface="宋体" pitchFamily="2" charset="-122"/>
                  <a:ea typeface="宋体" pitchFamily="2" charset="-122"/>
                </a:rPr>
                <a:t>交叉点</a:t>
              </a:r>
              <a:r>
                <a:rPr lang="zh-CN" altLang="en-US" sz="3200" dirty="0">
                  <a:solidFill>
                    <a:srgbClr val="404040"/>
                  </a:solidFill>
                  <a:latin typeface="宋体" pitchFamily="2" charset="-122"/>
                  <a:ea typeface="宋体" pitchFamily="2" charset="-122"/>
                </a:rPr>
                <a:t>。</a:t>
              </a:r>
            </a:p>
          </p:txBody>
        </p:sp>
      </p:grpSp>
      <p:sp>
        <p:nvSpPr>
          <p:cNvPr id="9" name="文本框 17"/>
          <p:cNvSpPr txBox="1"/>
          <p:nvPr/>
        </p:nvSpPr>
        <p:spPr>
          <a:xfrm>
            <a:off x="4655840" y="792951"/>
            <a:ext cx="3384376"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图表→文字</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2">
            <a:hlinkClick r:id="rId1" action="ppaction://hlinksldjump"/>
          </p:cNvPr>
          <p:cNvSpPr txBox="1"/>
          <p:nvPr/>
        </p:nvSpPr>
        <p:spPr>
          <a:xfrm>
            <a:off x="3361573" y="1109697"/>
            <a:ext cx="5468853" cy="520596"/>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600</a:t>
            </a:r>
            <a:r>
              <a:rPr lang="zh-CN" altLang="en-US" sz="3600" b="1" dirty="0">
                <a:solidFill>
                  <a:schemeClr val="bg1"/>
                </a:solidFill>
                <a:latin typeface="黑体" pitchFamily="49" charset="-122"/>
                <a:ea typeface="黑体" pitchFamily="49" charset="-122"/>
                <a:cs typeface="Heiti SC Light"/>
              </a:rPr>
              <a:t>分基础  考点</a:t>
            </a:r>
            <a:r>
              <a:rPr lang="en-US" altLang="zh-CN" sz="3600" b="1" dirty="0">
                <a:solidFill>
                  <a:schemeClr val="bg1"/>
                </a:solidFill>
                <a:latin typeface="黑体" pitchFamily="49" charset="-122"/>
                <a:ea typeface="黑体" pitchFamily="49" charset="-122"/>
                <a:cs typeface="Heiti SC Light"/>
              </a:rPr>
              <a:t>&amp;</a:t>
            </a:r>
            <a:r>
              <a:rPr lang="zh-CN" altLang="en-US" sz="3600" b="1" dirty="0">
                <a:solidFill>
                  <a:schemeClr val="bg1"/>
                </a:solidFill>
                <a:latin typeface="黑体" pitchFamily="49" charset="-122"/>
                <a:ea typeface="黑体" pitchFamily="49" charset="-122"/>
                <a:cs typeface="Heiti SC Light"/>
              </a:rPr>
              <a:t>考法</a:t>
            </a:r>
          </a:p>
        </p:txBody>
      </p:sp>
      <p:grpSp>
        <p:nvGrpSpPr>
          <p:cNvPr id="5" name="组合 4"/>
          <p:cNvGrpSpPr/>
          <p:nvPr/>
        </p:nvGrpSpPr>
        <p:grpSpPr>
          <a:xfrm>
            <a:off x="2567608" y="2021009"/>
            <a:ext cx="6421850" cy="2815982"/>
            <a:chOff x="931602" y="1941393"/>
            <a:chExt cx="4354711" cy="3173502"/>
          </a:xfrm>
        </p:grpSpPr>
        <p:sp>
          <p:nvSpPr>
            <p:cNvPr id="3" name="副标题 2">
              <a:hlinkClick r:id="rId2" action="ppaction://hlinksldjump"/>
            </p:cNvPr>
            <p:cNvSpPr txBox="1"/>
            <p:nvPr/>
          </p:nvSpPr>
          <p:spPr>
            <a:xfrm>
              <a:off x="931602" y="1941393"/>
              <a:ext cx="2161176" cy="807220"/>
            </a:xfrm>
            <a:prstGeom prst="rect">
              <a:avLst/>
            </a:prstGeom>
          </p:spPr>
          <p:txBody>
            <a:bodyPr vert="horz" lIns="91440" tIns="45720" rIns="91440" bIns="45720" rtlCol="0">
              <a:noAutofit/>
            </a:bodyPr>
            <a:lstStyle/>
            <a:p>
              <a:pPr marL="457200" indent="-457200">
                <a:lnSpc>
                  <a:spcPct val="150000"/>
                </a:lnSpc>
                <a:buFont typeface="Wingdings" pitchFamily="2" charset="2"/>
                <a:buChar char="p"/>
              </a:pPr>
              <a:r>
                <a:rPr lang="zh-CN" altLang="en-US" sz="3200" dirty="0">
                  <a:solidFill>
                    <a:schemeClr val="bg1"/>
                  </a:solidFill>
                  <a:latin typeface="+mn-ea"/>
                  <a:cs typeface="Heiti SC Light"/>
                </a:rPr>
                <a:t>图片→文字</a:t>
              </a:r>
            </a:p>
          </p:txBody>
        </p:sp>
        <p:sp>
          <p:nvSpPr>
            <p:cNvPr id="4" name="TextBox 4"/>
            <p:cNvSpPr txBox="1"/>
            <p:nvPr/>
          </p:nvSpPr>
          <p:spPr>
            <a:xfrm>
              <a:off x="1257165" y="2643573"/>
              <a:ext cx="4029148" cy="2471322"/>
            </a:xfrm>
            <a:prstGeom prst="rect">
              <a:avLst/>
            </a:prstGeom>
            <a:noFill/>
          </p:spPr>
          <p:txBody>
            <a:bodyPr wrap="square" rtlCol="0">
              <a:spAutoFit/>
            </a:bodyPr>
            <a:lstStyle/>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1  </a:t>
              </a:r>
              <a:r>
                <a:rPr lang="zh-CN" altLang="en-US" sz="3200" dirty="0">
                  <a:solidFill>
                    <a:schemeClr val="bg1"/>
                  </a:solidFill>
                  <a:latin typeface="宋体" pitchFamily="2" charset="-122"/>
                  <a:ea typeface="宋体" pitchFamily="2" charset="-122"/>
                  <a:cs typeface="Heiti SC Light"/>
                </a:rPr>
                <a:t>徽标→文字（</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2  </a:t>
              </a:r>
              <a:r>
                <a:rPr lang="zh-CN" altLang="en-US" sz="3200" dirty="0">
                  <a:solidFill>
                    <a:schemeClr val="bg1"/>
                  </a:solidFill>
                  <a:latin typeface="宋体" pitchFamily="2" charset="-122"/>
                  <a:ea typeface="宋体" pitchFamily="2" charset="-122"/>
                  <a:cs typeface="Heiti SC Light"/>
                </a:rPr>
                <a:t>漫画→文字（</a:t>
              </a:r>
              <a:r>
                <a:rPr lang="zh-CN" altLang="en-US" sz="3200" i="1" dirty="0">
                  <a:solidFill>
                    <a:schemeClr val="bg1"/>
                  </a:solidFill>
                  <a:latin typeface="宋体" pitchFamily="2" charset="-122"/>
                  <a:ea typeface="宋体" pitchFamily="2" charset="-122"/>
                  <a:cs typeface="Heiti SC Light"/>
                </a:rPr>
                <a:t>重点</a:t>
              </a:r>
              <a:r>
                <a:rPr lang="zh-CN" altLang="en-US" sz="3200" dirty="0">
                  <a:solidFill>
                    <a:schemeClr val="bg1"/>
                  </a:solidFill>
                  <a:latin typeface="宋体" pitchFamily="2" charset="-122"/>
                  <a:ea typeface="宋体" pitchFamily="2" charset="-122"/>
                  <a:cs typeface="Heiti SC Light"/>
                </a:rPr>
                <a:t>）</a:t>
              </a:r>
              <a:endParaRPr lang="zh-CN" altLang="en-US" sz="3200" dirty="0">
                <a:solidFill>
                  <a:schemeClr val="bg1"/>
                </a:solidFill>
                <a:latin typeface="宋体" pitchFamily="2" charset="-122"/>
                <a:ea typeface="宋体" pitchFamily="2" charset="-122"/>
                <a:cs typeface="Heiti SC Light"/>
              </a:endParaRPr>
            </a:p>
            <a:p>
              <a:pPr marL="342900" indent="-342900">
                <a:lnSpc>
                  <a:spcPct val="150000"/>
                </a:lnSpc>
                <a:buFont typeface="Wingdings" pitchFamily="2" charset="2"/>
                <a:buChar char="Ø"/>
              </a:pPr>
              <a:r>
                <a:rPr lang="zh-CN" altLang="en-US" sz="3200" dirty="0">
                  <a:solidFill>
                    <a:schemeClr val="bg1"/>
                  </a:solidFill>
                  <a:latin typeface="宋体" pitchFamily="2" charset="-122"/>
                  <a:ea typeface="宋体" pitchFamily="2" charset="-122"/>
                  <a:cs typeface="Heiti SC Light"/>
                </a:rPr>
                <a:t>考法</a:t>
              </a:r>
              <a:r>
                <a:rPr lang="en-US" altLang="zh-CN" sz="3200" dirty="0">
                  <a:solidFill>
                    <a:schemeClr val="bg1"/>
                  </a:solidFill>
                  <a:latin typeface="宋体" pitchFamily="2" charset="-122"/>
                  <a:ea typeface="宋体" pitchFamily="2" charset="-122"/>
                  <a:cs typeface="Heiti SC Light"/>
                </a:rPr>
                <a:t>3  </a:t>
              </a:r>
              <a:r>
                <a:rPr lang="zh-CN" altLang="en-US" sz="3200" dirty="0">
                  <a:solidFill>
                    <a:schemeClr val="bg1"/>
                  </a:solidFill>
                  <a:latin typeface="宋体" pitchFamily="2" charset="-122"/>
                  <a:ea typeface="宋体" pitchFamily="2" charset="-122"/>
                  <a:cs typeface="Heiti SC Light"/>
                </a:rPr>
                <a:t>照片→文字</a:t>
              </a:r>
            </a:p>
          </p:txBody>
        </p:sp>
      </p:grpSp>
      <p:pic>
        <p:nvPicPr>
          <p:cNvPr id="7" name="Picture 2" descr="C:\Users\Administrator\Desktop\20151118142541_2CZtG.jpeg20151118142541_2CZtG"/>
          <p:cNvPicPr>
            <a:picLocks noChangeAspect="1" noChangeArrowheads="1"/>
          </p:cNvPicPr>
          <p:nvPr/>
        </p:nvPicPr>
        <p:blipFill>
          <a:blip r:embed="rId3" cstate="print"/>
          <a:srcRect l="8257" r="12258"/>
          <a:stretch>
            <a:fillRect/>
          </a:stretch>
        </p:blipFill>
        <p:spPr bwMode="auto">
          <a:xfrm>
            <a:off x="9264352" y="2924944"/>
            <a:ext cx="1845310" cy="329628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631504" y="836712"/>
            <a:ext cx="8613775" cy="2152015"/>
            <a:chOff x="154593" y="939782"/>
            <a:chExt cx="8613775" cy="2152015"/>
          </a:xfrm>
        </p:grpSpPr>
        <p:sp>
          <p:nvSpPr>
            <p:cNvPr id="4" name="TextBox 3"/>
            <p:cNvSpPr txBox="1"/>
            <p:nvPr/>
          </p:nvSpPr>
          <p:spPr>
            <a:xfrm>
              <a:off x="154593" y="1523347"/>
              <a:ext cx="8613775" cy="1568450"/>
            </a:xfrm>
            <a:prstGeom prst="rect">
              <a:avLst/>
            </a:prstGeom>
            <a:noFill/>
          </p:spPr>
          <p:txBody>
            <a:bodyPr wrap="square" rtlCol="0">
              <a:spAutoFit/>
            </a:bodyPr>
            <a:lstStyle/>
            <a:p>
              <a:pPr eaLnBrk="1" latinLnBrk="0" hangingPunct="1">
                <a:lnSpc>
                  <a:spcPct val="100000"/>
                </a:lnSpc>
              </a:pPr>
              <a:r>
                <a:rPr lang="zh-CN" altLang="en-US" sz="3200" dirty="0">
                  <a:latin typeface="仿宋" panose="02010609060101010101" pitchFamily="49" charset="-122"/>
                  <a:ea typeface="仿宋" panose="02010609060101010101" pitchFamily="49" charset="-122"/>
                </a:rPr>
                <a:t>［天津</a:t>
              </a:r>
              <a:r>
                <a:rPr lang="en-US" altLang="zh-CN" sz="3200" dirty="0">
                  <a:latin typeface="仿宋" panose="02010609060101010101" pitchFamily="49" charset="-122"/>
                  <a:ea typeface="仿宋" panose="02010609060101010101" pitchFamily="49" charset="-122"/>
                </a:rPr>
                <a:t>2012·24</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阅读方式在数字时代已发生变化，请按要求回答相关问题。</a:t>
              </a:r>
              <a:endParaRPr lang="en-US" altLang="zh-CN" sz="3200" dirty="0">
                <a:solidFill>
                  <a:schemeClr val="tx1">
                    <a:lumMod val="75000"/>
                    <a:lumOff val="25000"/>
                  </a:schemeClr>
                </a:solidFill>
                <a:latin typeface="宋体" pitchFamily="2" charset="-122"/>
                <a:ea typeface="宋体" pitchFamily="2" charset="-122"/>
                <a:cs typeface="Heiti SC Light"/>
              </a:endParaRPr>
            </a:p>
            <a:p>
              <a:pPr eaLnBrk="1" latinLnBrk="0" hangingPunct="1">
                <a:lnSpc>
                  <a:spcPct val="100000"/>
                </a:lnSpc>
              </a:pPr>
              <a:endParaRPr lang="en-US" altLang="zh-CN" sz="3200" dirty="0">
                <a:latin typeface="华文新魏" panose="02010800040101010101" pitchFamily="2" charset="-122"/>
                <a:ea typeface="华文新魏" panose="02010800040101010101" pitchFamily="2" charset="-122"/>
              </a:endParaRPr>
            </a:p>
          </p:txBody>
        </p:sp>
        <p:sp>
          <p:nvSpPr>
            <p:cNvPr id="10" name="文本框 15"/>
            <p:cNvSpPr txBox="1"/>
            <p:nvPr/>
          </p:nvSpPr>
          <p:spPr>
            <a:xfrm>
              <a:off x="395893" y="939782"/>
              <a:ext cx="102679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pic>
        <p:nvPicPr>
          <p:cNvPr id="2" name="Picture 2"/>
          <p:cNvPicPr>
            <a:picLocks noChangeAspect="1" noChangeArrowheads="1"/>
          </p:cNvPicPr>
          <p:nvPr/>
        </p:nvPicPr>
        <p:blipFill>
          <a:blip r:embed="rId1" cstate="print"/>
          <a:srcRect/>
          <a:stretch>
            <a:fillRect/>
          </a:stretch>
        </p:blipFill>
        <p:spPr bwMode="auto">
          <a:xfrm>
            <a:off x="1631504" y="2420888"/>
            <a:ext cx="8096250" cy="3839210"/>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00860" y="1485900"/>
            <a:ext cx="8589645" cy="4523105"/>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sym typeface="+mn-ea"/>
              </a:rPr>
              <a:t>（</a:t>
            </a:r>
            <a:r>
              <a:rPr lang="en-US" altLang="zh-CN" sz="3200" dirty="0">
                <a:solidFill>
                  <a:schemeClr val="tx1">
                    <a:lumMod val="75000"/>
                    <a:lumOff val="25000"/>
                  </a:schemeClr>
                </a:solidFill>
                <a:latin typeface="宋体" pitchFamily="2" charset="-122"/>
                <a:ea typeface="宋体" pitchFamily="2" charset="-122"/>
                <a:cs typeface="Heiti SC Light"/>
                <a:sym typeface="+mn-ea"/>
              </a:rPr>
              <a:t>1</a:t>
            </a:r>
            <a:r>
              <a:rPr lang="zh-CN" altLang="en-US" sz="3200" dirty="0">
                <a:solidFill>
                  <a:schemeClr val="tx1">
                    <a:lumMod val="75000"/>
                    <a:lumOff val="25000"/>
                  </a:schemeClr>
                </a:solidFill>
                <a:latin typeface="宋体" pitchFamily="2" charset="-122"/>
                <a:ea typeface="宋体" pitchFamily="2" charset="-122"/>
                <a:cs typeface="Heiti SC Light"/>
                <a:sym typeface="+mn-ea"/>
              </a:rPr>
              <a:t>）中国新闻出版研究院最近完成了“第九次全国国民阅读调查”，请根据以下两个统计表简要说明调查结果。</a:t>
            </a:r>
            <a:r>
              <a:rPr lang="zh-CN" altLang="en-US" sz="3200" dirty="0">
                <a:latin typeface="宋体" pitchFamily="2" charset="-122"/>
                <a:ea typeface="宋体" pitchFamily="2" charset="-122"/>
                <a:sym typeface="+mn-ea"/>
              </a:rPr>
              <a:t>（数字媒介阅读包括网络在线阅读、手机阅读、电子阅读器阅读等）</a:t>
            </a:r>
            <a:endParaRPr lang="en-US" altLang="zh-CN" sz="3200" dirty="0">
              <a:latin typeface="宋体" pitchFamily="2" charset="-122"/>
              <a:ea typeface="宋体" pitchFamily="2" charset="-122"/>
            </a:endParaRPr>
          </a:p>
          <a:p>
            <a:pPr eaLnBrk="1" latinLnBrk="0" hangingPunct="1">
              <a:lnSpc>
                <a:spcPct val="100000"/>
              </a:lnSpc>
            </a:pPr>
            <a:r>
              <a:rPr lang="en-US" altLang="zh-CN" sz="3200" dirty="0">
                <a:latin typeface="宋体" pitchFamily="2" charset="-122"/>
                <a:ea typeface="宋体" pitchFamily="2" charset="-122"/>
                <a:sym typeface="+mn-ea"/>
              </a:rPr>
              <a:t>_________________________________________</a:t>
            </a:r>
            <a:endParaRPr lang="en-US" altLang="zh-CN" sz="3200" dirty="0">
              <a:latin typeface="宋体" pitchFamily="2" charset="-122"/>
              <a:ea typeface="宋体" pitchFamily="2" charset="-122"/>
            </a:endParaRPr>
          </a:p>
          <a:p>
            <a:pPr eaLnBrk="1" latinLnBrk="0" hangingPunct="1">
              <a:lnSpc>
                <a:spcPct val="100000"/>
              </a:lnSpc>
            </a:pPr>
            <a:r>
              <a:rPr lang="zh-CN" altLang="en-US" sz="3200" dirty="0">
                <a:latin typeface="宋体" pitchFamily="2" charset="-122"/>
                <a:ea typeface="宋体" pitchFamily="2" charset="-122"/>
                <a:sym typeface="+mn-ea"/>
              </a:rPr>
              <a:t>（</a:t>
            </a:r>
            <a:r>
              <a:rPr lang="en-US" altLang="zh-CN" sz="3200" dirty="0">
                <a:latin typeface="宋体" pitchFamily="2" charset="-122"/>
                <a:ea typeface="宋体" pitchFamily="2" charset="-122"/>
                <a:sym typeface="+mn-ea"/>
              </a:rPr>
              <a:t>2</a:t>
            </a:r>
            <a:r>
              <a:rPr lang="zh-CN" altLang="en-US" sz="3200" dirty="0">
                <a:latin typeface="宋体" pitchFamily="2" charset="-122"/>
                <a:ea typeface="宋体" pitchFamily="2" charset="-122"/>
                <a:sym typeface="+mn-ea"/>
              </a:rPr>
              <a:t>）请结合自己的阅读经验，选取传统纸质媒介阅读和数字媒介阅读两种方式中的一种，概括其特点并略做说明。</a:t>
            </a:r>
            <a:endParaRPr lang="en-US" altLang="zh-CN" sz="3200" dirty="0">
              <a:latin typeface="宋体" pitchFamily="2" charset="-122"/>
              <a:ea typeface="宋体" pitchFamily="2" charset="-122"/>
            </a:endParaRPr>
          </a:p>
          <a:p>
            <a:pPr eaLnBrk="1" latinLnBrk="0" hangingPunct="1">
              <a:lnSpc>
                <a:spcPct val="100000"/>
              </a:lnSpc>
            </a:pPr>
            <a:r>
              <a:rPr lang="en-US" altLang="zh-CN" sz="3200" dirty="0">
                <a:latin typeface="宋体" pitchFamily="2" charset="-122"/>
                <a:ea typeface="宋体" pitchFamily="2" charset="-122"/>
                <a:sym typeface="+mn-ea"/>
              </a:rPr>
              <a:t>_________________________________________</a:t>
            </a:r>
            <a:endParaRPr lang="zh-CN" altLang="en-US" sz="3200" dirty="0">
              <a:latin typeface="宋体" pitchFamily="2" charset="-122"/>
              <a:ea typeface="宋体" pitchFamily="2" charset="-122"/>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19580" y="1348269"/>
            <a:ext cx="8752840" cy="4462760"/>
          </a:xfrm>
          <a:prstGeom prst="rect">
            <a:avLst/>
          </a:prstGeom>
        </p:spPr>
        <p:txBody>
          <a:bodyPr wrap="square">
            <a:spAutoFit/>
          </a:bodyPr>
          <a:lstStyle/>
          <a:p>
            <a:pPr eaLnBrk="1" latinLnBrk="0" hangingPunct="1">
              <a:lnSpc>
                <a:spcPct val="100000"/>
              </a:lnSpc>
            </a:pPr>
            <a:r>
              <a:rPr lang="zh-CN" altLang="en-US" sz="3200" dirty="0">
                <a:solidFill>
                  <a:schemeClr val="tx1">
                    <a:lumMod val="75000"/>
                    <a:lumOff val="25000"/>
                  </a:schemeClr>
                </a:solidFill>
                <a:latin typeface="+mn-ea"/>
                <a:cs typeface="Heiti SC Light"/>
                <a:sym typeface="+mn-ea"/>
              </a:rPr>
              <a:t>（</a:t>
            </a:r>
            <a:r>
              <a:rPr lang="en-US" altLang="zh-CN" sz="2800" dirty="0">
                <a:solidFill>
                  <a:schemeClr val="tx1">
                    <a:lumMod val="75000"/>
                    <a:lumOff val="25000"/>
                  </a:schemeClr>
                </a:solidFill>
                <a:latin typeface="+mn-ea"/>
                <a:cs typeface="Heiti SC Light"/>
                <a:sym typeface="+mn-ea"/>
              </a:rPr>
              <a:t>1</a:t>
            </a:r>
            <a:r>
              <a:rPr lang="zh-CN" altLang="en-US" sz="2800" dirty="0">
                <a:solidFill>
                  <a:schemeClr val="tx1">
                    <a:lumMod val="75000"/>
                    <a:lumOff val="25000"/>
                  </a:schemeClr>
                </a:solidFill>
                <a:latin typeface="+mn-ea"/>
                <a:cs typeface="Heiti SC Light"/>
                <a:sym typeface="+mn-ea"/>
              </a:rPr>
              <a:t>）</a:t>
            </a:r>
            <a:r>
              <a:rPr lang="en-US" altLang="zh-CN" sz="2800" dirty="0">
                <a:solidFill>
                  <a:schemeClr val="tx1">
                    <a:lumMod val="75000"/>
                    <a:lumOff val="25000"/>
                  </a:schemeClr>
                </a:solidFill>
                <a:latin typeface="+mn-ea"/>
                <a:cs typeface="Heiti SC Light"/>
                <a:sym typeface="+mn-ea"/>
              </a:rPr>
              <a:t>【</a:t>
            </a:r>
            <a:r>
              <a:rPr lang="zh-CN" altLang="en-US" sz="2800" dirty="0">
                <a:solidFill>
                  <a:schemeClr val="tx1">
                    <a:lumMod val="75000"/>
                    <a:lumOff val="25000"/>
                  </a:schemeClr>
                </a:solidFill>
                <a:latin typeface="+mn-ea"/>
                <a:cs typeface="Heiti SC Light"/>
                <a:sym typeface="+mn-ea"/>
              </a:rPr>
              <a:t>示例</a:t>
            </a:r>
            <a:r>
              <a:rPr lang="en-US" altLang="zh-CN" sz="2800" dirty="0">
                <a:solidFill>
                  <a:schemeClr val="tx1">
                    <a:lumMod val="75000"/>
                    <a:lumOff val="25000"/>
                  </a:schemeClr>
                </a:solidFill>
                <a:latin typeface="+mn-ea"/>
                <a:cs typeface="Heiti SC Light"/>
                <a:sym typeface="+mn-ea"/>
              </a:rPr>
              <a:t>】</a:t>
            </a:r>
            <a:r>
              <a:rPr lang="zh-CN" altLang="en-US" sz="2800" dirty="0">
                <a:solidFill>
                  <a:schemeClr val="tx1">
                    <a:lumMod val="75000"/>
                    <a:lumOff val="25000"/>
                  </a:schemeClr>
                </a:solidFill>
                <a:latin typeface="+mn-ea"/>
                <a:cs typeface="Heiti SC Light"/>
                <a:sym typeface="+mn-ea"/>
              </a:rPr>
              <a:t>近年来各媒介综合阅读率逐年上升，其中数字媒介阅读率近三年上升迅猛。</a:t>
            </a:r>
            <a:endParaRPr lang="zh-CN" altLang="en-US" sz="2800" dirty="0">
              <a:solidFill>
                <a:schemeClr val="tx1">
                  <a:lumMod val="75000"/>
                  <a:lumOff val="25000"/>
                </a:schemeClr>
              </a:solidFill>
              <a:latin typeface="+mn-ea"/>
              <a:cs typeface="Heiti SC Light"/>
              <a:sym typeface="+mn-ea"/>
            </a:endParaRPr>
          </a:p>
          <a:p>
            <a:pPr eaLnBrk="1" latinLnBrk="0" hangingPunct="1">
              <a:lnSpc>
                <a:spcPct val="100000"/>
              </a:lnSpc>
            </a:pPr>
            <a:r>
              <a:rPr lang="zh-CN" altLang="en-US" sz="2800" dirty="0">
                <a:solidFill>
                  <a:schemeClr val="tx1">
                    <a:lumMod val="75000"/>
                    <a:lumOff val="25000"/>
                  </a:schemeClr>
                </a:solidFill>
                <a:latin typeface="+mn-ea"/>
                <a:cs typeface="Heiti SC Light"/>
                <a:sym typeface="+mn-ea"/>
              </a:rPr>
              <a:t>（</a:t>
            </a:r>
            <a:r>
              <a:rPr lang="en-US" altLang="zh-CN" sz="2800" dirty="0">
                <a:solidFill>
                  <a:schemeClr val="tx1">
                    <a:lumMod val="75000"/>
                    <a:lumOff val="25000"/>
                  </a:schemeClr>
                </a:solidFill>
                <a:latin typeface="+mn-ea"/>
                <a:cs typeface="Heiti SC Light"/>
                <a:sym typeface="+mn-ea"/>
              </a:rPr>
              <a:t>2</a:t>
            </a:r>
            <a:r>
              <a:rPr lang="zh-CN" altLang="en-US" sz="2800" dirty="0">
                <a:solidFill>
                  <a:schemeClr val="tx1">
                    <a:lumMod val="75000"/>
                    <a:lumOff val="25000"/>
                  </a:schemeClr>
                </a:solidFill>
                <a:latin typeface="+mn-ea"/>
                <a:cs typeface="Heiti SC Light"/>
                <a:sym typeface="+mn-ea"/>
              </a:rPr>
              <a:t>）</a:t>
            </a:r>
            <a:r>
              <a:rPr lang="en-US" altLang="zh-CN" sz="2800" dirty="0">
                <a:solidFill>
                  <a:schemeClr val="tx1">
                    <a:lumMod val="75000"/>
                    <a:lumOff val="25000"/>
                  </a:schemeClr>
                </a:solidFill>
                <a:latin typeface="+mn-ea"/>
                <a:cs typeface="Heiti SC Light"/>
                <a:sym typeface="+mn-ea"/>
              </a:rPr>
              <a:t>【</a:t>
            </a:r>
            <a:r>
              <a:rPr lang="zh-CN" altLang="en-US" sz="2800" dirty="0">
                <a:solidFill>
                  <a:schemeClr val="tx1">
                    <a:lumMod val="75000"/>
                    <a:lumOff val="25000"/>
                  </a:schemeClr>
                </a:solidFill>
                <a:latin typeface="+mn-ea"/>
                <a:cs typeface="Heiti SC Light"/>
                <a:sym typeface="+mn-ea"/>
              </a:rPr>
              <a:t>示例一</a:t>
            </a:r>
            <a:r>
              <a:rPr lang="en-US" altLang="zh-CN" sz="2800" dirty="0">
                <a:solidFill>
                  <a:schemeClr val="tx1">
                    <a:lumMod val="75000"/>
                    <a:lumOff val="25000"/>
                  </a:schemeClr>
                </a:solidFill>
                <a:latin typeface="+mn-ea"/>
                <a:cs typeface="Heiti SC Light"/>
                <a:sym typeface="+mn-ea"/>
              </a:rPr>
              <a:t>】</a:t>
            </a:r>
            <a:r>
              <a:rPr lang="zh-CN" altLang="en-US" sz="2800" dirty="0">
                <a:solidFill>
                  <a:schemeClr val="tx1">
                    <a:lumMod val="75000"/>
                    <a:lumOff val="25000"/>
                  </a:schemeClr>
                </a:solidFill>
                <a:latin typeface="+mn-ea"/>
                <a:cs typeface="Heiti SC Light"/>
                <a:sym typeface="+mn-ea"/>
              </a:rPr>
              <a:t>纸质媒介阅读，是最富有诗意的阅读方式，当书一页一页地从指尖翻过，我们感</a:t>
            </a:r>
            <a:r>
              <a:rPr lang="zh-CN" altLang="en-US" sz="2800" dirty="0">
                <a:solidFill>
                  <a:schemeClr val="tx1">
                    <a:lumMod val="75000"/>
                    <a:lumOff val="25000"/>
                  </a:schemeClr>
                </a:solidFill>
                <a:latin typeface="+mn-ea"/>
                <a:cs typeface="Heiti SC Light"/>
              </a:rPr>
              <a:t>受到的不仅是文字的优美、内容的感人，还有书的厚重、油墨的幽香。</a:t>
            </a:r>
            <a:endParaRPr lang="en-US" altLang="zh-CN" sz="2800" dirty="0">
              <a:solidFill>
                <a:schemeClr val="tx1">
                  <a:lumMod val="75000"/>
                  <a:lumOff val="25000"/>
                </a:schemeClr>
              </a:solidFill>
              <a:latin typeface="+mn-ea"/>
              <a:cs typeface="Heiti SC Light"/>
            </a:endParaRPr>
          </a:p>
          <a:p>
            <a:pPr eaLnBrk="1" latinLnBrk="0" hangingPunct="1">
              <a:lnSpc>
                <a:spcPct val="100000"/>
              </a:lnSpc>
            </a:pPr>
            <a:r>
              <a:rPr lang="en-US" altLang="zh-CN" sz="2800" dirty="0">
                <a:solidFill>
                  <a:schemeClr val="tx1">
                    <a:lumMod val="75000"/>
                    <a:lumOff val="25000"/>
                  </a:schemeClr>
                </a:solidFill>
                <a:latin typeface="+mn-ea"/>
                <a:cs typeface="Heiti SC Light"/>
                <a:sym typeface="+mn-ea"/>
              </a:rPr>
              <a:t>【</a:t>
            </a:r>
            <a:r>
              <a:rPr lang="zh-CN" altLang="en-US" sz="2800" dirty="0">
                <a:solidFill>
                  <a:schemeClr val="tx1">
                    <a:lumMod val="75000"/>
                    <a:lumOff val="25000"/>
                  </a:schemeClr>
                </a:solidFill>
                <a:latin typeface="+mn-ea"/>
                <a:cs typeface="Heiti SC Light"/>
                <a:sym typeface="+mn-ea"/>
              </a:rPr>
              <a:t>示例二</a:t>
            </a:r>
            <a:r>
              <a:rPr lang="en-US" altLang="zh-CN" sz="2800" dirty="0">
                <a:solidFill>
                  <a:schemeClr val="tx1">
                    <a:lumMod val="75000"/>
                    <a:lumOff val="25000"/>
                  </a:schemeClr>
                </a:solidFill>
                <a:latin typeface="+mn-ea"/>
                <a:cs typeface="Heiti SC Light"/>
                <a:sym typeface="+mn-ea"/>
              </a:rPr>
              <a:t>】</a:t>
            </a:r>
            <a:r>
              <a:rPr lang="zh-CN" altLang="en-US" sz="2800" spc="-70" dirty="0">
                <a:solidFill>
                  <a:schemeClr val="tx1">
                    <a:lumMod val="75000"/>
                    <a:lumOff val="25000"/>
                  </a:schemeClr>
                </a:solidFill>
                <a:latin typeface="+mn-ea"/>
                <a:cs typeface="Heiti SC Light"/>
                <a:sym typeface="+mn-ea"/>
              </a:rPr>
              <a:t>数字媒介阅读，是更方便、快捷的阅读。读者手指在鼠标上轻轻移动，便可自由飞翔在字里行间，自己喜欢的内容一瞬间就可拷贝粘贴完成。数字媒介抛弃了沉重的书本，让阅读更简便。</a:t>
            </a:r>
            <a:endParaRPr lang="zh-CN" altLang="en-US" sz="2800" dirty="0">
              <a:solidFill>
                <a:schemeClr val="tx1">
                  <a:lumMod val="75000"/>
                  <a:lumOff val="25000"/>
                </a:schemeClr>
              </a:solidFill>
              <a:latin typeface="+mn-ea"/>
              <a:cs typeface="Heiti SC Light"/>
            </a:endParaRPr>
          </a:p>
        </p:txBody>
      </p:sp>
      <p:sp>
        <p:nvSpPr>
          <p:cNvPr id="11" name="文本框 17"/>
          <p:cNvSpPr txBox="1"/>
          <p:nvPr/>
        </p:nvSpPr>
        <p:spPr>
          <a:xfrm>
            <a:off x="1919536" y="764704"/>
            <a:ext cx="1071879"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3512" y="1642898"/>
            <a:ext cx="8582660" cy="4523105"/>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1</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先把握图表内容：第一个图表是“各媒介综合阅读率”，是对阅读的整体情况的统计；第二个图表是“数字媒介阅读率”，是专项统计。其次分析数据的变化趋势，两条曲线都是上升的，而“数字媒介阅读率”在</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2009—2011</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年上升飞快。</a:t>
            </a:r>
            <a:endPar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endParaRPr>
          </a:p>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）结合自己的阅读经验，着重抓住纸质媒介“厚重、墨香四溢”和数字媒介“简便、处理快捷”的特点来谈即可。</a:t>
            </a:r>
            <a:endParaRPr lang="zh-CN" altLang="en-US" sz="3200" dirty="0"/>
          </a:p>
        </p:txBody>
      </p:sp>
      <p:sp>
        <p:nvSpPr>
          <p:cNvPr id="14" name="文本框 19"/>
          <p:cNvSpPr txBox="1"/>
          <p:nvPr/>
        </p:nvSpPr>
        <p:spPr>
          <a:xfrm>
            <a:off x="1804670" y="1052736"/>
            <a:ext cx="1176021" cy="583565"/>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6"/>
          <p:cNvGrpSpPr/>
          <p:nvPr/>
        </p:nvGrpSpPr>
        <p:grpSpPr>
          <a:xfrm>
            <a:off x="1789429" y="2484755"/>
            <a:ext cx="8613774" cy="3674110"/>
            <a:chOff x="729740" y="3332602"/>
            <a:chExt cx="7454529" cy="1468493"/>
          </a:xfrm>
        </p:grpSpPr>
        <p:sp>
          <p:nvSpPr>
            <p:cNvPr id="20" name="圆角矩形 19"/>
            <p:cNvSpPr/>
            <p:nvPr/>
          </p:nvSpPr>
          <p:spPr>
            <a:xfrm>
              <a:off x="729740" y="3332602"/>
              <a:ext cx="7454529" cy="578159"/>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细观察</a:t>
              </a:r>
              <a:r>
                <a:rPr lang="zh-CN" altLang="en-US" sz="3200" dirty="0">
                  <a:solidFill>
                    <a:schemeClr val="tx1"/>
                  </a:solidFill>
                  <a:latin typeface="宋体" pitchFamily="2" charset="-122"/>
                  <a:ea typeface="宋体" pitchFamily="2" charset="-122"/>
                </a:rPr>
                <a:t>：宏观把握徽标的外形特点，注意中英文大小写和变体，以及涉及的时间、地点等。</a:t>
              </a:r>
            </a:p>
          </p:txBody>
        </p:sp>
        <p:sp>
          <p:nvSpPr>
            <p:cNvPr id="21" name="圆角矩形 20"/>
            <p:cNvSpPr/>
            <p:nvPr/>
          </p:nvSpPr>
          <p:spPr>
            <a:xfrm>
              <a:off x="729741" y="4007459"/>
              <a:ext cx="7447385" cy="793636"/>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巧想象</a:t>
              </a:r>
              <a:r>
                <a:rPr lang="zh-CN" altLang="en-US" sz="3200" dirty="0">
                  <a:solidFill>
                    <a:schemeClr val="tx1"/>
                  </a:solidFill>
                  <a:latin typeface="宋体" pitchFamily="2" charset="-122"/>
                  <a:ea typeface="宋体" pitchFamily="2" charset="-122"/>
                </a:rPr>
                <a:t>：注意由表及里，分析其内涵和寓意，对图标的创意（含义），要联系具体对象做出合理想象。忌随意猜想，要扣住图中的信息点来联想。</a:t>
              </a:r>
            </a:p>
          </p:txBody>
        </p:sp>
      </p:grpSp>
      <p:sp>
        <p:nvSpPr>
          <p:cNvPr id="10" name="副标题 2">
            <a:hlinkClick r:id="rId1" action="ppaction://hlinksldjump"/>
          </p:cNvPr>
          <p:cNvSpPr txBox="1"/>
          <p:nvPr/>
        </p:nvSpPr>
        <p:spPr>
          <a:xfrm>
            <a:off x="3566476" y="844232"/>
            <a:ext cx="5553860" cy="640552"/>
          </a:xfrm>
          <a:prstGeom prst="rect">
            <a:avLst/>
          </a:prstGeom>
        </p:spPr>
        <p:txBody>
          <a:bodyPr vert="horz" lIns="91440" tIns="45720" rIns="91440" bIns="45720" rtlCol="0">
            <a:noAutofit/>
          </a:bodyPr>
          <a:lstStyle/>
          <a:p>
            <a:pPr marL="342900" indent="-342900">
              <a:buFont typeface="Wingdings" pitchFamily="2" charset="2"/>
              <a:buChar char="l"/>
            </a:pPr>
            <a:r>
              <a:rPr lang="en-US" altLang="zh-CN" sz="3600" b="1" dirty="0">
                <a:solidFill>
                  <a:schemeClr val="bg1"/>
                </a:solidFill>
                <a:latin typeface="黑体" pitchFamily="49" charset="-122"/>
                <a:ea typeface="黑体" pitchFamily="49" charset="-122"/>
                <a:cs typeface="Heiti SC Light"/>
              </a:rPr>
              <a:t>700</a:t>
            </a:r>
            <a:r>
              <a:rPr lang="zh-CN" altLang="en-US" sz="3600" b="1" dirty="0">
                <a:solidFill>
                  <a:schemeClr val="bg1"/>
                </a:solidFill>
                <a:latin typeface="黑体" pitchFamily="49" charset="-122"/>
                <a:ea typeface="黑体" pitchFamily="49" charset="-122"/>
                <a:cs typeface="Heiti SC Light"/>
              </a:rPr>
              <a:t>分综合   考法解析</a:t>
            </a:r>
          </a:p>
        </p:txBody>
      </p:sp>
      <p:sp>
        <p:nvSpPr>
          <p:cNvPr id="11" name="TextBox 1"/>
          <p:cNvSpPr txBox="1"/>
          <p:nvPr/>
        </p:nvSpPr>
        <p:spPr>
          <a:xfrm>
            <a:off x="1789430" y="1584325"/>
            <a:ext cx="7873365" cy="670120"/>
          </a:xfrm>
          <a:prstGeom prst="rect">
            <a:avLst/>
          </a:prstGeom>
          <a:noFill/>
        </p:spPr>
        <p:txBody>
          <a:bodyPr wrap="square" rtlCol="0">
            <a:spAutoFit/>
          </a:bodyPr>
          <a:lstStyle/>
          <a:p>
            <a:pPr marL="285750" indent="-285750">
              <a:lnSpc>
                <a:spcPct val="130000"/>
              </a:lnSpc>
              <a:buFont typeface="Wingdings" pitchFamily="2" charset="2"/>
              <a:buChar char="p"/>
            </a:pPr>
            <a:r>
              <a:rPr lang="zh-CN" altLang="en-US" sz="3200" dirty="0">
                <a:solidFill>
                  <a:schemeClr val="bg1"/>
                </a:solidFill>
                <a:latin typeface="+mn-ea"/>
                <a:cs typeface="Heiti SC Light"/>
              </a:rPr>
              <a:t> 综合考法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徽标→文字的解题方法</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900" decel="100000" fill="hold"/>
                                        <p:tgtEl>
                                          <p:spTgt spid="3"/>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06880" y="1083945"/>
            <a:ext cx="8670290" cy="252031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善表达</a:t>
            </a:r>
            <a:r>
              <a:rPr lang="zh-CN" altLang="en-US" sz="3200" dirty="0">
                <a:solidFill>
                  <a:schemeClr val="tx1"/>
                </a:solidFill>
                <a:latin typeface="宋体" pitchFamily="2" charset="-122"/>
                <a:ea typeface="宋体" pitchFamily="2" charset="-122"/>
              </a:rPr>
              <a:t>：一般采用规范的说明语言，做到准确、简明、平实、清晰，也有些题目要求运用生动的语言作答，总之要根据要求回答。说明（介绍）画面时要分清说明顺序（时间顺序、逻辑顺序、空间顺序）。</a:t>
            </a:r>
          </a:p>
        </p:txBody>
      </p:sp>
      <p:pic>
        <p:nvPicPr>
          <p:cNvPr id="5" name="Picture 2" descr="C:\Users\Administrator\Desktop\20150729224309_tyEAe.jpeg20150729224309_tyEAe"/>
          <p:cNvPicPr>
            <a:picLocks noChangeAspect="1" noChangeArrowheads="1"/>
          </p:cNvPicPr>
          <p:nvPr/>
        </p:nvPicPr>
        <p:blipFill>
          <a:blip r:embed="rId1" cstate="print"/>
          <a:srcRect l="9024" t="9151" b="9455"/>
          <a:stretch>
            <a:fillRect/>
          </a:stretch>
        </p:blipFill>
        <p:spPr bwMode="auto">
          <a:xfrm>
            <a:off x="9235757" y="3717032"/>
            <a:ext cx="2282825" cy="2583815"/>
          </a:xfrm>
          <a:prstGeom prst="rect">
            <a:avLst/>
          </a:prstGeom>
          <a:noFill/>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1704631" y="1097264"/>
            <a:ext cx="8782685" cy="5399405"/>
            <a:chOff x="630846" y="1142984"/>
            <a:chExt cx="8782685" cy="5399405"/>
          </a:xfrm>
        </p:grpSpPr>
        <p:sp>
          <p:nvSpPr>
            <p:cNvPr id="4" name="TextBox 3"/>
            <p:cNvSpPr txBox="1"/>
            <p:nvPr/>
          </p:nvSpPr>
          <p:spPr>
            <a:xfrm>
              <a:off x="630846" y="1726549"/>
              <a:ext cx="8782685" cy="4815840"/>
            </a:xfrm>
            <a:prstGeom prst="rect">
              <a:avLst/>
            </a:prstGeom>
            <a:noFill/>
          </p:spPr>
          <p:txBody>
            <a:bodyPr wrap="square" rtlCol="0">
              <a:spAutoFit/>
            </a:bodyPr>
            <a:lstStyle/>
            <a:p>
              <a:pPr>
                <a:lnSpc>
                  <a:spcPct val="120000"/>
                </a:lnSpc>
              </a:pP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Ⅱ2013·17</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下面是我国的“国家节水标志”，请写出该标志的构图要素及其寓意，要求语意简明，句子通顺，不超过</a:t>
              </a:r>
              <a:r>
                <a:rPr lang="en-US" altLang="zh-CN" sz="3200" dirty="0">
                  <a:solidFill>
                    <a:schemeClr val="tx1">
                      <a:lumMod val="75000"/>
                      <a:lumOff val="25000"/>
                    </a:schemeClr>
                  </a:solidFill>
                  <a:latin typeface="宋体" pitchFamily="2" charset="-122"/>
                  <a:ea typeface="宋体" pitchFamily="2" charset="-122"/>
                  <a:cs typeface="Heiti SC Light"/>
                </a:rPr>
                <a:t>70</a:t>
              </a:r>
              <a:r>
                <a:rPr lang="zh-CN" altLang="en-US" sz="3200" dirty="0">
                  <a:solidFill>
                    <a:schemeClr val="tx1">
                      <a:lumMod val="75000"/>
                      <a:lumOff val="25000"/>
                    </a:schemeClr>
                  </a:solidFill>
                  <a:latin typeface="宋体" pitchFamily="2" charset="-122"/>
                  <a:ea typeface="宋体" pitchFamily="2" charset="-122"/>
                  <a:cs typeface="Heiti SC Light"/>
                </a:rPr>
                <a:t>个字。</a:t>
              </a:r>
              <a:endParaRPr lang="en-US" altLang="zh-CN" sz="3200" dirty="0">
                <a:solidFill>
                  <a:schemeClr val="tx1">
                    <a:lumMod val="75000"/>
                    <a:lumOff val="25000"/>
                  </a:schemeClr>
                </a:solidFill>
                <a:latin typeface="宋体" pitchFamily="2" charset="-122"/>
                <a:ea typeface="宋体" pitchFamily="2" charset="-122"/>
                <a:cs typeface="Heiti SC Light"/>
              </a:endParaRPr>
            </a:p>
            <a:p>
              <a:pPr>
                <a:lnSpc>
                  <a:spcPct val="120000"/>
                </a:lnSpc>
              </a:pPr>
              <a:endParaRPr lang="en-US" altLang="zh-CN" sz="3200" dirty="0">
                <a:solidFill>
                  <a:schemeClr val="tx1">
                    <a:lumMod val="75000"/>
                    <a:lumOff val="25000"/>
                  </a:schemeClr>
                </a:solidFill>
                <a:latin typeface="+mn-ea"/>
                <a:ea typeface="+mn-ea"/>
                <a:cs typeface="Heiti SC Light"/>
              </a:endParaRPr>
            </a:p>
            <a:p>
              <a:pPr>
                <a:lnSpc>
                  <a:spcPct val="120000"/>
                </a:lnSpc>
              </a:pPr>
              <a:endParaRPr lang="en-US" altLang="zh-CN" sz="3200" dirty="0">
                <a:solidFill>
                  <a:schemeClr val="tx1">
                    <a:lumMod val="75000"/>
                    <a:lumOff val="25000"/>
                  </a:schemeClr>
                </a:solidFill>
                <a:latin typeface="+mn-ea"/>
                <a:ea typeface="+mn-ea"/>
                <a:cs typeface="Heiti SC Light"/>
              </a:endParaRPr>
            </a:p>
            <a:p>
              <a:pPr>
                <a:lnSpc>
                  <a:spcPct val="120000"/>
                </a:lnSpc>
              </a:pPr>
              <a:endParaRPr lang="zh-CN" altLang="en-US" sz="3200" dirty="0">
                <a:solidFill>
                  <a:schemeClr val="tx1">
                    <a:lumMod val="75000"/>
                    <a:lumOff val="25000"/>
                  </a:schemeClr>
                </a:solidFill>
                <a:latin typeface="+mn-ea"/>
                <a:ea typeface="+mn-ea"/>
                <a:cs typeface="Heiti SC Light"/>
              </a:endParaRPr>
            </a:p>
            <a:p>
              <a:pPr>
                <a:lnSpc>
                  <a:spcPct val="120000"/>
                </a:lnSpc>
              </a:pPr>
              <a:endParaRPr lang="zh-CN" altLang="en-US" sz="3200" dirty="0">
                <a:solidFill>
                  <a:schemeClr val="tx1">
                    <a:lumMod val="75000"/>
                    <a:lumOff val="25000"/>
                  </a:schemeClr>
                </a:solidFill>
                <a:latin typeface="+mn-ea"/>
                <a:ea typeface="+mn-ea"/>
                <a:cs typeface="Heiti SC Light"/>
              </a:endParaRPr>
            </a:p>
            <a:p>
              <a:pPr>
                <a:lnSpc>
                  <a:spcPct val="120000"/>
                </a:lnSpc>
              </a:pPr>
              <a:r>
                <a:rPr lang="en-US" altLang="zh-CN" sz="3200" dirty="0">
                  <a:latin typeface="华文新魏" panose="02010800040101010101" pitchFamily="2" charset="-122"/>
                  <a:ea typeface="华文新魏" panose="02010800040101010101" pitchFamily="2" charset="-122"/>
                </a:rPr>
                <a:t>_______________________________________</a:t>
              </a:r>
              <a:endParaRPr lang="zh-CN" altLang="en-US" sz="3200" dirty="0">
                <a:latin typeface="华文新魏" panose="02010800040101010101" pitchFamily="2" charset="-122"/>
                <a:ea typeface="华文新魏" panose="02010800040101010101" pitchFamily="2" charset="-122"/>
              </a:endParaRPr>
            </a:p>
          </p:txBody>
        </p:sp>
        <p:sp>
          <p:nvSpPr>
            <p:cNvPr id="10" name="文本框 15"/>
            <p:cNvSpPr txBox="1"/>
            <p:nvPr/>
          </p:nvSpPr>
          <p:spPr>
            <a:xfrm>
              <a:off x="785786" y="1142984"/>
              <a:ext cx="124015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1</a:t>
              </a:r>
              <a:endParaRPr kumimoji="1" lang="zh-CN" altLang="en-US" sz="3200" dirty="0">
                <a:solidFill>
                  <a:schemeClr val="tx1">
                    <a:lumMod val="75000"/>
                    <a:lumOff val="25000"/>
                  </a:schemeClr>
                </a:solidFill>
                <a:latin typeface="楷体" panose="02010609060101010101" pitchFamily="49" charset="-122"/>
                <a:ea typeface="楷体" panose="02010609060101010101" pitchFamily="49" charset="-122"/>
                <a:cs typeface="Heiti SC Light"/>
              </a:endParaRPr>
            </a:p>
          </p:txBody>
        </p:sp>
        <p:pic>
          <p:nvPicPr>
            <p:cNvPr id="1026" name="Picture 2"/>
            <p:cNvPicPr>
              <a:picLocks noChangeAspect="1" noChangeArrowheads="1"/>
            </p:cNvPicPr>
            <p:nvPr/>
          </p:nvPicPr>
          <p:blipFill>
            <a:blip r:embed="rId1" cstate="print"/>
            <a:srcRect/>
            <a:stretch>
              <a:fillRect/>
            </a:stretch>
          </p:blipFill>
          <p:spPr bwMode="auto">
            <a:xfrm>
              <a:off x="3510047" y="3546728"/>
              <a:ext cx="2591435" cy="2426970"/>
            </a:xfrm>
            <a:prstGeom prst="rect">
              <a:avLst/>
            </a:prstGeom>
            <a:noFill/>
            <a:ln w="9525">
              <a:noFill/>
              <a:miter lim="800000"/>
              <a:headEnd/>
              <a:tailEnd/>
            </a:ln>
          </p:spPr>
        </p:pic>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676004" y="3429000"/>
            <a:ext cx="9172524" cy="3030890"/>
            <a:chOff x="5017305" y="1043846"/>
            <a:chExt cx="6396346" cy="3358505"/>
          </a:xfrm>
        </p:grpSpPr>
        <p:sp>
          <p:nvSpPr>
            <p:cNvPr id="13" name="文本框 19"/>
            <p:cNvSpPr txBox="1"/>
            <p:nvPr/>
          </p:nvSpPr>
          <p:spPr>
            <a:xfrm>
              <a:off x="5108524" y="1043846"/>
              <a:ext cx="766060" cy="646644"/>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
          <p:nvSpPr>
            <p:cNvPr id="14" name="TextBox 13"/>
            <p:cNvSpPr txBox="1"/>
            <p:nvPr/>
          </p:nvSpPr>
          <p:spPr>
            <a:xfrm>
              <a:off x="5017305" y="1571680"/>
              <a:ext cx="6396346" cy="2830671"/>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首先分析构图要素：黑色的圆形，图中心是平放的手掌，手心是一滴水。然后再结合“国家节水”的主题，分析各个构图要素的寓意。总之，描述画面要素要抓住画面特征，揭示其寓意要依据画面要素挖掘象征意义，做到由表及里。</a:t>
              </a:r>
            </a:p>
          </p:txBody>
        </p:sp>
      </p:grpSp>
      <p:grpSp>
        <p:nvGrpSpPr>
          <p:cNvPr id="16" name="组合 15"/>
          <p:cNvGrpSpPr/>
          <p:nvPr/>
        </p:nvGrpSpPr>
        <p:grpSpPr>
          <a:xfrm>
            <a:off x="1806815" y="831086"/>
            <a:ext cx="8578215" cy="2644775"/>
            <a:chOff x="664746" y="4143380"/>
            <a:chExt cx="7500614" cy="2644775"/>
          </a:xfrm>
        </p:grpSpPr>
        <p:sp>
          <p:nvSpPr>
            <p:cNvPr id="11" name="文本框 17"/>
            <p:cNvSpPr txBox="1"/>
            <p:nvPr/>
          </p:nvSpPr>
          <p:spPr>
            <a:xfrm>
              <a:off x="686955" y="4143380"/>
              <a:ext cx="947224"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
          <p:nvSpPr>
            <p:cNvPr id="12" name="TextBox 11"/>
            <p:cNvSpPr txBox="1"/>
            <p:nvPr/>
          </p:nvSpPr>
          <p:spPr>
            <a:xfrm>
              <a:off x="664746" y="4726945"/>
              <a:ext cx="7500614" cy="2061210"/>
            </a:xfrm>
            <a:prstGeom prst="rect">
              <a:avLst/>
            </a:prstGeom>
            <a:noFill/>
          </p:spPr>
          <p:txBody>
            <a:bodyPr wrap="square" rtlCol="0">
              <a:spAutoFit/>
            </a:bodyPr>
            <a:lstStyle/>
            <a:p>
              <a:pPr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华文中宋" panose="02010600040101010101" charset="-122"/>
                  <a:ea typeface="华文中宋" panose="02010600040101010101" charset="-122"/>
                  <a:cs typeface="Heiti SC Light"/>
                </a:rPr>
                <a:t>图标由水滴、手掌和圆形组成。圆形代表地球，象征节水能保护地球生态；手掌托着水滴，象征人人动手节约每一滴水；手掌又像一条河流，象征滴水成河。</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to="" calcmode="lin" valueType="num">
                                      <p:cBhvr>
                                        <p:cTn id="14" dur="1" fill="hold"/>
                                        <p:tgtEl>
                                          <p:spTgt spid="1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1987942" y="742024"/>
            <a:ext cx="8216116" cy="710387"/>
          </a:xfrm>
          <a:prstGeom prst="rect">
            <a:avLst/>
          </a:prstGeom>
          <a:noFill/>
        </p:spPr>
        <p:txBody>
          <a:bodyPr wrap="square" rtlCol="0">
            <a:spAutoFit/>
          </a:bodyPr>
          <a:lstStyle/>
          <a:p>
            <a:pPr marL="285750" indent="-285750" algn="ctr">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漫画→文字的解题方法</a:t>
            </a:r>
          </a:p>
        </p:txBody>
      </p:sp>
      <p:sp>
        <p:nvSpPr>
          <p:cNvPr id="9" name="TextBox 1"/>
          <p:cNvSpPr txBox="1"/>
          <p:nvPr/>
        </p:nvSpPr>
        <p:spPr>
          <a:xfrm>
            <a:off x="1977311" y="1392709"/>
            <a:ext cx="2306762" cy="743986"/>
          </a:xfrm>
          <a:prstGeom prst="rect">
            <a:avLst/>
          </a:prstGeom>
          <a:noFill/>
        </p:spPr>
        <p:txBody>
          <a:bodyPr wrap="square" rtlCol="0">
            <a:spAutoFit/>
          </a:bodyPr>
          <a:lstStyle/>
          <a:p>
            <a:pPr marL="342900" indent="-342900">
              <a:lnSpc>
                <a:spcPct val="150000"/>
              </a:lnSpc>
            </a:pPr>
            <a:r>
              <a:rPr lang="en-US" altLang="zh-CN" sz="3200" dirty="0">
                <a:latin typeface="+mn-ea"/>
                <a:cs typeface="Heiti SC Light"/>
              </a:rPr>
              <a:t>1.</a:t>
            </a:r>
            <a:r>
              <a:rPr lang="zh-CN" altLang="en-US" sz="3200" dirty="0">
                <a:latin typeface="+mn-ea"/>
                <a:cs typeface="Heiti SC Light"/>
              </a:rPr>
              <a:t>答题步骤</a:t>
            </a:r>
            <a:endParaRPr lang="en-US" altLang="zh-CN" sz="3200" dirty="0">
              <a:latin typeface="+mn-ea"/>
              <a:cs typeface="Heiti SC Light"/>
            </a:endParaRPr>
          </a:p>
        </p:txBody>
      </p:sp>
      <p:sp>
        <p:nvSpPr>
          <p:cNvPr id="14" name="圆角矩形 13"/>
          <p:cNvSpPr/>
          <p:nvPr/>
        </p:nvSpPr>
        <p:spPr>
          <a:xfrm>
            <a:off x="1701800" y="2222500"/>
            <a:ext cx="8788400" cy="418084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r>
              <a:rPr lang="zh-CN" altLang="en-US" sz="3200" dirty="0">
                <a:solidFill>
                  <a:schemeClr val="tx2">
                    <a:lumMod val="50000"/>
                  </a:schemeClr>
                </a:solidFill>
                <a:latin typeface="宋体" pitchFamily="2" charset="-122"/>
                <a:ea typeface="宋体" pitchFamily="2" charset="-122"/>
              </a:rPr>
              <a:t>（</a:t>
            </a:r>
            <a:r>
              <a:rPr lang="en-US" altLang="zh-CN" sz="3200" dirty="0">
                <a:solidFill>
                  <a:schemeClr val="tx2">
                    <a:lumMod val="50000"/>
                  </a:schemeClr>
                </a:solidFill>
                <a:latin typeface="宋体" pitchFamily="2" charset="-122"/>
                <a:ea typeface="宋体" pitchFamily="2" charset="-122"/>
              </a:rPr>
              <a:t>1</a:t>
            </a:r>
            <a:r>
              <a:rPr lang="zh-CN" altLang="en-US" sz="3200" dirty="0">
                <a:solidFill>
                  <a:schemeClr val="tx2">
                    <a:lumMod val="50000"/>
                  </a:schemeClr>
                </a:solidFill>
                <a:latin typeface="宋体" pitchFamily="2" charset="-122"/>
                <a:ea typeface="宋体" pitchFamily="2" charset="-122"/>
              </a:rPr>
              <a:t>）审读画面，观察画面的构成要素</a:t>
            </a:r>
            <a:endParaRPr lang="zh-CN" altLang="en-US" sz="3200" dirty="0">
              <a:solidFill>
                <a:schemeClr val="tx2">
                  <a:lumMod val="50000"/>
                </a:schemeClr>
              </a:solidFill>
              <a:latin typeface="宋体" pitchFamily="2" charset="-122"/>
              <a:ea typeface="宋体" pitchFamily="2" charset="-122"/>
            </a:endParaRPr>
          </a:p>
          <a:p>
            <a:pPr eaLnBrk="1" latinLnBrk="0" hangingPunct="1"/>
            <a:r>
              <a:rPr lang="zh-CN" altLang="en-US" sz="3200" dirty="0">
                <a:solidFill>
                  <a:schemeClr val="tx1"/>
                </a:solidFill>
                <a:latin typeface="宋体" pitchFamily="2" charset="-122"/>
                <a:ea typeface="宋体" pitchFamily="2" charset="-122"/>
              </a:rPr>
              <a:t>①</a:t>
            </a:r>
            <a:r>
              <a:rPr lang="zh-CN" altLang="en-US" sz="3200" b="1" dirty="0">
                <a:solidFill>
                  <a:schemeClr val="tx1"/>
                </a:solidFill>
                <a:latin typeface="宋体" pitchFamily="2" charset="-122"/>
                <a:ea typeface="宋体" pitchFamily="2" charset="-122"/>
              </a:rPr>
              <a:t>看标题</a:t>
            </a:r>
            <a:r>
              <a:rPr lang="zh-CN" altLang="en-US" sz="3200" dirty="0">
                <a:solidFill>
                  <a:schemeClr val="tx1"/>
                </a:solidFill>
                <a:latin typeface="宋体" pitchFamily="2" charset="-122"/>
                <a:ea typeface="宋体" pitchFamily="2" charset="-122"/>
              </a:rPr>
              <a:t>。标题是漫画的眼睛，审画时把标题同漫画的内容结合起来进行分析，这样就容易弄清漫画的寓意所在。</a:t>
            </a:r>
            <a:endParaRPr lang="zh-CN" altLang="en-US" sz="3200" dirty="0">
              <a:solidFill>
                <a:schemeClr val="tx1"/>
              </a:solidFill>
              <a:latin typeface="宋体" pitchFamily="2" charset="-122"/>
              <a:ea typeface="宋体" pitchFamily="2" charset="-122"/>
            </a:endParaRPr>
          </a:p>
          <a:p>
            <a:pPr eaLnBrk="1" latinLnBrk="0" hangingPunct="1"/>
            <a:r>
              <a:rPr lang="zh-CN" altLang="en-US" sz="3200" dirty="0">
                <a:solidFill>
                  <a:schemeClr val="tx1"/>
                </a:solidFill>
                <a:latin typeface="宋体" pitchFamily="2" charset="-122"/>
                <a:ea typeface="宋体" pitchFamily="2" charset="-122"/>
              </a:rPr>
              <a:t>②</a:t>
            </a:r>
            <a:r>
              <a:rPr lang="zh-CN" altLang="en-US" sz="3200" b="1" dirty="0">
                <a:solidFill>
                  <a:schemeClr val="tx1"/>
                </a:solidFill>
                <a:latin typeface="宋体" pitchFamily="2" charset="-122"/>
                <a:ea typeface="宋体" pitchFamily="2" charset="-122"/>
              </a:rPr>
              <a:t>看画面</a:t>
            </a:r>
            <a:r>
              <a:rPr lang="zh-CN" altLang="en-US" sz="3200" dirty="0">
                <a:solidFill>
                  <a:schemeClr val="tx1"/>
                </a:solidFill>
                <a:latin typeface="宋体" pitchFamily="2" charset="-122"/>
                <a:ea typeface="宋体" pitchFamily="2" charset="-122"/>
              </a:rPr>
              <a:t>。这是解题的重要环节，画面上的每一个细节对表达漫画的寓意都有提示作用。</a:t>
            </a:r>
            <a:endParaRPr lang="zh-CN" altLang="en-US" sz="3200" dirty="0">
              <a:solidFill>
                <a:schemeClr val="tx1"/>
              </a:solidFill>
              <a:latin typeface="宋体" pitchFamily="2" charset="-122"/>
              <a:ea typeface="宋体" pitchFamily="2" charset="-122"/>
            </a:endParaRPr>
          </a:p>
          <a:p>
            <a:pPr eaLnBrk="1" latinLnBrk="0" hangingPunct="1"/>
            <a:r>
              <a:rPr lang="zh-CN" altLang="en-US" sz="3200" dirty="0">
                <a:solidFill>
                  <a:schemeClr val="tx1"/>
                </a:solidFill>
                <a:latin typeface="宋体" pitchFamily="2" charset="-122"/>
                <a:ea typeface="宋体" pitchFamily="2" charset="-122"/>
              </a:rPr>
              <a:t>③</a:t>
            </a:r>
            <a:r>
              <a:rPr lang="zh-CN" altLang="en-US" sz="3200" b="1" dirty="0">
                <a:solidFill>
                  <a:schemeClr val="tx1"/>
                </a:solidFill>
                <a:latin typeface="宋体" pitchFamily="2" charset="-122"/>
                <a:ea typeface="宋体" pitchFamily="2" charset="-122"/>
              </a:rPr>
              <a:t>看画中文字</a:t>
            </a:r>
            <a:r>
              <a:rPr lang="zh-CN" altLang="en-US" sz="3200" dirty="0">
                <a:solidFill>
                  <a:schemeClr val="tx1"/>
                </a:solidFill>
                <a:latin typeface="宋体" pitchFamily="2" charset="-122"/>
                <a:ea typeface="宋体" pitchFamily="2" charset="-122"/>
              </a:rPr>
              <a:t>。要仔细品味画中言简意赅、画龙点睛的文字，认真思考这些文字中所隐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to="" calcmode="lin" valueType="num">
                                      <p:cBhvr>
                                        <p:cTn id="19"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14"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1664970" y="3632835"/>
            <a:ext cx="8862060" cy="26523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2">
                    <a:lumMod val="50000"/>
                  </a:schemeClr>
                </a:solidFill>
                <a:latin typeface="宋体" pitchFamily="2" charset="-122"/>
                <a:ea typeface="宋体" pitchFamily="2" charset="-122"/>
              </a:rPr>
              <a:t>（</a:t>
            </a:r>
            <a:r>
              <a:rPr lang="en-US" altLang="zh-CN" sz="3200" dirty="0">
                <a:solidFill>
                  <a:schemeClr val="tx2">
                    <a:lumMod val="50000"/>
                  </a:schemeClr>
                </a:solidFill>
                <a:latin typeface="宋体" pitchFamily="2" charset="-122"/>
                <a:ea typeface="宋体" pitchFamily="2" charset="-122"/>
              </a:rPr>
              <a:t>2</a:t>
            </a:r>
            <a:r>
              <a:rPr lang="zh-CN" altLang="en-US" sz="3200" dirty="0">
                <a:solidFill>
                  <a:schemeClr val="tx2">
                    <a:lumMod val="50000"/>
                  </a:schemeClr>
                </a:solidFill>
                <a:latin typeface="宋体" pitchFamily="2" charset="-122"/>
                <a:ea typeface="宋体" pitchFamily="2" charset="-122"/>
              </a:rPr>
              <a:t>）联系现实，类比联想，探究画面寓意</a:t>
            </a:r>
            <a:endParaRPr lang="zh-CN" altLang="en-US" sz="3200" dirty="0">
              <a:solidFill>
                <a:schemeClr val="tx2">
                  <a:lumMod val="50000"/>
                </a:schemeClr>
              </a:solidFill>
              <a:latin typeface="宋体" pitchFamily="2" charset="-122"/>
              <a:ea typeface="宋体" pitchFamily="2" charset="-122"/>
            </a:endParaRPr>
          </a:p>
          <a:p>
            <a:r>
              <a:rPr lang="zh-CN" altLang="en-US" sz="3200" dirty="0">
                <a:solidFill>
                  <a:schemeClr val="tx1"/>
                </a:solidFill>
                <a:latin typeface="宋体" pitchFamily="2" charset="-122"/>
                <a:ea typeface="宋体" pitchFamily="2" charset="-122"/>
              </a:rPr>
              <a:t>类比联想就是在审读、想象的基础上，明确画面指向，将画面信息跟现实生活相联系，透过现象看本质，跳出画面思画外，深入揣摩作者的创作意图，多角度思考漫画的寓意。</a:t>
            </a:r>
          </a:p>
        </p:txBody>
      </p:sp>
      <p:sp>
        <p:nvSpPr>
          <p:cNvPr id="14" name="圆角矩形 13"/>
          <p:cNvSpPr/>
          <p:nvPr/>
        </p:nvSpPr>
        <p:spPr>
          <a:xfrm>
            <a:off x="1664970" y="912580"/>
            <a:ext cx="8863330" cy="252539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r>
              <a:rPr lang="zh-CN" altLang="en-US" sz="3200" dirty="0">
                <a:solidFill>
                  <a:schemeClr val="tx1"/>
                </a:solidFill>
                <a:latin typeface="宋体" pitchFamily="2" charset="-122"/>
                <a:ea typeface="宋体" pitchFamily="2" charset="-122"/>
              </a:rPr>
              <a:t>含的观点，有时它会成为探究漫画寓意的金钥匙。</a:t>
            </a:r>
            <a:endParaRPr lang="zh-CN" altLang="en-US" sz="3200" dirty="0">
              <a:solidFill>
                <a:schemeClr val="tx1"/>
              </a:solidFill>
              <a:latin typeface="宋体" pitchFamily="2" charset="-122"/>
              <a:ea typeface="宋体" pitchFamily="2" charset="-122"/>
            </a:endParaRPr>
          </a:p>
          <a:p>
            <a:pPr eaLnBrk="1" latinLnBrk="0" hangingPunct="1"/>
            <a:r>
              <a:rPr lang="zh-CN" altLang="en-US" sz="3200" dirty="0">
                <a:solidFill>
                  <a:schemeClr val="tx1"/>
                </a:solidFill>
                <a:latin typeface="宋体" pitchFamily="2" charset="-122"/>
                <a:ea typeface="宋体" pitchFamily="2" charset="-122"/>
              </a:rPr>
              <a:t>④</a:t>
            </a:r>
            <a:r>
              <a:rPr lang="zh-CN" altLang="en-US" sz="3200" b="1" dirty="0">
                <a:solidFill>
                  <a:schemeClr val="tx1"/>
                </a:solidFill>
                <a:latin typeface="宋体" pitchFamily="2" charset="-122"/>
                <a:ea typeface="宋体" pitchFamily="2" charset="-122"/>
              </a:rPr>
              <a:t>看夸张处</a:t>
            </a:r>
            <a:r>
              <a:rPr lang="zh-CN" altLang="en-US" sz="3200" dirty="0">
                <a:solidFill>
                  <a:schemeClr val="tx1"/>
                </a:solidFill>
                <a:latin typeface="宋体" pitchFamily="2" charset="-122"/>
                <a:ea typeface="宋体" pitchFamily="2" charset="-122"/>
              </a:rPr>
              <a:t>。漫画为了说明某种观点，常常对人物行为或场景描绘进行变形夸张。夸张之处往往就是漫画所要表达的寓意所在。</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in)">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7"/>
          <p:cNvSpPr txBox="1"/>
          <p:nvPr/>
        </p:nvSpPr>
        <p:spPr>
          <a:xfrm>
            <a:off x="4497387" y="660231"/>
            <a:ext cx="319722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图片→文字</a:t>
            </a:r>
          </a:p>
        </p:txBody>
      </p:sp>
      <p:sp>
        <p:nvSpPr>
          <p:cNvPr id="3" name="TextBox 1"/>
          <p:cNvSpPr txBox="1"/>
          <p:nvPr/>
        </p:nvSpPr>
        <p:spPr>
          <a:xfrm>
            <a:off x="2136140" y="1393190"/>
            <a:ext cx="5693410"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1  </a:t>
            </a:r>
            <a:r>
              <a:rPr lang="zh-CN" altLang="en-US" sz="3200" dirty="0">
                <a:solidFill>
                  <a:schemeClr val="bg1"/>
                </a:solidFill>
                <a:latin typeface="+mn-ea"/>
                <a:cs typeface="Heiti SC Light"/>
              </a:rPr>
              <a:t>徽标→文字（</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4" name="TextBox 2"/>
          <p:cNvSpPr txBox="1"/>
          <p:nvPr/>
        </p:nvSpPr>
        <p:spPr>
          <a:xfrm>
            <a:off x="2046605" y="1866265"/>
            <a:ext cx="8098790" cy="2553335"/>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宋体" pitchFamily="2" charset="-122"/>
                <a:ea typeface="宋体" pitchFamily="2" charset="-122"/>
                <a:cs typeface="Heiti SC Light"/>
              </a:rPr>
              <a:t>徽标，即徽记、标志，是用文字、符号构成的能够代表某个集体或活动等的象征性图案。徽标类文字转换题，一般要求诠释徽标的构图设计及含义、概括徽标蕴含的信息、评价构图思想等。</a:t>
            </a:r>
          </a:p>
        </p:txBody>
      </p:sp>
      <p:grpSp>
        <p:nvGrpSpPr>
          <p:cNvPr id="9" name="组合 8"/>
          <p:cNvGrpSpPr/>
          <p:nvPr/>
        </p:nvGrpSpPr>
        <p:grpSpPr>
          <a:xfrm>
            <a:off x="1945004" y="4342130"/>
            <a:ext cx="8488681" cy="2120899"/>
            <a:chOff x="490919" y="2798255"/>
            <a:chExt cx="7821141" cy="1613185"/>
          </a:xfrm>
          <a:solidFill>
            <a:schemeClr val="tx2">
              <a:lumMod val="40000"/>
              <a:lumOff val="60000"/>
            </a:schemeClr>
          </a:solidFill>
        </p:grpSpPr>
        <p:sp>
          <p:nvSpPr>
            <p:cNvPr id="5" name="文本框 13"/>
            <p:cNvSpPr txBox="1"/>
            <p:nvPr/>
          </p:nvSpPr>
          <p:spPr>
            <a:xfrm>
              <a:off x="584805" y="2798255"/>
              <a:ext cx="1924050" cy="443868"/>
            </a:xfrm>
            <a:prstGeom prst="rect">
              <a:avLst/>
            </a:prstGeom>
            <a:solidFill>
              <a:schemeClr val="accent2"/>
            </a:solidFill>
          </p:spPr>
          <p:txBody>
            <a:bodyPr wrap="square" rtlCol="0">
              <a:spAutoFit/>
            </a:bodyPr>
            <a:lstStyle/>
            <a:p>
              <a:pPr algn="ctr"/>
              <a:r>
                <a:rPr kumimoji="1" lang="zh-CN" altLang="en-US" sz="3200" dirty="0">
                  <a:solidFill>
                    <a:schemeClr val="tx1"/>
                  </a:solidFill>
                  <a:latin typeface="黑体" pitchFamily="49" charset="-122"/>
                  <a:ea typeface="黑体" pitchFamily="49" charset="-122"/>
                </a:rPr>
                <a:t>考法点拨</a:t>
              </a:r>
            </a:p>
          </p:txBody>
        </p:sp>
        <p:sp>
          <p:nvSpPr>
            <p:cNvPr id="8" name="圆角矩形 7"/>
            <p:cNvSpPr/>
            <p:nvPr/>
          </p:nvSpPr>
          <p:spPr>
            <a:xfrm>
              <a:off x="490919" y="3301047"/>
              <a:ext cx="7821141" cy="1110393"/>
            </a:xfrm>
            <a:prstGeom prst="roundRect">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ct val="100000"/>
                </a:lnSpc>
              </a:pPr>
              <a:r>
                <a:rPr lang="zh-CN" altLang="en-US" sz="3200" dirty="0">
                  <a:solidFill>
                    <a:srgbClr val="404040"/>
                  </a:solidFill>
                  <a:latin typeface="宋体" pitchFamily="2" charset="-122"/>
                  <a:ea typeface="宋体" pitchFamily="2" charset="-122"/>
                </a:rPr>
                <a:t>解读徽标时，一要把握</a:t>
              </a:r>
              <a:r>
                <a:rPr lang="zh-CN" altLang="en-US" sz="3200" dirty="0">
                  <a:solidFill>
                    <a:schemeClr val="tx2">
                      <a:lumMod val="50000"/>
                    </a:schemeClr>
                  </a:solidFill>
                  <a:latin typeface="宋体" pitchFamily="2" charset="-122"/>
                  <a:ea typeface="宋体" pitchFamily="2" charset="-122"/>
                </a:rPr>
                <a:t>徽标的名称</a:t>
              </a:r>
              <a:r>
                <a:rPr lang="zh-CN" altLang="en-US" sz="3200" dirty="0">
                  <a:solidFill>
                    <a:srgbClr val="404040"/>
                  </a:solidFill>
                  <a:latin typeface="宋体" pitchFamily="2" charset="-122"/>
                  <a:ea typeface="宋体" pitchFamily="2" charset="-122"/>
                </a:rPr>
                <a:t>，二要抓住</a:t>
              </a:r>
              <a:r>
                <a:rPr lang="zh-CN" altLang="en-US" sz="3200" dirty="0">
                  <a:solidFill>
                    <a:schemeClr val="tx2">
                      <a:lumMod val="50000"/>
                    </a:schemeClr>
                  </a:solidFill>
                  <a:latin typeface="宋体" pitchFamily="2" charset="-122"/>
                  <a:ea typeface="宋体" pitchFamily="2" charset="-122"/>
                </a:rPr>
                <a:t>图案的要素</a:t>
              </a:r>
              <a:r>
                <a:rPr lang="zh-CN" altLang="en-US" sz="3200" dirty="0">
                  <a:solidFill>
                    <a:srgbClr val="404040"/>
                  </a:solidFill>
                  <a:latin typeface="宋体" pitchFamily="2" charset="-122"/>
                  <a:ea typeface="宋体" pitchFamily="2" charset="-122"/>
                </a:rPr>
                <a:t>，三要将图案内容和徽标名称有机结合起来说明其</a:t>
              </a:r>
              <a:r>
                <a:rPr lang="zh-CN" altLang="en-US" sz="3200" dirty="0">
                  <a:solidFill>
                    <a:schemeClr val="tx2">
                      <a:lumMod val="50000"/>
                    </a:schemeClr>
                  </a:solidFill>
                  <a:latin typeface="宋体" pitchFamily="2" charset="-122"/>
                  <a:ea typeface="宋体" pitchFamily="2" charset="-122"/>
                </a:rPr>
                <a:t>设计寓意</a:t>
              </a:r>
              <a:r>
                <a:rPr lang="zh-CN" altLang="en-US" sz="3200" dirty="0">
                  <a:solidFill>
                    <a:srgbClr val="404040"/>
                  </a:solidFill>
                  <a:latin typeface="宋体" pitchFamily="2" charset="-122"/>
                  <a:ea typeface="宋体" pitchFamily="2" charset="-122"/>
                </a:rPr>
                <a:t>。</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7"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900" decel="100000" fill="hold"/>
                                        <p:tgtEl>
                                          <p:spTgt spid="9"/>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uiExpan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p:nvPr/>
        </p:nvSpPr>
        <p:spPr>
          <a:xfrm>
            <a:off x="2423159" y="692696"/>
            <a:ext cx="8425369" cy="710387"/>
          </a:xfrm>
          <a:prstGeom prst="rect">
            <a:avLst/>
          </a:prstGeom>
          <a:noFill/>
        </p:spPr>
        <p:txBody>
          <a:bodyPr wrap="square" rtlCol="0">
            <a:spAutoFit/>
          </a:bodyPr>
          <a:lstStyle/>
          <a:p>
            <a:pPr marL="285750" indent="-28575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综合考法</a:t>
            </a:r>
            <a:r>
              <a:rPr lang="en-US" altLang="zh-CN" sz="3600" b="1" dirty="0">
                <a:solidFill>
                  <a:schemeClr val="bg1"/>
                </a:solidFill>
                <a:latin typeface="黑体" pitchFamily="49" charset="-122"/>
                <a:ea typeface="黑体" pitchFamily="49" charset="-122"/>
                <a:cs typeface="Heiti SC Light"/>
              </a:rPr>
              <a:t>2  </a:t>
            </a:r>
            <a:r>
              <a:rPr lang="zh-CN" altLang="en-US" sz="3600" b="1" dirty="0">
                <a:solidFill>
                  <a:schemeClr val="bg1"/>
                </a:solidFill>
                <a:latin typeface="黑体" pitchFamily="49" charset="-122"/>
                <a:ea typeface="黑体" pitchFamily="49" charset="-122"/>
                <a:cs typeface="Heiti SC Light"/>
              </a:rPr>
              <a:t>漫画→文字的解题方法</a:t>
            </a:r>
          </a:p>
        </p:txBody>
      </p:sp>
      <p:sp>
        <p:nvSpPr>
          <p:cNvPr id="13" name="TextBox 1"/>
          <p:cNvSpPr txBox="1"/>
          <p:nvPr/>
        </p:nvSpPr>
        <p:spPr>
          <a:xfrm>
            <a:off x="1888411" y="1355244"/>
            <a:ext cx="2306762" cy="743986"/>
          </a:xfrm>
          <a:prstGeom prst="rect">
            <a:avLst/>
          </a:prstGeom>
          <a:noFill/>
        </p:spPr>
        <p:txBody>
          <a:bodyPr wrap="square" rtlCol="0">
            <a:spAutoFit/>
          </a:bodyPr>
          <a:lstStyle/>
          <a:p>
            <a:pPr marL="342900" indent="-342900">
              <a:lnSpc>
                <a:spcPct val="150000"/>
              </a:lnSpc>
            </a:pPr>
            <a:r>
              <a:rPr lang="en-US" altLang="zh-CN" sz="3200" dirty="0">
                <a:solidFill>
                  <a:schemeClr val="tx2">
                    <a:lumMod val="50000"/>
                  </a:schemeClr>
                </a:solidFill>
                <a:latin typeface="+mn-ea"/>
                <a:cs typeface="Heiti SC Light"/>
              </a:rPr>
              <a:t>2.</a:t>
            </a:r>
            <a:r>
              <a:rPr lang="zh-CN" altLang="en-US" sz="3200" dirty="0">
                <a:solidFill>
                  <a:schemeClr val="tx2">
                    <a:lumMod val="50000"/>
                  </a:schemeClr>
                </a:solidFill>
                <a:latin typeface="+mn-ea"/>
                <a:cs typeface="Heiti SC Light"/>
              </a:rPr>
              <a:t>方法技巧</a:t>
            </a:r>
          </a:p>
        </p:txBody>
      </p:sp>
      <p:grpSp>
        <p:nvGrpSpPr>
          <p:cNvPr id="2" name="组合 1"/>
          <p:cNvGrpSpPr/>
          <p:nvPr/>
        </p:nvGrpSpPr>
        <p:grpSpPr>
          <a:xfrm>
            <a:off x="1787525" y="2250440"/>
            <a:ext cx="8616315" cy="4039235"/>
            <a:chOff x="415" y="3544"/>
            <a:chExt cx="13569" cy="6361"/>
          </a:xfrm>
        </p:grpSpPr>
        <p:sp>
          <p:nvSpPr>
            <p:cNvPr id="20" name="圆角矩形 19"/>
            <p:cNvSpPr/>
            <p:nvPr/>
          </p:nvSpPr>
          <p:spPr>
            <a:xfrm>
              <a:off x="415" y="3544"/>
              <a:ext cx="13504" cy="316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描述画面类</a:t>
              </a:r>
              <a:r>
                <a:rPr lang="zh-CN" altLang="en-US" sz="3200" dirty="0">
                  <a:solidFill>
                    <a:schemeClr val="tx1"/>
                  </a:solidFill>
                  <a:latin typeface="宋体" pitchFamily="2" charset="-122"/>
                  <a:ea typeface="宋体" pitchFamily="2" charset="-122"/>
                </a:rPr>
                <a:t>。描述画面，就是用描述性的语言介绍画面的内容。描述时一定要仔细观察画面上人物的动作、表情、语言等，采用恰当的表达方式，按照一定的顺序描述。</a:t>
              </a:r>
            </a:p>
          </p:txBody>
        </p:sp>
        <p:sp>
          <p:nvSpPr>
            <p:cNvPr id="21" name="圆角矩形 20"/>
            <p:cNvSpPr/>
            <p:nvPr/>
          </p:nvSpPr>
          <p:spPr>
            <a:xfrm>
              <a:off x="415" y="6926"/>
              <a:ext cx="13569" cy="1761"/>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概括画面内容类</a:t>
              </a:r>
              <a:r>
                <a:rPr lang="zh-CN" altLang="en-US" sz="3200" dirty="0">
                  <a:solidFill>
                    <a:schemeClr val="tx1"/>
                  </a:solidFill>
                  <a:latin typeface="宋体" pitchFamily="2" charset="-122"/>
                  <a:ea typeface="宋体" pitchFamily="2" charset="-122"/>
                </a:rPr>
                <a:t>。要做到语言简明，要揭示画面中人与人、人与物、物与物的关系。</a:t>
              </a:r>
            </a:p>
          </p:txBody>
        </p:sp>
        <p:sp>
          <p:nvSpPr>
            <p:cNvPr id="4" name="圆角矩形 3"/>
            <p:cNvSpPr/>
            <p:nvPr/>
          </p:nvSpPr>
          <p:spPr>
            <a:xfrm>
              <a:off x="479" y="8867"/>
              <a:ext cx="13505" cy="103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概括寓意类</a:t>
              </a:r>
              <a:r>
                <a:rPr lang="zh-CN" altLang="en-US" sz="3200" dirty="0">
                  <a:solidFill>
                    <a:schemeClr val="tx1"/>
                  </a:solidFill>
                  <a:latin typeface="宋体" pitchFamily="2" charset="-122"/>
                  <a:ea typeface="宋体" pitchFamily="2" charset="-122"/>
                </a:rPr>
                <a:t>。表达要简洁明了，像广告</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to="" calcmode="lin" valueType="num">
                                      <p:cBhvr>
                                        <p:cTn id="14"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1711960" y="959485"/>
            <a:ext cx="8768080" cy="327723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r>
              <a:rPr lang="zh-CN" altLang="en-US" sz="3200" dirty="0">
                <a:solidFill>
                  <a:schemeClr val="tx1"/>
                </a:solidFill>
                <a:latin typeface="宋体" pitchFamily="2" charset="-122"/>
                <a:ea typeface="宋体" pitchFamily="2" charset="-122"/>
              </a:rPr>
              <a:t>词那样，朗朗上口。寓意要囊括所有画面，不能丢三落四，不能就事论事，应从人的角度（道德、品质、环保等）进行思考。用语要讲究，一般可选用“反映”“讽刺”“揭露”“批评”等词语作为概括寓意的谓语中心词。</a:t>
            </a:r>
          </a:p>
        </p:txBody>
      </p:sp>
      <p:sp>
        <p:nvSpPr>
          <p:cNvPr id="14" name="圆角矩形 13"/>
          <p:cNvSpPr/>
          <p:nvPr/>
        </p:nvSpPr>
        <p:spPr>
          <a:xfrm>
            <a:off x="1711960" y="4377055"/>
            <a:ext cx="8768080" cy="161290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4</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拟写标题类</a:t>
            </a:r>
            <a:r>
              <a:rPr lang="zh-CN" altLang="en-US" sz="3200" dirty="0">
                <a:solidFill>
                  <a:schemeClr val="tx1"/>
                </a:solidFill>
                <a:latin typeface="宋体" pitchFamily="2" charset="-122"/>
                <a:ea typeface="宋体" pitchFamily="2" charset="-122"/>
              </a:rPr>
              <a:t>。要紧扣画面内容或寓意拟写。一般可采用中心事件描述法、引用画中人物语言法、比喻法等拟写标题。</a:t>
            </a:r>
          </a:p>
        </p:txBody>
      </p:sp>
    </p:spTree>
  </p:cSld>
  <p:clrMapOvr>
    <a:masterClrMapping/>
  </p:clrMapOvr>
  <p:transition spd="med">
    <p:rand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cstate="print"/>
          <a:srcRect/>
          <a:stretch>
            <a:fillRect/>
          </a:stretch>
        </p:blipFill>
        <p:spPr bwMode="auto">
          <a:xfrm>
            <a:off x="1859280" y="2069465"/>
            <a:ext cx="2953385" cy="1734185"/>
          </a:xfrm>
          <a:prstGeom prst="rect">
            <a:avLst/>
          </a:prstGeom>
          <a:noFill/>
          <a:ln w="9525">
            <a:noFill/>
            <a:miter lim="800000"/>
            <a:headEnd/>
            <a:tailEnd/>
          </a:ln>
        </p:spPr>
      </p:pic>
      <p:sp>
        <p:nvSpPr>
          <p:cNvPr id="4" name="TextBox 3"/>
          <p:cNvSpPr txBox="1"/>
          <p:nvPr/>
        </p:nvSpPr>
        <p:spPr>
          <a:xfrm>
            <a:off x="1271464" y="1196753"/>
            <a:ext cx="9649072" cy="4696670"/>
          </a:xfrm>
          <a:prstGeom prst="rect">
            <a:avLst/>
          </a:prstGeom>
          <a:noFill/>
        </p:spPr>
        <p:txBody>
          <a:bodyPr wrap="square" rtlCol="0">
            <a:spAutoFit/>
          </a:bodyPr>
          <a:lstStyle/>
          <a:p>
            <a:r>
              <a:rPr lang="zh-CN" altLang="en-US" sz="3200" dirty="0">
                <a:latin typeface="仿宋" panose="02010609060101010101" pitchFamily="49" charset="-122"/>
                <a:ea typeface="仿宋" panose="02010609060101010101" pitchFamily="49" charset="-122"/>
              </a:rPr>
              <a:t>［重庆</a:t>
            </a:r>
            <a:r>
              <a:rPr lang="en-US" altLang="zh-CN" sz="3200" dirty="0">
                <a:latin typeface="仿宋" panose="02010609060101010101" pitchFamily="49" charset="-122"/>
                <a:ea typeface="仿宋" panose="02010609060101010101" pitchFamily="49" charset="-122"/>
              </a:rPr>
              <a:t>2013·19</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阅读下面漫画，按要求答题。</a:t>
            </a:r>
            <a:endParaRPr lang="en-US" altLang="zh-CN" sz="3200" dirty="0">
              <a:solidFill>
                <a:schemeClr val="tx1">
                  <a:lumMod val="75000"/>
                  <a:lumOff val="25000"/>
                </a:schemeClr>
              </a:solidFill>
              <a:latin typeface="宋体" pitchFamily="2" charset="-122"/>
              <a:ea typeface="宋体" pitchFamily="2" charset="-122"/>
              <a:cs typeface="Heiti SC Light"/>
            </a:endParaRPr>
          </a:p>
          <a:p>
            <a:pPr>
              <a:lnSpc>
                <a:spcPct val="120000"/>
              </a:lnSpc>
            </a:pPr>
            <a:endParaRPr lang="en-US" altLang="zh-CN" sz="3200" dirty="0">
              <a:solidFill>
                <a:schemeClr val="tx1">
                  <a:lumMod val="75000"/>
                  <a:lumOff val="25000"/>
                </a:schemeClr>
              </a:solidFill>
              <a:latin typeface="宋体" pitchFamily="2" charset="-122"/>
              <a:ea typeface="宋体" pitchFamily="2" charset="-122"/>
              <a:cs typeface="Heiti SC Light"/>
            </a:endParaRPr>
          </a:p>
          <a:p>
            <a:pPr>
              <a:lnSpc>
                <a:spcPct val="120000"/>
              </a:lnSpc>
            </a:pPr>
            <a:endParaRPr lang="en-US" altLang="zh-CN" sz="3200" dirty="0">
              <a:solidFill>
                <a:schemeClr val="tx1">
                  <a:lumMod val="75000"/>
                  <a:lumOff val="25000"/>
                </a:schemeClr>
              </a:solidFill>
              <a:latin typeface="+mn-ea"/>
              <a:ea typeface="+mn-ea"/>
              <a:cs typeface="Heiti SC Light"/>
            </a:endParaRPr>
          </a:p>
          <a:p>
            <a:pPr>
              <a:lnSpc>
                <a:spcPct val="120000"/>
              </a:lnSpc>
            </a:pPr>
            <a:endParaRPr lang="zh-CN" altLang="en-US" sz="3200" dirty="0">
              <a:solidFill>
                <a:schemeClr val="tx1">
                  <a:lumMod val="75000"/>
                  <a:lumOff val="25000"/>
                </a:schemeClr>
              </a:solidFill>
              <a:latin typeface="+mn-ea"/>
              <a:ea typeface="+mn-ea"/>
              <a:cs typeface="Heiti SC Light"/>
            </a:endParaRPr>
          </a:p>
          <a:p>
            <a:pPr eaLnBrk="1" latinLnBrk="0" hangingPunct="1">
              <a:lnSpc>
                <a:spcPct val="100000"/>
              </a:lnSpc>
            </a:pPr>
            <a:endParaRPr lang="en-US" altLang="zh-CN" sz="3200" dirty="0" smtClean="0">
              <a:solidFill>
                <a:schemeClr val="tx1">
                  <a:lumMod val="75000"/>
                  <a:lumOff val="25000"/>
                </a:schemeClr>
              </a:solidFill>
              <a:latin typeface="宋体" pitchFamily="2" charset="-122"/>
              <a:ea typeface="宋体" pitchFamily="2" charset="-122"/>
              <a:cs typeface="Heiti SC Light"/>
            </a:endParaRPr>
          </a:p>
          <a:p>
            <a:pPr eaLnBrk="1" latinLnBrk="0" hangingPunct="1">
              <a:lnSpc>
                <a:spcPct val="100000"/>
              </a:lnSpc>
            </a:pPr>
            <a:r>
              <a:rPr lang="zh-CN" altLang="en-US" sz="2400" dirty="0" smtClean="0">
                <a:solidFill>
                  <a:schemeClr val="tx1">
                    <a:lumMod val="75000"/>
                    <a:lumOff val="25000"/>
                  </a:schemeClr>
                </a:solidFill>
                <a:latin typeface="宋体" pitchFamily="2" charset="-122"/>
                <a:ea typeface="宋体" pitchFamily="2" charset="-122"/>
                <a:cs typeface="Heiti SC Light"/>
              </a:rPr>
              <a:t>（</a:t>
            </a:r>
            <a:r>
              <a:rPr lang="en-US" altLang="zh-CN" sz="2400" dirty="0">
                <a:solidFill>
                  <a:schemeClr val="tx1">
                    <a:lumMod val="75000"/>
                    <a:lumOff val="25000"/>
                  </a:schemeClr>
                </a:solidFill>
                <a:latin typeface="宋体" pitchFamily="2" charset="-122"/>
                <a:ea typeface="宋体" pitchFamily="2" charset="-122"/>
                <a:cs typeface="Heiti SC Light"/>
              </a:rPr>
              <a:t>1</a:t>
            </a:r>
            <a:r>
              <a:rPr lang="zh-CN" altLang="en-US" sz="2400" dirty="0">
                <a:solidFill>
                  <a:schemeClr val="tx1">
                    <a:lumMod val="75000"/>
                    <a:lumOff val="25000"/>
                  </a:schemeClr>
                </a:solidFill>
                <a:latin typeface="宋体" pitchFamily="2" charset="-122"/>
                <a:ea typeface="宋体" pitchFamily="2" charset="-122"/>
                <a:cs typeface="Heiti SC Light"/>
              </a:rPr>
              <a:t>）给漫画拟出标题。要求：切合漫画含意，不得用“无题”做标题。</a:t>
            </a:r>
            <a:endParaRPr lang="en-US" altLang="zh-CN" sz="2400" dirty="0">
              <a:solidFill>
                <a:schemeClr val="tx1">
                  <a:lumMod val="75000"/>
                  <a:lumOff val="25000"/>
                </a:schemeClr>
              </a:solidFill>
              <a:latin typeface="宋体" pitchFamily="2" charset="-122"/>
              <a:ea typeface="宋体" pitchFamily="2" charset="-122"/>
              <a:cs typeface="Heiti SC Light"/>
            </a:endParaRPr>
          </a:p>
          <a:p>
            <a:pPr algn="l" defTabSz="457200" eaLnBrk="1" latinLnBrk="0" hangingPunct="1">
              <a:lnSpc>
                <a:spcPct val="100000"/>
              </a:lnSpc>
            </a:pPr>
            <a:r>
              <a:rPr lang="en-US" altLang="zh-CN" sz="2400" b="1" u="heavy" dirty="0">
                <a:uFillTx/>
                <a:latin typeface="宋体" pitchFamily="2" charset="-122"/>
                <a:ea typeface="宋体" pitchFamily="2" charset="-122"/>
                <a:sym typeface="+mn-ea"/>
              </a:rPr>
              <a:t>________________________________________</a:t>
            </a:r>
            <a:endParaRPr lang="en-US" altLang="zh-CN" sz="2400" b="1" u="heavy" dirty="0">
              <a:solidFill>
                <a:schemeClr val="tx1"/>
              </a:solidFill>
              <a:uFillTx/>
              <a:latin typeface="宋体" pitchFamily="2" charset="-122"/>
              <a:ea typeface="宋体" pitchFamily="2" charset="-122"/>
            </a:endParaRPr>
          </a:p>
          <a:p>
            <a:pPr eaLnBrk="1" latinLnBrk="0" hangingPunct="1">
              <a:lnSpc>
                <a:spcPct val="100000"/>
              </a:lnSpc>
            </a:pPr>
            <a:r>
              <a:rPr lang="zh-CN" altLang="en-US" sz="2400" dirty="0">
                <a:solidFill>
                  <a:schemeClr val="tx1">
                    <a:lumMod val="75000"/>
                    <a:lumOff val="25000"/>
                  </a:schemeClr>
                </a:solidFill>
                <a:latin typeface="宋体" pitchFamily="2" charset="-122"/>
                <a:ea typeface="宋体" pitchFamily="2" charset="-122"/>
                <a:cs typeface="Heiti SC Light"/>
              </a:rPr>
              <a:t>（</a:t>
            </a:r>
            <a:r>
              <a:rPr lang="en-US" altLang="zh-CN" sz="2400" dirty="0">
                <a:solidFill>
                  <a:schemeClr val="tx1">
                    <a:lumMod val="75000"/>
                    <a:lumOff val="25000"/>
                  </a:schemeClr>
                </a:solidFill>
                <a:latin typeface="宋体" pitchFamily="2" charset="-122"/>
                <a:ea typeface="宋体" pitchFamily="2" charset="-122"/>
                <a:cs typeface="Heiti SC Light"/>
              </a:rPr>
              <a:t>2</a:t>
            </a:r>
            <a:r>
              <a:rPr lang="zh-CN" altLang="en-US" sz="2400" dirty="0">
                <a:solidFill>
                  <a:schemeClr val="tx1">
                    <a:lumMod val="75000"/>
                    <a:lumOff val="25000"/>
                  </a:schemeClr>
                </a:solidFill>
                <a:latin typeface="宋体" pitchFamily="2" charset="-122"/>
                <a:ea typeface="宋体" pitchFamily="2" charset="-122"/>
                <a:cs typeface="Heiti SC Light"/>
              </a:rPr>
              <a:t>）用一句话说明漫画给你的启示。要求：与标题有内在联系，不超过</a:t>
            </a:r>
            <a:r>
              <a:rPr lang="en-US" altLang="zh-CN" sz="2400" dirty="0">
                <a:solidFill>
                  <a:schemeClr val="tx1">
                    <a:lumMod val="75000"/>
                    <a:lumOff val="25000"/>
                  </a:schemeClr>
                </a:solidFill>
                <a:latin typeface="宋体" pitchFamily="2" charset="-122"/>
                <a:ea typeface="宋体" pitchFamily="2" charset="-122"/>
                <a:cs typeface="Heiti SC Light"/>
              </a:rPr>
              <a:t>15</a:t>
            </a:r>
            <a:r>
              <a:rPr lang="zh-CN" altLang="en-US" sz="2400" dirty="0">
                <a:solidFill>
                  <a:schemeClr val="tx1">
                    <a:lumMod val="75000"/>
                    <a:lumOff val="25000"/>
                  </a:schemeClr>
                </a:solidFill>
                <a:latin typeface="宋体" pitchFamily="2" charset="-122"/>
                <a:ea typeface="宋体" pitchFamily="2" charset="-122"/>
                <a:cs typeface="Heiti SC Light"/>
              </a:rPr>
              <a:t>个字。</a:t>
            </a:r>
            <a:endParaRPr lang="zh-CN" altLang="en-US" sz="2400" dirty="0">
              <a:solidFill>
                <a:schemeClr val="tx1">
                  <a:lumMod val="75000"/>
                  <a:lumOff val="25000"/>
                </a:schemeClr>
              </a:solidFill>
              <a:latin typeface="宋体" pitchFamily="2" charset="-122"/>
              <a:ea typeface="宋体" pitchFamily="2" charset="-122"/>
              <a:cs typeface="Heiti SC Light"/>
            </a:endParaRPr>
          </a:p>
          <a:p>
            <a:pPr algn="l" defTabSz="457200" eaLnBrk="1" latinLnBrk="0" hangingPunct="1">
              <a:lnSpc>
                <a:spcPct val="100000"/>
              </a:lnSpc>
            </a:pPr>
            <a:r>
              <a:rPr lang="en-US" altLang="zh-CN" sz="2400" b="1" u="heavy" dirty="0">
                <a:solidFill>
                  <a:schemeClr val="tx1"/>
                </a:solidFill>
                <a:uFillTx/>
                <a:latin typeface="宋体" pitchFamily="2" charset="-122"/>
                <a:ea typeface="宋体" pitchFamily="2" charset="-122"/>
              </a:rPr>
              <a:t>_______________________________________</a:t>
            </a:r>
            <a:r>
              <a:rPr lang="en-US" altLang="zh-CN" sz="2400" b="1" u="heavy" dirty="0">
                <a:uFillTx/>
                <a:latin typeface="宋体" pitchFamily="2" charset="-122"/>
                <a:ea typeface="宋体" pitchFamily="2" charset="-122"/>
                <a:sym typeface="+mn-ea"/>
              </a:rPr>
              <a:t>_</a:t>
            </a:r>
            <a:endParaRPr lang="en-US" altLang="zh-CN" sz="2400" b="1" u="heavy" dirty="0">
              <a:solidFill>
                <a:schemeClr val="tx1"/>
              </a:solidFill>
              <a:uFillTx/>
              <a:latin typeface="宋体" pitchFamily="2" charset="-122"/>
              <a:ea typeface="宋体" pitchFamily="2" charset="-122"/>
            </a:endParaRPr>
          </a:p>
        </p:txBody>
      </p:sp>
      <p:sp>
        <p:nvSpPr>
          <p:cNvPr id="7" name="TextBox 6"/>
          <p:cNvSpPr txBox="1"/>
          <p:nvPr/>
        </p:nvSpPr>
        <p:spPr>
          <a:xfrm>
            <a:off x="407368" y="908720"/>
            <a:ext cx="1296144" cy="523220"/>
          </a:xfrm>
          <a:prstGeom prst="rect">
            <a:avLst/>
          </a:prstGeom>
          <a:noFill/>
        </p:spPr>
        <p:txBody>
          <a:bodyPr wrap="square" rtlCol="0">
            <a:spAutoFit/>
          </a:bodyPr>
          <a:lstStyle/>
          <a:p>
            <a:r>
              <a:rPr kumimoji="1" lang="zh-CN" altLang="en-US" sz="2800" dirty="0" smtClean="0">
                <a:solidFill>
                  <a:schemeClr val="tx1">
                    <a:lumMod val="75000"/>
                    <a:lumOff val="25000"/>
                  </a:schemeClr>
                </a:solidFill>
                <a:latin typeface="黑体" pitchFamily="49" charset="-122"/>
                <a:ea typeface="黑体" pitchFamily="49" charset="-122"/>
                <a:cs typeface="Heiti SC Light"/>
              </a:rPr>
              <a:t>例题</a:t>
            </a:r>
            <a:r>
              <a:rPr kumimoji="1" lang="en-US" altLang="zh-CN" sz="2800" dirty="0" smtClean="0">
                <a:solidFill>
                  <a:schemeClr val="tx1">
                    <a:lumMod val="75000"/>
                    <a:lumOff val="25000"/>
                  </a:schemeClr>
                </a:solidFill>
                <a:latin typeface="黑体" pitchFamily="49" charset="-122"/>
                <a:ea typeface="黑体" pitchFamily="49" charset="-122"/>
                <a:cs typeface="Heiti SC Light"/>
              </a:rPr>
              <a:t>2</a:t>
            </a:r>
            <a:endParaRPr kumimoji="1" lang="zh-CN" altLang="en-US" sz="2800" dirty="0">
              <a:solidFill>
                <a:schemeClr val="tx1">
                  <a:lumMod val="75000"/>
                  <a:lumOff val="25000"/>
                </a:schemeClr>
              </a:solidFill>
              <a:latin typeface="楷体" panose="02010609060101010101" pitchFamily="49" charset="-122"/>
              <a:ea typeface="楷体" panose="02010609060101010101" pitchFamily="49" charset="-122"/>
              <a:cs typeface="Heiti SC Light"/>
            </a:endParaRP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16"/>
          <p:cNvGrpSpPr/>
          <p:nvPr/>
        </p:nvGrpSpPr>
        <p:grpSpPr>
          <a:xfrm>
            <a:off x="1842084" y="3212976"/>
            <a:ext cx="8505191" cy="3193276"/>
            <a:chOff x="5143505" y="1428736"/>
            <a:chExt cx="5930990" cy="3538445"/>
          </a:xfrm>
        </p:grpSpPr>
        <p:sp>
          <p:nvSpPr>
            <p:cNvPr id="13" name="文本框 19"/>
            <p:cNvSpPr txBox="1"/>
            <p:nvPr/>
          </p:nvSpPr>
          <p:spPr>
            <a:xfrm>
              <a:off x="5143948" y="1428736"/>
              <a:ext cx="710709" cy="646644"/>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
          <p:nvSpPr>
            <p:cNvPr id="14" name="TextBox 13"/>
            <p:cNvSpPr txBox="1"/>
            <p:nvPr/>
          </p:nvSpPr>
          <p:spPr>
            <a:xfrm>
              <a:off x="5143505" y="2000091"/>
              <a:ext cx="5930990" cy="2967090"/>
            </a:xfrm>
            <a:prstGeom prst="rect">
              <a:avLst/>
            </a:prstGeom>
            <a:noFill/>
          </p:spPr>
          <p:txBody>
            <a:bodyPr wrap="square" rtlCol="0">
              <a:spAutoFit/>
            </a:bodyPr>
            <a:lstStyle/>
            <a:p>
              <a:pPr eaLnBrk="1" latinLnBrk="0" hangingPunct="1">
                <a:lnSpc>
                  <a:spcPct val="100000"/>
                </a:lnSpc>
              </a:pPr>
              <a:r>
                <a:rPr lang="zh-CN" altLang="en-US" sz="2800" dirty="0">
                  <a:solidFill>
                    <a:schemeClr val="tx1">
                      <a:lumMod val="75000"/>
                      <a:lumOff val="25000"/>
                    </a:schemeClr>
                  </a:solidFill>
                  <a:latin typeface="仿宋" panose="02010609060101010101" pitchFamily="49" charset="-122"/>
                  <a:ea typeface="仿宋" panose="02010609060101010101" pitchFamily="49" charset="-122"/>
                  <a:cs typeface="Heiti SC Light"/>
                </a:rPr>
                <a:t>第一步先观察画面内容：一只猫、一把伞和猫在墙上的影子，其中“伞和猫在墙上的影子”外形上特别相似，以至于猫有些或疑惑不解，或沾沾自喜，或自我沉醉的心态。第二步弄清其中寓意，可以先揣摩猫的心理，然后由猫及人，参悟画面寓意。第三步提炼出简洁的标题。</a:t>
              </a:r>
            </a:p>
          </p:txBody>
        </p:sp>
      </p:grpSp>
      <p:grpSp>
        <p:nvGrpSpPr>
          <p:cNvPr id="3" name="组合 15"/>
          <p:cNvGrpSpPr/>
          <p:nvPr/>
        </p:nvGrpSpPr>
        <p:grpSpPr>
          <a:xfrm>
            <a:off x="1508125" y="834073"/>
            <a:ext cx="9175750" cy="2471261"/>
            <a:chOff x="534821" y="4107185"/>
            <a:chExt cx="8023086" cy="2471261"/>
          </a:xfrm>
        </p:grpSpPr>
        <p:sp>
          <p:nvSpPr>
            <p:cNvPr id="11" name="文本框 17"/>
            <p:cNvSpPr txBox="1"/>
            <p:nvPr/>
          </p:nvSpPr>
          <p:spPr>
            <a:xfrm>
              <a:off x="827983" y="4107185"/>
              <a:ext cx="88892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
          <p:nvSpPr>
            <p:cNvPr id="12" name="TextBox 11"/>
            <p:cNvSpPr txBox="1"/>
            <p:nvPr/>
          </p:nvSpPr>
          <p:spPr>
            <a:xfrm>
              <a:off x="534821" y="4690750"/>
              <a:ext cx="8023086" cy="1887696"/>
            </a:xfrm>
            <a:prstGeom prst="rect">
              <a:avLst/>
            </a:prstGeom>
            <a:noFill/>
          </p:spPr>
          <p:txBody>
            <a:bodyPr wrap="square" rtlCol="0">
              <a:spAutoFit/>
            </a:bodyPr>
            <a:lstStyle/>
            <a:p>
              <a:pPr eaLnBrk="1" latinLnBrk="0" hangingPunct="1">
                <a:lnSpc>
                  <a:spcPts val="3540"/>
                </a:lnSpc>
              </a:pPr>
              <a:r>
                <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rPr>
                <a:t>（</a:t>
              </a:r>
              <a:r>
                <a:rPr lang="en-US" altLang="zh-CN" sz="2800" dirty="0">
                  <a:solidFill>
                    <a:schemeClr val="tx1">
                      <a:lumMod val="75000"/>
                      <a:lumOff val="25000"/>
                    </a:schemeClr>
                  </a:solidFill>
                  <a:latin typeface="华文中宋" panose="02010600040101010101" charset="-122"/>
                  <a:ea typeface="华文中宋" panose="02010600040101010101" charset="-122"/>
                  <a:cs typeface="Heiti SC Light"/>
                </a:rPr>
                <a:t>1</a:t>
              </a:r>
              <a:r>
                <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rPr>
                <a:t>）</a:t>
              </a:r>
              <a:r>
                <a:rPr lang="en-US" altLang="zh-CN" sz="2800" dirty="0">
                  <a:solidFill>
                    <a:schemeClr val="tx1">
                      <a:lumMod val="75000"/>
                      <a:lumOff val="25000"/>
                    </a:schemeClr>
                  </a:solidFill>
                  <a:latin typeface="黑体" pitchFamily="49" charset="-122"/>
                  <a:ea typeface="黑体" pitchFamily="49" charset="-122"/>
                  <a:cs typeface="Heiti SC Light"/>
                </a:rPr>
                <a:t> 【</a:t>
              </a:r>
              <a:r>
                <a:rPr lang="zh-CN" altLang="en-US" sz="2800" dirty="0">
                  <a:solidFill>
                    <a:schemeClr val="tx1">
                      <a:lumMod val="75000"/>
                      <a:lumOff val="25000"/>
                    </a:schemeClr>
                  </a:solidFill>
                  <a:latin typeface="黑体" pitchFamily="49" charset="-122"/>
                  <a:ea typeface="黑体" pitchFamily="49" charset="-122"/>
                  <a:cs typeface="Heiti SC Light"/>
                </a:rPr>
                <a:t>示例一</a:t>
              </a:r>
              <a:r>
                <a:rPr lang="en-US" altLang="zh-CN" sz="2800" dirty="0">
                  <a:solidFill>
                    <a:schemeClr val="tx1">
                      <a:lumMod val="75000"/>
                      <a:lumOff val="25000"/>
                    </a:schemeClr>
                  </a:solidFill>
                  <a:latin typeface="黑体" pitchFamily="49" charset="-122"/>
                  <a:ea typeface="黑体" pitchFamily="49" charset="-122"/>
                  <a:cs typeface="Heiti SC Light"/>
                </a:rPr>
                <a:t>】</a:t>
              </a:r>
              <a:r>
                <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rPr>
                <a:t>以假乱真</a:t>
              </a:r>
              <a:endParaRPr lang="en-US" altLang="zh-CN" sz="2800" dirty="0">
                <a:solidFill>
                  <a:schemeClr val="tx1">
                    <a:lumMod val="75000"/>
                    <a:lumOff val="25000"/>
                  </a:schemeClr>
                </a:solidFill>
                <a:latin typeface="华文中宋" panose="02010600040101010101" charset="-122"/>
                <a:ea typeface="华文中宋" panose="02010600040101010101" charset="-122"/>
                <a:cs typeface="Heiti SC Light"/>
              </a:endParaRPr>
            </a:p>
            <a:p>
              <a:pPr eaLnBrk="1" latinLnBrk="0" hangingPunct="1">
                <a:lnSpc>
                  <a:spcPts val="3540"/>
                </a:lnSpc>
              </a:pPr>
              <a:r>
                <a:rPr lang="en-US" altLang="zh-CN" sz="2800" dirty="0">
                  <a:solidFill>
                    <a:schemeClr val="tx1">
                      <a:lumMod val="75000"/>
                      <a:lumOff val="25000"/>
                    </a:schemeClr>
                  </a:solidFill>
                  <a:latin typeface="黑体" pitchFamily="49" charset="-122"/>
                  <a:ea typeface="黑体" pitchFamily="49" charset="-122"/>
                  <a:cs typeface="Heiti SC Light"/>
                </a:rPr>
                <a:t>【</a:t>
              </a:r>
              <a:r>
                <a:rPr lang="zh-CN" altLang="en-US" sz="2800" dirty="0">
                  <a:solidFill>
                    <a:schemeClr val="tx1">
                      <a:lumMod val="75000"/>
                      <a:lumOff val="25000"/>
                    </a:schemeClr>
                  </a:solidFill>
                  <a:latin typeface="黑体" pitchFamily="49" charset="-122"/>
                  <a:ea typeface="黑体" pitchFamily="49" charset="-122"/>
                  <a:cs typeface="Heiti SC Light"/>
                </a:rPr>
                <a:t>示例二</a:t>
              </a:r>
              <a:r>
                <a:rPr lang="en-US" altLang="zh-CN" sz="2800" dirty="0">
                  <a:solidFill>
                    <a:schemeClr val="tx1">
                      <a:lumMod val="75000"/>
                      <a:lumOff val="25000"/>
                    </a:schemeClr>
                  </a:solidFill>
                  <a:latin typeface="黑体" pitchFamily="49" charset="-122"/>
                  <a:ea typeface="黑体" pitchFamily="49" charset="-122"/>
                  <a:cs typeface="Heiti SC Light"/>
                </a:rPr>
                <a:t>】</a:t>
              </a:r>
              <a:r>
                <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rPr>
                <a:t>看我有多像</a:t>
              </a:r>
              <a:endPar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endParaRPr>
            </a:p>
            <a:p>
              <a:pPr eaLnBrk="1" latinLnBrk="0" hangingPunct="1">
                <a:lnSpc>
                  <a:spcPts val="3540"/>
                </a:lnSpc>
              </a:pPr>
              <a:r>
                <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sym typeface="+mn-ea"/>
                </a:rPr>
                <a:t>（</a:t>
              </a:r>
              <a:r>
                <a:rPr lang="en-US" altLang="zh-CN" sz="2800" dirty="0">
                  <a:solidFill>
                    <a:schemeClr val="tx1">
                      <a:lumMod val="75000"/>
                      <a:lumOff val="25000"/>
                    </a:schemeClr>
                  </a:solidFill>
                  <a:latin typeface="华文中宋" panose="02010600040101010101" charset="-122"/>
                  <a:ea typeface="华文中宋" panose="02010600040101010101" charset="-122"/>
                  <a:cs typeface="Heiti SC Light"/>
                  <a:sym typeface="+mn-ea"/>
                </a:rPr>
                <a:t>2</a:t>
              </a:r>
              <a:r>
                <a:rPr lang="zh-CN" altLang="en-US" sz="2800" spc="-60" dirty="0">
                  <a:solidFill>
                    <a:schemeClr val="tx1">
                      <a:lumMod val="75000"/>
                      <a:lumOff val="25000"/>
                    </a:schemeClr>
                  </a:solidFill>
                  <a:latin typeface="华文中宋" panose="02010600040101010101" charset="-122"/>
                  <a:ea typeface="华文中宋" panose="02010600040101010101" charset="-122"/>
                  <a:cs typeface="Heiti SC Light"/>
                  <a:sym typeface="+mn-ea"/>
                </a:rPr>
                <a:t>）</a:t>
              </a:r>
              <a:r>
                <a:rPr lang="en-US" altLang="zh-CN" sz="2800" spc="-60" dirty="0">
                  <a:solidFill>
                    <a:schemeClr val="tx1">
                      <a:lumMod val="75000"/>
                      <a:lumOff val="25000"/>
                    </a:schemeClr>
                  </a:solidFill>
                  <a:latin typeface="黑体" pitchFamily="49" charset="-122"/>
                  <a:ea typeface="黑体" pitchFamily="49" charset="-122"/>
                  <a:cs typeface="Heiti SC Light"/>
                  <a:sym typeface="+mn-ea"/>
                </a:rPr>
                <a:t> 【</a:t>
              </a:r>
              <a:r>
                <a:rPr lang="zh-CN" altLang="en-US" sz="2800" spc="-60" dirty="0">
                  <a:solidFill>
                    <a:schemeClr val="tx1">
                      <a:lumMod val="75000"/>
                      <a:lumOff val="25000"/>
                    </a:schemeClr>
                  </a:solidFill>
                  <a:latin typeface="黑体" pitchFamily="49" charset="-122"/>
                  <a:ea typeface="黑体" pitchFamily="49" charset="-122"/>
                  <a:cs typeface="Heiti SC Light"/>
                  <a:sym typeface="+mn-ea"/>
                </a:rPr>
                <a:t>示例一</a:t>
              </a:r>
              <a:r>
                <a:rPr lang="en-US" altLang="zh-CN" sz="2800" spc="-60" dirty="0">
                  <a:solidFill>
                    <a:schemeClr val="tx1">
                      <a:lumMod val="75000"/>
                      <a:lumOff val="25000"/>
                    </a:schemeClr>
                  </a:solidFill>
                  <a:latin typeface="黑体" pitchFamily="49" charset="-122"/>
                  <a:ea typeface="黑体" pitchFamily="49" charset="-122"/>
                  <a:cs typeface="Heiti SC Light"/>
                  <a:sym typeface="+mn-ea"/>
                </a:rPr>
                <a:t>】</a:t>
              </a:r>
              <a:r>
                <a:rPr lang="zh-CN" altLang="en-US" sz="2800" spc="-60" dirty="0">
                  <a:solidFill>
                    <a:schemeClr val="tx1">
                      <a:lumMod val="75000"/>
                      <a:lumOff val="25000"/>
                    </a:schemeClr>
                  </a:solidFill>
                  <a:latin typeface="华文中宋" panose="02010600040101010101" charset="-122"/>
                  <a:ea typeface="华文中宋" panose="02010600040101010101" charset="-122"/>
                  <a:cs typeface="Heiti SC Light"/>
                  <a:sym typeface="+mn-ea"/>
                </a:rPr>
                <a:t>盲目跟风会失去自己的个性。</a:t>
              </a:r>
              <a:r>
                <a:rPr lang="en-US" altLang="zh-CN" sz="2800" dirty="0">
                  <a:solidFill>
                    <a:schemeClr val="tx1">
                      <a:lumMod val="75000"/>
                      <a:lumOff val="25000"/>
                    </a:schemeClr>
                  </a:solidFill>
                  <a:latin typeface="黑体" pitchFamily="49" charset="-122"/>
                  <a:ea typeface="黑体" pitchFamily="49" charset="-122"/>
                  <a:cs typeface="Heiti SC Light"/>
                  <a:sym typeface="+mn-ea"/>
                </a:rPr>
                <a:t>【</a:t>
              </a:r>
              <a:r>
                <a:rPr lang="zh-CN" altLang="en-US" sz="2800" dirty="0">
                  <a:solidFill>
                    <a:schemeClr val="tx1">
                      <a:lumMod val="75000"/>
                      <a:lumOff val="25000"/>
                    </a:schemeClr>
                  </a:solidFill>
                  <a:latin typeface="黑体" pitchFamily="49" charset="-122"/>
                  <a:ea typeface="黑体" pitchFamily="49" charset="-122"/>
                  <a:cs typeface="Heiti SC Light"/>
                  <a:sym typeface="+mn-ea"/>
                </a:rPr>
                <a:t>示例二</a:t>
              </a:r>
              <a:r>
                <a:rPr lang="en-US" altLang="zh-CN" sz="2800" dirty="0">
                  <a:solidFill>
                    <a:schemeClr val="tx1">
                      <a:lumMod val="75000"/>
                      <a:lumOff val="25000"/>
                    </a:schemeClr>
                  </a:solidFill>
                  <a:latin typeface="黑体" pitchFamily="49" charset="-122"/>
                  <a:ea typeface="黑体" pitchFamily="49" charset="-122"/>
                  <a:cs typeface="Heiti SC Light"/>
                  <a:sym typeface="+mn-ea"/>
                </a:rPr>
                <a:t>】</a:t>
              </a:r>
              <a:r>
                <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sym typeface="+mn-ea"/>
                </a:rPr>
                <a:t>不要为了像别人而改变自己。</a:t>
              </a:r>
              <a:endParaRPr lang="zh-CN" altLang="en-US" sz="2800" dirty="0">
                <a:solidFill>
                  <a:schemeClr val="tx1">
                    <a:lumMod val="75000"/>
                    <a:lumOff val="25000"/>
                  </a:schemeClr>
                </a:solidFill>
                <a:latin typeface="华文中宋" panose="02010600040101010101" charset="-122"/>
                <a:ea typeface="华文中宋" panose="02010600040101010101" charset="-122"/>
                <a:cs typeface="Heiti SC Light"/>
              </a:endParaRP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to="" calcmode="lin" valueType="num">
                                      <p:cBhvr>
                                        <p:cTn id="14"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
          <p:cNvSpPr txBox="1"/>
          <p:nvPr/>
        </p:nvSpPr>
        <p:spPr>
          <a:xfrm>
            <a:off x="2027548" y="734000"/>
            <a:ext cx="8136904" cy="720080"/>
          </a:xfrm>
          <a:prstGeom prst="rect">
            <a:avLst/>
          </a:prstGeom>
          <a:noFill/>
        </p:spPr>
        <p:txBody>
          <a:bodyPr wrap="square" rtlCol="0">
            <a:spAutoFit/>
          </a:bodyPr>
          <a:lstStyle/>
          <a:p>
            <a:pPr marL="285750" indent="-285750">
              <a:lnSpc>
                <a:spcPct val="130000"/>
              </a:lnSpc>
              <a:buFont typeface="Wingdings" pitchFamily="2" charset="2"/>
              <a:buChar char="p"/>
            </a:pPr>
            <a:r>
              <a:rPr lang="zh-CN" altLang="en-US" sz="3600" dirty="0">
                <a:solidFill>
                  <a:schemeClr val="bg1"/>
                </a:solidFill>
                <a:latin typeface="黑体" pitchFamily="49" charset="-122"/>
                <a:ea typeface="黑体" pitchFamily="49" charset="-122"/>
                <a:cs typeface="Heiti SC Light"/>
              </a:rPr>
              <a:t>  综合考法</a:t>
            </a:r>
            <a:r>
              <a:rPr lang="en-US" altLang="zh-CN" sz="3600" dirty="0">
                <a:solidFill>
                  <a:schemeClr val="bg1"/>
                </a:solidFill>
                <a:latin typeface="黑体" pitchFamily="49" charset="-122"/>
                <a:ea typeface="黑体" pitchFamily="49" charset="-122"/>
                <a:cs typeface="Heiti SC Light"/>
              </a:rPr>
              <a:t>3  </a:t>
            </a:r>
            <a:r>
              <a:rPr lang="zh-CN" altLang="en-US" sz="3600" dirty="0">
                <a:solidFill>
                  <a:schemeClr val="bg1"/>
                </a:solidFill>
                <a:latin typeface="黑体" pitchFamily="49" charset="-122"/>
                <a:ea typeface="黑体" pitchFamily="49" charset="-122"/>
                <a:cs typeface="Heiti SC Light"/>
              </a:rPr>
              <a:t>图表→文字的解题方法</a:t>
            </a:r>
          </a:p>
        </p:txBody>
      </p:sp>
      <p:sp>
        <p:nvSpPr>
          <p:cNvPr id="9" name="TextBox 1"/>
          <p:cNvSpPr txBox="1"/>
          <p:nvPr/>
        </p:nvSpPr>
        <p:spPr>
          <a:xfrm>
            <a:off x="1770301" y="1396519"/>
            <a:ext cx="2306762" cy="743986"/>
          </a:xfrm>
          <a:prstGeom prst="rect">
            <a:avLst/>
          </a:prstGeom>
          <a:noFill/>
        </p:spPr>
        <p:txBody>
          <a:bodyPr wrap="square" rtlCol="0">
            <a:spAutoFit/>
          </a:bodyPr>
          <a:lstStyle/>
          <a:p>
            <a:pPr marL="342900" indent="-342900">
              <a:lnSpc>
                <a:spcPct val="150000"/>
              </a:lnSpc>
            </a:pPr>
            <a:r>
              <a:rPr lang="en-US" altLang="zh-CN" sz="3200" dirty="0">
                <a:latin typeface="+mn-ea"/>
                <a:cs typeface="Heiti SC Light"/>
              </a:rPr>
              <a:t>1.</a:t>
            </a:r>
            <a:r>
              <a:rPr lang="zh-CN" altLang="en-US" sz="3200" dirty="0">
                <a:latin typeface="+mn-ea"/>
                <a:cs typeface="Heiti SC Light"/>
              </a:rPr>
              <a:t>答题步骤</a:t>
            </a:r>
            <a:endParaRPr lang="en-US" altLang="zh-CN" sz="3200" dirty="0">
              <a:latin typeface="+mn-ea"/>
              <a:cs typeface="Heiti SC Light"/>
            </a:endParaRPr>
          </a:p>
        </p:txBody>
      </p:sp>
      <p:sp>
        <p:nvSpPr>
          <p:cNvPr id="8" name="圆角矩形 7"/>
          <p:cNvSpPr/>
          <p:nvPr/>
        </p:nvSpPr>
        <p:spPr>
          <a:xfrm>
            <a:off x="1770380" y="2351405"/>
            <a:ext cx="8651240" cy="264160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认真审题，明确答题要求</a:t>
            </a:r>
            <a:r>
              <a:rPr lang="zh-CN" altLang="en-US" sz="3200" dirty="0">
                <a:solidFill>
                  <a:schemeClr val="tx1"/>
                </a:solidFill>
                <a:latin typeface="宋体" pitchFamily="2" charset="-122"/>
                <a:ea typeface="宋体" pitchFamily="2" charset="-122"/>
              </a:rPr>
              <a:t>。审题时，要注意表头和表尾的文字，弄清楚图表说明的对象和比较的角度。要注意题干中句式表达的要求和字数的限制，注意题目是否限定了以某一具体对象作为答案的主语。</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4"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to="" calcmode="lin" valueType="num">
                                      <p:cBhvr>
                                        <p:cTn id="19" dur="1" fill="hold"/>
                                        <p:tgtEl>
                                          <p:spTgt spid="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P spid="8" grpId="0" bldLvl="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770380" y="3888105"/>
            <a:ext cx="8650605" cy="61404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整合内容，准确规范作答</a:t>
            </a:r>
            <a:r>
              <a:rPr lang="zh-CN" altLang="en-US" sz="3200" dirty="0">
                <a:solidFill>
                  <a:schemeClr val="tx1"/>
                </a:solidFill>
                <a:latin typeface="宋体" pitchFamily="2" charset="-122"/>
                <a:ea typeface="宋体" pitchFamily="2" charset="-122"/>
              </a:rPr>
              <a:t>。</a:t>
            </a:r>
          </a:p>
        </p:txBody>
      </p:sp>
      <p:sp>
        <p:nvSpPr>
          <p:cNvPr id="10" name="圆角矩形 9"/>
          <p:cNvSpPr/>
          <p:nvPr/>
        </p:nvSpPr>
        <p:spPr>
          <a:xfrm>
            <a:off x="1771015" y="1202055"/>
            <a:ext cx="8650605" cy="252857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sym typeface="+mn-ea"/>
              </a:rPr>
              <a:t>（</a:t>
            </a:r>
            <a:r>
              <a:rPr lang="en-US" altLang="zh-CN" sz="3200" dirty="0">
                <a:solidFill>
                  <a:schemeClr val="tx1"/>
                </a:solidFill>
                <a:latin typeface="宋体" pitchFamily="2" charset="-122"/>
                <a:ea typeface="宋体" pitchFamily="2" charset="-122"/>
                <a:sym typeface="+mn-ea"/>
              </a:rPr>
              <a:t>2</a:t>
            </a:r>
            <a:r>
              <a:rPr lang="zh-CN" altLang="en-US" sz="3200" dirty="0">
                <a:solidFill>
                  <a:schemeClr val="tx1"/>
                </a:solidFill>
                <a:latin typeface="宋体" pitchFamily="2" charset="-122"/>
                <a:ea typeface="宋体" pitchFamily="2" charset="-122"/>
                <a:sym typeface="+mn-ea"/>
              </a:rPr>
              <a:t>）</a:t>
            </a:r>
            <a:r>
              <a:rPr lang="zh-CN" altLang="en-US" sz="3200" b="1" dirty="0">
                <a:solidFill>
                  <a:schemeClr val="tx1"/>
                </a:solidFill>
                <a:latin typeface="宋体" pitchFamily="2" charset="-122"/>
                <a:ea typeface="宋体" pitchFamily="2" charset="-122"/>
                <a:sym typeface="+mn-ea"/>
              </a:rPr>
              <a:t>看懂图表，全面捕捉信息</a:t>
            </a:r>
            <a:r>
              <a:rPr lang="zh-CN" altLang="en-US" sz="3200" dirty="0">
                <a:solidFill>
                  <a:schemeClr val="tx1"/>
                </a:solidFill>
                <a:latin typeface="宋体" pitchFamily="2" charset="-122"/>
                <a:ea typeface="宋体" pitchFamily="2" charset="-122"/>
                <a:sym typeface="+mn-ea"/>
              </a:rPr>
              <a:t>。对图表，要认真观察，找出图表中所含的信息，如比较对象、比较角度及项目、各种数据及其变化特点等。捕捉信息要全面而准确。读图表不能顾此</a:t>
            </a:r>
            <a:r>
              <a:rPr lang="zh-CN" altLang="en-US" sz="3200" dirty="0">
                <a:solidFill>
                  <a:schemeClr val="tx1"/>
                </a:solidFill>
                <a:latin typeface="宋体" pitchFamily="2" charset="-122"/>
                <a:ea typeface="宋体" pitchFamily="2" charset="-122"/>
              </a:rPr>
              <a:t>失彼，遗漏信息。</a:t>
            </a:r>
          </a:p>
        </p:txBody>
      </p:sp>
    </p:spTree>
  </p:cSld>
  <p:clrMapOvr>
    <a:masterClrMapping/>
  </p:clrMapOvr>
  <p:transition spd="med">
    <p:random/>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p:nvPr/>
        </p:nvSpPr>
        <p:spPr>
          <a:xfrm>
            <a:off x="1924934" y="692696"/>
            <a:ext cx="8318122" cy="710387"/>
          </a:xfrm>
          <a:prstGeom prst="rect">
            <a:avLst/>
          </a:prstGeom>
          <a:noFill/>
        </p:spPr>
        <p:txBody>
          <a:bodyPr wrap="square" rtlCol="0">
            <a:spAutoFit/>
          </a:bodyPr>
          <a:lstStyle/>
          <a:p>
            <a:pPr marL="285750" indent="-285750">
              <a:lnSpc>
                <a:spcPct val="130000"/>
              </a:lnSpc>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综合考法</a:t>
            </a:r>
            <a:r>
              <a:rPr lang="en-US" altLang="zh-CN" sz="3600" b="1" dirty="0">
                <a:solidFill>
                  <a:schemeClr val="bg1"/>
                </a:solidFill>
                <a:latin typeface="黑体" pitchFamily="49" charset="-122"/>
                <a:ea typeface="黑体" pitchFamily="49" charset="-122"/>
                <a:cs typeface="Heiti SC Light"/>
              </a:rPr>
              <a:t>3  </a:t>
            </a:r>
            <a:r>
              <a:rPr lang="zh-CN" altLang="en-US" sz="3600" b="1" dirty="0">
                <a:solidFill>
                  <a:schemeClr val="bg1"/>
                </a:solidFill>
                <a:latin typeface="黑体" pitchFamily="49" charset="-122"/>
                <a:ea typeface="黑体" pitchFamily="49" charset="-122"/>
                <a:cs typeface="Heiti SC Light"/>
              </a:rPr>
              <a:t>图表→文字的解题方法</a:t>
            </a:r>
          </a:p>
        </p:txBody>
      </p:sp>
      <p:sp>
        <p:nvSpPr>
          <p:cNvPr id="13" name="TextBox 1"/>
          <p:cNvSpPr txBox="1"/>
          <p:nvPr/>
        </p:nvSpPr>
        <p:spPr>
          <a:xfrm>
            <a:off x="1912541" y="1228249"/>
            <a:ext cx="2306762" cy="743986"/>
          </a:xfrm>
          <a:prstGeom prst="rect">
            <a:avLst/>
          </a:prstGeom>
          <a:noFill/>
        </p:spPr>
        <p:txBody>
          <a:bodyPr wrap="square" rtlCol="0">
            <a:spAutoFit/>
          </a:bodyPr>
          <a:lstStyle/>
          <a:p>
            <a:pPr marL="342900" indent="-342900">
              <a:lnSpc>
                <a:spcPct val="150000"/>
              </a:lnSpc>
            </a:pPr>
            <a:r>
              <a:rPr lang="en-US" altLang="zh-CN" sz="3200" dirty="0">
                <a:latin typeface="+mn-ea"/>
                <a:cs typeface="Heiti SC Light"/>
              </a:rPr>
              <a:t>2.</a:t>
            </a:r>
            <a:r>
              <a:rPr lang="zh-CN" altLang="en-US" sz="3200" dirty="0">
                <a:latin typeface="+mn-ea"/>
                <a:cs typeface="Heiti SC Light"/>
              </a:rPr>
              <a:t>方法技巧</a:t>
            </a:r>
            <a:endParaRPr lang="en-US" altLang="zh-CN" sz="3200" dirty="0">
              <a:latin typeface="+mn-ea"/>
              <a:cs typeface="Heiti SC Light"/>
            </a:endParaRPr>
          </a:p>
        </p:txBody>
      </p:sp>
      <p:grpSp>
        <p:nvGrpSpPr>
          <p:cNvPr id="11" name="组合 10"/>
          <p:cNvGrpSpPr/>
          <p:nvPr/>
        </p:nvGrpSpPr>
        <p:grpSpPr>
          <a:xfrm>
            <a:off x="1791713" y="2058036"/>
            <a:ext cx="8584565" cy="4189093"/>
            <a:chOff x="1015763" y="1699359"/>
            <a:chExt cx="7239072" cy="2033122"/>
          </a:xfrm>
        </p:grpSpPr>
        <p:sp>
          <p:nvSpPr>
            <p:cNvPr id="20" name="圆角矩形 19"/>
            <p:cNvSpPr/>
            <p:nvPr/>
          </p:nvSpPr>
          <p:spPr>
            <a:xfrm>
              <a:off x="1023795" y="1699359"/>
              <a:ext cx="7231040" cy="72147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latinLnBrk="0" hangingPunct="1">
                <a:lnSpc>
                  <a:spcPts val="3640"/>
                </a:lnSpc>
              </a:pPr>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1</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注重整体阅读</a:t>
              </a:r>
              <a:r>
                <a:rPr lang="zh-CN" altLang="en-US" sz="3200" dirty="0">
                  <a:solidFill>
                    <a:schemeClr val="tx1"/>
                  </a:solidFill>
                  <a:latin typeface="宋体" pitchFamily="2" charset="-122"/>
                  <a:ea typeface="宋体" pitchFamily="2" charset="-122"/>
                </a:rPr>
                <a:t>。对这类考题，应先对图表材料有一个整体的了解，把握图文转换的对象、主题或方向。</a:t>
              </a:r>
            </a:p>
          </p:txBody>
        </p:sp>
        <p:sp>
          <p:nvSpPr>
            <p:cNvPr id="21" name="圆角矩形 20"/>
            <p:cNvSpPr/>
            <p:nvPr/>
          </p:nvSpPr>
          <p:spPr>
            <a:xfrm>
              <a:off x="1015763" y="2489863"/>
              <a:ext cx="7239072" cy="1242618"/>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2</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重视数据变化</a:t>
              </a:r>
              <a:r>
                <a:rPr lang="zh-CN" altLang="en-US" sz="3200" dirty="0">
                  <a:solidFill>
                    <a:schemeClr val="tx1"/>
                  </a:solidFill>
                  <a:latin typeface="宋体" pitchFamily="2" charset="-122"/>
                  <a:ea typeface="宋体" pitchFamily="2" charset="-122"/>
                </a:rPr>
                <a:t>。数据的变化往往说明了某些问题，而这可能正是材料的重要之处，也是得到观点的源头。对数据进行分析，要注意不能片面，而要全面展开，要对数据进行纵向比较和横向比较，从不同角度分析得出结论。</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900" decel="100000" fill="hold"/>
                                        <p:tgtEl>
                                          <p:spTgt spid="11"/>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1742440" y="2167255"/>
            <a:ext cx="8707120" cy="435673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spc="-30" dirty="0">
                <a:solidFill>
                  <a:schemeClr val="tx1"/>
                </a:solidFill>
                <a:latin typeface="宋体" pitchFamily="2" charset="-122"/>
                <a:ea typeface="宋体" pitchFamily="2" charset="-122"/>
              </a:rPr>
              <a:t>（</a:t>
            </a:r>
            <a:r>
              <a:rPr lang="en-US" altLang="zh-CN" sz="3200" spc="-30" dirty="0">
                <a:solidFill>
                  <a:schemeClr val="tx1"/>
                </a:solidFill>
                <a:latin typeface="宋体" pitchFamily="2" charset="-122"/>
                <a:ea typeface="宋体" pitchFamily="2" charset="-122"/>
              </a:rPr>
              <a:t>4</a:t>
            </a:r>
            <a:r>
              <a:rPr lang="zh-CN" altLang="en-US" sz="3200" spc="-30" dirty="0">
                <a:solidFill>
                  <a:schemeClr val="tx1"/>
                </a:solidFill>
                <a:latin typeface="宋体" pitchFamily="2" charset="-122"/>
                <a:ea typeface="宋体" pitchFamily="2" charset="-122"/>
              </a:rPr>
              <a:t>）</a:t>
            </a:r>
            <a:r>
              <a:rPr lang="zh-CN" altLang="en-US" sz="3200" b="1" spc="-30" dirty="0">
                <a:solidFill>
                  <a:schemeClr val="tx1"/>
                </a:solidFill>
                <a:latin typeface="宋体" pitchFamily="2" charset="-122"/>
                <a:ea typeface="宋体" pitchFamily="2" charset="-122"/>
              </a:rPr>
              <a:t>注意题目中的关键词</a:t>
            </a:r>
            <a:r>
              <a:rPr lang="zh-CN" altLang="en-US" sz="3200" spc="-30" dirty="0">
                <a:solidFill>
                  <a:schemeClr val="tx1"/>
                </a:solidFill>
                <a:latin typeface="宋体" pitchFamily="2" charset="-122"/>
                <a:ea typeface="宋体" pitchFamily="2" charset="-122"/>
              </a:rPr>
              <a:t>。如要求直接将图表转换成文字的，题干中往往有标志性短语“上图显示”“用文字表述出来”“确切表述图表的内容”等，表述时要有具体的数据比较、分析，要直接客观地反映图表包含的信息。而要求通过图表进行信息推断的，题干中则常有标志性词语“该图表表明（说明、证明）了”“用一句话概括为”“所揭示的问题是”“从中可以看出（得出）”等。</a:t>
            </a:r>
          </a:p>
        </p:txBody>
      </p:sp>
      <p:sp>
        <p:nvSpPr>
          <p:cNvPr id="22" name="圆角矩形 21"/>
          <p:cNvSpPr/>
          <p:nvPr/>
        </p:nvSpPr>
        <p:spPr>
          <a:xfrm>
            <a:off x="1742440" y="977900"/>
            <a:ext cx="8707120" cy="101282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a:t>
            </a:r>
            <a:r>
              <a:rPr lang="en-US" altLang="zh-CN" sz="3200" dirty="0">
                <a:solidFill>
                  <a:schemeClr val="tx1"/>
                </a:solidFill>
                <a:latin typeface="宋体" pitchFamily="2" charset="-122"/>
                <a:ea typeface="宋体" pitchFamily="2" charset="-122"/>
              </a:rPr>
              <a:t>3</a:t>
            </a:r>
            <a:r>
              <a:rPr lang="zh-CN" altLang="en-US" sz="3200" dirty="0">
                <a:solidFill>
                  <a:schemeClr val="tx1"/>
                </a:solidFill>
                <a:latin typeface="宋体" pitchFamily="2" charset="-122"/>
                <a:ea typeface="宋体" pitchFamily="2" charset="-122"/>
              </a:rPr>
              <a:t>）</a:t>
            </a:r>
            <a:r>
              <a:rPr lang="zh-CN" altLang="en-US" sz="3200" b="1" dirty="0">
                <a:solidFill>
                  <a:schemeClr val="tx1"/>
                </a:solidFill>
                <a:latin typeface="宋体" pitchFamily="2" charset="-122"/>
                <a:ea typeface="宋体" pitchFamily="2" charset="-122"/>
              </a:rPr>
              <a:t>注意图表细节</a:t>
            </a:r>
            <a:r>
              <a:rPr lang="zh-CN" altLang="en-US" sz="3200" dirty="0">
                <a:solidFill>
                  <a:schemeClr val="tx1"/>
                </a:solidFill>
                <a:latin typeface="宋体" pitchFamily="2" charset="-122"/>
                <a:ea typeface="宋体" pitchFamily="2" charset="-122"/>
              </a:rPr>
              <a:t>。图表中一些细节不能忽视，它往往起提示作用。如图表下的“注”等。</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linds(horizont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2"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a:off x="1742440" y="1250950"/>
            <a:ext cx="8707120" cy="4356735"/>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spc="-30" dirty="0">
                <a:solidFill>
                  <a:schemeClr val="tx1"/>
                </a:solidFill>
                <a:latin typeface="宋体" pitchFamily="2" charset="-122"/>
                <a:ea typeface="宋体" pitchFamily="2" charset="-122"/>
              </a:rPr>
              <a:t>（</a:t>
            </a:r>
            <a:r>
              <a:rPr lang="en-US" altLang="zh-CN" sz="3200" spc="-30" dirty="0">
                <a:solidFill>
                  <a:schemeClr val="tx1"/>
                </a:solidFill>
                <a:latin typeface="宋体" pitchFamily="2" charset="-122"/>
                <a:ea typeface="宋体" pitchFamily="2" charset="-122"/>
              </a:rPr>
              <a:t>5</a:t>
            </a:r>
            <a:r>
              <a:rPr lang="zh-CN" altLang="en-US" sz="3200" spc="-30" dirty="0">
                <a:solidFill>
                  <a:schemeClr val="tx1"/>
                </a:solidFill>
                <a:latin typeface="宋体" pitchFamily="2" charset="-122"/>
                <a:ea typeface="宋体" pitchFamily="2" charset="-122"/>
              </a:rPr>
              <a:t>）</a:t>
            </a:r>
            <a:r>
              <a:rPr lang="zh-CN" altLang="en-US" sz="3200" b="1" spc="-30" dirty="0">
                <a:solidFill>
                  <a:schemeClr val="tx1"/>
                </a:solidFill>
                <a:latin typeface="宋体" pitchFamily="2" charset="-122"/>
                <a:ea typeface="宋体" pitchFamily="2" charset="-122"/>
              </a:rPr>
              <a:t>注意在表达中不能出现语病</a:t>
            </a:r>
            <a:r>
              <a:rPr lang="zh-CN" altLang="en-US" sz="3200" spc="-30" dirty="0">
                <a:solidFill>
                  <a:schemeClr val="tx1"/>
                </a:solidFill>
                <a:latin typeface="宋体" pitchFamily="2" charset="-122"/>
                <a:ea typeface="宋体" pitchFamily="2" charset="-122"/>
              </a:rPr>
              <a:t>。特别是在反映事物变化或规律时，选用词语要准确。如表明增长趋势的词语有</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增长（加）了</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增长到</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增长了××倍</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与同期相比，增长</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等；表明下降趋势可用的词语有</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减少到</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减少了</a:t>
            </a:r>
            <a:r>
              <a:rPr lang="en-US" altLang="zh-CN" sz="3200" spc="-30" dirty="0">
                <a:solidFill>
                  <a:schemeClr val="tx1"/>
                </a:solidFill>
                <a:latin typeface="宋体" pitchFamily="2" charset="-122"/>
                <a:ea typeface="宋体" pitchFamily="2" charset="-122"/>
              </a:rPr>
              <a:t>”</a:t>
            </a:r>
            <a:r>
              <a:rPr lang="zh-CN" altLang="en-US" sz="3200" spc="-30" dirty="0">
                <a:solidFill>
                  <a:schemeClr val="tx1"/>
                </a:solidFill>
                <a:latin typeface="宋体" pitchFamily="2" charset="-122"/>
                <a:ea typeface="宋体" pitchFamily="2" charset="-122"/>
              </a:rPr>
              <a:t>，但其后只能跟百分数或分数，不能跟倍数。</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742202" y="764704"/>
            <a:ext cx="8556625" cy="5364492"/>
            <a:chOff x="184924" y="956092"/>
            <a:chExt cx="8556625" cy="5006648"/>
          </a:xfrm>
        </p:grpSpPr>
        <p:sp>
          <p:nvSpPr>
            <p:cNvPr id="4" name="TextBox 3"/>
            <p:cNvSpPr txBox="1"/>
            <p:nvPr/>
          </p:nvSpPr>
          <p:spPr>
            <a:xfrm>
              <a:off x="184924" y="1441488"/>
              <a:ext cx="8556625" cy="4521252"/>
            </a:xfrm>
            <a:prstGeom prst="rect">
              <a:avLst/>
            </a:prstGeom>
            <a:noFill/>
          </p:spPr>
          <p:txBody>
            <a:bodyPr wrap="square" rtlCol="0">
              <a:spAutoFit/>
            </a:bodyPr>
            <a:lstStyle/>
            <a:p>
              <a:pPr eaLnBrk="1" latinLnBrk="0" hangingPunct="1">
                <a:lnSpc>
                  <a:spcPts val="3640"/>
                </a:lnSpc>
              </a:pPr>
              <a:r>
                <a:rPr lang="zh-CN" altLang="en-US" sz="2800" dirty="0">
                  <a:latin typeface="仿宋" panose="02010609060101010101" pitchFamily="49" charset="-122"/>
                  <a:ea typeface="仿宋" panose="02010609060101010101" pitchFamily="49" charset="-122"/>
                </a:rPr>
                <a:t>［广东</a:t>
              </a:r>
              <a:r>
                <a:rPr lang="en-US" altLang="zh-CN" sz="2800" dirty="0">
                  <a:latin typeface="仿宋" panose="02010609060101010101" pitchFamily="49" charset="-122"/>
                  <a:ea typeface="仿宋" panose="02010609060101010101" pitchFamily="49" charset="-122"/>
                </a:rPr>
                <a:t>2013·22</a:t>
              </a:r>
              <a:r>
                <a:rPr lang="zh-CN" altLang="en-US" sz="2800" dirty="0">
                  <a:latin typeface="仿宋" panose="02010609060101010101" pitchFamily="49" charset="-122"/>
                  <a:ea typeface="仿宋" panose="02010609060101010101" pitchFamily="49" charset="-122"/>
                </a:rPr>
                <a:t>］</a:t>
              </a:r>
              <a:r>
                <a:rPr lang="zh-CN" altLang="en-US" sz="2800" dirty="0">
                  <a:solidFill>
                    <a:schemeClr val="tx1">
                      <a:lumMod val="75000"/>
                      <a:lumOff val="25000"/>
                    </a:schemeClr>
                  </a:solidFill>
                  <a:latin typeface="宋体" pitchFamily="2" charset="-122"/>
                  <a:ea typeface="宋体" pitchFamily="2" charset="-122"/>
                  <a:cs typeface="Heiti SC Light"/>
                </a:rPr>
                <a:t>阅读下面的问卷调查统计表，回答后面的问题。</a:t>
              </a:r>
              <a:endParaRPr lang="en-US" altLang="zh-CN" sz="2800" dirty="0">
                <a:solidFill>
                  <a:schemeClr val="tx1">
                    <a:lumMod val="75000"/>
                    <a:lumOff val="25000"/>
                  </a:schemeClr>
                </a:solidFill>
                <a:latin typeface="宋体" pitchFamily="2" charset="-122"/>
                <a:ea typeface="宋体" pitchFamily="2" charset="-122"/>
                <a:cs typeface="Heiti SC Light"/>
              </a:endParaRPr>
            </a:p>
            <a:p>
              <a:pPr>
                <a:lnSpc>
                  <a:spcPct val="120000"/>
                </a:lnSpc>
              </a:pPr>
              <a:endParaRPr lang="en-US" altLang="zh-CN" sz="3200" dirty="0">
                <a:solidFill>
                  <a:schemeClr val="tx1">
                    <a:lumMod val="75000"/>
                    <a:lumOff val="25000"/>
                  </a:schemeClr>
                </a:solidFill>
                <a:latin typeface="+mn-ea"/>
                <a:ea typeface="+mn-ea"/>
                <a:cs typeface="Heiti SC Light"/>
              </a:endParaRPr>
            </a:p>
            <a:p>
              <a:pPr>
                <a:lnSpc>
                  <a:spcPct val="120000"/>
                </a:lnSpc>
              </a:pPr>
              <a:endParaRPr lang="en-US" altLang="zh-CN" sz="3200" dirty="0">
                <a:solidFill>
                  <a:schemeClr val="tx1">
                    <a:lumMod val="75000"/>
                    <a:lumOff val="25000"/>
                  </a:schemeClr>
                </a:solidFill>
                <a:latin typeface="+mn-ea"/>
                <a:ea typeface="+mn-ea"/>
                <a:cs typeface="Heiti SC Light"/>
              </a:endParaRPr>
            </a:p>
            <a:p>
              <a:pPr>
                <a:lnSpc>
                  <a:spcPct val="120000"/>
                </a:lnSpc>
              </a:pPr>
              <a:endParaRPr lang="en-US" altLang="zh-CN" sz="3200" dirty="0">
                <a:solidFill>
                  <a:schemeClr val="tx1">
                    <a:lumMod val="75000"/>
                    <a:lumOff val="25000"/>
                  </a:schemeClr>
                </a:solidFill>
                <a:latin typeface="+mn-ea"/>
                <a:ea typeface="+mn-ea"/>
                <a:cs typeface="Heiti SC Light"/>
              </a:endParaRPr>
            </a:p>
            <a:p>
              <a:pPr>
                <a:lnSpc>
                  <a:spcPct val="120000"/>
                </a:lnSpc>
              </a:pPr>
              <a:endParaRPr lang="en-US" altLang="zh-CN" sz="3200" dirty="0">
                <a:solidFill>
                  <a:schemeClr val="tx1">
                    <a:lumMod val="75000"/>
                    <a:lumOff val="25000"/>
                  </a:schemeClr>
                </a:solidFill>
                <a:latin typeface="+mn-ea"/>
                <a:ea typeface="+mn-ea"/>
                <a:cs typeface="Heiti SC Light"/>
              </a:endParaRPr>
            </a:p>
            <a:p>
              <a:pPr>
                <a:lnSpc>
                  <a:spcPct val="120000"/>
                </a:lnSpc>
              </a:pPr>
              <a:r>
                <a:rPr lang="zh-CN" altLang="en-US" sz="2800" dirty="0">
                  <a:solidFill>
                    <a:schemeClr val="tx1">
                      <a:lumMod val="75000"/>
                      <a:lumOff val="25000"/>
                    </a:schemeClr>
                  </a:solidFill>
                  <a:latin typeface="宋体" pitchFamily="2" charset="-122"/>
                  <a:ea typeface="宋体" pitchFamily="2" charset="-122"/>
                  <a:cs typeface="Heiti SC Light"/>
                </a:rPr>
                <a:t>请用简明的语言概括两个年龄段的人对其志愿行为意义认识的同与异。</a:t>
              </a:r>
              <a:endParaRPr lang="en-US" altLang="zh-CN" sz="2800" dirty="0">
                <a:solidFill>
                  <a:schemeClr val="tx1">
                    <a:lumMod val="75000"/>
                    <a:lumOff val="25000"/>
                  </a:schemeClr>
                </a:solidFill>
                <a:latin typeface="宋体" pitchFamily="2" charset="-122"/>
                <a:ea typeface="宋体" pitchFamily="2" charset="-122"/>
                <a:cs typeface="Heiti SC Light"/>
              </a:endParaRPr>
            </a:p>
            <a:p>
              <a:pPr algn="l" defTabSz="457200" eaLnBrk="1" latinLnBrk="0" hangingPunct="1">
                <a:lnSpc>
                  <a:spcPct val="100000"/>
                </a:lnSpc>
              </a:pPr>
              <a:r>
                <a:rPr lang="en-US" altLang="zh-CN" sz="2800" b="1" u="heavy" dirty="0">
                  <a:uFillTx/>
                  <a:latin typeface="宋体" pitchFamily="2" charset="-122"/>
                  <a:ea typeface="宋体" pitchFamily="2" charset="-122"/>
                  <a:sym typeface="+mn-ea"/>
                </a:rPr>
                <a:t>_____________________________________________</a:t>
              </a:r>
              <a:endParaRPr lang="en-US" altLang="zh-CN" sz="2000" dirty="0">
                <a:latin typeface="宋体" pitchFamily="2" charset="-122"/>
                <a:ea typeface="宋体" pitchFamily="2" charset="-122"/>
              </a:endParaRPr>
            </a:p>
          </p:txBody>
        </p:sp>
        <p:sp>
          <p:nvSpPr>
            <p:cNvPr id="10" name="文本框 15"/>
            <p:cNvSpPr txBox="1"/>
            <p:nvPr/>
          </p:nvSpPr>
          <p:spPr>
            <a:xfrm>
              <a:off x="329749" y="956092"/>
              <a:ext cx="1275080" cy="544638"/>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例题</a:t>
              </a:r>
              <a:r>
                <a:rPr kumimoji="1" lang="en-US" altLang="zh-CN" sz="3200" dirty="0">
                  <a:solidFill>
                    <a:schemeClr val="tx1">
                      <a:lumMod val="75000"/>
                      <a:lumOff val="25000"/>
                    </a:schemeClr>
                  </a:solidFill>
                  <a:latin typeface="黑体" pitchFamily="49" charset="-122"/>
                  <a:ea typeface="黑体" pitchFamily="49" charset="-122"/>
                  <a:cs typeface="Heiti SC Light"/>
                </a:rPr>
                <a:t>3</a:t>
              </a:r>
              <a:endParaRPr kumimoji="1" lang="zh-CN" altLang="en-US" sz="3200" dirty="0">
                <a:solidFill>
                  <a:schemeClr val="tx1">
                    <a:lumMod val="75000"/>
                    <a:lumOff val="25000"/>
                  </a:schemeClr>
                </a:solidFill>
                <a:latin typeface="楷体" panose="02010609060101010101" pitchFamily="49" charset="-122"/>
                <a:ea typeface="楷体" panose="02010609060101010101" pitchFamily="49" charset="-122"/>
                <a:cs typeface="Heiti SC Light"/>
              </a:endParaRPr>
            </a:p>
          </p:txBody>
        </p:sp>
      </p:grpSp>
      <p:pic>
        <p:nvPicPr>
          <p:cNvPr id="7" name="Picture 2"/>
          <p:cNvPicPr>
            <a:picLocks noChangeAspect="1" noChangeArrowheads="1"/>
          </p:cNvPicPr>
          <p:nvPr/>
        </p:nvPicPr>
        <p:blipFill>
          <a:blip r:embed="rId1" cstate="print"/>
          <a:srcRect/>
          <a:stretch>
            <a:fillRect/>
          </a:stretch>
        </p:blipFill>
        <p:spPr bwMode="auto">
          <a:xfrm>
            <a:off x="2639616" y="2220213"/>
            <a:ext cx="5819198" cy="2417574"/>
          </a:xfrm>
          <a:prstGeom prst="rect">
            <a:avLst/>
          </a:prstGeom>
          <a:noFill/>
          <a:ln w="9525">
            <a:noFill/>
            <a:miter lim="800000"/>
            <a:headEnd/>
            <a:tailEnd/>
          </a:ln>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linds(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639570" y="992505"/>
            <a:ext cx="8912225" cy="5599429"/>
            <a:chOff x="133686" y="992469"/>
            <a:chExt cx="8463867" cy="5542752"/>
          </a:xfrm>
        </p:grpSpPr>
        <p:sp>
          <p:nvSpPr>
            <p:cNvPr id="3" name="TextBox 2"/>
            <p:cNvSpPr txBox="1"/>
            <p:nvPr/>
          </p:nvSpPr>
          <p:spPr>
            <a:xfrm>
              <a:off x="133686" y="1570126"/>
              <a:ext cx="8463867" cy="4965095"/>
            </a:xfrm>
            <a:prstGeom prst="rect">
              <a:avLst/>
            </a:prstGeom>
            <a:noFill/>
            <a:ln>
              <a:solidFill>
                <a:schemeClr val="bg1"/>
              </a:solidFill>
            </a:ln>
          </p:spPr>
          <p:txBody>
            <a:bodyPr wrap="square" rtlCol="0">
              <a:spAutoFit/>
            </a:bodyPr>
            <a:lstStyle/>
            <a:p>
              <a:pPr eaLnBrk="1" latinLnBrk="0" hangingPunct="1">
                <a:lnSpc>
                  <a:spcPct val="100000"/>
                </a:lnSpc>
              </a:pPr>
              <a:r>
                <a:rPr lang="zh-CN" altLang="en-US" sz="3200" dirty="0">
                  <a:latin typeface="仿宋" panose="02010609060101010101" pitchFamily="49" charset="-122"/>
                  <a:ea typeface="仿宋" panose="02010609060101010101" pitchFamily="49" charset="-122"/>
                </a:rPr>
                <a:t>［课标全国</a:t>
              </a:r>
              <a:r>
                <a:rPr lang="en-US" altLang="zh-CN" sz="3200" dirty="0">
                  <a:latin typeface="仿宋" panose="02010609060101010101" pitchFamily="49" charset="-122"/>
                  <a:ea typeface="仿宋" panose="02010609060101010101" pitchFamily="49" charset="-122"/>
                </a:rPr>
                <a:t>Ⅰ2015·17</a:t>
              </a:r>
              <a:r>
                <a:rPr lang="zh-CN" altLang="en-US" sz="3200" dirty="0">
                  <a:latin typeface="仿宋" panose="02010609060101010101" pitchFamily="49" charset="-122"/>
                  <a:ea typeface="仿宋" panose="02010609060101010101" pitchFamily="49" charset="-122"/>
                </a:rPr>
                <a:t>］</a:t>
              </a:r>
              <a:r>
                <a:rPr lang="zh-CN" altLang="en-US" sz="3200" dirty="0">
                  <a:solidFill>
                    <a:schemeClr val="tx1">
                      <a:lumMod val="75000"/>
                      <a:lumOff val="25000"/>
                    </a:schemeClr>
                  </a:solidFill>
                  <a:latin typeface="宋体" pitchFamily="2" charset="-122"/>
                  <a:ea typeface="宋体" pitchFamily="2" charset="-122"/>
                  <a:cs typeface="Heiti SC Light"/>
                </a:rPr>
                <a:t>下面是中国邮政为保护地球水环境发行的邮票中的主体图形，请写出构图要素，并说明图形寓意，要求语意简明，句子通顺，不超过</a:t>
              </a:r>
              <a:r>
                <a:rPr lang="en-US" altLang="zh-CN" sz="3200" dirty="0">
                  <a:solidFill>
                    <a:schemeClr val="tx1">
                      <a:lumMod val="75000"/>
                      <a:lumOff val="25000"/>
                    </a:schemeClr>
                  </a:solidFill>
                  <a:latin typeface="宋体" pitchFamily="2" charset="-122"/>
                  <a:ea typeface="宋体" pitchFamily="2" charset="-122"/>
                  <a:cs typeface="Heiti SC Light"/>
                </a:rPr>
                <a:t>80</a:t>
              </a:r>
              <a:r>
                <a:rPr lang="zh-CN" altLang="en-US" sz="3200" dirty="0">
                  <a:solidFill>
                    <a:schemeClr val="tx1">
                      <a:lumMod val="75000"/>
                      <a:lumOff val="25000"/>
                    </a:schemeClr>
                  </a:solidFill>
                  <a:latin typeface="宋体" pitchFamily="2" charset="-122"/>
                  <a:ea typeface="宋体" pitchFamily="2" charset="-122"/>
                  <a:cs typeface="Heiti SC Light"/>
                </a:rPr>
                <a:t>个字。</a:t>
              </a:r>
              <a:endParaRPr lang="en-US" altLang="zh-CN" sz="3200" dirty="0">
                <a:solidFill>
                  <a:schemeClr val="tx1">
                    <a:lumMod val="75000"/>
                    <a:lumOff val="25000"/>
                  </a:schemeClr>
                </a:solidFill>
                <a:latin typeface="宋体" pitchFamily="2" charset="-122"/>
                <a:ea typeface="宋体" pitchFamily="2" charset="-122"/>
                <a:cs typeface="Heiti SC Light"/>
              </a:endParaRPr>
            </a:p>
            <a:p>
              <a:pPr eaLnBrk="1" latinLnBrk="0" hangingPunct="1">
                <a:lnSpc>
                  <a:spcPct val="100000"/>
                </a:lnSpc>
              </a:pPr>
              <a:endParaRPr lang="en-US" altLang="zh-CN" sz="3200" dirty="0">
                <a:solidFill>
                  <a:srgbClr val="008A3E"/>
                </a:solidFill>
                <a:latin typeface="华文新魏" panose="02010800040101010101" pitchFamily="2" charset="-122"/>
                <a:ea typeface="华文新魏" panose="02010800040101010101" pitchFamily="2" charset="-122"/>
              </a:endParaRPr>
            </a:p>
            <a:p>
              <a:pPr eaLnBrk="1" latinLnBrk="0" hangingPunct="1">
                <a:lnSpc>
                  <a:spcPct val="100000"/>
                </a:lnSpc>
              </a:pPr>
              <a:endParaRPr lang="en-US" altLang="zh-CN" sz="3200" dirty="0">
                <a:solidFill>
                  <a:srgbClr val="008A3E"/>
                </a:solidFill>
                <a:latin typeface="华文新魏" panose="02010800040101010101" pitchFamily="2" charset="-122"/>
                <a:ea typeface="华文新魏" panose="02010800040101010101" pitchFamily="2" charset="-122"/>
              </a:endParaRPr>
            </a:p>
            <a:p>
              <a:pPr eaLnBrk="1" latinLnBrk="0" hangingPunct="1">
                <a:lnSpc>
                  <a:spcPct val="100000"/>
                </a:lnSpc>
              </a:pPr>
              <a:endParaRPr lang="en-US" altLang="zh-CN" sz="3200" dirty="0">
                <a:solidFill>
                  <a:srgbClr val="008A3E"/>
                </a:solidFill>
                <a:latin typeface="华文新魏" panose="02010800040101010101" pitchFamily="2" charset="-122"/>
                <a:ea typeface="华文新魏" panose="02010800040101010101" pitchFamily="2" charset="-122"/>
              </a:endParaRPr>
            </a:p>
            <a:p>
              <a:pPr eaLnBrk="1" latinLnBrk="0" hangingPunct="1">
                <a:lnSpc>
                  <a:spcPct val="100000"/>
                </a:lnSpc>
              </a:pPr>
              <a:endParaRPr lang="en-US" altLang="zh-CN" sz="3200" dirty="0">
                <a:solidFill>
                  <a:srgbClr val="008A3E"/>
                </a:solidFill>
                <a:latin typeface="华文新魏" panose="02010800040101010101" pitchFamily="2" charset="-122"/>
                <a:ea typeface="华文新魏" panose="02010800040101010101" pitchFamily="2" charset="-122"/>
              </a:endParaRPr>
            </a:p>
            <a:p>
              <a:pPr eaLnBrk="1" latinLnBrk="0" hangingPunct="1">
                <a:lnSpc>
                  <a:spcPct val="100000"/>
                </a:lnSpc>
              </a:pPr>
              <a:endParaRPr lang="en-US" altLang="zh-CN" sz="3200" dirty="0">
                <a:solidFill>
                  <a:srgbClr val="008A3E"/>
                </a:solidFill>
                <a:latin typeface="华文新魏" panose="02010800040101010101" pitchFamily="2" charset="-122"/>
                <a:ea typeface="华文新魏" panose="02010800040101010101" pitchFamily="2" charset="-122"/>
              </a:endParaRPr>
            </a:p>
            <a:p>
              <a:pPr eaLnBrk="1" latinLnBrk="0" hangingPunct="1">
                <a:lnSpc>
                  <a:spcPct val="100000"/>
                </a:lnSpc>
              </a:pPr>
              <a:r>
                <a:rPr lang="en-US" altLang="zh-CN" sz="3200" dirty="0">
                  <a:solidFill>
                    <a:srgbClr val="00B050"/>
                  </a:solidFill>
                  <a:latin typeface="华文新魏" panose="02010800040101010101" pitchFamily="2" charset="-122"/>
                  <a:ea typeface="华文新魏" panose="02010800040101010101" pitchFamily="2" charset="-122"/>
                </a:rPr>
                <a:t> </a:t>
              </a:r>
              <a:r>
                <a:rPr lang="en-US" altLang="zh-CN" sz="3200" dirty="0">
                  <a:latin typeface="华文新魏" panose="02010800040101010101" pitchFamily="2" charset="-122"/>
                  <a:ea typeface="华文新魏" panose="02010800040101010101" pitchFamily="2" charset="-122"/>
                </a:rPr>
                <a:t>_________________________________</a:t>
              </a:r>
              <a:r>
                <a:rPr lang="en-US" altLang="zh-CN" sz="3200" dirty="0">
                  <a:latin typeface="华文新魏" panose="02010800040101010101" pitchFamily="2" charset="-122"/>
                  <a:ea typeface="华文新魏" panose="02010800040101010101" pitchFamily="2" charset="-122"/>
                  <a:sym typeface="+mn-ea"/>
                </a:rPr>
                <a:t>______</a:t>
              </a:r>
              <a:endParaRPr lang="zh-CN" altLang="en-US" sz="3200" dirty="0">
                <a:latin typeface="华文新魏" panose="02010800040101010101" pitchFamily="2" charset="-122"/>
                <a:ea typeface="华文新魏" panose="02010800040101010101" pitchFamily="2" charset="-122"/>
              </a:endParaRPr>
            </a:p>
          </p:txBody>
        </p:sp>
        <p:sp>
          <p:nvSpPr>
            <p:cNvPr id="10" name="文本框 15"/>
            <p:cNvSpPr txBox="1"/>
            <p:nvPr/>
          </p:nvSpPr>
          <p:spPr>
            <a:xfrm>
              <a:off x="278130" y="992469"/>
              <a:ext cx="1059180" cy="577658"/>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例题</a:t>
              </a:r>
            </a:p>
          </p:txBody>
        </p:sp>
      </p:grpSp>
      <p:pic>
        <p:nvPicPr>
          <p:cNvPr id="4" name="Picture 2"/>
          <p:cNvPicPr>
            <a:picLocks noChangeAspect="1" noChangeArrowheads="1"/>
          </p:cNvPicPr>
          <p:nvPr/>
        </p:nvPicPr>
        <p:blipFill>
          <a:blip r:embed="rId1" cstate="print"/>
          <a:srcRect/>
          <a:stretch>
            <a:fillRect/>
          </a:stretch>
        </p:blipFill>
        <p:spPr bwMode="auto">
          <a:xfrm>
            <a:off x="1864360" y="3706495"/>
            <a:ext cx="3575685" cy="2401570"/>
          </a:xfrm>
          <a:prstGeom prst="rect">
            <a:avLst/>
          </a:prstGeom>
          <a:noFill/>
          <a:ln w="9525">
            <a:noFill/>
            <a:miter lim="800000"/>
            <a:headEnd/>
            <a:tailEnd/>
          </a:ln>
          <a:effectLst/>
        </p:spPr>
      </p:pic>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5"/>
          <p:cNvGrpSpPr/>
          <p:nvPr/>
        </p:nvGrpSpPr>
        <p:grpSpPr>
          <a:xfrm>
            <a:off x="1694745" y="1270228"/>
            <a:ext cx="8802369" cy="4229100"/>
            <a:chOff x="699462" y="4267205"/>
            <a:chExt cx="6136486" cy="4229100"/>
          </a:xfrm>
        </p:grpSpPr>
        <p:sp>
          <p:nvSpPr>
            <p:cNvPr id="11" name="文本框 17"/>
            <p:cNvSpPr txBox="1"/>
            <p:nvPr/>
          </p:nvSpPr>
          <p:spPr>
            <a:xfrm>
              <a:off x="699463" y="4267205"/>
              <a:ext cx="718476"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sp>
          <p:nvSpPr>
            <p:cNvPr id="12" name="TextBox 11"/>
            <p:cNvSpPr txBox="1"/>
            <p:nvPr/>
          </p:nvSpPr>
          <p:spPr>
            <a:xfrm>
              <a:off x="699462" y="4958085"/>
              <a:ext cx="6136486" cy="3538220"/>
            </a:xfrm>
            <a:prstGeom prst="rect">
              <a:avLst/>
            </a:prstGeom>
            <a:noFill/>
          </p:spPr>
          <p:txBody>
            <a:bodyPr wrap="square" rtlCol="0">
              <a:spAutoFit/>
            </a:bodyPr>
            <a:lstStyle/>
            <a:p>
              <a:pPr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mn-ea"/>
                  <a:cs typeface="Heiti SC Light"/>
                </a:rPr>
                <a:t>同：两个年龄段中多数人认为志愿行为对职业履历有帮助，能让自身才干充分发挥，对职业发展有益。</a:t>
              </a:r>
              <a:endParaRPr lang="zh-CN" altLang="en-US" sz="3200" dirty="0">
                <a:solidFill>
                  <a:schemeClr val="tx1">
                    <a:lumMod val="75000"/>
                    <a:lumOff val="25000"/>
                  </a:schemeClr>
                </a:solidFill>
                <a:latin typeface="+mn-ea"/>
                <a:cs typeface="Heiti SC Light"/>
              </a:endParaRPr>
            </a:p>
            <a:p>
              <a:pPr eaLnBrk="1" latinLnBrk="0" hangingPunct="1">
                <a:lnSpc>
                  <a:spcPct val="100000"/>
                </a:lnSpc>
              </a:pPr>
              <a:r>
                <a:rPr lang="zh-CN" altLang="en-US" sz="3200" dirty="0">
                  <a:solidFill>
                    <a:schemeClr val="tx1">
                      <a:lumMod val="75000"/>
                      <a:lumOff val="25000"/>
                    </a:schemeClr>
                  </a:solidFill>
                  <a:latin typeface="+mn-ea"/>
                  <a:cs typeface="Heiti SC Light"/>
                </a:rPr>
                <a:t>异：</a:t>
              </a:r>
              <a:r>
                <a:rPr lang="en-US" altLang="zh-CN" sz="3200" dirty="0">
                  <a:solidFill>
                    <a:schemeClr val="tx1">
                      <a:lumMod val="75000"/>
                      <a:lumOff val="25000"/>
                    </a:schemeClr>
                  </a:solidFill>
                  <a:latin typeface="+mn-ea"/>
                  <a:cs typeface="Heiti SC Light"/>
                </a:rPr>
                <a:t>18</a:t>
              </a:r>
              <a:r>
                <a:rPr lang="zh-CN" altLang="en-US" sz="3200" dirty="0">
                  <a:solidFill>
                    <a:schemeClr val="tx1">
                      <a:lumMod val="75000"/>
                      <a:lumOff val="25000"/>
                    </a:schemeClr>
                  </a:solidFill>
                  <a:latin typeface="+mn-ea"/>
                  <a:cs typeface="Heiti SC Light"/>
                </a:rPr>
                <a:t>～</a:t>
              </a:r>
              <a:r>
                <a:rPr lang="en-US" altLang="zh-CN" sz="3200" dirty="0">
                  <a:solidFill>
                    <a:schemeClr val="tx1">
                      <a:lumMod val="75000"/>
                      <a:lumOff val="25000"/>
                    </a:schemeClr>
                  </a:solidFill>
                  <a:latin typeface="+mn-ea"/>
                  <a:cs typeface="Heiti SC Light"/>
                </a:rPr>
                <a:t>25</a:t>
              </a:r>
              <a:r>
                <a:rPr lang="zh-CN" altLang="en-US" sz="3200" dirty="0">
                  <a:solidFill>
                    <a:schemeClr val="tx1">
                      <a:lumMod val="75000"/>
                      <a:lumOff val="25000"/>
                    </a:schemeClr>
                  </a:solidFill>
                  <a:latin typeface="+mn-ea"/>
                  <a:cs typeface="Heiti SC Light"/>
                </a:rPr>
                <a:t>岁的多数人更认同在志愿服务中获得技能而不是拓展社会关系，</a:t>
              </a:r>
              <a:r>
                <a:rPr lang="en-US" altLang="zh-CN" sz="3200" dirty="0">
                  <a:solidFill>
                    <a:schemeClr val="tx1">
                      <a:lumMod val="75000"/>
                      <a:lumOff val="25000"/>
                    </a:schemeClr>
                  </a:solidFill>
                  <a:latin typeface="+mn-ea"/>
                  <a:cs typeface="Heiti SC Light"/>
                </a:rPr>
                <a:t>26</a:t>
              </a:r>
              <a:r>
                <a:rPr lang="zh-CN" altLang="en-US" sz="3200" dirty="0">
                  <a:solidFill>
                    <a:schemeClr val="tx1">
                      <a:lumMod val="75000"/>
                      <a:lumOff val="25000"/>
                    </a:schemeClr>
                  </a:solidFill>
                  <a:latin typeface="+mn-ea"/>
                  <a:cs typeface="Heiti SC Light"/>
                </a:rPr>
                <a:t>～</a:t>
              </a:r>
              <a:r>
                <a:rPr lang="en-US" altLang="zh-CN" sz="3200" dirty="0">
                  <a:solidFill>
                    <a:schemeClr val="tx1">
                      <a:lumMod val="75000"/>
                      <a:lumOff val="25000"/>
                    </a:schemeClr>
                  </a:solidFill>
                  <a:latin typeface="+mn-ea"/>
                  <a:cs typeface="Heiti SC Light"/>
                </a:rPr>
                <a:t>40</a:t>
              </a:r>
              <a:r>
                <a:rPr lang="zh-CN" altLang="en-US" sz="3200" dirty="0">
                  <a:solidFill>
                    <a:schemeClr val="tx1">
                      <a:lumMod val="75000"/>
                      <a:lumOff val="25000"/>
                    </a:schemeClr>
                  </a:solidFill>
                  <a:latin typeface="+mn-ea"/>
                  <a:cs typeface="Heiti SC Light"/>
                </a:rPr>
                <a:t>岁的多数人则更认可在志愿服务中拓展社会关系而不是获得技能。</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1794996" y="2033687"/>
            <a:ext cx="8601710" cy="3046095"/>
          </a:xfrm>
          <a:prstGeom prst="rect">
            <a:avLst/>
          </a:prstGeom>
          <a:noFill/>
        </p:spPr>
        <p:txBody>
          <a:bodyPr wrap="square" rtlCol="0">
            <a:spAutoFit/>
          </a:bodyPr>
          <a:lstStyle/>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解答此题，首先要分清比较对象：</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18</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25</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岁的志愿者和</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26</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a:t>
            </a:r>
            <a:r>
              <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40</a:t>
            </a: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sym typeface="+mn-ea"/>
              </a:rPr>
              <a:t>岁的志愿者。比较的内容是他</a:t>
            </a:r>
            <a:endPar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endParaRPr>
          </a:p>
          <a:p>
            <a:pPr eaLnBrk="1" latinLnBrk="0" hangingPunct="1">
              <a:lnSpc>
                <a:spcPct val="100000"/>
              </a:lnSpc>
            </a:pPr>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们对志愿行为意义的认识，分为四个选项。要仔细观察两个年龄段的人在各项指标中的百分比变化，从相同点和不同点两个方面加以对比分析，即可概括出答案。</a:t>
            </a:r>
            <a:endParaRPr lang="en-US" altLang="zh-CN" sz="3200" dirty="0">
              <a:solidFill>
                <a:schemeClr val="tx1">
                  <a:lumMod val="75000"/>
                  <a:lumOff val="25000"/>
                </a:schemeClr>
              </a:solidFill>
              <a:latin typeface="仿宋" panose="02010609060101010101" pitchFamily="49" charset="-122"/>
              <a:ea typeface="仿宋" panose="02010609060101010101" pitchFamily="49" charset="-122"/>
              <a:cs typeface="Heiti SC Light"/>
            </a:endParaRPr>
          </a:p>
        </p:txBody>
      </p:sp>
      <p:sp>
        <p:nvSpPr>
          <p:cNvPr id="13" name="文本框 19"/>
          <p:cNvSpPr txBox="1"/>
          <p:nvPr/>
        </p:nvSpPr>
        <p:spPr>
          <a:xfrm>
            <a:off x="1794996" y="1333282"/>
            <a:ext cx="1043305" cy="583565"/>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dministrator\Desktop\20150729224309_tyEAe.jpeg20150729224309_tyEAe"/>
          <p:cNvPicPr>
            <a:picLocks noChangeAspect="1" noChangeArrowheads="1"/>
          </p:cNvPicPr>
          <p:nvPr/>
        </p:nvPicPr>
        <p:blipFill>
          <a:blip r:embed="rId1" cstate="print"/>
          <a:srcRect l="9024" t="9151" b="9455"/>
          <a:stretch>
            <a:fillRect/>
          </a:stretch>
        </p:blipFill>
        <p:spPr bwMode="auto">
          <a:xfrm>
            <a:off x="8976320" y="3717032"/>
            <a:ext cx="2282825" cy="2583815"/>
          </a:xfrm>
          <a:prstGeom prst="rect">
            <a:avLst/>
          </a:prstGeom>
          <a:noFill/>
        </p:spPr>
      </p:pic>
      <p:sp>
        <p:nvSpPr>
          <p:cNvPr id="4" name="矩形 3"/>
          <p:cNvSpPr/>
          <p:nvPr/>
        </p:nvSpPr>
        <p:spPr>
          <a:xfrm>
            <a:off x="2828232" y="2857496"/>
            <a:ext cx="6383655" cy="922020"/>
          </a:xfrm>
          <a:prstGeom prst="rect">
            <a:avLst/>
          </a:prstGeom>
        </p:spPr>
        <p:txBody>
          <a:bodyPr wrap="none">
            <a:spAutoFit/>
          </a:bodyPr>
          <a:lstStyle/>
          <a:p>
            <a:pPr algn="ctr"/>
            <a:r>
              <a:rPr kumimoji="1" lang="zh-CN" altLang="en-US" sz="5400" b="1" dirty="0">
                <a:solidFill>
                  <a:schemeClr val="bg1"/>
                </a:solidFill>
                <a:latin typeface="Heiti SC Medium"/>
                <a:ea typeface="Heiti SC Medium"/>
                <a:cs typeface="Heiti SC Medium"/>
              </a:rPr>
              <a:t>敬请期待下一专题！</a:t>
            </a:r>
          </a:p>
        </p:txBody>
      </p:sp>
    </p:spTree>
  </p:cSld>
  <p:clrMapOvr>
    <a:masterClrMapping/>
  </p:clrMapOvr>
  <p:transition spd="med">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667508" y="3831590"/>
            <a:ext cx="8857616" cy="2644775"/>
            <a:chOff x="4795745" y="1500174"/>
            <a:chExt cx="3089070" cy="1909377"/>
          </a:xfrm>
        </p:grpSpPr>
        <p:sp>
          <p:nvSpPr>
            <p:cNvPr id="6" name="TextBox 5"/>
            <p:cNvSpPr txBox="1"/>
            <p:nvPr/>
          </p:nvSpPr>
          <p:spPr>
            <a:xfrm>
              <a:off x="4795745" y="1921475"/>
              <a:ext cx="3089070" cy="1488076"/>
            </a:xfrm>
            <a:prstGeom prst="rect">
              <a:avLst/>
            </a:prstGeom>
            <a:noFill/>
          </p:spPr>
          <p:txBody>
            <a:bodyPr wrap="square" rtlCol="0">
              <a:spAutoFit/>
            </a:bodyPr>
            <a:lstStyle/>
            <a:p>
              <a:pPr eaLnBrk="1" latinLnBrk="0" hangingPunct="1"/>
              <a:r>
                <a:rPr lang="zh-CN" altLang="en-US" sz="3200" dirty="0">
                  <a:solidFill>
                    <a:schemeClr val="tx1">
                      <a:lumMod val="75000"/>
                      <a:lumOff val="25000"/>
                    </a:schemeClr>
                  </a:solidFill>
                  <a:latin typeface="仿宋" panose="02010609060101010101" pitchFamily="49" charset="-122"/>
                  <a:ea typeface="仿宋" panose="02010609060101010101" pitchFamily="49" charset="-122"/>
                  <a:cs typeface="Heiti SC Light"/>
                </a:rPr>
                <a:t>该邮票是为“保护地球水环境”而发行的，其主体图形由地球、清流、鱼、手、浊流等要素构成。手放在排向清流中的污水前，起到阻挡作用，含有人类保护地球水环境、拒绝水污染的寓意。</a:t>
              </a:r>
            </a:p>
          </p:txBody>
        </p:sp>
        <p:sp>
          <p:nvSpPr>
            <p:cNvPr id="15" name="文本框 19"/>
            <p:cNvSpPr txBox="1"/>
            <p:nvPr/>
          </p:nvSpPr>
          <p:spPr>
            <a:xfrm>
              <a:off x="4857753" y="1500174"/>
              <a:ext cx="384667" cy="421301"/>
            </a:xfrm>
            <a:prstGeom prst="rect">
              <a:avLst/>
            </a:prstGeom>
            <a:solidFill>
              <a:schemeClr val="accent2"/>
            </a:solidFill>
          </p:spPr>
          <p:txBody>
            <a:bodyPr wrap="square" rtlCol="0">
              <a:spAutoFit/>
            </a:bodyPr>
            <a:lstStyle/>
            <a:p>
              <a:pPr algn="ctr"/>
              <a:r>
                <a:rPr kumimoji="1" lang="zh-CN" altLang="en-US" sz="3200" dirty="0">
                  <a:solidFill>
                    <a:schemeClr val="tx1">
                      <a:lumMod val="75000"/>
                      <a:lumOff val="25000"/>
                    </a:schemeClr>
                  </a:solidFill>
                  <a:latin typeface="黑体" pitchFamily="49" charset="-122"/>
                  <a:ea typeface="黑体" pitchFamily="49" charset="-122"/>
                  <a:cs typeface="Heiti SC Light"/>
                </a:rPr>
                <a:t>解析</a:t>
              </a:r>
            </a:p>
          </p:txBody>
        </p:sp>
      </p:grpSp>
      <p:grpSp>
        <p:nvGrpSpPr>
          <p:cNvPr id="2" name="组 21"/>
          <p:cNvGrpSpPr/>
          <p:nvPr/>
        </p:nvGrpSpPr>
        <p:grpSpPr>
          <a:xfrm>
            <a:off x="1727198" y="1028065"/>
            <a:ext cx="8737599" cy="2708910"/>
            <a:chOff x="584037" y="4095787"/>
            <a:chExt cx="3931649" cy="4661550"/>
          </a:xfrm>
        </p:grpSpPr>
        <p:sp>
          <p:nvSpPr>
            <p:cNvPr id="3" name="TextBox 7"/>
            <p:cNvSpPr txBox="1"/>
            <p:nvPr/>
          </p:nvSpPr>
          <p:spPr>
            <a:xfrm>
              <a:off x="584037" y="5210363"/>
              <a:ext cx="3931649" cy="3546974"/>
            </a:xfrm>
            <a:prstGeom prst="rect">
              <a:avLst/>
            </a:prstGeom>
            <a:noFill/>
          </p:spPr>
          <p:txBody>
            <a:bodyPr wrap="square" rtlCol="0">
              <a:spAutoFit/>
            </a:bodyPr>
            <a:lstStyle/>
            <a:p>
              <a:pPr eaLnBrk="1" latinLnBrk="0" hangingPunct="1">
                <a:lnSpc>
                  <a:spcPct val="100000"/>
                </a:lnSpc>
              </a:pP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黑体" pitchFamily="49" charset="-122"/>
                  <a:ea typeface="黑体" pitchFamily="49" charset="-122"/>
                  <a:cs typeface="Heiti SC Light"/>
                </a:rPr>
                <a:t>示例</a:t>
              </a:r>
              <a:r>
                <a:rPr lang="en-US" altLang="zh-CN" sz="3200" dirty="0">
                  <a:solidFill>
                    <a:schemeClr val="tx1">
                      <a:lumMod val="75000"/>
                      <a:lumOff val="25000"/>
                    </a:schemeClr>
                  </a:solidFill>
                  <a:latin typeface="黑体" pitchFamily="49" charset="-122"/>
                  <a:ea typeface="黑体" pitchFamily="49" charset="-122"/>
                  <a:cs typeface="Heiti SC Light"/>
                </a:rPr>
                <a:t>】</a:t>
              </a:r>
              <a:r>
                <a:rPr lang="zh-CN" altLang="en-US" sz="3200" dirty="0">
                  <a:solidFill>
                    <a:schemeClr val="tx1">
                      <a:lumMod val="75000"/>
                      <a:lumOff val="25000"/>
                    </a:schemeClr>
                  </a:solidFill>
                  <a:latin typeface="+mn-ea"/>
                  <a:ea typeface="+mn-ea"/>
                  <a:cs typeface="Heiti SC Light"/>
                </a:rPr>
                <a:t>该图由地球、清流、鱼、手和浊流构成。地球上各种鱼在清澈的水流里游动，人类之手正在阻挡排向清流中的污水，整个图形表达了人类保护水环境、拒绝水污染的决心。</a:t>
              </a:r>
            </a:p>
          </p:txBody>
        </p:sp>
        <p:sp>
          <p:nvSpPr>
            <p:cNvPr id="5" name="文本框 17"/>
            <p:cNvSpPr txBox="1"/>
            <p:nvPr/>
          </p:nvSpPr>
          <p:spPr>
            <a:xfrm>
              <a:off x="630897" y="4095787"/>
              <a:ext cx="456311" cy="1004211"/>
            </a:xfrm>
            <a:prstGeom prst="rect">
              <a:avLst/>
            </a:prstGeom>
            <a:solidFill>
              <a:schemeClr val="accent2"/>
            </a:solidFill>
          </p:spPr>
          <p:txBody>
            <a:bodyPr wrap="square" rtlCol="0">
              <a:spAutoFit/>
            </a:bodyPr>
            <a:lstStyle/>
            <a:p>
              <a:r>
                <a:rPr kumimoji="1" lang="zh-CN" altLang="en-US" sz="3200" dirty="0">
                  <a:solidFill>
                    <a:schemeClr val="tx1">
                      <a:lumMod val="75000"/>
                      <a:lumOff val="25000"/>
                    </a:schemeClr>
                  </a:solidFill>
                  <a:latin typeface="黑体" pitchFamily="49" charset="-122"/>
                  <a:ea typeface="黑体" pitchFamily="49" charset="-122"/>
                  <a:cs typeface="Heiti SC Light"/>
                </a:rPr>
                <a:t>答案</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7"/>
                                        </p:tgtEl>
                                        <p:attrNameLst>
                                          <p:attrName>style.visibility</p:attrName>
                                        </p:attrNameLst>
                                      </p:cBhvr>
                                      <p:to>
                                        <p:strVal val="visible"/>
                                      </p:to>
                                    </p:set>
                                    <p:anim to="" calcmode="lin" valueType="num">
                                      <p:cBhvr>
                                        <p:cTn id="14" dur="1" fill="hold"/>
                                        <p:tgtEl>
                                          <p:spTgt spid="17"/>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676400" y="2267585"/>
            <a:ext cx="8839200" cy="2061210"/>
          </a:xfrm>
          <a:prstGeom prst="rect">
            <a:avLst/>
          </a:prstGeom>
          <a:noFill/>
        </p:spPr>
        <p:txBody>
          <a:bodyPr wrap="square" rtlCol="0">
            <a:spAutoFit/>
          </a:bodyPr>
          <a:lstStyle/>
          <a:p>
            <a:pPr eaLnBrk="1" latinLnBrk="0" hangingPunct="1"/>
            <a:r>
              <a:rPr lang="zh-CN" altLang="en-US" sz="3200" dirty="0">
                <a:solidFill>
                  <a:schemeClr val="tx1">
                    <a:lumMod val="75000"/>
                    <a:lumOff val="25000"/>
                  </a:schemeClr>
                </a:solidFill>
                <a:latin typeface="宋体" pitchFamily="2" charset="-122"/>
                <a:ea typeface="宋体" pitchFamily="2" charset="-122"/>
                <a:cs typeface="Heiti SC Light"/>
              </a:rPr>
              <a:t>漫画是一种具有讽刺、幽默或诗意意味的绘画，多从政治事件或生活现象中取材，通过夸张、比喻、象征等手法，借幽默诙谐或富有趣味的画面，讽刺、批评或歌颂某些人和事。</a:t>
            </a:r>
          </a:p>
        </p:txBody>
      </p:sp>
      <p:sp>
        <p:nvSpPr>
          <p:cNvPr id="8" name="TextBox 1"/>
          <p:cNvSpPr txBox="1"/>
          <p:nvPr/>
        </p:nvSpPr>
        <p:spPr>
          <a:xfrm>
            <a:off x="1676400" y="1501140"/>
            <a:ext cx="5442585" cy="583565"/>
          </a:xfrm>
          <a:prstGeom prst="rect">
            <a:avLst/>
          </a:prstGeom>
          <a:noFill/>
        </p:spPr>
        <p:txBody>
          <a:bodyPr wrap="square" rtlCol="0">
            <a:spAutoFit/>
          </a:bodyPr>
          <a:lstStyle/>
          <a:p>
            <a:pPr marL="342900" indent="-342900">
              <a:buFont typeface="Wingdings" pitchFamily="2" charset="2"/>
              <a:buChar char="Ø"/>
            </a:pPr>
            <a:r>
              <a:rPr lang="zh-CN" altLang="en-US" sz="3200" dirty="0">
                <a:solidFill>
                  <a:schemeClr val="bg1"/>
                </a:solidFill>
                <a:latin typeface="+mn-ea"/>
                <a:cs typeface="Heiti SC Light"/>
              </a:rPr>
              <a:t>考法</a:t>
            </a:r>
            <a:r>
              <a:rPr lang="en-US" altLang="zh-CN" sz="3200" dirty="0">
                <a:solidFill>
                  <a:schemeClr val="bg1"/>
                </a:solidFill>
                <a:latin typeface="+mn-ea"/>
                <a:cs typeface="Heiti SC Light"/>
              </a:rPr>
              <a:t>2  </a:t>
            </a:r>
            <a:r>
              <a:rPr lang="zh-CN" altLang="en-US" sz="3200" dirty="0">
                <a:solidFill>
                  <a:schemeClr val="bg1"/>
                </a:solidFill>
                <a:latin typeface="+mn-ea"/>
                <a:cs typeface="Heiti SC Light"/>
              </a:rPr>
              <a:t>漫画→文字（</a:t>
            </a:r>
            <a:r>
              <a:rPr lang="zh-CN" altLang="en-US" sz="3200" i="1" dirty="0">
                <a:solidFill>
                  <a:schemeClr val="bg1"/>
                </a:solidFill>
                <a:latin typeface="+mn-ea"/>
                <a:cs typeface="Heiti SC Light"/>
              </a:rPr>
              <a:t>重点</a:t>
            </a:r>
            <a:r>
              <a:rPr lang="zh-CN" altLang="en-US" sz="3200" dirty="0">
                <a:solidFill>
                  <a:schemeClr val="bg1"/>
                </a:solidFill>
                <a:latin typeface="+mn-ea"/>
                <a:cs typeface="Heiti SC Light"/>
              </a:rPr>
              <a:t>）</a:t>
            </a:r>
          </a:p>
        </p:txBody>
      </p:sp>
      <p:sp>
        <p:nvSpPr>
          <p:cNvPr id="14" name="文本框 17"/>
          <p:cNvSpPr txBox="1"/>
          <p:nvPr/>
        </p:nvSpPr>
        <p:spPr>
          <a:xfrm>
            <a:off x="4871864" y="826135"/>
            <a:ext cx="3234055" cy="646331"/>
          </a:xfrm>
          <a:prstGeom prst="rect">
            <a:avLst/>
          </a:prstGeom>
          <a:noFill/>
        </p:spPr>
        <p:txBody>
          <a:bodyPr wrap="square" rtlCol="0">
            <a:spAutoFit/>
          </a:bodyPr>
          <a:lstStyle/>
          <a:p>
            <a:pPr marL="285750" indent="-285750">
              <a:buFont typeface="Wingdings" pitchFamily="2" charset="2"/>
              <a:buChar char="p"/>
            </a:pPr>
            <a:r>
              <a:rPr lang="zh-CN" altLang="en-US" sz="3600" b="1" dirty="0">
                <a:solidFill>
                  <a:schemeClr val="bg1"/>
                </a:solidFill>
                <a:latin typeface="黑体" pitchFamily="49" charset="-122"/>
                <a:ea typeface="黑体" pitchFamily="49" charset="-122"/>
                <a:cs typeface="Heiti SC Light"/>
              </a:rPr>
              <a:t> 图片→文字</a:t>
            </a:r>
          </a:p>
        </p:txBody>
      </p:sp>
      <p:sp>
        <p:nvSpPr>
          <p:cNvPr id="15" name="矩形 14"/>
          <p:cNvSpPr/>
          <p:nvPr/>
        </p:nvSpPr>
        <p:spPr>
          <a:xfrm>
            <a:off x="1676400" y="4544060"/>
            <a:ext cx="8717280" cy="1568450"/>
          </a:xfrm>
          <a:prstGeom prst="rect">
            <a:avLst/>
          </a:prstGeom>
        </p:spPr>
        <p:txBody>
          <a:bodyPr wrap="square">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漫画常由标题、画面和画面文字组成。标题，告知或暗示漫画的主题思想；画面，展现具体情景；画面文字，对画面情景进行提示或注解。</a:t>
            </a:r>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1"/>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770380" y="982345"/>
            <a:ext cx="8651875" cy="1568450"/>
          </a:xfrm>
          <a:prstGeom prst="rect">
            <a:avLst/>
          </a:prstGeom>
        </p:spPr>
        <p:txBody>
          <a:bodyPr wrap="square">
            <a:spAutoFit/>
          </a:bodyPr>
          <a:lstStyle/>
          <a:p>
            <a:r>
              <a:rPr lang="zh-CN" altLang="en-US" sz="3200" dirty="0">
                <a:solidFill>
                  <a:schemeClr val="tx1">
                    <a:lumMod val="75000"/>
                    <a:lumOff val="25000"/>
                  </a:schemeClr>
                </a:solidFill>
                <a:latin typeface="宋体" pitchFamily="2" charset="-122"/>
                <a:ea typeface="宋体" pitchFamily="2" charset="-122"/>
                <a:cs typeface="Heiti SC Light"/>
              </a:rPr>
              <a:t>漫画类文字转换题命题的角度有：①描述画面的内容；②揭示漫画的寓意；③拟写漫画的标题；④综合考查。</a:t>
            </a:r>
          </a:p>
        </p:txBody>
      </p:sp>
      <p:sp>
        <p:nvSpPr>
          <p:cNvPr id="25" name="矩形 24"/>
          <p:cNvSpPr/>
          <p:nvPr/>
        </p:nvSpPr>
        <p:spPr>
          <a:xfrm>
            <a:off x="1708328" y="3041333"/>
            <a:ext cx="5298440" cy="583565"/>
          </a:xfrm>
          <a:prstGeom prst="rect">
            <a:avLst/>
          </a:prstGeom>
        </p:spPr>
        <p:txBody>
          <a:bodyPr wrap="square">
            <a:spAutoFit/>
          </a:bodyPr>
          <a:lstStyle/>
          <a:p>
            <a:r>
              <a:rPr lang="en-US" altLang="zh-CN" sz="3200" b="1" dirty="0">
                <a:latin typeface="宋体" pitchFamily="2" charset="-122"/>
                <a:ea typeface="宋体" pitchFamily="2" charset="-122"/>
              </a:rPr>
              <a:t>1.</a:t>
            </a:r>
            <a:r>
              <a:rPr lang="zh-CN" altLang="en-US" sz="3200" b="1" dirty="0">
                <a:latin typeface="宋体" pitchFamily="2" charset="-122"/>
                <a:ea typeface="宋体" pitchFamily="2" charset="-122"/>
              </a:rPr>
              <a:t>讽刺幽默类漫画→文字</a:t>
            </a:r>
          </a:p>
        </p:txBody>
      </p:sp>
      <p:grpSp>
        <p:nvGrpSpPr>
          <p:cNvPr id="20" name="组合 19"/>
          <p:cNvGrpSpPr/>
          <p:nvPr/>
        </p:nvGrpSpPr>
        <p:grpSpPr>
          <a:xfrm>
            <a:off x="1708328" y="3979866"/>
            <a:ext cx="8590280" cy="1903096"/>
            <a:chOff x="771680" y="2906257"/>
            <a:chExt cx="7643865" cy="1366842"/>
          </a:xfrm>
        </p:grpSpPr>
        <p:sp>
          <p:nvSpPr>
            <p:cNvPr id="21" name="文本框 13"/>
            <p:cNvSpPr txBox="1"/>
            <p:nvPr/>
          </p:nvSpPr>
          <p:spPr>
            <a:xfrm>
              <a:off x="793697" y="2906257"/>
              <a:ext cx="1675344" cy="419128"/>
            </a:xfrm>
            <a:prstGeom prst="rect">
              <a:avLst/>
            </a:prstGeom>
            <a:solidFill>
              <a:schemeClr val="accent2"/>
            </a:solidFill>
          </p:spPr>
          <p:txBody>
            <a:bodyPr wrap="square" rtlCol="0">
              <a:spAutoFit/>
            </a:bodyPr>
            <a:lstStyle/>
            <a:p>
              <a:r>
                <a:rPr kumimoji="1" lang="zh-CN" altLang="en-US" sz="3200" dirty="0">
                  <a:solidFill>
                    <a:schemeClr val="tx1"/>
                  </a:solidFill>
                  <a:latin typeface="黑体" pitchFamily="49" charset="-122"/>
                  <a:ea typeface="黑体" pitchFamily="49" charset="-122"/>
                </a:rPr>
                <a:t>考法点拨</a:t>
              </a:r>
            </a:p>
          </p:txBody>
        </p:sp>
        <p:sp>
          <p:nvSpPr>
            <p:cNvPr id="22" name="圆角矩形 21"/>
            <p:cNvSpPr/>
            <p:nvPr/>
          </p:nvSpPr>
          <p:spPr>
            <a:xfrm>
              <a:off x="771680" y="3373729"/>
              <a:ext cx="7643865" cy="899370"/>
            </a:xfrm>
            <a:prstGeom prst="roundRect">
              <a:avLst/>
            </a:prstGeom>
            <a:solidFill>
              <a:schemeClr val="tx2">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dirty="0">
                  <a:solidFill>
                    <a:schemeClr val="tx1"/>
                  </a:solidFill>
                  <a:latin typeface="宋体" pitchFamily="2" charset="-122"/>
                  <a:ea typeface="宋体" pitchFamily="2" charset="-122"/>
                </a:rPr>
                <a:t>解读讽刺幽默类漫画时，要联系现实生活，抓住漫画</a:t>
              </a:r>
              <a:r>
                <a:rPr lang="zh-CN" altLang="en-US" sz="3200" dirty="0">
                  <a:solidFill>
                    <a:schemeClr val="accent6">
                      <a:lumMod val="75000"/>
                    </a:schemeClr>
                  </a:solidFill>
                  <a:latin typeface="宋体" pitchFamily="2" charset="-122"/>
                  <a:ea typeface="宋体" pitchFamily="2" charset="-122"/>
                </a:rPr>
                <a:t>讽刺的对象</a:t>
              </a:r>
              <a:r>
                <a:rPr lang="zh-CN" altLang="en-US" sz="3200" dirty="0">
                  <a:solidFill>
                    <a:schemeClr val="tx1"/>
                  </a:solidFill>
                  <a:latin typeface="宋体" pitchFamily="2" charset="-122"/>
                  <a:ea typeface="宋体" pitchFamily="2" charset="-122"/>
                </a:rPr>
                <a:t>或画面中的</a:t>
              </a:r>
              <a:r>
                <a:rPr lang="zh-CN" altLang="en-US" sz="3200" dirty="0">
                  <a:solidFill>
                    <a:schemeClr val="accent6">
                      <a:lumMod val="75000"/>
                    </a:schemeClr>
                  </a:solidFill>
                  <a:latin typeface="宋体" pitchFamily="2" charset="-122"/>
                  <a:ea typeface="宋体" pitchFamily="2" charset="-122"/>
                </a:rPr>
                <a:t>幽默点</a:t>
              </a:r>
              <a:r>
                <a:rPr lang="zh-CN" altLang="en-US" sz="3200" dirty="0">
                  <a:solidFill>
                    <a:schemeClr val="tx1"/>
                  </a:solidFill>
                  <a:latin typeface="宋体" pitchFamily="2" charset="-122"/>
                  <a:ea typeface="宋体" pitchFamily="2" charset="-122"/>
                </a:rPr>
                <a:t>。</a:t>
              </a:r>
            </a:p>
          </p:txBody>
        </p:sp>
      </p:gr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7"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1000"/>
                                        <p:tgtEl>
                                          <p:spTgt spid="20"/>
                                        </p:tgtEl>
                                      </p:cBhvr>
                                    </p:animEffect>
                                    <p:anim calcmode="lin" valueType="num">
                                      <p:cBhvr>
                                        <p:cTn id="22" dur="1000" fill="hold"/>
                                        <p:tgtEl>
                                          <p:spTgt spid="20"/>
                                        </p:tgtEl>
                                        <p:attrNameLst>
                                          <p:attrName>ppt_x</p:attrName>
                                        </p:attrNameLst>
                                      </p:cBhvr>
                                      <p:tavLst>
                                        <p:tav tm="0">
                                          <p:val>
                                            <p:strVal val="#ppt_x"/>
                                          </p:val>
                                        </p:tav>
                                        <p:tav tm="100000">
                                          <p:val>
                                            <p:strVal val="#ppt_x"/>
                                          </p:val>
                                        </p:tav>
                                      </p:tavLst>
                                    </p:anim>
                                    <p:anim calcmode="lin" valueType="num">
                                      <p:cBhvr>
                                        <p:cTn id="23" dur="900" decel="100000" fill="hold"/>
                                        <p:tgtEl>
                                          <p:spTgt spid="20"/>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5" grpId="0"/>
    </p:bldLst>
  </p:timing>
</p:sld>
</file>

<file path=ppt/theme/theme1.xml><?xml version="1.0" encoding="utf-8"?>
<a:theme xmlns:a="http://schemas.openxmlformats.org/drawingml/2006/main" name="经济齿轮">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8001</Words>
  <Application>Kingsoft Office WPP</Application>
  <PresentationFormat>自定义</PresentationFormat>
  <Paragraphs>460</Paragraphs>
  <Slides>62</Slides>
  <Notes>1</Notes>
  <HiddenSlides>0</HiddenSlides>
  <MMClips>0</MMClips>
  <ScaleCrop>false</ScaleCrop>
  <HeadingPairs>
    <vt:vector size="4" baseType="variant">
      <vt:variant>
        <vt:lpstr>主题</vt:lpstr>
      </vt:variant>
      <vt:variant>
        <vt:i4>1</vt:i4>
      </vt:variant>
      <vt:variant>
        <vt:lpstr>幻灯片标题</vt:lpstr>
      </vt:variant>
      <vt:variant>
        <vt:i4>62</vt:i4>
      </vt:variant>
    </vt:vector>
  </HeadingPairs>
  <TitlesOfParts>
    <vt:vector size="63" baseType="lpstr">
      <vt:lpstr>经济齿轮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330</cp:revision>
  <dcterms:created xsi:type="dcterms:W3CDTF">2017-02-11T06:33:00Z</dcterms:created>
  <dcterms:modified xsi:type="dcterms:W3CDTF">2019-02-13T08:50:53Z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