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6" r:id="rId10"/>
    <p:sldId id="265" r:id="rId11"/>
    <p:sldId id="276" r:id="rId12"/>
    <p:sldId id="277" r:id="rId13"/>
    <p:sldId id="268" r:id="rId14"/>
    <p:sldId id="267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8" d="100"/>
          <a:sy n="78" d="100"/>
        </p:scale>
        <p:origin x="64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tags" Target="tags/tag1.xml" /><Relationship Id="rId24" Type="http://schemas.openxmlformats.org/officeDocument/2006/relationships/presProps" Target="presProps.xml" /><Relationship Id="rId25" Type="http://schemas.openxmlformats.org/officeDocument/2006/relationships/viewProps" Target="viewProps.xml" /><Relationship Id="rId26" Type="http://schemas.openxmlformats.org/officeDocument/2006/relationships/theme" Target="theme/theme1.xml" /><Relationship Id="rId27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9B43-AD63-4D83-9403-E9FF33534CEC}" type="datetimeFigureOut">
              <a:rPr lang="zh-CN" altLang="en-US" smtClean="0"/>
              <a:t>2021/5/7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873D8-5E39-4E1F-BB0B-1FE7CC6F9F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715723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9B43-AD63-4D83-9403-E9FF33534CEC}" type="datetimeFigureOut">
              <a:rPr lang="zh-CN" altLang="en-US" smtClean="0"/>
              <a:t>2021/5/7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873D8-5E39-4E1F-BB0B-1FE7CC6F9F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362198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9B43-AD63-4D83-9403-E9FF33534CEC}" type="datetimeFigureOut">
              <a:rPr lang="zh-CN" altLang="en-US" smtClean="0"/>
              <a:t>2021/5/7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873D8-5E39-4E1F-BB0B-1FE7CC6F9F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53720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9B43-AD63-4D83-9403-E9FF33534CEC}" type="datetimeFigureOut">
              <a:rPr lang="zh-CN" altLang="en-US" smtClean="0"/>
              <a:t>2021/5/7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873D8-5E39-4E1F-BB0B-1FE7CC6F9F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00234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9B43-AD63-4D83-9403-E9FF33534CEC}" type="datetimeFigureOut">
              <a:rPr lang="zh-CN" altLang="en-US" smtClean="0"/>
              <a:t>2021/5/7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873D8-5E39-4E1F-BB0B-1FE7CC6F9F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277529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9B43-AD63-4D83-9403-E9FF33534CEC}" type="datetimeFigureOut">
              <a:rPr lang="zh-CN" altLang="en-US" smtClean="0"/>
              <a:t>2021/5/7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873D8-5E39-4E1F-BB0B-1FE7CC6F9F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419166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9B43-AD63-4D83-9403-E9FF33534CEC}" type="datetimeFigureOut">
              <a:rPr lang="zh-CN" altLang="en-US" smtClean="0"/>
              <a:t>2021/5/7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873D8-5E39-4E1F-BB0B-1FE7CC6F9F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570812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9B43-AD63-4D83-9403-E9FF33534CEC}" type="datetimeFigureOut">
              <a:rPr lang="zh-CN" altLang="en-US" smtClean="0"/>
              <a:t>2021/5/7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873D8-5E39-4E1F-BB0B-1FE7CC6F9F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633104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9B43-AD63-4D83-9403-E9FF33534CEC}" type="datetimeFigureOut">
              <a:rPr lang="zh-CN" altLang="en-US" smtClean="0"/>
              <a:t>2021/5/7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873D8-5E39-4E1F-BB0B-1FE7CC6F9F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407686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9B43-AD63-4D83-9403-E9FF33534CEC}" type="datetimeFigureOut">
              <a:rPr lang="zh-CN" altLang="en-US" smtClean="0"/>
              <a:t>2021/5/7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873D8-5E39-4E1F-BB0B-1FE7CC6F9F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163229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9B43-AD63-4D83-9403-E9FF33534CEC}" type="datetimeFigureOut">
              <a:rPr lang="zh-CN" altLang="en-US" smtClean="0"/>
              <a:t>2021/5/7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873D8-5E39-4E1F-BB0B-1FE7CC6F9F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279421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789B43-AD63-4D83-9403-E9FF33534CEC}" type="datetimeFigureOut">
              <a:rPr lang="zh-CN" altLang="en-US" smtClean="0"/>
              <a:t>2021/5/7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9873D8-5E39-4E1F-BB0B-1FE7CC6F9F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702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4400" smtClean="0"/>
              <a:t>有一种作文升格叫“从个人到家国”</a:t>
            </a:r>
            <a:endParaRPr lang="zh-CN" altLang="en-US" sz="440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mtClean="0"/>
              <a:t>——</a:t>
            </a:r>
            <a:r>
              <a:rPr lang="zh-CN" altLang="en-US" smtClean="0"/>
              <a:t>从“立德树人”角度谈作文构思与升格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436027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37091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/>
              <a:t>例解</a:t>
            </a:r>
            <a:r>
              <a:rPr lang="en-US" altLang="zh-CN" sz="2400" b="1" smtClean="0"/>
              <a:t>2</a:t>
            </a:r>
            <a:r>
              <a:rPr lang="zh-CN" altLang="en-US" sz="2400" b="1" smtClean="0"/>
              <a:t>：</a:t>
            </a:r>
            <a:r>
              <a:rPr lang="en-US" altLang="zh-CN" sz="2400" b="1" smtClean="0"/>
              <a:t>2021</a:t>
            </a:r>
            <a:r>
              <a:rPr lang="zh-CN" altLang="en-US" sz="2400" b="1" smtClean="0"/>
              <a:t>年广州一模</a:t>
            </a:r>
            <a:endParaRPr lang="zh-CN" altLang="en-US" sz="2400" b="1"/>
          </a:p>
        </p:txBody>
      </p:sp>
      <p:sp>
        <p:nvSpPr>
          <p:cNvPr id="5" name="矩形 4"/>
          <p:cNvSpPr/>
          <p:nvPr/>
        </p:nvSpPr>
        <p:spPr>
          <a:xfrm>
            <a:off x="90152" y="461665"/>
            <a:ext cx="1195159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/>
            <a:r>
              <a:rPr lang="zh-CN" altLang="en-US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更好实现自己的人生定位。</a:t>
            </a:r>
            <a:r>
              <a:rPr lang="zh-CN" altLang="zh-CN" sz="2400" b="1" smtClean="0">
                <a:solidFill>
                  <a:srgbClr val="FF0000"/>
                </a:solidFill>
              </a:rPr>
              <a:t>【</a:t>
            </a:r>
            <a:r>
              <a:rPr lang="zh-CN" altLang="en-US" sz="2400" b="1" smtClean="0">
                <a:solidFill>
                  <a:srgbClr val="FF0000"/>
                </a:solidFill>
              </a:rPr>
              <a:t>从青年人的使命责任（学生的未来使命）角度谈“树人”（立此“德”之意义）</a:t>
            </a:r>
            <a:r>
              <a:rPr lang="zh-CN" altLang="zh-CN" sz="2400" b="1" smtClean="0">
                <a:solidFill>
                  <a:srgbClr val="FF0000"/>
                </a:solidFill>
              </a:rPr>
              <a:t>】</a:t>
            </a:r>
            <a:endParaRPr lang="zh-CN" altLang="en-US" sz="2400" b="1" kern="100" smtClean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indent="266700" algn="just"/>
            <a:r>
              <a:rPr lang="zh-CN" altLang="en-US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     同学们，让我们都学好“航天精神”这一课，承“探索”精神，再启“超越”篇章！</a:t>
            </a:r>
          </a:p>
          <a:p>
            <a:pPr indent="266700" algn="just"/>
            <a:r>
              <a:rPr lang="zh-CN" altLang="en-US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     我的演讲到此结束，谢谢各位的收看与聆听。</a:t>
            </a:r>
            <a:endParaRPr lang="zh-CN" altLang="en-US" sz="2400" b="1" kern="10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9675032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54091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/>
              <a:t>例解</a:t>
            </a:r>
            <a:r>
              <a:rPr lang="en-US" altLang="zh-CN" sz="2400" b="1" smtClean="0"/>
              <a:t>2</a:t>
            </a:r>
            <a:r>
              <a:rPr lang="zh-CN" altLang="en-US" sz="2400" b="1" smtClean="0"/>
              <a:t>：</a:t>
            </a:r>
            <a:r>
              <a:rPr lang="en-US" altLang="zh-CN" sz="2400" b="1" smtClean="0"/>
              <a:t>2021</a:t>
            </a:r>
            <a:r>
              <a:rPr lang="zh-CN" altLang="en-US" sz="2400" b="1" smtClean="0"/>
              <a:t>年广州一模（学生文章）</a:t>
            </a:r>
            <a:endParaRPr lang="zh-CN" altLang="en-US" sz="2400" b="1"/>
          </a:p>
        </p:txBody>
      </p:sp>
      <p:sp>
        <p:nvSpPr>
          <p:cNvPr id="5" name="矩形 4"/>
          <p:cNvSpPr/>
          <p:nvPr/>
        </p:nvSpPr>
        <p:spPr>
          <a:xfrm>
            <a:off x="0" y="574413"/>
            <a:ext cx="1219200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400" b="1" kern="100">
                <a:latin typeface="Calibri" panose="020f0502020204030204" pitchFamily="34" charset="0"/>
                <a:cs typeface="Arial" panose="020b0604020202020204" pitchFamily="34" charset="0"/>
              </a:rPr>
              <a:t>探索引领前行，超越成就</a:t>
            </a:r>
            <a:r>
              <a:rPr lang="zh-CN" altLang="en-US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未来</a:t>
            </a:r>
            <a:endParaRPr lang="en-US" altLang="zh-CN" sz="2400" b="1" kern="100" smtClean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spcAft>
                <a:spcPct val="0"/>
              </a:spcAft>
            </a:pPr>
            <a:r>
              <a:rPr lang="zh-CN" altLang="en-US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作者：石门高级中学</a:t>
            </a:r>
            <a:r>
              <a:rPr lang="en-US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306</a:t>
            </a:r>
            <a:r>
              <a:rPr lang="zh-CN" altLang="en-US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谢雯婷  升格：黄健珊</a:t>
            </a:r>
            <a:endParaRPr lang="zh-CN" altLang="zh-CN" sz="2400" b="1" kern="100" smtClean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spcAft>
                <a:spcPct val="0"/>
              </a:spcAft>
            </a:pPr>
            <a:r>
              <a:rPr lang="zh-CN" altLang="en-US" sz="2400" b="1" kern="100">
                <a:latin typeface="Calibri" panose="020f0502020204030204" pitchFamily="34" charset="0"/>
                <a:cs typeface="Arial" panose="020b0604020202020204" pitchFamily="34" charset="0"/>
              </a:rPr>
              <a:t>亲爱的同学们：</a:t>
            </a:r>
          </a:p>
          <a:p>
            <a:pPr algn="just">
              <a:spcAft>
                <a:spcPct val="0"/>
              </a:spcAft>
            </a:pPr>
            <a:r>
              <a:rPr lang="zh-CN" altLang="en-US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        早上</a:t>
            </a:r>
            <a:r>
              <a:rPr lang="zh-CN" altLang="en-US" sz="2400" b="1" kern="100">
                <a:latin typeface="Calibri" panose="020f0502020204030204" pitchFamily="34" charset="0"/>
                <a:cs typeface="Arial" panose="020b0604020202020204" pitchFamily="34" charset="0"/>
              </a:rPr>
              <a:t>好！很荣幸能作为学生代表在“开学第一课”的大讲台上发言。从古至今，人类从未停止过对天空的探索，由此铸就了伟大的中国航天精神。今天，我演讲的题目是</a:t>
            </a:r>
            <a:r>
              <a:rPr lang="en-US" altLang="zh-CN" sz="2400" b="1" kern="100">
                <a:latin typeface="Calibri" panose="020f0502020204030204" pitchFamily="34" charset="0"/>
                <a:cs typeface="Arial" panose="020b0604020202020204" pitchFamily="34" charset="0"/>
              </a:rPr>
              <a:t>《</a:t>
            </a:r>
            <a:r>
              <a:rPr lang="zh-CN" altLang="en-US" sz="2400" b="1" kern="100">
                <a:latin typeface="Calibri" panose="020f0502020204030204" pitchFamily="34" charset="0"/>
                <a:cs typeface="Arial" panose="020b0604020202020204" pitchFamily="34" charset="0"/>
              </a:rPr>
              <a:t>探索引领前行，超越成就未来</a:t>
            </a:r>
            <a:r>
              <a:rPr lang="en-US" altLang="zh-CN" sz="2400" b="1" kern="100">
                <a:latin typeface="Calibri" panose="020f0502020204030204" pitchFamily="34" charset="0"/>
                <a:cs typeface="Arial" panose="020b0604020202020204" pitchFamily="34" charset="0"/>
              </a:rPr>
              <a:t>》</a:t>
            </a:r>
            <a:r>
              <a:rPr lang="zh-CN" altLang="en-US" sz="2400" b="1" kern="100">
                <a:latin typeface="Calibri" panose="020f0502020204030204" pitchFamily="34" charset="0"/>
                <a:cs typeface="Arial" panose="020b0604020202020204" pitchFamily="34" charset="0"/>
              </a:rPr>
              <a:t>。</a:t>
            </a:r>
          </a:p>
          <a:p>
            <a:pPr algn="just">
              <a:spcAft>
                <a:spcPct val="0"/>
              </a:spcAft>
            </a:pPr>
            <a:r>
              <a:rPr lang="zh-CN" altLang="en-US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        不停</a:t>
            </a:r>
            <a:r>
              <a:rPr lang="zh-CN" altLang="en-US" sz="2400" b="1" kern="100">
                <a:latin typeface="Calibri" panose="020f0502020204030204" pitchFamily="34" charset="0"/>
                <a:cs typeface="Arial" panose="020b0604020202020204" pitchFamily="34" charset="0"/>
              </a:rPr>
              <a:t>探索引领中国航天事业阔步前行，不断超越成就中国航天事业灿烂未来</a:t>
            </a:r>
            <a:r>
              <a:rPr lang="zh-CN" altLang="en-US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。从</a:t>
            </a:r>
            <a:r>
              <a:rPr lang="zh-CN" altLang="en-US" sz="2400" b="1" kern="100">
                <a:latin typeface="Calibri" panose="020f0502020204030204" pitchFamily="34" charset="0"/>
                <a:cs typeface="Arial" panose="020b0604020202020204" pitchFamily="34" charset="0"/>
              </a:rPr>
              <a:t>古代的屈原问天，张衡观星，制造“火箭”，中国人从未停止过对太空的向往，尽管困难重重，却从未停下探索的脚步。正是这不停探索的航天精神，引领中国航天事业艰难起步：“东方红一号”人造卫星成功发射升空。而成功实现了超越的中国航天人并未就此却步，而是抱着“超越永无止境”的心态继续探索，于是又迎来了如今的“嫦娥”系列、“天问一号”</a:t>
            </a:r>
            <a:r>
              <a:rPr lang="en-US" altLang="zh-CN" sz="2400" b="1" kern="100">
                <a:latin typeface="Calibri" panose="020f0502020204030204" pitchFamily="34" charset="0"/>
                <a:cs typeface="Arial" panose="020b0604020202020204" pitchFamily="34" charset="0"/>
              </a:rPr>
              <a:t>……</a:t>
            </a:r>
            <a:r>
              <a:rPr lang="zh-CN" altLang="en-US" sz="2400" b="1" kern="100">
                <a:latin typeface="Calibri" panose="020f0502020204030204" pitchFamily="34" charset="0"/>
                <a:cs typeface="Arial" panose="020b0604020202020204" pitchFamily="34" charset="0"/>
              </a:rPr>
              <a:t>同学们，正是中国航天人不停探索、不断超越，才换来了今天中国航天事业的灿烂辉煌</a:t>
            </a:r>
            <a:r>
              <a:rPr lang="zh-CN" altLang="en-US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。</a:t>
            </a:r>
            <a:r>
              <a:rPr lang="en-US" altLang="zh-CN" sz="2400" b="1" kern="100" smtClean="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【</a:t>
            </a:r>
            <a:r>
              <a:rPr lang="zh-CN" altLang="en-US" sz="2400" b="1" kern="100" smtClean="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从材料出发，谈“立德”</a:t>
            </a:r>
            <a:r>
              <a:rPr lang="en-US" altLang="zh-CN" sz="2400" b="1" kern="100" smtClean="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】</a:t>
            </a:r>
          </a:p>
          <a:p>
            <a:pPr algn="just">
              <a:spcAft>
                <a:spcPct val="0"/>
              </a:spcAft>
            </a:pPr>
            <a:r>
              <a:rPr lang="zh-CN" altLang="en-US" sz="2400" b="1" smtClean="0"/>
              <a:t>         而</a:t>
            </a:r>
            <a:r>
              <a:rPr lang="zh-CN" altLang="en-US" sz="2400" b="1"/>
              <a:t>事实上，“探索”与“超越”的中国航天精神不仅适用于航天事业，也适用于其他领域。为了对人类历史认知极限的探索与超越，钟芳蓉毅然报考北大考古系，开启对历史探索的新征程；因为对医学原理有着探索与超越的心境，屠呦呦团队潜心研究，终于对青蒿素有了新的认知；因为有对认知海底深度不断探索和超越的心境，科学家团队研发“</a:t>
            </a:r>
            <a:r>
              <a:rPr lang="zh-CN" altLang="en-US" sz="2400" b="1" smtClean="0"/>
              <a:t>深</a:t>
            </a:r>
            <a:endParaRPr lang="en-US" altLang="zh-CN" sz="2400" b="1" kern="100" smtClean="0">
              <a:solidFill>
                <a:srgbClr val="FF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7055084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54091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/>
              <a:t>例解</a:t>
            </a:r>
            <a:r>
              <a:rPr lang="en-US" altLang="zh-CN" sz="2400" b="1" smtClean="0"/>
              <a:t>2</a:t>
            </a:r>
            <a:r>
              <a:rPr lang="zh-CN" altLang="en-US" sz="2400" b="1" smtClean="0"/>
              <a:t>：</a:t>
            </a:r>
            <a:r>
              <a:rPr lang="en-US" altLang="zh-CN" sz="2400" b="1" smtClean="0"/>
              <a:t>2021</a:t>
            </a:r>
            <a:r>
              <a:rPr lang="zh-CN" altLang="en-US" sz="2400" b="1" smtClean="0"/>
              <a:t>年广州一模（学生文章）</a:t>
            </a:r>
            <a:endParaRPr lang="zh-CN" altLang="en-US" sz="2400" b="1"/>
          </a:p>
        </p:txBody>
      </p:sp>
      <p:sp>
        <p:nvSpPr>
          <p:cNvPr id="5" name="矩形 4"/>
          <p:cNvSpPr/>
          <p:nvPr/>
        </p:nvSpPr>
        <p:spPr>
          <a:xfrm>
            <a:off x="0" y="574413"/>
            <a:ext cx="12192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ct val="0"/>
              </a:spcAft>
            </a:pPr>
            <a:r>
              <a:rPr lang="zh-CN" altLang="en-US" sz="2400" b="1" smtClean="0"/>
              <a:t>海勇士”</a:t>
            </a:r>
            <a:r>
              <a:rPr lang="zh-CN" altLang="en-US" sz="2400" b="1"/>
              <a:t>号、“奋斗者”号，开启了对海底的进一步探索</a:t>
            </a:r>
            <a:r>
              <a:rPr lang="en-US" altLang="zh-CN" sz="2400" b="1"/>
              <a:t>……</a:t>
            </a:r>
            <a:r>
              <a:rPr lang="zh-CN" altLang="en-US" sz="2400" b="1"/>
              <a:t>由此可见，不停探索、不停超越的航天精神具有普适性，能够帮助我们迎难而上，披荆斩棘，开创辉煌</a:t>
            </a:r>
            <a:r>
              <a:rPr lang="zh-CN" altLang="en-US" sz="2400" b="1" smtClean="0"/>
              <a:t>。</a:t>
            </a:r>
            <a:r>
              <a:rPr lang="en-US" altLang="zh-CN" sz="2400" b="1" smtClean="0">
                <a:solidFill>
                  <a:srgbClr val="FF0000"/>
                </a:solidFill>
              </a:rPr>
              <a:t>【</a:t>
            </a:r>
            <a:r>
              <a:rPr lang="zh-CN" altLang="en-US" sz="2400" b="1" smtClean="0">
                <a:solidFill>
                  <a:srgbClr val="FF0000"/>
                </a:solidFill>
              </a:rPr>
              <a:t>“树人”：联素材，谈航天精神对其他领域的普适意义</a:t>
            </a:r>
            <a:r>
              <a:rPr lang="en-US" altLang="zh-CN" sz="2400" b="1" smtClean="0">
                <a:solidFill>
                  <a:srgbClr val="FF0000"/>
                </a:solidFill>
              </a:rPr>
              <a:t>】</a:t>
            </a:r>
          </a:p>
          <a:p>
            <a:r>
              <a:rPr lang="zh-CN" altLang="en-US" sz="2400" b="1" smtClean="0"/>
              <a:t>        所以</a:t>
            </a:r>
            <a:r>
              <a:rPr lang="zh-CN" altLang="en-US" sz="2400" b="1"/>
              <a:t>，作为新时代接班人的我们，更应该学习和继承不停探索、不断超越的航天精神</a:t>
            </a:r>
            <a:r>
              <a:rPr lang="zh-CN" altLang="en-US" sz="2400" b="1" smtClean="0"/>
              <a:t>。面对如今充满挑战、没有止境的学习生活，作为学生我们应该不停探索、用于超越。而如今</a:t>
            </a:r>
            <a:r>
              <a:rPr lang="zh-CN" altLang="en-US" sz="2400" b="1"/>
              <a:t>我们的国家正蓬勃发展，芯片的研发、新能源的开发、超级计算机的研究</a:t>
            </a:r>
            <a:r>
              <a:rPr lang="en-US" altLang="zh-CN" sz="2400" b="1"/>
              <a:t>……</a:t>
            </a:r>
            <a:r>
              <a:rPr lang="zh-CN" altLang="en-US" sz="2400" b="1"/>
              <a:t>这些尖端的前沿技术，正等着我们去探索、去超越。我们只有继承航天精神，像竺可桢、钱学森等中国航天人一样，无惧物质条件艰苦、技术条件缺乏、工作辛苦等困难，不停探索，敢于与天公试比高，不停超越，才能完成时代赋予的使命</a:t>
            </a:r>
            <a:r>
              <a:rPr lang="zh-CN" altLang="en-US" sz="2400" b="1" smtClean="0"/>
              <a:t>。</a:t>
            </a:r>
            <a:r>
              <a:rPr lang="en-US" altLang="zh-CN" sz="2400" b="1" smtClean="0">
                <a:solidFill>
                  <a:srgbClr val="FF0000"/>
                </a:solidFill>
              </a:rPr>
              <a:t>【</a:t>
            </a:r>
            <a:r>
              <a:rPr lang="zh-CN" altLang="en-US" sz="2400" b="1" smtClean="0">
                <a:solidFill>
                  <a:srgbClr val="FF0000"/>
                </a:solidFill>
              </a:rPr>
              <a:t>“树人”：从学生的身份及青年人的担当使命谈“立德”的意义</a:t>
            </a:r>
            <a:r>
              <a:rPr lang="en-US" altLang="zh-CN" sz="2400" b="1" smtClean="0">
                <a:solidFill>
                  <a:srgbClr val="FF0000"/>
                </a:solidFill>
              </a:rPr>
              <a:t>】</a:t>
            </a:r>
            <a:endParaRPr lang="zh-CN" altLang="en-US" sz="2400" b="1">
              <a:solidFill>
                <a:srgbClr val="FF0000"/>
              </a:solidFill>
            </a:endParaRPr>
          </a:p>
          <a:p>
            <a:r>
              <a:rPr lang="zh-CN" altLang="en-US" sz="2400" b="1" smtClean="0"/>
              <a:t>         回望</a:t>
            </a:r>
            <a:r>
              <a:rPr lang="zh-CN" altLang="en-US" sz="2400" b="1"/>
              <a:t>历史，人类在一次次的探索和超越中走来。展望未来，人类也定会在新的探索和超越中一步步前进。现如今，我辈青年皆风华正茂，满怀信心，我们定能乘风破浪，在探索中不断超越，在前行中成就未来！</a:t>
            </a:r>
          </a:p>
          <a:p>
            <a:r>
              <a:rPr lang="zh-CN" altLang="en-US" sz="2400" b="1" smtClean="0"/>
              <a:t>         我</a:t>
            </a:r>
            <a:r>
              <a:rPr lang="zh-CN" altLang="en-US" sz="2400" b="1"/>
              <a:t>的演讲完毕，谢谢大家！</a:t>
            </a:r>
          </a:p>
          <a:p>
            <a:pPr>
              <a:spcAft>
                <a:spcPct val="0"/>
              </a:spcAft>
            </a:pPr>
            <a:endParaRPr lang="en-US" altLang="zh-CN" sz="2400" b="1" kern="100" smtClean="0">
              <a:solidFill>
                <a:srgbClr val="FF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304452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3031" y="128788"/>
            <a:ext cx="3837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/>
              <a:t>例解</a:t>
            </a:r>
            <a:r>
              <a:rPr lang="en-US" altLang="zh-CN" sz="2400" b="1" smtClean="0"/>
              <a:t>3</a:t>
            </a:r>
            <a:r>
              <a:rPr lang="zh-CN" altLang="en-US" sz="2400" b="1" smtClean="0"/>
              <a:t>：</a:t>
            </a:r>
            <a:r>
              <a:rPr lang="en-US" altLang="zh-CN" sz="2400" b="1" smtClean="0"/>
              <a:t>2021</a:t>
            </a:r>
            <a:r>
              <a:rPr lang="zh-CN" altLang="en-US" sz="2400" b="1" smtClean="0"/>
              <a:t>年八省联考</a:t>
            </a:r>
            <a:endParaRPr lang="zh-CN" altLang="en-US" sz="2400" b="1"/>
          </a:p>
        </p:txBody>
      </p:sp>
      <p:sp>
        <p:nvSpPr>
          <p:cNvPr id="3" name="矩形 2"/>
          <p:cNvSpPr/>
          <p:nvPr/>
        </p:nvSpPr>
        <p:spPr>
          <a:xfrm>
            <a:off x="103031" y="590453"/>
            <a:ext cx="11977352" cy="452431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latin typeface="+mn-ea"/>
              </a:rPr>
              <a:t>23.</a:t>
            </a:r>
            <a:r>
              <a:rPr lang="zh-CN" altLang="en-US" sz="2400" b="1" smtClean="0">
                <a:latin typeface="+mn-ea"/>
              </a:rPr>
              <a:t>阅读下面的材料，根据要求写作。（</a:t>
            </a:r>
            <a:r>
              <a:rPr lang="en-US" altLang="zh-CN" sz="2400" b="1" smtClean="0">
                <a:latin typeface="+mn-ea"/>
              </a:rPr>
              <a:t>60</a:t>
            </a:r>
            <a:r>
              <a:rPr lang="zh-CN" altLang="en-US" sz="2400" b="1" smtClean="0">
                <a:latin typeface="+mn-ea"/>
              </a:rPr>
              <a:t>分）</a:t>
            </a:r>
          </a:p>
          <a:p>
            <a:r>
              <a:rPr lang="en-US" altLang="zh-CN" sz="2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1950</a:t>
            </a:r>
            <a:r>
              <a:rPr lang="zh-CN" altLang="en-US" sz="2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年，新中国刚刚成立，百废待兴。朝鲜战争的战火烧到鸭绿江边，国家安全面临严重威胁。危急关头，在极不对称、极为艰难的条件下，中国人民奋起抗美援朝，保家卫国。先后有</a:t>
            </a:r>
            <a:r>
              <a:rPr lang="en-US" altLang="zh-CN" sz="2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290</a:t>
            </a:r>
            <a:r>
              <a:rPr lang="zh-CN" altLang="en-US" sz="2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余万志愿军将士赴朝参战，</a:t>
            </a:r>
            <a:r>
              <a:rPr lang="en-US" altLang="zh-CN" sz="2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19</a:t>
            </a:r>
            <a:r>
              <a:rPr lang="zh-CN" altLang="en-US" sz="2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万</a:t>
            </a:r>
            <a:r>
              <a:rPr lang="en-US" altLang="zh-CN" sz="2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7</a:t>
            </a:r>
            <a:r>
              <a:rPr lang="zh-CN" altLang="en-US" sz="2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千多名英雄儿女献出宝贵生命，涌现出杨根思、黄继光、邱少云等</a:t>
            </a:r>
            <a:r>
              <a:rPr lang="en-US" altLang="zh-CN" sz="2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30</a:t>
            </a:r>
            <a:r>
              <a:rPr lang="zh-CN" altLang="en-US" sz="2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多万名英雄功臣。中华大地，万众一心，支援前线。历时一年的捐献武器运动，募得的捐款可购买</a:t>
            </a:r>
            <a:r>
              <a:rPr lang="en-US" altLang="zh-CN" sz="2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3700</a:t>
            </a:r>
            <a:r>
              <a:rPr lang="zh-CN" altLang="en-US" sz="2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多架战斗机。两年零</a:t>
            </a:r>
            <a:r>
              <a:rPr lang="en-US" altLang="zh-CN" sz="2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zh-CN" altLang="en-US" sz="2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个月艰苦卓绝的浴血奋战，拼来了山河无恙、家国安宁，稳定了朝鲜半岛局势维护了亚洲与世界和平。伟大的抗美援朝精神一直激励着中国人民。</a:t>
            </a:r>
          </a:p>
          <a:p>
            <a:r>
              <a:rPr lang="zh-CN" altLang="en-US" sz="2400" b="1" smtClean="0">
                <a:latin typeface="+mn-ea"/>
              </a:rPr>
              <a:t>    校团委举行“铭记历史，迎接挑战”的主题征文活动。请结合上述材料写一篇文章，说说你的感受与思考。</a:t>
            </a:r>
          </a:p>
          <a:p>
            <a:r>
              <a:rPr lang="zh-CN" altLang="en-US" sz="2400" b="1" smtClean="0">
                <a:latin typeface="+mn-ea"/>
              </a:rPr>
              <a:t>    要求</a:t>
            </a:r>
            <a:r>
              <a:rPr lang="en-US" altLang="zh-CN" sz="2400" b="1" smtClean="0">
                <a:latin typeface="+mn-ea"/>
              </a:rPr>
              <a:t>:</a:t>
            </a:r>
            <a:r>
              <a:rPr lang="zh-CN" altLang="en-US" sz="2400" b="1" smtClean="0">
                <a:latin typeface="+mn-ea"/>
              </a:rPr>
              <a:t>选好角度，确定立意，自拟标题；不得抄袭；不得泄露个人信息；不少于</a:t>
            </a:r>
            <a:r>
              <a:rPr lang="en-US" altLang="zh-CN" sz="2400" b="1" smtClean="0">
                <a:latin typeface="+mn-ea"/>
              </a:rPr>
              <a:t>800</a:t>
            </a:r>
            <a:r>
              <a:rPr lang="zh-CN" altLang="en-US" sz="2400" b="1" smtClean="0">
                <a:latin typeface="+mn-ea"/>
              </a:rPr>
              <a:t>字。</a:t>
            </a:r>
            <a:endParaRPr lang="zh-CN" altLang="en-US" sz="2400" b="1"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9245" y="5114768"/>
            <a:ext cx="113849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/>
              <a:t>立德：抗美援朝精神</a:t>
            </a:r>
            <a:endParaRPr lang="en-US" altLang="zh-CN" sz="2400" b="1" smtClean="0"/>
          </a:p>
          <a:p>
            <a:r>
              <a:rPr lang="zh-CN" altLang="en-US" sz="2400" b="1" smtClean="0"/>
              <a:t>树人：①抗美援朝精神普适意义（</a:t>
            </a:r>
            <a:r>
              <a:rPr lang="zh-CN" altLang="en-US" sz="2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伟大的抗美援朝精神一直激励着中国人民</a:t>
            </a:r>
            <a:r>
              <a:rPr lang="zh-CN" altLang="en-US" sz="2400" b="1" smtClean="0"/>
              <a:t>）；②抗美援朝精神对新时代青年的意义（</a:t>
            </a:r>
            <a:r>
              <a:rPr lang="zh-CN" altLang="en-US" sz="2400" b="1" smtClean="0">
                <a:latin typeface="+mn-ea"/>
              </a:rPr>
              <a:t>校团委</a:t>
            </a:r>
            <a:r>
              <a:rPr lang="zh-CN" altLang="en-US" sz="2400" b="1" smtClean="0"/>
              <a:t>）。</a:t>
            </a:r>
            <a:endParaRPr lang="zh-CN" altLang="en-US" sz="2400" b="1"/>
          </a:p>
        </p:txBody>
      </p:sp>
    </p:spTree>
    <p:extLst>
      <p:ext uri="{BB962C8B-B14F-4D97-AF65-F5344CB8AC3E}">
        <p14:creationId xmlns:p14="http://schemas.microsoft.com/office/powerpoint/2010/main" val="2852968584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37863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/>
              <a:t>例解</a:t>
            </a:r>
            <a:r>
              <a:rPr lang="en-US" altLang="zh-CN" sz="2400" b="1" smtClean="0"/>
              <a:t>3</a:t>
            </a:r>
            <a:r>
              <a:rPr lang="zh-CN" altLang="en-US" sz="2400" b="1" smtClean="0"/>
              <a:t>：</a:t>
            </a:r>
            <a:r>
              <a:rPr lang="en-US" altLang="zh-CN" sz="2400" b="1" smtClean="0"/>
              <a:t>2021</a:t>
            </a:r>
            <a:r>
              <a:rPr lang="zh-CN" altLang="en-US" sz="2400" b="1" smtClean="0"/>
              <a:t>年八省联考</a:t>
            </a:r>
            <a:endParaRPr lang="zh-CN" altLang="en-US" sz="2400" b="1"/>
          </a:p>
        </p:txBody>
      </p:sp>
      <p:sp>
        <p:nvSpPr>
          <p:cNvPr id="5" name="矩形 4"/>
          <p:cNvSpPr/>
          <p:nvPr/>
        </p:nvSpPr>
        <p:spPr>
          <a:xfrm>
            <a:off x="0" y="574413"/>
            <a:ext cx="1219200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333333"/>
                </a:solidFill>
                <a:latin typeface="宋体" panose="02010600030101010101" pitchFamily="2" charset="-122"/>
              </a:rPr>
              <a:t>以历史的火种，照亮黑暗的夜空</a:t>
            </a:r>
            <a:endParaRPr lang="zh-CN" altLang="en-US" sz="2400" b="1" i="0" smtClean="0">
              <a:solidFill>
                <a:srgbClr val="333333"/>
              </a:solidFill>
              <a:effectLst/>
              <a:latin typeface="-apple-system"/>
            </a:endParaRPr>
          </a:p>
          <a:p>
            <a:pPr algn="ctr"/>
            <a:r>
              <a:rPr lang="zh-CN" altLang="en-US" sz="2400" b="1" smtClean="0">
                <a:solidFill>
                  <a:srgbClr val="333333"/>
                </a:solidFill>
                <a:latin typeface="宋体" panose="02010600030101010101" pitchFamily="2" charset="-122"/>
              </a:rPr>
              <a:t>黄健珊</a:t>
            </a:r>
            <a:endParaRPr lang="zh-CN" altLang="en-US" sz="2400" b="1" i="0" smtClean="0">
              <a:solidFill>
                <a:srgbClr val="333333"/>
              </a:solidFill>
              <a:effectLst/>
              <a:latin typeface="-apple-system"/>
            </a:endParaRPr>
          </a:p>
          <a:p>
            <a:pPr algn="just"/>
            <a:r>
              <a:rPr lang="zh-CN" altLang="en-US" sz="2400" b="1" smtClean="0">
                <a:solidFill>
                  <a:srgbClr val="333333"/>
                </a:solidFill>
                <a:latin typeface="宋体" panose="02010600030101010101" pitchFamily="2" charset="-122"/>
              </a:rPr>
              <a:t>    今天的花朵之所以娇艳，是因为承袭了“化作春泥更护花”的落红的营养；今日我们的路之所以更好走，是因为昨日走的人多了，给我们走出了路。前事不忘，后事之师，历史是我们迎接新挑战的一把利器，能助我们披荆斩棘。抗美援朝精神便是这样一把历史利器。</a:t>
            </a:r>
            <a:endParaRPr lang="zh-CN" altLang="en-US" sz="2400" b="1" i="0" smtClean="0">
              <a:solidFill>
                <a:srgbClr val="333333"/>
              </a:solidFill>
              <a:effectLst/>
              <a:latin typeface="-apple-system"/>
            </a:endParaRPr>
          </a:p>
          <a:p>
            <a:pPr algn="just"/>
            <a:r>
              <a:rPr lang="zh-CN" altLang="en-US" sz="2400" b="1" smtClean="0">
                <a:solidFill>
                  <a:srgbClr val="333333"/>
                </a:solidFill>
                <a:latin typeface="宋体" panose="02010600030101010101" pitchFamily="2" charset="-122"/>
              </a:rPr>
              <a:t>    直面困难，迎难而上。国家初立，百废待兴，物资匮乏，敌我悬殊。在这样极不对称、极为艰难的情况下，面对强敌，中国人民选择了直面困难、迎难而上。中国人民志愿军同朝鲜军民密切配合，经过艰苦卓绝的战斗，打败了武装到牙齿的对手，打破了美军不可战胜的神话。这种知其不可为而为之的直面困难的精神，便是我们迎接挑战的一道利器。</a:t>
            </a:r>
            <a:r>
              <a:rPr lang="en-US" altLang="zh-CN" sz="2400" b="1" smtClean="0">
                <a:solidFill>
                  <a:srgbClr val="FF0000"/>
                </a:solidFill>
              </a:rPr>
              <a:t> 【</a:t>
            </a:r>
            <a:r>
              <a:rPr lang="zh-CN" altLang="en-US" sz="2400" b="1" smtClean="0">
                <a:solidFill>
                  <a:srgbClr val="FF0000"/>
                </a:solidFill>
              </a:rPr>
              <a:t>分析材料，谈“立德”</a:t>
            </a:r>
            <a:r>
              <a:rPr lang="en-US" altLang="zh-CN" sz="2400" b="1" smtClean="0">
                <a:solidFill>
                  <a:srgbClr val="FF0000"/>
                </a:solidFill>
              </a:rPr>
              <a:t>】</a:t>
            </a:r>
            <a:r>
              <a:rPr lang="zh-CN" altLang="en-US" sz="2400" b="1" smtClean="0">
                <a:solidFill>
                  <a:srgbClr val="333333"/>
                </a:solidFill>
                <a:latin typeface="宋体" panose="02010600030101010101" pitchFamily="2" charset="-122"/>
              </a:rPr>
              <a:t>它让袁隆平院士在权威认为“杂交水稻没优势”的背景下迎难而上，培养出杂交水稻，解决了中国人的吃饭问题；它让中国人民在世界认为不可能的情况下，仅仅十天就完成了火神山医院建设，成就了中国速度。面对挑战，唯有发挥当年抗美援朝迎难而上的精神，才能换来胜利。</a:t>
            </a:r>
            <a:r>
              <a:rPr lang="en-US" altLang="zh-CN" sz="2400" b="1" smtClean="0">
                <a:solidFill>
                  <a:srgbClr val="FF0000"/>
                </a:solidFill>
              </a:rPr>
              <a:t> 【</a:t>
            </a:r>
            <a:r>
              <a:rPr lang="zh-CN" altLang="en-US" sz="2400" b="1" smtClean="0">
                <a:solidFill>
                  <a:srgbClr val="FF0000"/>
                </a:solidFill>
              </a:rPr>
              <a:t>联素材，从普适意义上谈“树人”</a:t>
            </a:r>
            <a:r>
              <a:rPr lang="en-US" altLang="zh-CN" sz="2400" b="1" smtClean="0">
                <a:solidFill>
                  <a:srgbClr val="FF0000"/>
                </a:solidFill>
              </a:rPr>
              <a:t>】</a:t>
            </a:r>
          </a:p>
          <a:p>
            <a:pPr algn="just"/>
            <a:r>
              <a:rPr lang="zh-CN" altLang="en-US" sz="2400" b="1" smtClean="0">
                <a:solidFill>
                  <a:srgbClr val="333333"/>
                </a:solidFill>
                <a:latin typeface="-apple-system"/>
              </a:rPr>
              <a:t>    不计</a:t>
            </a:r>
            <a:r>
              <a:rPr lang="zh-CN" altLang="en-US" sz="2400" b="1">
                <a:solidFill>
                  <a:srgbClr val="333333"/>
                </a:solidFill>
                <a:latin typeface="-apple-system"/>
              </a:rPr>
              <a:t>付出，无惧牺牲。两年零九个月浴血奋战，十九万七千多名英雄儿女献出了宝贵的生命。他们难道不知道会有这样的流血牺牲吗？不！他们知道！但是</a:t>
            </a:r>
            <a:r>
              <a:rPr lang="en-US" altLang="zh-CN" sz="2400" b="1">
                <a:solidFill>
                  <a:srgbClr val="333333"/>
                </a:solidFill>
                <a:latin typeface="-apple-system"/>
              </a:rPr>
              <a:t>290</a:t>
            </a:r>
            <a:r>
              <a:rPr lang="zh-CN" altLang="en-US" sz="2400" b="1">
                <a:solidFill>
                  <a:srgbClr val="333333"/>
                </a:solidFill>
                <a:latin typeface="-apple-system"/>
              </a:rPr>
              <a:t>余万名志愿军战士依然选择奔赴战场，杨根思、黄继光、邱少云等</a:t>
            </a:r>
            <a:r>
              <a:rPr lang="en-US" altLang="zh-CN" sz="2400" b="1">
                <a:solidFill>
                  <a:srgbClr val="333333"/>
                </a:solidFill>
                <a:latin typeface="-apple-system"/>
              </a:rPr>
              <a:t>30</a:t>
            </a:r>
            <a:r>
              <a:rPr lang="zh-CN" altLang="en-US" sz="2400" b="1">
                <a:solidFill>
                  <a:srgbClr val="333333"/>
                </a:solidFill>
                <a:latin typeface="-apple-system"/>
              </a:rPr>
              <a:t>多万名英雄更是勇立战功。正是</a:t>
            </a:r>
            <a:r>
              <a:rPr lang="zh-CN" altLang="en-US" sz="2400" b="1" smtClean="0">
                <a:solidFill>
                  <a:srgbClr val="333333"/>
                </a:solidFill>
                <a:latin typeface="-apple-system"/>
              </a:rPr>
              <a:t>战</a:t>
            </a:r>
            <a:endParaRPr lang="en-US" altLang="zh-CN" sz="2400" b="1" smtClean="0">
              <a:solidFill>
                <a:srgbClr val="333333"/>
              </a:solidFill>
              <a:latin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4680424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37863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/>
              <a:t>例解</a:t>
            </a:r>
            <a:r>
              <a:rPr lang="en-US" altLang="zh-CN" sz="2400" b="1" smtClean="0"/>
              <a:t>3</a:t>
            </a:r>
            <a:r>
              <a:rPr lang="zh-CN" altLang="en-US" sz="2400" b="1" smtClean="0"/>
              <a:t>：</a:t>
            </a:r>
            <a:r>
              <a:rPr lang="en-US" altLang="zh-CN" sz="2400" b="1" smtClean="0"/>
              <a:t>2021</a:t>
            </a:r>
            <a:r>
              <a:rPr lang="zh-CN" altLang="en-US" sz="2400" b="1" smtClean="0"/>
              <a:t>年八省联考</a:t>
            </a:r>
            <a:endParaRPr lang="zh-CN" altLang="en-US" sz="2400" b="1"/>
          </a:p>
        </p:txBody>
      </p:sp>
      <p:sp>
        <p:nvSpPr>
          <p:cNvPr id="5" name="矩形 4"/>
          <p:cNvSpPr/>
          <p:nvPr/>
        </p:nvSpPr>
        <p:spPr>
          <a:xfrm>
            <a:off x="437882" y="446812"/>
            <a:ext cx="1162962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solidFill>
                  <a:srgbClr val="333333"/>
                </a:solidFill>
                <a:latin typeface="-apple-system"/>
              </a:rPr>
              <a:t>士们</a:t>
            </a:r>
            <a:r>
              <a:rPr lang="zh-CN" altLang="en-US" sz="2400" b="1">
                <a:solidFill>
                  <a:srgbClr val="333333"/>
                </a:solidFill>
                <a:latin typeface="-apple-system"/>
              </a:rPr>
              <a:t>不怕流血、不怕牺牲，于是有了抗美援朝的胜利。他们告诉我们：迎接挑战，就应该</a:t>
            </a:r>
          </a:p>
          <a:p>
            <a:r>
              <a:rPr lang="zh-CN" altLang="en-US" sz="2400" b="1" smtClean="0">
                <a:solidFill>
                  <a:srgbClr val="333333"/>
                </a:solidFill>
                <a:latin typeface="-apple-system"/>
              </a:rPr>
              <a:t>    不计</a:t>
            </a:r>
            <a:r>
              <a:rPr lang="zh-CN" altLang="en-US" sz="2400" b="1">
                <a:solidFill>
                  <a:srgbClr val="333333"/>
                </a:solidFill>
                <a:latin typeface="-apple-system"/>
              </a:rPr>
              <a:t>付出、无惧牺牲</a:t>
            </a:r>
            <a:r>
              <a:rPr lang="zh-CN" altLang="en-US" sz="2400" b="1" smtClean="0">
                <a:solidFill>
                  <a:srgbClr val="333333"/>
                </a:solidFill>
                <a:latin typeface="-apple-system"/>
              </a:rPr>
              <a:t>！</a:t>
            </a:r>
            <a:r>
              <a:rPr lang="en-US" altLang="zh-CN" sz="2400" b="1">
                <a:solidFill>
                  <a:srgbClr val="FF0000"/>
                </a:solidFill>
              </a:rPr>
              <a:t> 【</a:t>
            </a:r>
            <a:r>
              <a:rPr lang="zh-CN" altLang="en-US" sz="2400" b="1">
                <a:solidFill>
                  <a:srgbClr val="FF0000"/>
                </a:solidFill>
              </a:rPr>
              <a:t>分析材料，谈“立德”</a:t>
            </a:r>
            <a:r>
              <a:rPr lang="en-US" altLang="zh-CN" sz="2400" b="1">
                <a:solidFill>
                  <a:srgbClr val="FF0000"/>
                </a:solidFill>
              </a:rPr>
              <a:t>】</a:t>
            </a:r>
            <a:r>
              <a:rPr lang="zh-CN" altLang="en-US" sz="2400" b="1" smtClean="0">
                <a:solidFill>
                  <a:srgbClr val="333333"/>
                </a:solidFill>
                <a:latin typeface="-apple-system"/>
              </a:rPr>
              <a:t>于是</a:t>
            </a:r>
            <a:r>
              <a:rPr lang="zh-CN" altLang="en-US" sz="2400" b="1">
                <a:solidFill>
                  <a:srgbClr val="333333"/>
                </a:solidFill>
                <a:latin typeface="-apple-system"/>
              </a:rPr>
              <a:t>，叶嘉莹先生为支持中国古典诗词研究，裸捐三千多万；钟南山院士冒着被感染的风险，亲赴武汉疫区调研；华为为维护全球有关商户的利益，壮士断腕，舍弃“荣耀”。没有付出，何来收获？小到汗水，大到生命，只有不怕牺牲，才有收获的厚重。这是抗美援朝精神的又一当下意义</a:t>
            </a:r>
            <a:r>
              <a:rPr lang="zh-CN" altLang="en-US" sz="2400" b="1" smtClean="0">
                <a:solidFill>
                  <a:srgbClr val="333333"/>
                </a:solidFill>
                <a:latin typeface="-apple-system"/>
              </a:rPr>
              <a:t>。</a:t>
            </a:r>
            <a:r>
              <a:rPr lang="en-US" altLang="zh-CN" sz="2400" b="1">
                <a:solidFill>
                  <a:srgbClr val="FF0000"/>
                </a:solidFill>
              </a:rPr>
              <a:t>【</a:t>
            </a:r>
            <a:r>
              <a:rPr lang="zh-CN" altLang="en-US" sz="2400" b="1">
                <a:solidFill>
                  <a:srgbClr val="FF0000"/>
                </a:solidFill>
              </a:rPr>
              <a:t>联素材，从普适意义上谈“树人”</a:t>
            </a:r>
            <a:r>
              <a:rPr lang="en-US" altLang="zh-CN" sz="2400" b="1" smtClean="0">
                <a:solidFill>
                  <a:srgbClr val="FF0000"/>
                </a:solidFill>
              </a:rPr>
              <a:t>】</a:t>
            </a:r>
            <a:endParaRPr lang="en-US" altLang="zh-CN" sz="2400" b="1">
              <a:solidFill>
                <a:srgbClr val="333333"/>
              </a:solidFill>
              <a:latin typeface="-apple-system"/>
            </a:endParaRPr>
          </a:p>
          <a:p>
            <a:r>
              <a:rPr lang="zh-CN" altLang="en-US" sz="2400" b="1">
                <a:solidFill>
                  <a:srgbClr val="333333"/>
                </a:solidFill>
                <a:latin typeface="-apple-system"/>
              </a:rPr>
              <a:t>    万众一心，众志成城。如果说直面挑战、不怕牺牲是“烧”灭敌人的烈火，那么国人万众一心的后方支援便是支持火焰燃烧的柴火。抗美援朝时，国内一场历时一年的捐献武器运动，募得的捐献可购买</a:t>
            </a:r>
            <a:r>
              <a:rPr lang="en-US" altLang="zh-CN" sz="2400" b="1">
                <a:solidFill>
                  <a:srgbClr val="333333"/>
                </a:solidFill>
                <a:latin typeface="-apple-system"/>
              </a:rPr>
              <a:t>3700</a:t>
            </a:r>
            <a:r>
              <a:rPr lang="zh-CN" altLang="en-US" sz="2400" b="1">
                <a:solidFill>
                  <a:srgbClr val="333333"/>
                </a:solidFill>
                <a:latin typeface="-apple-system"/>
              </a:rPr>
              <a:t>多架战斗机。国人齐心，众人拾柴，有力地为战斗做好了力量支持</a:t>
            </a:r>
            <a:r>
              <a:rPr lang="zh-CN" altLang="en-US" sz="2400" b="1" smtClean="0">
                <a:solidFill>
                  <a:srgbClr val="333333"/>
                </a:solidFill>
                <a:latin typeface="-apple-system"/>
              </a:rPr>
              <a:t>。</a:t>
            </a:r>
            <a:r>
              <a:rPr lang="en-US" altLang="zh-CN" sz="2400" b="1">
                <a:solidFill>
                  <a:srgbClr val="FF0000"/>
                </a:solidFill>
              </a:rPr>
              <a:t> 【</a:t>
            </a:r>
            <a:r>
              <a:rPr lang="zh-CN" altLang="en-US" sz="2400" b="1">
                <a:solidFill>
                  <a:srgbClr val="FF0000"/>
                </a:solidFill>
              </a:rPr>
              <a:t>分析材料，谈“立德”</a:t>
            </a:r>
            <a:r>
              <a:rPr lang="en-US" altLang="zh-CN" sz="2400" b="1">
                <a:solidFill>
                  <a:srgbClr val="FF0000"/>
                </a:solidFill>
              </a:rPr>
              <a:t>】</a:t>
            </a:r>
            <a:r>
              <a:rPr lang="zh-CN" altLang="en-US" sz="2400" b="1" smtClean="0">
                <a:solidFill>
                  <a:srgbClr val="333333"/>
                </a:solidFill>
                <a:latin typeface="-apple-system"/>
              </a:rPr>
              <a:t>如今</a:t>
            </a:r>
            <a:r>
              <a:rPr lang="zh-CN" altLang="en-US" sz="2400" b="1">
                <a:solidFill>
                  <a:srgbClr val="333333"/>
                </a:solidFill>
                <a:latin typeface="-apple-system"/>
              </a:rPr>
              <a:t>这场大火从鸭绿江边燃烧到现在，于是我们看到，在面对血库告急的时候，众人挽起衣袖接连走上献血车；在面对防疫需要的时候，国人纷纷响应国家的号召，就地过年。尽管经历七十年，但众志成城的抗美援朝精神却历久弥新</a:t>
            </a:r>
            <a:r>
              <a:rPr lang="zh-CN" altLang="en-US" sz="2400" b="1" smtClean="0">
                <a:solidFill>
                  <a:srgbClr val="333333"/>
                </a:solidFill>
                <a:latin typeface="-apple-system"/>
              </a:rPr>
              <a:t>。</a:t>
            </a:r>
            <a:r>
              <a:rPr lang="en-US" altLang="zh-CN" sz="2400" b="1">
                <a:solidFill>
                  <a:srgbClr val="FF0000"/>
                </a:solidFill>
              </a:rPr>
              <a:t> 【</a:t>
            </a:r>
            <a:r>
              <a:rPr lang="zh-CN" altLang="en-US" sz="2400" b="1">
                <a:solidFill>
                  <a:srgbClr val="FF0000"/>
                </a:solidFill>
              </a:rPr>
              <a:t>联素材，从普适意义上谈“树人”</a:t>
            </a:r>
            <a:r>
              <a:rPr lang="en-US" altLang="zh-CN" sz="2400" b="1" smtClean="0">
                <a:solidFill>
                  <a:srgbClr val="FF0000"/>
                </a:solidFill>
              </a:rPr>
              <a:t>】</a:t>
            </a:r>
            <a:endParaRPr lang="zh-CN" altLang="en-US" sz="2400" b="1">
              <a:solidFill>
                <a:srgbClr val="333333"/>
              </a:solidFill>
              <a:latin typeface="-apple-system"/>
            </a:endParaRPr>
          </a:p>
        </p:txBody>
      </p:sp>
    </p:spTree>
    <p:extLst>
      <p:ext uri="{BB962C8B-B14F-4D97-AF65-F5344CB8AC3E}">
        <p14:creationId xmlns:p14="http://schemas.microsoft.com/office/powerpoint/2010/main" val="4007645430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37863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/>
              <a:t>例解</a:t>
            </a:r>
            <a:r>
              <a:rPr lang="en-US" altLang="zh-CN" sz="2400" b="1" smtClean="0"/>
              <a:t>3</a:t>
            </a:r>
            <a:r>
              <a:rPr lang="zh-CN" altLang="en-US" sz="2400" b="1" smtClean="0"/>
              <a:t>：</a:t>
            </a:r>
            <a:r>
              <a:rPr lang="en-US" altLang="zh-CN" sz="2400" b="1" smtClean="0"/>
              <a:t>2021</a:t>
            </a:r>
            <a:r>
              <a:rPr lang="zh-CN" altLang="en-US" sz="2400" b="1" smtClean="0"/>
              <a:t>年八省联考</a:t>
            </a:r>
            <a:endParaRPr lang="zh-CN" altLang="en-US" sz="2400" b="1"/>
          </a:p>
        </p:txBody>
      </p:sp>
      <p:sp>
        <p:nvSpPr>
          <p:cNvPr id="5" name="矩形 4"/>
          <p:cNvSpPr/>
          <p:nvPr/>
        </p:nvSpPr>
        <p:spPr>
          <a:xfrm>
            <a:off x="437882" y="446812"/>
            <a:ext cx="1162962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solidFill>
                  <a:srgbClr val="333333"/>
                </a:solidFill>
                <a:latin typeface="-apple-system"/>
              </a:rPr>
              <a:t>    今天</a:t>
            </a:r>
            <a:r>
              <a:rPr lang="zh-CN" altLang="en-US" sz="2400" b="1">
                <a:solidFill>
                  <a:srgbClr val="333333"/>
                </a:solidFill>
                <a:latin typeface="-apple-system"/>
              </a:rPr>
              <a:t>我们之所以能在黑夜抬头看到灿烂的星空，是因为前人历经辛苦给我们保存了火种。然而就像黑夜会轮回，挑战也会常新。所以迎接挑战，就得延续前人给我们留下来的火种，让它帮助我们划破黑暗，照亮未来</a:t>
            </a:r>
            <a:r>
              <a:rPr lang="zh-CN" altLang="en-US" sz="2400" b="1" smtClean="0">
                <a:solidFill>
                  <a:srgbClr val="333333"/>
                </a:solidFill>
                <a:latin typeface="-apple-system"/>
              </a:rPr>
              <a:t>。面对充满挑战的学习，我们应该迎难而上、不怕付出、坚定信念。作为</a:t>
            </a:r>
            <a:r>
              <a:rPr lang="zh-CN" altLang="en-US" sz="2400" b="1">
                <a:solidFill>
                  <a:srgbClr val="333333"/>
                </a:solidFill>
                <a:latin typeface="-apple-system"/>
              </a:rPr>
              <a:t>承担时代责任的青年人</a:t>
            </a:r>
            <a:r>
              <a:rPr lang="zh-CN" altLang="en-US" sz="2400" b="1" smtClean="0">
                <a:solidFill>
                  <a:srgbClr val="333333"/>
                </a:solidFill>
                <a:latin typeface="-apple-system"/>
              </a:rPr>
              <a:t>，为了完成充满挑战的民族复兴大任，更</a:t>
            </a:r>
            <a:r>
              <a:rPr lang="zh-CN" altLang="en-US" sz="2400" b="1">
                <a:solidFill>
                  <a:srgbClr val="333333"/>
                </a:solidFill>
                <a:latin typeface="-apple-system"/>
              </a:rPr>
              <a:t>应该铭记历史，迎接挑战</a:t>
            </a:r>
            <a:r>
              <a:rPr lang="zh-CN" altLang="en-US" sz="2400" b="1" smtClean="0">
                <a:solidFill>
                  <a:srgbClr val="333333"/>
                </a:solidFill>
                <a:latin typeface="-apple-system"/>
              </a:rPr>
              <a:t>。</a:t>
            </a:r>
            <a:r>
              <a:rPr lang="zh-CN" altLang="zh-CN" sz="2400" b="1" smtClean="0">
                <a:solidFill>
                  <a:srgbClr val="FF0000"/>
                </a:solidFill>
              </a:rPr>
              <a:t>【</a:t>
            </a:r>
            <a:r>
              <a:rPr lang="zh-CN" altLang="en-US" sz="2400" b="1" smtClean="0">
                <a:solidFill>
                  <a:srgbClr val="FF0000"/>
                </a:solidFill>
              </a:rPr>
              <a:t>从学生身份及青年人的使命责任（学生的未来使命）角度谈“树人”（立此“德”之意义）</a:t>
            </a:r>
            <a:r>
              <a:rPr lang="zh-CN" altLang="zh-CN" sz="2400" b="1" smtClean="0">
                <a:solidFill>
                  <a:srgbClr val="FF0000"/>
                </a:solidFill>
              </a:rPr>
              <a:t>】</a:t>
            </a:r>
            <a:endParaRPr lang="zh-CN" altLang="en-US" sz="2400" b="1">
              <a:solidFill>
                <a:srgbClr val="333333"/>
              </a:solidFill>
              <a:latin typeface="-apple-system"/>
            </a:endParaRPr>
          </a:p>
          <a:p>
            <a:r>
              <a:rPr lang="zh-CN" altLang="en-US" sz="2400" b="1">
                <a:solidFill>
                  <a:srgbClr val="333333"/>
                </a:solidFill>
                <a:latin typeface="-apple-system"/>
              </a:rPr>
              <a:t>    让我们铭记抗美援朝精神，迎接新时代的挑战！</a:t>
            </a:r>
          </a:p>
          <a:p>
            <a:pPr algn="just"/>
            <a:endParaRPr lang="en-US" altLang="zh-CN" sz="2400" b="1" smtClean="0">
              <a:solidFill>
                <a:srgbClr val="333333"/>
              </a:solidFill>
              <a:latin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5136275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3031" y="128788"/>
            <a:ext cx="41341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/>
              <a:t>例解</a:t>
            </a:r>
            <a:r>
              <a:rPr lang="en-US" altLang="zh-CN" sz="2400" b="1" smtClean="0"/>
              <a:t>4</a:t>
            </a:r>
            <a:r>
              <a:rPr lang="zh-CN" altLang="en-US" sz="2400" b="1" smtClean="0"/>
              <a:t>：</a:t>
            </a:r>
            <a:r>
              <a:rPr lang="en-US" altLang="zh-CN" sz="2400" b="1" smtClean="0"/>
              <a:t>2020</a:t>
            </a:r>
            <a:r>
              <a:rPr lang="zh-CN" altLang="en-US" sz="2400" b="1" smtClean="0"/>
              <a:t>年高考全国卷</a:t>
            </a:r>
            <a:r>
              <a:rPr lang="en-US" altLang="zh-CN" sz="2400" b="1" smtClean="0"/>
              <a:t>3</a:t>
            </a:r>
            <a:endParaRPr lang="zh-CN" altLang="en-US" sz="2400" b="1"/>
          </a:p>
        </p:txBody>
      </p:sp>
      <p:sp>
        <p:nvSpPr>
          <p:cNvPr id="3" name="矩形 2"/>
          <p:cNvSpPr/>
          <p:nvPr/>
        </p:nvSpPr>
        <p:spPr>
          <a:xfrm>
            <a:off x="103031" y="976819"/>
            <a:ext cx="11977352" cy="3046988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latin typeface="+mn-ea"/>
              </a:rPr>
              <a:t>23.</a:t>
            </a:r>
            <a:r>
              <a:rPr lang="zh-CN" altLang="en-US" sz="2400" b="1" smtClean="0">
                <a:latin typeface="+mn-ea"/>
              </a:rPr>
              <a:t>阅读下面的材料，根据要求写作。（</a:t>
            </a:r>
            <a:r>
              <a:rPr lang="en-US" altLang="zh-CN" sz="2400" b="1" smtClean="0">
                <a:latin typeface="+mn-ea"/>
              </a:rPr>
              <a:t>60</a:t>
            </a:r>
            <a:r>
              <a:rPr lang="zh-CN" altLang="en-US" sz="2400" b="1" smtClean="0">
                <a:latin typeface="+mn-ea"/>
              </a:rPr>
              <a:t>分）</a:t>
            </a:r>
          </a:p>
          <a:p>
            <a:r>
              <a:rPr lang="zh-CN" altLang="en-US" sz="2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人们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用眼睛看他人、看世界，却无法直接看到完整的自己。所以，在人生的旅程中，我们需要寻找各种“镜子”、不断绘制“自画像”来审视自我</a:t>
            </a:r>
            <a:r>
              <a:rPr lang="zh-CN" altLang="en-US" sz="2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，尝试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回答“我是怎样的人</a:t>
            </a:r>
            <a:r>
              <a:rPr lang="zh-CN" altLang="en-US" sz="2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en-US" altLang="zh-CN" sz="2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我想过怎样的生活</a:t>
            </a:r>
            <a:r>
              <a:rPr lang="zh-CN" altLang="en-US" sz="2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en-US" altLang="zh-CN" sz="2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我能做些什么</a:t>
            </a:r>
            <a:r>
              <a:rPr lang="zh-CN" altLang="en-US" sz="2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en-US" altLang="zh-CN" sz="2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2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如何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生活得更有意义”等重要的问题。</a:t>
            </a:r>
          </a:p>
          <a:p>
            <a:r>
              <a:rPr lang="zh-CN" altLang="en-US" sz="2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2400" b="1" smtClean="0">
                <a:latin typeface="+mn-ea"/>
              </a:rPr>
              <a:t>毕业</a:t>
            </a:r>
            <a:r>
              <a:rPr lang="zh-CN" altLang="en-US" sz="2400" b="1">
                <a:latin typeface="+mn-ea"/>
              </a:rPr>
              <a:t>前，学校请你给即将入学的高一新生写一封信，主题是“如何为自己画好像”，与他们分享自己的感悟与思考。</a:t>
            </a:r>
          </a:p>
          <a:p>
            <a:r>
              <a:rPr lang="zh-CN" altLang="en-US" sz="2400" b="1" smtClean="0">
                <a:latin typeface="+mn-ea"/>
              </a:rPr>
              <a:t>    要求</a:t>
            </a:r>
            <a:r>
              <a:rPr lang="zh-CN" altLang="en-US" sz="2400" b="1">
                <a:latin typeface="+mn-ea"/>
              </a:rPr>
              <a:t>：结合材料，选好角度，确定立意，自拟标题；不要套作，不得抄袭；不得泄露个人信息；不少于</a:t>
            </a:r>
            <a:r>
              <a:rPr lang="en-US" altLang="zh-CN" sz="2400" b="1">
                <a:latin typeface="+mn-ea"/>
              </a:rPr>
              <a:t>900</a:t>
            </a:r>
            <a:r>
              <a:rPr lang="zh-CN" altLang="en-US" sz="2400" b="1">
                <a:latin typeface="+mn-ea"/>
              </a:rPr>
              <a:t>字。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99245" y="4625371"/>
            <a:ext cx="113849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/>
              <a:t>立德：对镜画好自画像的意识和能力</a:t>
            </a:r>
            <a:endParaRPr lang="en-US" altLang="zh-CN" sz="2400" b="1" smtClean="0"/>
          </a:p>
          <a:p>
            <a:r>
              <a:rPr lang="zh-CN" altLang="en-US" sz="2400" b="1" smtClean="0"/>
              <a:t>树人：①对镜画好自画像的普适意义；②青年人对镜画好自画像的必要性和做法。</a:t>
            </a:r>
            <a:endParaRPr lang="zh-CN" altLang="en-US" sz="2400" b="1"/>
          </a:p>
        </p:txBody>
      </p:sp>
    </p:spTree>
    <p:extLst>
      <p:ext uri="{BB962C8B-B14F-4D97-AF65-F5344CB8AC3E}">
        <p14:creationId xmlns:p14="http://schemas.microsoft.com/office/powerpoint/2010/main" val="927425031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4005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/>
              <a:t>例解</a:t>
            </a:r>
            <a:r>
              <a:rPr lang="en-US" altLang="zh-CN" sz="2400" b="1" smtClean="0"/>
              <a:t>4</a:t>
            </a:r>
            <a:r>
              <a:rPr lang="zh-CN" altLang="en-US" sz="2400" b="1" smtClean="0"/>
              <a:t>：</a:t>
            </a:r>
            <a:r>
              <a:rPr lang="en-US" altLang="zh-CN" sz="2400" b="1"/>
              <a:t>2020</a:t>
            </a:r>
            <a:r>
              <a:rPr lang="zh-CN" altLang="en-US" sz="2400" b="1"/>
              <a:t>年高考全国卷</a:t>
            </a:r>
            <a:r>
              <a:rPr lang="en-US" altLang="zh-CN" sz="2400" b="1"/>
              <a:t>3</a:t>
            </a:r>
            <a:endParaRPr lang="zh-CN" altLang="en-US" sz="2400" b="1"/>
          </a:p>
        </p:txBody>
      </p:sp>
      <p:sp>
        <p:nvSpPr>
          <p:cNvPr id="5" name="矩形 4"/>
          <p:cNvSpPr/>
          <p:nvPr/>
        </p:nvSpPr>
        <p:spPr>
          <a:xfrm>
            <a:off x="0" y="574413"/>
            <a:ext cx="1219200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2400" b="1"/>
              <a:t>对镜画像，绘就最美自己</a:t>
            </a:r>
            <a:endParaRPr lang="zh-CN" altLang="en-US" sz="2400" b="1" i="0" smtClean="0">
              <a:solidFill>
                <a:srgbClr val="333333"/>
              </a:solidFill>
              <a:effectLst/>
              <a:latin typeface="-apple-system"/>
            </a:endParaRPr>
          </a:p>
          <a:p>
            <a:pPr algn="ctr"/>
            <a:r>
              <a:rPr lang="zh-CN" altLang="en-US" sz="2400" b="1" smtClean="0">
                <a:solidFill>
                  <a:srgbClr val="333333"/>
                </a:solidFill>
                <a:latin typeface="宋体" panose="02010600030101010101" pitchFamily="2" charset="-122"/>
              </a:rPr>
              <a:t>黄健珊</a:t>
            </a:r>
            <a:endParaRPr lang="zh-CN" altLang="en-US" sz="2400" b="1" i="0" smtClean="0">
              <a:solidFill>
                <a:srgbClr val="333333"/>
              </a:solidFill>
              <a:effectLst/>
              <a:latin typeface="-apple-system"/>
            </a:endParaRPr>
          </a:p>
          <a:p>
            <a:pPr algn="just"/>
            <a:r>
              <a:rPr lang="zh-CN" altLang="en-US" sz="2400" b="1">
                <a:solidFill>
                  <a:srgbClr val="333333"/>
                </a:solidFill>
                <a:latin typeface="宋体" panose="02010600030101010101" pitchFamily="2" charset="-122"/>
              </a:rPr>
              <a:t>亲爱的高一学弟学妹们：</a:t>
            </a:r>
          </a:p>
          <a:p>
            <a:pPr algn="just"/>
            <a:r>
              <a:rPr lang="zh-CN" altLang="en-US" sz="2400" b="1">
                <a:solidFill>
                  <a:srgbClr val="333333"/>
                </a:solidFill>
                <a:latin typeface="宋体" panose="02010600030101010101" pitchFamily="2" charset="-122"/>
              </a:rPr>
              <a:t>    你们好！我是你们的高三学姐。</a:t>
            </a:r>
          </a:p>
          <a:p>
            <a:pPr algn="just"/>
            <a:r>
              <a:rPr lang="zh-CN" altLang="en-US" sz="2400" b="1">
                <a:solidFill>
                  <a:srgbClr val="333333"/>
                </a:solidFill>
                <a:latin typeface="宋体" panose="02010600030101010101" pitchFamily="2" charset="-122"/>
              </a:rPr>
              <a:t>    凤凰花开，骊歌唱响，你们即将踏入高中的大门，而我则即将从母校毕业。站在高中的终点，对镜自视，庆幸镜中之人长成了自己理想中的模样，无悔三年的高中时光。而这一切，得益于初入高中大门时，师兄师姐分享的经验：“要走好高中，甚至以后的路，就要不断寻找‘镜子’对自己进行审视，为自己画好像。”今天，我也想把这句话分享给你们</a:t>
            </a:r>
            <a:r>
              <a:rPr lang="zh-CN" altLang="en-US" sz="2400" b="1" smtClean="0">
                <a:solidFill>
                  <a:srgbClr val="333333"/>
                </a:solidFill>
                <a:latin typeface="宋体" panose="02010600030101010101" pitchFamily="2" charset="-122"/>
              </a:rPr>
              <a:t>。</a:t>
            </a:r>
            <a:r>
              <a:rPr lang="zh-CN" altLang="zh-CN" sz="2400" b="1" kern="100" smtClean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【</a:t>
            </a:r>
            <a:r>
              <a:rPr lang="zh-CN" altLang="en-US" sz="2400" b="1" kern="100" smtClean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为后文从“学生”角度写“树人”（“立德”的必要性）做伏笔</a:t>
            </a:r>
            <a:r>
              <a:rPr lang="zh-CN" altLang="zh-CN" sz="2400" b="1" kern="100" smtClean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】</a:t>
            </a:r>
            <a:endParaRPr lang="en-US" altLang="zh-CN" sz="2400" b="1" kern="100">
              <a:solidFill>
                <a:srgbClr val="FF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zh-CN" altLang="en-US" sz="2400" b="1" smtClean="0">
                <a:solidFill>
                  <a:srgbClr val="333333"/>
                </a:solidFill>
                <a:latin typeface="宋体" panose="02010600030101010101" pitchFamily="2" charset="-122"/>
              </a:rPr>
              <a:t>    对</a:t>
            </a:r>
            <a:r>
              <a:rPr lang="zh-CN" altLang="en-US" sz="2400" b="1">
                <a:solidFill>
                  <a:srgbClr val="333333"/>
                </a:solidFill>
                <a:latin typeface="宋体" panose="02010600030101010101" pitchFamily="2" charset="-122"/>
              </a:rPr>
              <a:t>镜画好自画像，第一笔应该是以熟悉自己的人为镜，画好当下自己的模样</a:t>
            </a:r>
            <a:r>
              <a:rPr lang="zh-CN" altLang="en-US" sz="2400" b="1" smtClean="0">
                <a:solidFill>
                  <a:srgbClr val="333333"/>
                </a:solidFill>
                <a:latin typeface="宋体" panose="02010600030101010101" pitchFamily="2" charset="-122"/>
              </a:rPr>
              <a:t>。</a:t>
            </a:r>
            <a:r>
              <a:rPr lang="en-US" altLang="zh-CN" sz="2400" b="1" smtClean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</a:rPr>
              <a:t>围绕材料谈“立德”</a:t>
            </a:r>
            <a:r>
              <a:rPr lang="en-US" altLang="zh-CN" sz="2400" b="1" smtClean="0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2400" b="1" smtClean="0">
                <a:solidFill>
                  <a:srgbClr val="333333"/>
                </a:solidFill>
                <a:latin typeface="宋体" panose="02010600030101010101" pitchFamily="2" charset="-122"/>
              </a:rPr>
              <a:t>夜</a:t>
            </a:r>
            <a:r>
              <a:rPr lang="zh-CN" altLang="en-US" sz="2400" b="1">
                <a:solidFill>
                  <a:srgbClr val="333333"/>
                </a:solidFill>
                <a:latin typeface="宋体" panose="02010600030101010101" pitchFamily="2" charset="-122"/>
              </a:rPr>
              <a:t>郎国王欠缺一面映照真实的镜子</a:t>
            </a:r>
            <a:r>
              <a:rPr lang="en-US" altLang="zh-CN" sz="2400" b="1">
                <a:solidFill>
                  <a:srgbClr val="333333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400" b="1">
                <a:solidFill>
                  <a:srgbClr val="333333"/>
                </a:solidFill>
                <a:latin typeface="宋体" panose="02010600030101010101" pitchFamily="2" charset="-122"/>
              </a:rPr>
              <a:t>部下之后一味迎合，溜须拍马，所以导致他不得自知而洋相百出；马谡忽视王平这面镜子，置王平的评价与建议不顾，看不清自己的现实，以致丢失街亭，误了大局又失了性命。荀子言：“君子博学而日参省乎己，则知明而行无过矣。”对内自省是出发的原点，是实现“博学”的基础</a:t>
            </a:r>
            <a:r>
              <a:rPr lang="zh-CN" altLang="en-US" sz="2400" b="1" smtClean="0">
                <a:solidFill>
                  <a:srgbClr val="333333"/>
                </a:solidFill>
                <a:latin typeface="宋体" panose="02010600030101010101" pitchFamily="2" charset="-122"/>
              </a:rPr>
              <a:t>。</a:t>
            </a:r>
            <a:r>
              <a:rPr lang="en-US" altLang="zh-CN" sz="2400" b="1" smtClean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400" b="1">
                <a:solidFill>
                  <a:srgbClr val="FF0000"/>
                </a:solidFill>
              </a:rPr>
              <a:t>从普适意义上谈“树人” </a:t>
            </a:r>
            <a:r>
              <a:rPr lang="en-US" altLang="zh-CN" sz="2400" b="1" smtClean="0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2400" b="1" smtClean="0">
                <a:solidFill>
                  <a:srgbClr val="333333"/>
                </a:solidFill>
                <a:latin typeface="宋体" panose="02010600030101010101" pitchFamily="2" charset="-122"/>
              </a:rPr>
              <a:t>所以</a:t>
            </a:r>
            <a:r>
              <a:rPr lang="zh-CN" altLang="en-US" sz="2400" b="1">
                <a:solidFill>
                  <a:srgbClr val="333333"/>
                </a:solidFill>
                <a:latin typeface="宋体" panose="02010600030101010101" pitchFamily="2" charset="-122"/>
              </a:rPr>
              <a:t>我们必须先画好当下的自画像。而当局者迷旁观者清，我们可以多借助熟悉我们的镜子</a:t>
            </a:r>
            <a:r>
              <a:rPr lang="en-US" altLang="zh-CN" sz="2400" b="1">
                <a:solidFill>
                  <a:srgbClr val="333333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400" b="1">
                <a:solidFill>
                  <a:srgbClr val="333333"/>
                </a:solidFill>
                <a:latin typeface="宋体" panose="02010600030101010101" pitchFamily="2" charset="-122"/>
              </a:rPr>
              <a:t>父母、师长、朋友、同学对我们的评价，明确“我是怎样的人”</a:t>
            </a:r>
            <a:r>
              <a:rPr lang="zh-CN" altLang="en-US" sz="2400" b="1" smtClean="0">
                <a:solidFill>
                  <a:srgbClr val="333333"/>
                </a:solidFill>
                <a:latin typeface="宋体" panose="02010600030101010101" pitchFamily="2" charset="-122"/>
              </a:rPr>
              <a:t>。</a:t>
            </a:r>
            <a:r>
              <a:rPr lang="en-US" altLang="zh-CN" sz="2400" b="1" kern="10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【</a:t>
            </a:r>
            <a:r>
              <a:rPr lang="zh-CN" altLang="en-US" sz="2400" b="1" kern="10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结合学生的实际，从“学生”角度写“树人”</a:t>
            </a:r>
            <a:r>
              <a:rPr lang="en-US" altLang="zh-CN" sz="2400" b="1" kern="10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】</a:t>
            </a:r>
            <a:endParaRPr lang="zh-CN" altLang="en-US" sz="2400" b="1">
              <a:solidFill>
                <a:srgbClr val="333333"/>
              </a:solidFill>
              <a:latin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799380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4043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例解</a:t>
            </a:r>
            <a:r>
              <a:rPr lang="en-US" altLang="zh-CN" sz="2400" b="1"/>
              <a:t>4</a:t>
            </a:r>
            <a:r>
              <a:rPr lang="zh-CN" altLang="en-US" sz="2400" b="1"/>
              <a:t>：</a:t>
            </a:r>
            <a:r>
              <a:rPr lang="en-US" altLang="zh-CN" sz="2400" b="1"/>
              <a:t>2020</a:t>
            </a:r>
            <a:r>
              <a:rPr lang="zh-CN" altLang="en-US" sz="2400" b="1"/>
              <a:t>年高考全国卷</a:t>
            </a:r>
            <a:r>
              <a:rPr lang="en-US" altLang="zh-CN" sz="2400" b="1"/>
              <a:t>3</a:t>
            </a:r>
            <a:endParaRPr lang="zh-CN" altLang="en-US" sz="2400" b="1"/>
          </a:p>
        </p:txBody>
      </p:sp>
      <p:sp>
        <p:nvSpPr>
          <p:cNvPr id="5" name="矩形 4"/>
          <p:cNvSpPr/>
          <p:nvPr/>
        </p:nvSpPr>
        <p:spPr>
          <a:xfrm>
            <a:off x="437882" y="446812"/>
            <a:ext cx="11629623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solidFill>
                  <a:srgbClr val="333333"/>
                </a:solidFill>
                <a:latin typeface="-apple-system"/>
              </a:rPr>
              <a:t>    清楚</a:t>
            </a:r>
            <a:r>
              <a:rPr lang="zh-CN" altLang="en-US" sz="2400" b="1">
                <a:solidFill>
                  <a:srgbClr val="333333"/>
                </a:solidFill>
                <a:latin typeface="-apple-system"/>
              </a:rPr>
              <a:t>自己目前的位置，是为了到达更高的位置。所以画像的第二笔应该是以优秀的前辈为镜，参考他们的样子，在当前的自画像的基础上描上浓墨重彩的一笔</a:t>
            </a:r>
            <a:r>
              <a:rPr lang="zh-CN" altLang="en-US" sz="2400" b="1" smtClean="0">
                <a:solidFill>
                  <a:srgbClr val="333333"/>
                </a:solidFill>
                <a:latin typeface="-apple-system"/>
              </a:rPr>
              <a:t>。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 【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围绕材料谈“立德”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】 </a:t>
            </a:r>
            <a:r>
              <a:rPr lang="en-US" altLang="zh-CN" sz="2400" b="1" smtClean="0">
                <a:solidFill>
                  <a:srgbClr val="333333"/>
                </a:solidFill>
                <a:latin typeface="-apple-system"/>
              </a:rPr>
              <a:t>《</a:t>
            </a:r>
            <a:r>
              <a:rPr lang="zh-CN" altLang="en-US" sz="2400" b="1">
                <a:solidFill>
                  <a:srgbClr val="333333"/>
                </a:solidFill>
                <a:latin typeface="-apple-system"/>
              </a:rPr>
              <a:t>庄子</a:t>
            </a:r>
            <a:r>
              <a:rPr lang="en-US" altLang="zh-CN" sz="2400" b="1">
                <a:solidFill>
                  <a:srgbClr val="333333"/>
                </a:solidFill>
                <a:latin typeface="-apple-system"/>
              </a:rPr>
              <a:t>·</a:t>
            </a:r>
            <a:r>
              <a:rPr lang="zh-CN" altLang="en-US" sz="2400" b="1">
                <a:solidFill>
                  <a:srgbClr val="333333"/>
                </a:solidFill>
                <a:latin typeface="-apple-system"/>
              </a:rPr>
              <a:t>秋水</a:t>
            </a:r>
            <a:r>
              <a:rPr lang="en-US" altLang="zh-CN" sz="2400" b="1">
                <a:solidFill>
                  <a:srgbClr val="333333"/>
                </a:solidFill>
                <a:latin typeface="-apple-system"/>
              </a:rPr>
              <a:t>》</a:t>
            </a:r>
            <a:r>
              <a:rPr lang="zh-CN" altLang="en-US" sz="2400" b="1">
                <a:solidFill>
                  <a:srgbClr val="333333"/>
                </a:solidFill>
                <a:latin typeface="-apple-system"/>
              </a:rPr>
              <a:t>中的河伯若非看到浩瀚的大海，只会满足于自己的现状，贻笑大方。我们现在踏入高中的大门，是为了三年，甚至更久的以后遇见更美好的自己</a:t>
            </a:r>
            <a:r>
              <a:rPr lang="zh-CN" altLang="en-US" sz="2400" b="1" smtClean="0">
                <a:solidFill>
                  <a:srgbClr val="333333"/>
                </a:solidFill>
                <a:latin typeface="-apple-system"/>
              </a:rPr>
              <a:t>。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 【</a:t>
            </a:r>
            <a:r>
              <a:rPr lang="zh-CN" altLang="en-US" sz="2400" b="1">
                <a:solidFill>
                  <a:srgbClr val="FF0000"/>
                </a:solidFill>
              </a:rPr>
              <a:t>从普适意义上谈“树人” 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2400" b="1" smtClean="0">
                <a:solidFill>
                  <a:srgbClr val="333333"/>
                </a:solidFill>
                <a:latin typeface="-apple-system"/>
              </a:rPr>
              <a:t>三年后</a:t>
            </a:r>
            <a:r>
              <a:rPr lang="zh-CN" altLang="en-US" sz="2400" b="1">
                <a:solidFill>
                  <a:srgbClr val="333333"/>
                </a:solidFill>
                <a:latin typeface="-apple-system"/>
              </a:rPr>
              <a:t>的我们可以像师兄师姐那样，有的考上专科，有的考上本科；多年之后，有人成为医生，有人当了老师，有人做了律师</a:t>
            </a:r>
            <a:r>
              <a:rPr lang="en-US" altLang="zh-CN" sz="2400" b="1">
                <a:solidFill>
                  <a:srgbClr val="333333"/>
                </a:solidFill>
                <a:latin typeface="-apple-system"/>
              </a:rPr>
              <a:t>……</a:t>
            </a:r>
            <a:r>
              <a:rPr lang="zh-CN" altLang="en-US" sz="2400" b="1">
                <a:solidFill>
                  <a:srgbClr val="333333"/>
                </a:solidFill>
                <a:latin typeface="-apple-system"/>
              </a:rPr>
              <a:t>过上我们想过的生活。这是我们美好的样子</a:t>
            </a:r>
            <a:r>
              <a:rPr lang="zh-CN" altLang="en-US" sz="2400" b="1" smtClean="0">
                <a:solidFill>
                  <a:srgbClr val="333333"/>
                </a:solidFill>
                <a:latin typeface="-apple-system"/>
              </a:rPr>
              <a:t>。</a:t>
            </a:r>
            <a:r>
              <a:rPr lang="en-US" altLang="zh-CN" sz="2400" b="1" kern="10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【</a:t>
            </a:r>
            <a:r>
              <a:rPr lang="zh-CN" altLang="en-US" sz="2400" b="1" kern="10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结合学生的实际，从“学生”角度写“树人”</a:t>
            </a:r>
            <a:r>
              <a:rPr lang="en-US" altLang="zh-CN" sz="2400" b="1" kern="100" smtClean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】</a:t>
            </a:r>
            <a:endParaRPr lang="zh-CN" altLang="en-US" sz="2400" b="1">
              <a:solidFill>
                <a:srgbClr val="333333"/>
              </a:solidFill>
              <a:latin typeface="-apple-system"/>
            </a:endParaRPr>
          </a:p>
          <a:p>
            <a:r>
              <a:rPr lang="zh-CN" altLang="en-US" sz="2400" b="1" smtClean="0">
                <a:solidFill>
                  <a:srgbClr val="333333"/>
                </a:solidFill>
                <a:latin typeface="-apple-system"/>
              </a:rPr>
              <a:t>    每个人</a:t>
            </a:r>
            <a:r>
              <a:rPr lang="zh-CN" altLang="en-US" sz="2400" b="1">
                <a:solidFill>
                  <a:srgbClr val="333333"/>
                </a:solidFill>
                <a:latin typeface="-apple-system"/>
              </a:rPr>
              <a:t>对美好的定义不同，画出来的自画像也会不同。只是，就像球王贝利认为踢得最好的球永远是“下一个”一样，画“好”自画像也是一个永不停止的过程</a:t>
            </a:r>
            <a:r>
              <a:rPr lang="zh-CN" altLang="en-US" sz="2400" b="1" smtClean="0">
                <a:solidFill>
                  <a:srgbClr val="333333"/>
                </a:solidFill>
                <a:latin typeface="-apple-system"/>
              </a:rPr>
              <a:t>。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 【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围绕材料谈“立德”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2400" b="1" smtClean="0">
                <a:solidFill>
                  <a:srgbClr val="333333"/>
                </a:solidFill>
                <a:latin typeface="-apple-system"/>
              </a:rPr>
              <a:t>在</a:t>
            </a:r>
            <a:r>
              <a:rPr lang="zh-CN" altLang="en-US" sz="2400" b="1">
                <a:solidFill>
                  <a:srgbClr val="333333"/>
                </a:solidFill>
                <a:latin typeface="-apple-system"/>
              </a:rPr>
              <a:t>不断行走的过程中，在看过许多镜子之后，我们会渐渐发现，那些相比更有意义的生活，永远是</a:t>
            </a:r>
            <a:r>
              <a:rPr lang="zh-CN" altLang="en-US" sz="2400" b="1">
                <a:solidFill>
                  <a:srgbClr val="00B0F0"/>
                </a:solidFill>
                <a:latin typeface="-apple-system"/>
              </a:rPr>
              <a:t>把个人投身于国家与时代的奋斗生活</a:t>
            </a:r>
            <a:r>
              <a:rPr lang="zh-CN" altLang="en-US" sz="2400" b="1">
                <a:solidFill>
                  <a:srgbClr val="333333"/>
                </a:solidFill>
                <a:latin typeface="-apple-system"/>
              </a:rPr>
              <a:t>，这些镜子里映照出的身影是如此美好。就像为抗击疫情奋战的钟南山院士，扛起中国粮食问题的袁隆平院士，守卫国家边境的李延年委员，他们会告诉我们什么样的生活才是更有意义的，他们会让我们的自画像更臻完美</a:t>
            </a:r>
            <a:r>
              <a:rPr lang="zh-CN" altLang="en-US" sz="2400" b="1" smtClean="0">
                <a:solidFill>
                  <a:srgbClr val="333333"/>
                </a:solidFill>
                <a:latin typeface="-apple-system"/>
              </a:rPr>
              <a:t>。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 【</a:t>
            </a:r>
            <a:r>
              <a:rPr lang="zh-CN" altLang="en-US" sz="2400" b="1">
                <a:solidFill>
                  <a:srgbClr val="FF0000"/>
                </a:solidFill>
              </a:rPr>
              <a:t>从普适意义上谈</a:t>
            </a:r>
            <a:r>
              <a:rPr lang="zh-CN" altLang="en-US" sz="2400" b="1" smtClean="0">
                <a:solidFill>
                  <a:srgbClr val="FF0000"/>
                </a:solidFill>
              </a:rPr>
              <a:t>“树人”</a:t>
            </a:r>
            <a:r>
              <a:rPr lang="en-US" altLang="zh-CN" sz="2400" b="1" smtClean="0">
                <a:solidFill>
                  <a:srgbClr val="FF0000"/>
                </a:solidFill>
              </a:rPr>
              <a:t>+</a:t>
            </a:r>
            <a:r>
              <a:rPr lang="zh-CN" altLang="en-US" sz="2400" b="1">
                <a:solidFill>
                  <a:srgbClr val="FF0000"/>
                </a:solidFill>
              </a:rPr>
              <a:t>从学生身份及青年人的使命责任（学生的未来使命）角度谈</a:t>
            </a:r>
            <a:r>
              <a:rPr lang="zh-CN" altLang="en-US" sz="2400" b="1" smtClean="0">
                <a:solidFill>
                  <a:srgbClr val="FF0000"/>
                </a:solidFill>
              </a:rPr>
              <a:t>“树人” </a:t>
            </a:r>
            <a:r>
              <a:rPr lang="en-US" altLang="zh-CN" sz="2400" b="1" smtClean="0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endParaRPr lang="zh-CN" altLang="en-US" sz="2400" b="1">
              <a:solidFill>
                <a:srgbClr val="333333"/>
              </a:solidFill>
              <a:latin typeface="-apple-system"/>
            </a:endParaRPr>
          </a:p>
        </p:txBody>
      </p:sp>
    </p:spTree>
    <p:extLst>
      <p:ext uri="{BB962C8B-B14F-4D97-AF65-F5344CB8AC3E}">
        <p14:creationId xmlns:p14="http://schemas.microsoft.com/office/powerpoint/2010/main" val="1732117384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347730" y="360608"/>
            <a:ext cx="11578107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/>
              <a:t>         高考命题都离不开</a:t>
            </a:r>
            <a:r>
              <a:rPr lang="zh-CN" altLang="en-US" sz="2400" b="1" smtClean="0">
                <a:solidFill>
                  <a:srgbClr val="FF0000"/>
                </a:solidFill>
              </a:rPr>
              <a:t>“立德树人”</a:t>
            </a:r>
            <a:r>
              <a:rPr lang="zh-CN" altLang="en-US" sz="2400" b="1" smtClean="0"/>
              <a:t>，作文自然也一样</a:t>
            </a:r>
            <a:r>
              <a:rPr lang="zh-CN" altLang="en-US" smtClean="0"/>
              <a:t>。</a:t>
            </a:r>
            <a:endParaRPr lang="en-US" altLang="zh-CN" smtClean="0"/>
          </a:p>
          <a:p>
            <a:endParaRPr lang="en-US" altLang="zh-CN"/>
          </a:p>
          <a:p>
            <a:r>
              <a:rPr lang="zh-CN" altLang="en-US" sz="2400" b="1" smtClean="0"/>
              <a:t>        “立德”就是要求我们学习并弘扬优秀传统文化、积极向上的精神品质。对于写作来说，通常就是给我们一段能反映“德”的先进人物的事迹，</a:t>
            </a:r>
            <a:r>
              <a:rPr lang="zh-CN" altLang="en-US" sz="2400" b="1" smtClean="0">
                <a:solidFill>
                  <a:srgbClr val="FF0000"/>
                </a:solidFill>
              </a:rPr>
              <a:t>所以我们首先要做的就是：充分挖掘并理解材料内涵，在作文中写出个人对“德”的理解（是什么，为什么，怎么样）。</a:t>
            </a:r>
            <a:endParaRPr lang="en-US" altLang="zh-CN" sz="2400" b="1" smtClean="0">
              <a:solidFill>
                <a:srgbClr val="FF0000"/>
              </a:solidFill>
            </a:endParaRPr>
          </a:p>
          <a:p>
            <a:endParaRPr lang="en-US" altLang="zh-CN" sz="2400" b="1"/>
          </a:p>
          <a:p>
            <a:r>
              <a:rPr lang="zh-CN" altLang="en-US" sz="2400" b="1" smtClean="0"/>
              <a:t>        “树人”之“人”包含两点：一是此“德”的普适性，也就是对所有人的意义，这一部分其实就是我们</a:t>
            </a:r>
            <a:r>
              <a:rPr lang="zh-CN" altLang="en-US" sz="2400" b="1" smtClean="0">
                <a:solidFill>
                  <a:srgbClr val="FF0000"/>
                </a:solidFill>
              </a:rPr>
              <a:t>通过联素材，由此及彼谈“德”的意义</a:t>
            </a:r>
            <a:r>
              <a:rPr lang="zh-CN" altLang="en-US" sz="2400" b="1" smtClean="0"/>
              <a:t>；</a:t>
            </a:r>
            <a:endParaRPr lang="en-US" altLang="zh-CN" sz="2400" b="1" smtClean="0"/>
          </a:p>
          <a:p>
            <a:r>
              <a:rPr lang="en-US" altLang="zh-CN" sz="2400" b="1"/>
              <a:t> </a:t>
            </a:r>
            <a:r>
              <a:rPr lang="en-US" altLang="zh-CN" sz="2400" b="1" smtClean="0"/>
              <a:t>        </a:t>
            </a:r>
            <a:r>
              <a:rPr lang="zh-CN" altLang="en-US" sz="2400" b="1" smtClean="0"/>
              <a:t>二是此“德”对于青年学子的意义，这是</a:t>
            </a:r>
            <a:r>
              <a:rPr lang="zh-CN" altLang="en-US" sz="2400" b="1" smtClean="0">
                <a:solidFill>
                  <a:srgbClr val="FF0000"/>
                </a:solidFill>
              </a:rPr>
              <a:t>从自身出发去谈立此“德”的必要性以及如何“立德”。</a:t>
            </a:r>
            <a:r>
              <a:rPr lang="zh-CN" altLang="en-US" sz="2400" b="1" smtClean="0"/>
              <a:t>这是命题者重点要考的，因为这是我们的育人目标，于这一点上我们应该写出青年学子的责任与担当。而这一点也恰恰是我们文章升格的关键，我们应该</a:t>
            </a:r>
            <a:r>
              <a:rPr lang="zh-CN" altLang="en-US" sz="2400" b="1" smtClean="0">
                <a:solidFill>
                  <a:srgbClr val="FF0000"/>
                </a:solidFill>
              </a:rPr>
              <a:t>遵循“从个人到家国”的角度</a:t>
            </a:r>
            <a:r>
              <a:rPr lang="zh-CN" altLang="en-US" sz="2400" b="1" smtClean="0"/>
              <a:t>进行写作：</a:t>
            </a:r>
            <a:r>
              <a:rPr lang="zh-CN" altLang="en-US" sz="2400" b="1" u="sng" smtClean="0">
                <a:solidFill>
                  <a:srgbClr val="00B0F0"/>
                </a:solidFill>
              </a:rPr>
              <a:t>“个人”指针对当前的“学生”身份谈“立德”的意义和做法，“家国”指针对未来的使命责任谈“立德”的意义和做法。</a:t>
            </a:r>
            <a:endParaRPr lang="en-US" altLang="zh-CN" sz="2400" b="1" u="sng" smtClean="0">
              <a:solidFill>
                <a:srgbClr val="00B0F0"/>
              </a:solidFill>
            </a:endParaRPr>
          </a:p>
          <a:p>
            <a:r>
              <a:rPr lang="en-US" altLang="zh-CN" sz="2400" b="1"/>
              <a:t> </a:t>
            </a:r>
            <a:r>
              <a:rPr lang="en-US" altLang="zh-CN" sz="2400" b="1" smtClean="0"/>
              <a:t>         </a:t>
            </a:r>
            <a:r>
              <a:rPr lang="zh-CN" altLang="en-US" sz="2400" b="1" smtClean="0"/>
              <a:t>这样写，既是升格，也是“情境”的要求。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2271961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40568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例解</a:t>
            </a:r>
            <a:r>
              <a:rPr lang="en-US" altLang="zh-CN" sz="2400" b="1"/>
              <a:t>4</a:t>
            </a:r>
            <a:r>
              <a:rPr lang="zh-CN" altLang="en-US" sz="2400" b="1"/>
              <a:t>：</a:t>
            </a:r>
            <a:r>
              <a:rPr lang="en-US" altLang="zh-CN" sz="2400" b="1"/>
              <a:t>2020</a:t>
            </a:r>
            <a:r>
              <a:rPr lang="zh-CN" altLang="en-US" sz="2400" b="1"/>
              <a:t>年高考全国卷</a:t>
            </a:r>
            <a:r>
              <a:rPr lang="en-US" altLang="zh-CN" sz="2400" b="1"/>
              <a:t>3</a:t>
            </a:r>
            <a:endParaRPr lang="zh-CN" altLang="en-US" sz="2400" b="1"/>
          </a:p>
        </p:txBody>
      </p:sp>
      <p:sp>
        <p:nvSpPr>
          <p:cNvPr id="5" name="矩形 4"/>
          <p:cNvSpPr/>
          <p:nvPr/>
        </p:nvSpPr>
        <p:spPr>
          <a:xfrm>
            <a:off x="437882" y="446812"/>
            <a:ext cx="1162962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solidFill>
                  <a:srgbClr val="333333"/>
                </a:solidFill>
                <a:latin typeface="-apple-system"/>
              </a:rPr>
              <a:t>    亲爱的</a:t>
            </a:r>
            <a:r>
              <a:rPr lang="zh-CN" altLang="en-US" sz="2400" b="1">
                <a:solidFill>
                  <a:srgbClr val="333333"/>
                </a:solidFill>
                <a:latin typeface="-apple-system"/>
              </a:rPr>
              <a:t>学弟学妹们，画家以笔作画，而我们画好自画像的笔则是我们的行动。临镜对照之时，除了看到镜子的荣光，更应看到达到荣光的一举一动。然后以此作笔，方能画好自己的画像。愿你们学有所成，三年后，都能遇见美好的自己，成为将来学弟学弟们的镜子</a:t>
            </a:r>
            <a:r>
              <a:rPr lang="zh-CN" altLang="en-US" sz="2400" b="1" smtClean="0">
                <a:solidFill>
                  <a:srgbClr val="333333"/>
                </a:solidFill>
                <a:latin typeface="-apple-system"/>
              </a:rPr>
              <a:t>。</a:t>
            </a:r>
            <a:r>
              <a:rPr lang="en-US" altLang="zh-CN" sz="2400" b="1" smtClean="0">
                <a:solidFill>
                  <a:srgbClr val="FF0000"/>
                </a:solidFill>
                <a:latin typeface="-apple-system"/>
              </a:rPr>
              <a:t>【</a:t>
            </a:r>
            <a:r>
              <a:rPr lang="zh-CN" altLang="en-US" sz="2400" b="1" smtClean="0">
                <a:solidFill>
                  <a:srgbClr val="FF0000"/>
                </a:solidFill>
                <a:latin typeface="-apple-system"/>
              </a:rPr>
              <a:t>总结升华，再次由此及彼，由当下到未来，由个人到家国</a:t>
            </a:r>
            <a:r>
              <a:rPr lang="en-US" altLang="zh-CN" sz="2400" b="1" smtClean="0">
                <a:solidFill>
                  <a:srgbClr val="FF0000"/>
                </a:solidFill>
                <a:latin typeface="-apple-system"/>
              </a:rPr>
              <a:t>】</a:t>
            </a:r>
            <a:endParaRPr lang="zh-CN" altLang="en-US" sz="2400" b="1">
              <a:solidFill>
                <a:srgbClr val="FF0000"/>
              </a:solidFill>
              <a:latin typeface="-apple-system"/>
            </a:endParaRPr>
          </a:p>
          <a:p>
            <a:pPr algn="r"/>
            <a:r>
              <a:rPr lang="zh-CN" altLang="en-US" sz="2400" b="1">
                <a:solidFill>
                  <a:srgbClr val="333333"/>
                </a:solidFill>
                <a:latin typeface="-apple-system"/>
              </a:rPr>
              <a:t>高三的一位学姐</a:t>
            </a:r>
          </a:p>
          <a:p>
            <a:pPr algn="r"/>
            <a:r>
              <a:rPr lang="en-US" altLang="zh-CN" sz="2400" b="1">
                <a:solidFill>
                  <a:srgbClr val="333333"/>
                </a:solidFill>
                <a:latin typeface="-apple-system"/>
              </a:rPr>
              <a:t>2020.9.12</a:t>
            </a:r>
          </a:p>
          <a:p>
            <a:pPr algn="just"/>
            <a:endParaRPr lang="en-US" altLang="zh-CN" sz="2400" b="1" smtClean="0">
              <a:solidFill>
                <a:srgbClr val="333333"/>
              </a:solidFill>
              <a:latin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814455"/>
      </p:ext>
    </p:ext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837127" y="579549"/>
            <a:ext cx="10573555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/>
              <a:t>小结</a:t>
            </a:r>
            <a:endParaRPr lang="en-US" altLang="zh-CN" sz="2400" b="1" smtClean="0"/>
          </a:p>
          <a:p>
            <a:r>
              <a:rPr lang="en-US" altLang="zh-CN" sz="2400" b="1"/>
              <a:t> </a:t>
            </a:r>
            <a:r>
              <a:rPr lang="en-US" altLang="zh-CN" sz="2400" b="1" smtClean="0"/>
              <a:t>       </a:t>
            </a:r>
            <a:r>
              <a:rPr lang="zh-CN" altLang="en-US" sz="2400" b="1" smtClean="0"/>
              <a:t>针对我们的目前“立德树人”方向下的写作，我们可以这样做：</a:t>
            </a:r>
            <a:endParaRPr lang="en-US" altLang="zh-CN" sz="2400" b="1" smtClean="0"/>
          </a:p>
          <a:p>
            <a:r>
              <a:rPr lang="en-US" altLang="zh-CN" sz="2400" b="1"/>
              <a:t> </a:t>
            </a:r>
            <a:r>
              <a:rPr lang="en-US" altLang="zh-CN" sz="2400" b="1" smtClean="0"/>
              <a:t>       1</a:t>
            </a:r>
            <a:r>
              <a:rPr lang="zh-CN" altLang="en-US" sz="2400" b="1" smtClean="0"/>
              <a:t>、“立德”：围绕材料分析“立德”的内涵、意义、做法；</a:t>
            </a:r>
            <a:endParaRPr lang="en-US" altLang="zh-CN" sz="2400" b="1" smtClean="0"/>
          </a:p>
          <a:p>
            <a:r>
              <a:rPr lang="en-US" altLang="zh-CN" sz="2400" b="1"/>
              <a:t> </a:t>
            </a:r>
            <a:r>
              <a:rPr lang="en-US" altLang="zh-CN" sz="2400" b="1" smtClean="0"/>
              <a:t>       2</a:t>
            </a:r>
            <a:r>
              <a:rPr lang="zh-CN" altLang="en-US" sz="2400" b="1" smtClean="0"/>
              <a:t>、“树人”：</a:t>
            </a:r>
            <a:endParaRPr lang="en-US" altLang="zh-CN" sz="2400" b="1" smtClean="0"/>
          </a:p>
          <a:p>
            <a:r>
              <a:rPr lang="en-US" altLang="zh-CN" sz="2400" b="1"/>
              <a:t> </a:t>
            </a:r>
            <a:r>
              <a:rPr lang="en-US" altLang="zh-CN" sz="2400" b="1" smtClean="0"/>
              <a:t>           </a:t>
            </a:r>
            <a:r>
              <a:rPr lang="zh-CN" altLang="en-US" sz="2400" b="1" smtClean="0"/>
              <a:t>①由此及彼，从材料到其他人，谈古论今，放眼中外，联素材证明       “立德”的普适意义；</a:t>
            </a:r>
            <a:endParaRPr lang="en-US" altLang="zh-CN" sz="2400" b="1" smtClean="0"/>
          </a:p>
          <a:p>
            <a:r>
              <a:rPr lang="en-US" altLang="zh-CN" sz="2400" b="1" smtClean="0"/>
              <a:t>            </a:t>
            </a:r>
            <a:r>
              <a:rPr lang="zh-CN" altLang="en-US" sz="2400" b="1"/>
              <a:t>②由一般到特殊。这又分成两部分</a:t>
            </a:r>
            <a:r>
              <a:rPr lang="zh-CN" altLang="en-US" sz="2400" b="1" smtClean="0"/>
              <a:t>：一是对</a:t>
            </a:r>
            <a:r>
              <a:rPr lang="zh-CN" altLang="en-US" sz="2400" b="1"/>
              <a:t>当前的“学生”身份谈“立德”的意义和做法</a:t>
            </a:r>
            <a:r>
              <a:rPr lang="zh-CN" altLang="en-US" sz="2400" b="1" smtClean="0"/>
              <a:t>，二是对青年人</a:t>
            </a:r>
            <a:r>
              <a:rPr lang="zh-CN" altLang="en-US" sz="2400" b="1"/>
              <a:t>未来的</a:t>
            </a:r>
            <a:r>
              <a:rPr lang="zh-CN" altLang="en-US" sz="2400" b="1" smtClean="0"/>
              <a:t>使命</a:t>
            </a:r>
            <a:r>
              <a:rPr lang="zh-CN" altLang="en-US" sz="2400" b="1"/>
              <a:t>责任谈“立德”的意义和做法</a:t>
            </a:r>
            <a:r>
              <a:rPr lang="zh-CN" altLang="en-US" sz="2400" b="1" smtClean="0"/>
              <a:t>。这两部分，既可以分开来写，也可以合并起来在文章后尾写成一段。</a:t>
            </a:r>
            <a:endParaRPr lang="zh-CN" altLang="en-US" sz="2400" b="1"/>
          </a:p>
          <a:p>
            <a:endParaRPr lang="en-US" altLang="zh-CN" sz="2400" b="1" smtClean="0"/>
          </a:p>
          <a:p>
            <a:r>
              <a:rPr lang="en-US" altLang="zh-CN" sz="2400" b="1" smtClean="0"/>
              <a:t>        </a:t>
            </a:r>
            <a:r>
              <a:rPr lang="zh-CN" altLang="en-US" sz="2400" b="1" smtClean="0"/>
              <a:t>这样写作，既可以写出内涵，保证在题意之内写作，又可以使文章素材丰富，还可以实现文章升华，跳出个人的局限，写出大气、写出担当。这是命题者和阅卷者希望看到的。</a:t>
            </a:r>
            <a:endParaRPr lang="en-US" altLang="zh-CN" sz="2400" b="1" smtClean="0"/>
          </a:p>
          <a:p>
            <a:r>
              <a:rPr lang="en-US" altLang="zh-CN" smtClean="0"/>
              <a:t>          </a:t>
            </a:r>
            <a:endParaRPr lang="zh-CN" altLang="en-US"/>
          </a:p>
        </p:txBody>
      </p:sp>
      <p:pic>
        <p:nvPicPr>
          <p:cNvPr id="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687300" y="11442700"/>
            <a:ext cx="317500" cy="2413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897585535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3031" y="128788"/>
            <a:ext cx="3837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/>
              <a:t>例解</a:t>
            </a:r>
            <a:r>
              <a:rPr lang="en-US" altLang="zh-CN" sz="2400" b="1" smtClean="0"/>
              <a:t>1</a:t>
            </a:r>
            <a:r>
              <a:rPr lang="zh-CN" altLang="en-US" sz="2400" b="1" smtClean="0"/>
              <a:t>：</a:t>
            </a:r>
            <a:r>
              <a:rPr lang="en-US" altLang="zh-CN" sz="2400" b="1" smtClean="0"/>
              <a:t>2021</a:t>
            </a:r>
            <a:r>
              <a:rPr lang="zh-CN" altLang="en-US" sz="2400" b="1" smtClean="0"/>
              <a:t>年深圳一模</a:t>
            </a:r>
            <a:endParaRPr lang="zh-CN" altLang="en-US" sz="2400" b="1"/>
          </a:p>
        </p:txBody>
      </p:sp>
      <p:sp>
        <p:nvSpPr>
          <p:cNvPr id="3" name="矩形 2"/>
          <p:cNvSpPr/>
          <p:nvPr/>
        </p:nvSpPr>
        <p:spPr>
          <a:xfrm>
            <a:off x="103031" y="590453"/>
            <a:ext cx="11977352" cy="4154984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>
              <a:spcAft>
                <a:spcPct val="0"/>
              </a:spcAft>
            </a:pPr>
            <a:r>
              <a:rPr lang="en-US" altLang="zh-CN" sz="2400" b="1" kern="100" smtClean="0">
                <a:latin typeface="Calibri" panose="020f0502020204030204" pitchFamily="34" charset="0"/>
                <a:cs typeface="宋体" panose="02010600030101010101" pitchFamily="2" charset="-122"/>
              </a:rPr>
              <a:t>23.</a:t>
            </a:r>
            <a:r>
              <a:rPr lang="zh-CN" altLang="zh-CN" sz="2400" b="1" kern="100" smtClean="0">
                <a:latin typeface="Calibri" panose="020f0502020204030204" pitchFamily="34" charset="0"/>
                <a:cs typeface="宋体" panose="02010600030101010101" pitchFamily="2" charset="-122"/>
              </a:rPr>
              <a:t>阅读下面的材料，根据要求写作。（</a:t>
            </a:r>
            <a:r>
              <a:rPr lang="en-US" altLang="zh-CN" sz="2400" b="1" kern="100" smtClean="0">
                <a:latin typeface="Calibri" panose="020f0502020204030204" pitchFamily="34" charset="0"/>
                <a:cs typeface="宋体" panose="02010600030101010101" pitchFamily="2" charset="-122"/>
              </a:rPr>
              <a:t>60</a:t>
            </a:r>
            <a:r>
              <a:rPr lang="zh-CN" altLang="zh-CN" sz="2400" b="1" kern="100" smtClean="0">
                <a:latin typeface="Calibri" panose="020f0502020204030204" pitchFamily="34" charset="0"/>
                <a:cs typeface="宋体" panose="02010600030101010101" pitchFamily="2" charset="-122"/>
              </a:rPr>
              <a:t>分）</a:t>
            </a:r>
          </a:p>
          <a:p>
            <a:pPr indent="266700" algn="just">
              <a:spcAft>
                <a:spcPct val="0"/>
              </a:spcAft>
            </a:pPr>
            <a:r>
              <a:rPr lang="en-US" altLang="zh-CN" sz="2400" b="1" kern="100" smtClean="0">
                <a:effectLst/>
                <a:latin typeface="Calibri" panose="020f0502020204030204" pitchFamily="34" charset="0"/>
                <a:ea typeface="楷体" panose="02010609060101010101" pitchFamily="49" charset="-122"/>
                <a:cs typeface="宋体" panose="02010600030101010101" pitchFamily="2" charset="-122"/>
              </a:rPr>
              <a:t>      </a:t>
            </a:r>
            <a:r>
              <a:rPr lang="zh-CN" altLang="zh-CN" sz="2400" b="1" kern="100" smtClean="0">
                <a:effectLst/>
                <a:latin typeface="Calibri" panose="020f0502020204030204" pitchFamily="34" charset="0"/>
                <a:ea typeface="楷体" panose="02010609060101010101" pitchFamily="49" charset="-122"/>
                <a:cs typeface="宋体" panose="02010600030101010101" pitchFamily="2" charset="-122"/>
              </a:rPr>
              <a:t>孔子曾自述心志：“饭疏食饮水，曲肱而枕之，乐亦在其中矣。不义而富且贵，于我如浮云。”他又称赞颜回：“一箪食，一瓢饮，在陋巷，人不堪其忧，回也不改其乐。贤哉，回也！”孔子与颜回乐在何处，所乐何事，周敦颐也曾要求程颐、程颢好好参悟。</a:t>
            </a:r>
            <a:endParaRPr lang="zh-CN" altLang="zh-CN" sz="2400" b="1" kern="100" smtClean="0">
              <a:latin typeface="Calibri" panose="020f0502020204030204" pitchFamily="34" charset="0"/>
              <a:cs typeface="宋体" panose="02010600030101010101" pitchFamily="2" charset="-122"/>
            </a:endParaRPr>
          </a:p>
          <a:p>
            <a:pPr indent="266700" algn="just">
              <a:spcAft>
                <a:spcPct val="0"/>
              </a:spcAft>
            </a:pPr>
            <a:r>
              <a:rPr lang="en-US" altLang="zh-CN" sz="2400" b="1" kern="100" smtClean="0">
                <a:effectLst/>
                <a:latin typeface="Calibri" panose="020f0502020204030204" pitchFamily="34" charset="0"/>
                <a:ea typeface="楷体" panose="02010609060101010101" pitchFamily="49" charset="-122"/>
                <a:cs typeface="宋体" panose="02010600030101010101" pitchFamily="2" charset="-122"/>
              </a:rPr>
              <a:t>      </a:t>
            </a:r>
            <a:r>
              <a:rPr lang="zh-CN" altLang="zh-CN" sz="2400" b="1" kern="100" smtClean="0">
                <a:effectLst/>
                <a:latin typeface="Calibri" panose="020f0502020204030204" pitchFamily="34" charset="0"/>
                <a:ea typeface="楷体" panose="02010609060101010101" pitchFamily="49" charset="-122"/>
                <a:cs typeface="宋体" panose="02010600030101010101" pitchFamily="2" charset="-122"/>
              </a:rPr>
              <a:t>作为儒家思想重要内容的“孔颜之乐”，千百年来，一直启迪与引导着无数人积极探索人生真谛，努力实现人生价值。它对生活在新时代、担当新使命的青年人，仍然有着重要意义。</a:t>
            </a:r>
            <a:endParaRPr lang="zh-CN" altLang="zh-CN" sz="2400" b="1" kern="100" smtClean="0">
              <a:latin typeface="Calibri" panose="020f0502020204030204" pitchFamily="34" charset="0"/>
              <a:cs typeface="宋体" panose="02010600030101010101" pitchFamily="2" charset="-122"/>
            </a:endParaRPr>
          </a:p>
          <a:p>
            <a:pPr indent="266700" algn="just">
              <a:spcAft>
                <a:spcPct val="0"/>
              </a:spcAft>
            </a:pPr>
            <a:r>
              <a:rPr lang="en-US" altLang="zh-CN" sz="2400" b="1" kern="100" smtClean="0">
                <a:latin typeface="Calibri" panose="020f0502020204030204" pitchFamily="34" charset="0"/>
                <a:cs typeface="宋体" panose="02010600030101010101" pitchFamily="2" charset="-122"/>
              </a:rPr>
              <a:t>      </a:t>
            </a:r>
            <a:r>
              <a:rPr lang="zh-CN" altLang="zh-CN" sz="2400" b="1" kern="100" smtClean="0">
                <a:latin typeface="Calibri" panose="020f0502020204030204" pitchFamily="34" charset="0"/>
                <a:cs typeface="宋体" panose="02010600030101010101" pitchFamily="2" charset="-122"/>
              </a:rPr>
              <a:t>语文老师计划在课堂上举行“品孔颜之乐，做幸福青年”主题交流会。请结合上述材料，写一篇发言稿，谈谈你的感受和思考。</a:t>
            </a:r>
          </a:p>
          <a:p>
            <a:pPr indent="266700" algn="just">
              <a:spcAft>
                <a:spcPct val="0"/>
              </a:spcAft>
            </a:pPr>
            <a:r>
              <a:rPr lang="en-US" altLang="zh-CN" sz="2400" b="1" kern="100" smtClean="0">
                <a:latin typeface="Calibri" panose="020f0502020204030204" pitchFamily="34" charset="0"/>
                <a:cs typeface="宋体" panose="02010600030101010101" pitchFamily="2" charset="-122"/>
              </a:rPr>
              <a:t>      </a:t>
            </a:r>
            <a:r>
              <a:rPr lang="zh-CN" altLang="zh-CN" sz="2400" b="1" kern="100" smtClean="0">
                <a:latin typeface="Calibri" panose="020f0502020204030204" pitchFamily="34" charset="0"/>
                <a:cs typeface="宋体" panose="02010600030101010101" pitchFamily="2" charset="-122"/>
              </a:rPr>
              <a:t>要求：选好角度，确定立意，自拟标题；不要套作，不得抄袭；不得泄露个人信息；不少于</a:t>
            </a:r>
            <a:r>
              <a:rPr lang="en-US" altLang="zh-CN" sz="2400" b="1" kern="100" smtClean="0">
                <a:latin typeface="Calibri" panose="020f0502020204030204" pitchFamily="34" charset="0"/>
                <a:cs typeface="宋体" panose="02010600030101010101" pitchFamily="2" charset="-122"/>
              </a:rPr>
              <a:t>800</a:t>
            </a:r>
            <a:r>
              <a:rPr lang="zh-CN" altLang="zh-CN" sz="2400" b="1" kern="100" smtClean="0">
                <a:latin typeface="Calibri" panose="020f0502020204030204" pitchFamily="34" charset="0"/>
                <a:cs typeface="宋体" panose="02010600030101010101" pitchFamily="2" charset="-122"/>
              </a:rPr>
              <a:t>字。</a:t>
            </a:r>
            <a:endParaRPr lang="zh-CN" altLang="zh-CN" sz="2400" b="1" kern="100">
              <a:latin typeface="Calibri" panose="020f0502020204030204" pitchFamily="34" charset="0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3639" y="4971245"/>
            <a:ext cx="113849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/>
              <a:t>立德：孔颜之乐</a:t>
            </a:r>
            <a:endParaRPr lang="en-US" altLang="zh-CN" sz="2400" b="1" smtClean="0"/>
          </a:p>
          <a:p>
            <a:r>
              <a:rPr lang="zh-CN" altLang="en-US" sz="2400" b="1" smtClean="0"/>
              <a:t>树人：①千百年来，一直启迪与引导着无数人积极探索人生真谛，努力实现人生价值；②它对生活在新时代、担当新使命的青年人，仍然有着重要意义。</a:t>
            </a:r>
            <a:endParaRPr lang="zh-CN" altLang="en-US" sz="2400" b="1"/>
          </a:p>
        </p:txBody>
      </p:sp>
    </p:spTree>
    <p:extLst>
      <p:ext uri="{BB962C8B-B14F-4D97-AF65-F5344CB8AC3E}">
        <p14:creationId xmlns:p14="http://schemas.microsoft.com/office/powerpoint/2010/main" val="2261439664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3031" y="128788"/>
            <a:ext cx="37863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/>
              <a:t>例解</a:t>
            </a:r>
            <a:r>
              <a:rPr lang="en-US" altLang="zh-CN" sz="2400" b="1" smtClean="0"/>
              <a:t>1</a:t>
            </a:r>
            <a:r>
              <a:rPr lang="zh-CN" altLang="en-US" sz="2400" b="1" smtClean="0"/>
              <a:t>：</a:t>
            </a:r>
            <a:r>
              <a:rPr lang="en-US" altLang="zh-CN" sz="2400" b="1" smtClean="0"/>
              <a:t>2021</a:t>
            </a:r>
            <a:r>
              <a:rPr lang="zh-CN" altLang="en-US" sz="2400" b="1" smtClean="0"/>
              <a:t>年深圳一模</a:t>
            </a:r>
            <a:endParaRPr lang="zh-CN" altLang="en-US" sz="2400" b="1"/>
          </a:p>
        </p:txBody>
      </p:sp>
      <p:sp>
        <p:nvSpPr>
          <p:cNvPr id="5" name="矩形 4"/>
          <p:cNvSpPr/>
          <p:nvPr/>
        </p:nvSpPr>
        <p:spPr>
          <a:xfrm>
            <a:off x="0" y="716082"/>
            <a:ext cx="121920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zh-CN" sz="2400" b="1" kern="100">
                <a:latin typeface="Calibri" panose="020f0502020204030204" pitchFamily="34" charset="0"/>
                <a:cs typeface="Times New Roman" panose="02020603050405020304" pitchFamily="18" charset="0"/>
              </a:rPr>
              <a:t>漫漫人生学孔颜，青年自可得幸福</a:t>
            </a:r>
          </a:p>
          <a:p>
            <a:pPr algn="ctr">
              <a:spcAft>
                <a:spcPct val="0"/>
              </a:spcAft>
            </a:pPr>
            <a:r>
              <a:rPr lang="zh-CN" altLang="en-US" sz="2400" b="1" kern="100" smtClean="0">
                <a:latin typeface="Calibri" panose="020f0502020204030204" pitchFamily="34" charset="0"/>
                <a:cs typeface="Times New Roman" panose="02020603050405020304" pitchFamily="18" charset="0"/>
              </a:rPr>
              <a:t>作者：石门高级中学</a:t>
            </a:r>
            <a:r>
              <a:rPr lang="en-US" altLang="zh-CN" sz="2400" b="1" kern="100" smtClean="0">
                <a:latin typeface="Calibri" panose="020f0502020204030204" pitchFamily="34" charset="0"/>
                <a:cs typeface="Times New Roman" panose="02020603050405020304" pitchFamily="18" charset="0"/>
              </a:rPr>
              <a:t>306</a:t>
            </a:r>
            <a:r>
              <a:rPr lang="zh-CN" altLang="en-US" sz="2400" b="1" kern="100" smtClean="0">
                <a:latin typeface="Calibri" panose="020f0502020204030204" pitchFamily="34" charset="0"/>
                <a:cs typeface="Times New Roman" panose="02020603050405020304" pitchFamily="18" charset="0"/>
              </a:rPr>
              <a:t> 钟子俊     </a:t>
            </a:r>
            <a:r>
              <a:rPr lang="zh-CN" altLang="zh-CN" sz="2400" b="1" kern="100" smtClean="0">
                <a:latin typeface="Calibri" panose="020f0502020204030204" pitchFamily="34" charset="0"/>
                <a:cs typeface="Times New Roman" panose="02020603050405020304" pitchFamily="18" charset="0"/>
              </a:rPr>
              <a:t>升格</a:t>
            </a:r>
            <a:r>
              <a:rPr lang="zh-CN" altLang="en-US" sz="2400" b="1" kern="100" smtClean="0">
                <a:latin typeface="Calibri" panose="020f0502020204030204" pitchFamily="34" charset="0"/>
                <a:cs typeface="Times New Roman" panose="02020603050405020304" pitchFamily="18" charset="0"/>
              </a:rPr>
              <a:t>：</a:t>
            </a:r>
            <a:r>
              <a:rPr lang="zh-CN" altLang="zh-CN" sz="2400" b="1" kern="100" smtClean="0">
                <a:latin typeface="Calibri" panose="020f0502020204030204" pitchFamily="34" charset="0"/>
                <a:cs typeface="Times New Roman" panose="02020603050405020304" pitchFamily="18" charset="0"/>
              </a:rPr>
              <a:t>黄健珊</a:t>
            </a:r>
            <a:endParaRPr lang="zh-CN" altLang="zh-CN" sz="2400" b="1" kern="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zh-CN" altLang="zh-CN" sz="2400" b="1" kern="100">
                <a:latin typeface="Calibri" panose="020f0502020204030204" pitchFamily="34" charset="0"/>
                <a:cs typeface="Times New Roman" panose="02020603050405020304" pitchFamily="18" charset="0"/>
              </a:rPr>
              <a:t>亲爱的同学们：</a:t>
            </a:r>
          </a:p>
          <a:p>
            <a:pPr indent="266700" algn="just">
              <a:spcAft>
                <a:spcPct val="0"/>
              </a:spcAft>
            </a:pPr>
            <a:r>
              <a:rPr lang="en-US" altLang="zh-CN" sz="2400" b="1" kern="100" smtClean="0">
                <a:latin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zh-CN" altLang="zh-CN" sz="2400" b="1" kern="100" smtClean="0">
                <a:latin typeface="Calibri" panose="020f0502020204030204" pitchFamily="34" charset="0"/>
                <a:cs typeface="Times New Roman" panose="02020603050405020304" pitchFamily="18" charset="0"/>
              </a:rPr>
              <a:t>大家</a:t>
            </a:r>
            <a:r>
              <a:rPr lang="zh-CN" altLang="zh-CN" sz="2400" b="1" kern="100">
                <a:latin typeface="Calibri" panose="020f0502020204030204" pitchFamily="34" charset="0"/>
                <a:cs typeface="Times New Roman" panose="02020603050405020304" pitchFamily="18" charset="0"/>
              </a:rPr>
              <a:t>好！很高兴能够在</a:t>
            </a:r>
            <a:r>
              <a:rPr lang="en-US" altLang="zh-CN" sz="2400" b="1" kern="100">
                <a:latin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zh-CN" altLang="zh-CN" sz="2400" b="1" kern="100">
                <a:latin typeface="Calibri" panose="020f0502020204030204" pitchFamily="34" charset="0"/>
                <a:cs typeface="Times New Roman" panose="02020603050405020304" pitchFamily="18" charset="0"/>
              </a:rPr>
              <a:t>品孔颜之乐，做幸福青年</a:t>
            </a:r>
            <a:r>
              <a:rPr lang="en-US" altLang="zh-CN" sz="2400" b="1" kern="100">
                <a:latin typeface="Calibri" panose="020f0502020204030204" pitchFamily="34" charset="0"/>
                <a:cs typeface="Times New Roman" panose="02020603050405020304" pitchFamily="18" charset="0"/>
              </a:rPr>
              <a:t>”</a:t>
            </a:r>
            <a:r>
              <a:rPr lang="zh-CN" altLang="zh-CN" sz="2400" b="1" kern="100">
                <a:latin typeface="Calibri" panose="020f0502020204030204" pitchFamily="34" charset="0"/>
                <a:cs typeface="Times New Roman" panose="02020603050405020304" pitchFamily="18" charset="0"/>
              </a:rPr>
              <a:t>的主题交流会上发表自己的见解。今天我发言的题目是《漫漫人生学孔颜，青年自可得幸福》。</a:t>
            </a:r>
          </a:p>
          <a:p>
            <a:pPr indent="266700" algn="just">
              <a:spcAft>
                <a:spcPct val="0"/>
              </a:spcAft>
            </a:pPr>
            <a:r>
              <a:rPr lang="en-US" altLang="zh-CN" sz="2400" b="1" kern="100" smtClean="0">
                <a:latin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zh-CN" altLang="zh-CN" sz="2400" b="1" kern="100" smtClean="0">
                <a:latin typeface="Calibri" panose="020f0502020204030204" pitchFamily="34" charset="0"/>
                <a:cs typeface="Times New Roman" panose="02020603050405020304" pitchFamily="18" charset="0"/>
              </a:rPr>
              <a:t>孔</a:t>
            </a:r>
            <a:r>
              <a:rPr lang="zh-CN" altLang="zh-CN" sz="2400" b="1" kern="100">
                <a:latin typeface="Calibri" panose="020f0502020204030204" pitchFamily="34" charset="0"/>
                <a:cs typeface="Times New Roman" panose="02020603050405020304" pitchFamily="18" charset="0"/>
              </a:rPr>
              <a:t>颜之乐是我等青年的</a:t>
            </a:r>
            <a:r>
              <a:rPr lang="zh-CN" altLang="zh-CN" sz="2400" b="1" kern="100" smtClean="0">
                <a:latin typeface="Calibri" panose="020f0502020204030204" pitchFamily="34" charset="0"/>
                <a:cs typeface="Times New Roman" panose="02020603050405020304" pitchFamily="18" charset="0"/>
              </a:rPr>
              <a:t>幸福</a:t>
            </a:r>
            <a:r>
              <a:rPr lang="zh-CN" altLang="zh-CN" sz="2400" b="1" kern="100">
                <a:latin typeface="Calibri" panose="020f0502020204030204" pitchFamily="34" charset="0"/>
                <a:cs typeface="Times New Roman" panose="02020603050405020304" pitchFamily="18" charset="0"/>
              </a:rPr>
              <a:t>指引。青春年少，意气风发，本应是幸福感满满。但刚刚我在台下跟其他同学交流，不少同学却表示感觉不到幸福。问他们原因，不外乎是学习环境不好：住宿条件差，饭堂饭菜不好吃；或者是学习太苦了，每天面对枯燥的知识。此时此刻，我忽然间就明白为何从古代的周敦颐，到今天我们的语文老师，都让我们去探究孔颜之乐。因为孔颜之乐能给我等迷失幸福的青年找到幸福的出口。</a:t>
            </a:r>
            <a:r>
              <a:rPr lang="zh-CN" altLang="zh-CN" sz="2400" b="1" kern="100" smtClean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【</a:t>
            </a:r>
            <a:r>
              <a:rPr lang="zh-CN" altLang="en-US" sz="2400" b="1" kern="100" smtClean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为后文从“学生”角度写“树人”做伏笔</a:t>
            </a:r>
            <a:r>
              <a:rPr lang="zh-CN" altLang="zh-CN" sz="2400" b="1" kern="100" smtClean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】</a:t>
            </a:r>
            <a:endParaRPr lang="en-US" altLang="zh-CN" sz="2400" b="1" kern="100" smtClean="0">
              <a:solidFill>
                <a:srgbClr val="FF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ct val="0"/>
              </a:spcAft>
            </a:pPr>
            <a:r>
              <a:rPr lang="en-US" altLang="zh-CN" sz="2400" b="1" smtClean="0"/>
              <a:t>     </a:t>
            </a:r>
            <a:r>
              <a:rPr lang="zh-CN" altLang="zh-CN" sz="2400" b="1" smtClean="0"/>
              <a:t>孔</a:t>
            </a:r>
            <a:r>
              <a:rPr lang="zh-CN" altLang="zh-CN" sz="2400" b="1"/>
              <a:t>颜乐在精神富足</a:t>
            </a:r>
            <a:r>
              <a:rPr lang="zh-CN" altLang="zh-CN" sz="2400" b="1" smtClean="0"/>
              <a:t>。孔子 </a:t>
            </a:r>
            <a:r>
              <a:rPr lang="en-US" altLang="zh-CN" sz="2400" b="1"/>
              <a:t>“</a:t>
            </a:r>
            <a:r>
              <a:rPr lang="zh-CN" altLang="zh-CN" sz="2400" b="1"/>
              <a:t>饭疏食饮水，曲肱而枕之</a:t>
            </a:r>
            <a:r>
              <a:rPr lang="en-US" altLang="zh-CN" sz="2400" b="1"/>
              <a:t>”</a:t>
            </a:r>
            <a:r>
              <a:rPr lang="zh-CN" altLang="zh-CN" sz="2400" b="1"/>
              <a:t>，依旧不觉得难受；颜回“一箪食，一瓢饮，在陋巷，人不堪其忧”但他</a:t>
            </a:r>
            <a:r>
              <a:rPr lang="en-US" altLang="zh-CN" sz="2400" b="1"/>
              <a:t>“</a:t>
            </a:r>
            <a:r>
              <a:rPr lang="zh-CN" altLang="zh-CN" sz="2400" b="1"/>
              <a:t>也不改其乐</a:t>
            </a:r>
            <a:r>
              <a:rPr lang="en-US" altLang="zh-CN" sz="2400" b="1"/>
              <a:t>”</a:t>
            </a:r>
            <a:r>
              <a:rPr lang="zh-CN" altLang="zh-CN" sz="2400" b="1"/>
              <a:t>。这是为何？皆是因为他们以精神富足为乐</a:t>
            </a:r>
            <a:r>
              <a:rPr lang="zh-CN" altLang="zh-CN" sz="2400" b="1" smtClean="0"/>
              <a:t>。</a:t>
            </a:r>
            <a:r>
              <a:rPr lang="en-US" altLang="zh-CN" sz="2400" b="1" smtClean="0">
                <a:solidFill>
                  <a:srgbClr val="FF0000"/>
                </a:solidFill>
              </a:rPr>
              <a:t>【</a:t>
            </a:r>
            <a:r>
              <a:rPr lang="zh-CN" altLang="en-US" sz="2400" b="1" smtClean="0">
                <a:solidFill>
                  <a:srgbClr val="FF0000"/>
                </a:solidFill>
              </a:rPr>
              <a:t>分析材料，谈“立德”</a:t>
            </a:r>
            <a:r>
              <a:rPr lang="en-US" altLang="zh-CN" sz="2400" b="1" smtClean="0">
                <a:solidFill>
                  <a:srgbClr val="FF0000"/>
                </a:solidFill>
              </a:rPr>
              <a:t>】</a:t>
            </a:r>
            <a:r>
              <a:rPr lang="zh-CN" altLang="zh-CN" sz="2400" b="1" smtClean="0"/>
              <a:t>就</a:t>
            </a:r>
            <a:r>
              <a:rPr lang="zh-CN" altLang="zh-CN" sz="2400" b="1"/>
              <a:t>像白芳礼老人一生资助了上百名大学生完成学业，学子的学业圆梦成为了他最好的精神安慰，所以哪怕靠蹬三轮车维持生计，住在简陋的房屋，他依然觉得幸福；就像孙中山总统一生从事革命，百姓幸福就是他心头最大的乐事</a:t>
            </a:r>
            <a:r>
              <a:rPr lang="zh-CN" altLang="zh-CN" sz="2400" b="1" smtClean="0"/>
              <a:t>，</a:t>
            </a:r>
            <a:endParaRPr lang="zh-CN" altLang="zh-CN" sz="2400" b="1" kern="100">
              <a:solidFill>
                <a:srgbClr val="FF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613032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3031" y="128788"/>
            <a:ext cx="37091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/>
              <a:t>例解</a:t>
            </a:r>
            <a:r>
              <a:rPr lang="en-US" altLang="zh-CN" sz="2400" b="1" smtClean="0"/>
              <a:t>1</a:t>
            </a:r>
            <a:r>
              <a:rPr lang="zh-CN" altLang="en-US" sz="2400" b="1" smtClean="0"/>
              <a:t>：</a:t>
            </a:r>
            <a:r>
              <a:rPr lang="en-US" altLang="zh-CN" sz="2400" b="1" smtClean="0"/>
              <a:t>2021</a:t>
            </a:r>
            <a:r>
              <a:rPr lang="zh-CN" altLang="en-US" sz="2400" b="1" smtClean="0"/>
              <a:t>年深圳一模</a:t>
            </a:r>
            <a:endParaRPr lang="zh-CN" altLang="en-US" sz="2400" b="1"/>
          </a:p>
        </p:txBody>
      </p:sp>
      <p:sp>
        <p:nvSpPr>
          <p:cNvPr id="5" name="矩形 4"/>
          <p:cNvSpPr/>
          <p:nvPr/>
        </p:nvSpPr>
        <p:spPr>
          <a:xfrm>
            <a:off x="0" y="716082"/>
            <a:ext cx="121920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ct val="0"/>
              </a:spcAft>
            </a:pPr>
            <a:r>
              <a:rPr lang="zh-CN" altLang="zh-CN" sz="2400" b="1" smtClean="0"/>
              <a:t>哪怕</a:t>
            </a:r>
            <a:r>
              <a:rPr lang="zh-CN" altLang="zh-CN" sz="2400" b="1"/>
              <a:t>为此当一个</a:t>
            </a:r>
            <a:r>
              <a:rPr lang="en-US" altLang="zh-CN" sz="2400" b="1"/>
              <a:t>“</a:t>
            </a:r>
            <a:r>
              <a:rPr lang="zh-CN" altLang="zh-CN" sz="2400" b="1"/>
              <a:t>布衣总统</a:t>
            </a:r>
            <a:r>
              <a:rPr lang="en-US" altLang="zh-CN" sz="2400" b="1"/>
              <a:t>”</a:t>
            </a:r>
            <a:r>
              <a:rPr lang="zh-CN" altLang="zh-CN" sz="2400" b="1"/>
              <a:t>他也甘之如饴</a:t>
            </a:r>
            <a:r>
              <a:rPr lang="zh-CN" altLang="zh-CN" sz="2400" b="1" smtClean="0"/>
              <a:t>。</a:t>
            </a:r>
            <a:r>
              <a:rPr lang="en-US" altLang="zh-CN" sz="2400" b="1" smtClean="0">
                <a:solidFill>
                  <a:srgbClr val="FF0000"/>
                </a:solidFill>
              </a:rPr>
              <a:t>【</a:t>
            </a:r>
            <a:r>
              <a:rPr lang="zh-CN" altLang="en-US" sz="2400" b="1" smtClean="0">
                <a:solidFill>
                  <a:srgbClr val="FF0000"/>
                </a:solidFill>
              </a:rPr>
              <a:t>联素材，从普适意义上谈“树人”</a:t>
            </a:r>
            <a:r>
              <a:rPr lang="en-US" altLang="zh-CN" sz="2400" b="1" smtClean="0">
                <a:solidFill>
                  <a:srgbClr val="FF0000"/>
                </a:solidFill>
              </a:rPr>
              <a:t>】</a:t>
            </a:r>
            <a:r>
              <a:rPr lang="zh-CN" altLang="zh-CN" sz="2400" b="1" smtClean="0"/>
              <a:t>一个人</a:t>
            </a:r>
            <a:r>
              <a:rPr lang="zh-CN" altLang="zh-CN" sz="2400" b="1"/>
              <a:t>如果以精神富足为乐，就不会纠缠于名利，不会被外在物质条件阻碍自己的快乐</a:t>
            </a:r>
            <a:r>
              <a:rPr lang="zh-CN" altLang="zh-CN" sz="2400" b="1" smtClean="0"/>
              <a:t>。</a:t>
            </a:r>
            <a:endParaRPr lang="en-US" altLang="zh-CN" sz="2400" b="1" smtClean="0"/>
          </a:p>
          <a:p>
            <a:pPr>
              <a:spcAft>
                <a:spcPct val="0"/>
              </a:spcAft>
            </a:pPr>
            <a:r>
              <a:rPr lang="zh-CN" altLang="en-US" sz="2400" b="1" kern="100" smtClean="0">
                <a:latin typeface="Calibri" panose="020f0502020204030204" pitchFamily="34" charset="0"/>
                <a:cs typeface="Times New Roman" panose="02020603050405020304" pitchFamily="18" charset="0"/>
              </a:rPr>
              <a:t>         所以，目前以学习为重的我们，如果能够学习孔颜以精神富足为乐，以知识充实自己的头脑，以获得知识为精神享受，那么自然不会为外在的学习环境而苦恼，在收获知识的同时也会收获满满的幸福。</a:t>
            </a:r>
            <a:r>
              <a:rPr lang="en-US" altLang="zh-CN" sz="2400" b="1" kern="100" smtClean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【</a:t>
            </a:r>
            <a:r>
              <a:rPr lang="zh-CN" altLang="en-US" sz="2400" b="1" kern="100" smtClean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结合学生的实际，从“学生”角度写“树人”</a:t>
            </a:r>
            <a:r>
              <a:rPr lang="en-US" altLang="zh-CN" sz="2400" b="1" kern="100" smtClean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】</a:t>
            </a:r>
          </a:p>
          <a:p>
            <a:r>
              <a:rPr lang="en-US" altLang="zh-CN" sz="2400" b="1" smtClean="0"/>
              <a:t>         </a:t>
            </a:r>
            <a:r>
              <a:rPr lang="zh-CN" altLang="zh-CN" sz="2400" b="1" smtClean="0"/>
              <a:t>孔</a:t>
            </a:r>
            <a:r>
              <a:rPr lang="zh-CN" altLang="zh-CN" sz="2400" b="1"/>
              <a:t>颜乐在守道不移。孔子认为“不义而富且贵，于我如浮云”，他把坚守</a:t>
            </a:r>
            <a:r>
              <a:rPr lang="en-US" altLang="zh-CN" sz="2400" b="1"/>
              <a:t>“</a:t>
            </a:r>
            <a:r>
              <a:rPr lang="zh-CN" altLang="zh-CN" sz="2400" b="1"/>
              <a:t>义</a:t>
            </a:r>
            <a:r>
              <a:rPr lang="en-US" altLang="zh-CN" sz="2400" b="1"/>
              <a:t>”</a:t>
            </a:r>
            <a:r>
              <a:rPr lang="zh-CN" altLang="zh-CN" sz="2400" b="1"/>
              <a:t>作为一种乐；颜回“不改其乐”，以坚持学道为乐</a:t>
            </a:r>
            <a:r>
              <a:rPr lang="zh-CN" altLang="zh-CN" sz="2400" b="1" smtClean="0"/>
              <a:t>。</a:t>
            </a:r>
            <a:r>
              <a:rPr lang="en-US" altLang="zh-CN" sz="2400" b="1" smtClean="0">
                <a:solidFill>
                  <a:srgbClr val="FF0000"/>
                </a:solidFill>
              </a:rPr>
              <a:t> 【</a:t>
            </a:r>
            <a:r>
              <a:rPr lang="zh-CN" altLang="en-US" sz="2400" b="1" smtClean="0">
                <a:solidFill>
                  <a:srgbClr val="FF0000"/>
                </a:solidFill>
              </a:rPr>
              <a:t>分析材料，谈“立德”</a:t>
            </a:r>
            <a:r>
              <a:rPr lang="en-US" altLang="zh-CN" sz="2400" b="1" smtClean="0">
                <a:solidFill>
                  <a:srgbClr val="FF0000"/>
                </a:solidFill>
              </a:rPr>
              <a:t>】</a:t>
            </a:r>
            <a:r>
              <a:rPr lang="zh-CN" altLang="zh-CN" sz="2400" b="1" smtClean="0"/>
              <a:t>和</a:t>
            </a:r>
            <a:r>
              <a:rPr lang="zh-CN" altLang="zh-CN" sz="2400" b="1"/>
              <a:t>他们</a:t>
            </a:r>
            <a:r>
              <a:rPr lang="zh-CN" altLang="zh-CN" sz="2400" b="1" smtClean="0"/>
              <a:t>一样，</a:t>
            </a:r>
            <a:r>
              <a:rPr lang="zh-CN" altLang="zh-CN" sz="2400" b="1"/>
              <a:t>杨绛先生坚守</a:t>
            </a:r>
            <a:r>
              <a:rPr lang="en-US" altLang="zh-CN" sz="2400" b="1"/>
              <a:t>“</a:t>
            </a:r>
            <a:r>
              <a:rPr lang="zh-CN" altLang="zh-CN" sz="2400" b="1"/>
              <a:t>内心的淡定与从容</a:t>
            </a:r>
            <a:r>
              <a:rPr lang="en-US" altLang="zh-CN" sz="2400" b="1"/>
              <a:t>”</a:t>
            </a:r>
            <a:r>
              <a:rPr lang="zh-CN" altLang="zh-CN" sz="2400" b="1"/>
              <a:t>，不因外界而改变；钱三强先生坚守为我国原子弹和氢弹事业做贡献的价值信念，不因研究环境的艰难而改变。于是，他们收获了满满的幸福</a:t>
            </a:r>
            <a:r>
              <a:rPr lang="zh-CN" altLang="zh-CN" sz="2400" b="1" smtClean="0"/>
              <a:t>。</a:t>
            </a:r>
            <a:r>
              <a:rPr lang="en-US" altLang="zh-CN" sz="2400" b="1" smtClean="0">
                <a:solidFill>
                  <a:srgbClr val="FF0000"/>
                </a:solidFill>
              </a:rPr>
              <a:t> 【</a:t>
            </a:r>
            <a:r>
              <a:rPr lang="zh-CN" altLang="en-US" sz="2400" b="1" smtClean="0">
                <a:solidFill>
                  <a:srgbClr val="FF0000"/>
                </a:solidFill>
              </a:rPr>
              <a:t>联素材，从普适意义上谈“树人”</a:t>
            </a:r>
            <a:r>
              <a:rPr lang="en-US" altLang="zh-CN" sz="2400" b="1" smtClean="0">
                <a:solidFill>
                  <a:srgbClr val="FF0000"/>
                </a:solidFill>
              </a:rPr>
              <a:t>】</a:t>
            </a:r>
            <a:r>
              <a:rPr lang="zh-CN" altLang="zh-CN" sz="2400" b="1" smtClean="0"/>
              <a:t>这种</a:t>
            </a:r>
            <a:r>
              <a:rPr lang="zh-CN" altLang="zh-CN" sz="2400" b="1"/>
              <a:t>幸福，是守道之乐。一个人若以守道为乐，那么就会有动力去实现道，最终在实现的时候再次收获满满的幸福。</a:t>
            </a:r>
          </a:p>
          <a:p>
            <a:r>
              <a:rPr lang="en-US" altLang="zh-CN" sz="2400" b="1" smtClean="0"/>
              <a:t>         </a:t>
            </a:r>
            <a:r>
              <a:rPr lang="zh-CN" altLang="zh-CN" sz="2400" b="1" smtClean="0"/>
              <a:t>所以</a:t>
            </a:r>
            <a:r>
              <a:rPr lang="zh-CN" altLang="zh-CN" sz="2400" b="1"/>
              <a:t>，作为学生的我们，如果能学孔颜把</a:t>
            </a:r>
            <a:r>
              <a:rPr lang="en-US" altLang="zh-CN" sz="2400" b="1"/>
              <a:t>“</a:t>
            </a:r>
            <a:r>
              <a:rPr lang="zh-CN" altLang="zh-CN" sz="2400" b="1"/>
              <a:t>学习</a:t>
            </a:r>
            <a:r>
              <a:rPr lang="en-US" altLang="zh-CN" sz="2400" b="1"/>
              <a:t>”</a:t>
            </a:r>
            <a:r>
              <a:rPr lang="zh-CN" altLang="zh-CN" sz="2400" b="1"/>
              <a:t>当做一种</a:t>
            </a:r>
            <a:r>
              <a:rPr lang="en-US" altLang="zh-CN" sz="2400" b="1"/>
              <a:t>“</a:t>
            </a:r>
            <a:r>
              <a:rPr lang="zh-CN" altLang="zh-CN" sz="2400" b="1"/>
              <a:t>道</a:t>
            </a:r>
            <a:r>
              <a:rPr lang="en-US" altLang="zh-CN" sz="2400" b="1"/>
              <a:t>”</a:t>
            </a:r>
            <a:r>
              <a:rPr lang="zh-CN" altLang="zh-CN" sz="2400" b="1"/>
              <a:t>来坚守，并且以此为乐，那么自可让幸福相随整个学习过程，在学成之时更是幸福倍增</a:t>
            </a:r>
            <a:r>
              <a:rPr lang="zh-CN" altLang="zh-CN" sz="2400" b="1" smtClean="0"/>
              <a:t>。</a:t>
            </a:r>
            <a:r>
              <a:rPr lang="en-US" altLang="zh-CN" sz="2400" b="1" kern="100" smtClean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【</a:t>
            </a:r>
            <a:r>
              <a:rPr lang="zh-CN" altLang="en-US" sz="2400" b="1" kern="100" smtClean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结合学生的实际，从“学生”角度写“树人”</a:t>
            </a:r>
            <a:r>
              <a:rPr lang="en-US" altLang="zh-CN" sz="2400" b="1" kern="100" smtClean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】</a:t>
            </a:r>
          </a:p>
          <a:p>
            <a:r>
              <a:rPr lang="en-US" altLang="zh-CN" sz="2400" b="1" smtClean="0"/>
              <a:t>         </a:t>
            </a:r>
            <a:r>
              <a:rPr lang="zh-CN" altLang="zh-CN" sz="2400" b="1" smtClean="0"/>
              <a:t>漫漫</a:t>
            </a:r>
            <a:r>
              <a:rPr lang="zh-CN" altLang="zh-CN" sz="2400" b="1"/>
              <a:t>人生学孔颜，青年自可得幸福。时代赋予我等青年复兴民族的大任。到</a:t>
            </a:r>
            <a:r>
              <a:rPr lang="en-US" altLang="zh-CN" sz="2400" b="1"/>
              <a:t>2035</a:t>
            </a:r>
            <a:r>
              <a:rPr lang="zh-CN" altLang="zh-CN" sz="2400" b="1"/>
              <a:t>年，我国要取得乡村振兴的决定性进展，要实现农业农村现代化，要基本实现社会主义现代化</a:t>
            </a:r>
            <a:r>
              <a:rPr lang="zh-CN" altLang="zh-CN" sz="2400" b="1" smtClean="0"/>
              <a:t>。</a:t>
            </a:r>
            <a:endParaRPr lang="zh-CN" altLang="zh-CN" sz="2400" b="1" kern="100">
              <a:solidFill>
                <a:srgbClr val="FF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8354199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3031" y="128788"/>
            <a:ext cx="3657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/>
              <a:t>例解</a:t>
            </a:r>
            <a:r>
              <a:rPr lang="en-US" altLang="zh-CN" sz="2400" b="1" smtClean="0"/>
              <a:t>1</a:t>
            </a:r>
            <a:r>
              <a:rPr lang="zh-CN" altLang="en-US" sz="2400" b="1" smtClean="0"/>
              <a:t>：</a:t>
            </a:r>
            <a:r>
              <a:rPr lang="en-US" altLang="zh-CN" sz="2400" b="1" smtClean="0"/>
              <a:t>2021</a:t>
            </a:r>
            <a:r>
              <a:rPr lang="zh-CN" altLang="en-US" sz="2400" b="1" smtClean="0"/>
              <a:t>年深圳一模</a:t>
            </a:r>
            <a:endParaRPr lang="zh-CN" altLang="en-US" sz="2400" b="1"/>
          </a:p>
        </p:txBody>
      </p:sp>
      <p:sp>
        <p:nvSpPr>
          <p:cNvPr id="5" name="矩形 4"/>
          <p:cNvSpPr/>
          <p:nvPr/>
        </p:nvSpPr>
        <p:spPr>
          <a:xfrm>
            <a:off x="0" y="716082"/>
            <a:ext cx="12192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ct val="0"/>
              </a:spcAft>
            </a:pPr>
            <a:r>
              <a:rPr lang="en-US" altLang="zh-CN" sz="2400" b="1" smtClean="0">
                <a:solidFill>
                  <a:srgbClr val="FF0000"/>
                </a:solidFill>
              </a:rPr>
              <a:t>【</a:t>
            </a:r>
            <a:r>
              <a:rPr lang="zh-CN" altLang="en-US" sz="2400" b="1" smtClean="0">
                <a:solidFill>
                  <a:srgbClr val="FF0000"/>
                </a:solidFill>
              </a:rPr>
              <a:t>使命的具体化</a:t>
            </a:r>
            <a:r>
              <a:rPr lang="en-US" altLang="zh-CN" sz="2400" b="1" smtClean="0">
                <a:solidFill>
                  <a:srgbClr val="FF0000"/>
                </a:solidFill>
              </a:rPr>
              <a:t>】</a:t>
            </a:r>
            <a:r>
              <a:rPr lang="zh-CN" altLang="zh-CN" sz="2400" b="1" smtClean="0"/>
              <a:t>这些</a:t>
            </a:r>
            <a:r>
              <a:rPr lang="zh-CN" altLang="zh-CN" sz="2400" b="1"/>
              <a:t>重担都与我们息息相关，终将会由我们接过担子。可以想见，逐梦的路上必将充满坎坷。此时，我们必须学习孔颜，以坚持实现民族复兴的理想为乐，以梦想一点点实现成为精神最大的愉悦</a:t>
            </a:r>
            <a:r>
              <a:rPr lang="zh-CN" altLang="zh-CN" sz="2400" b="1" smtClean="0"/>
              <a:t>。这样</a:t>
            </a:r>
            <a:r>
              <a:rPr lang="zh-CN" altLang="zh-CN" sz="2400" b="1"/>
              <a:t>，我们方可幸福前行，方可创造更多幸福</a:t>
            </a:r>
            <a:r>
              <a:rPr lang="zh-CN" altLang="zh-CN" sz="2400" b="1" smtClean="0"/>
              <a:t>。</a:t>
            </a:r>
            <a:r>
              <a:rPr lang="zh-CN" altLang="zh-CN" sz="2400" b="1" smtClean="0">
                <a:solidFill>
                  <a:srgbClr val="FF0000"/>
                </a:solidFill>
              </a:rPr>
              <a:t>【</a:t>
            </a:r>
            <a:r>
              <a:rPr lang="zh-CN" altLang="en-US" sz="2400" b="1" smtClean="0">
                <a:solidFill>
                  <a:srgbClr val="FF0000"/>
                </a:solidFill>
              </a:rPr>
              <a:t>从青年人的使命责任（学生的未来使命）角度谈“树人”（立此“德”之意义）</a:t>
            </a:r>
            <a:r>
              <a:rPr lang="zh-CN" altLang="zh-CN" sz="2400" b="1" smtClean="0">
                <a:solidFill>
                  <a:srgbClr val="FF0000"/>
                </a:solidFill>
              </a:rPr>
              <a:t>】</a:t>
            </a:r>
            <a:endParaRPr lang="zh-CN" altLang="zh-CN" sz="2400" b="1">
              <a:solidFill>
                <a:srgbClr val="FF0000"/>
              </a:solidFill>
            </a:endParaRPr>
          </a:p>
          <a:p>
            <a:r>
              <a:rPr lang="en-US" altLang="zh-CN" sz="2400" b="1" smtClean="0"/>
              <a:t>         </a:t>
            </a:r>
            <a:r>
              <a:rPr lang="zh-CN" altLang="zh-CN" sz="2400" b="1" smtClean="0"/>
              <a:t>让</a:t>
            </a:r>
            <a:r>
              <a:rPr lang="zh-CN" altLang="zh-CN" sz="2400" b="1"/>
              <a:t>我们学孔颜之乐，做幸福青年！我的发言完毕，谢谢大家！</a:t>
            </a:r>
          </a:p>
          <a:p>
            <a:pPr>
              <a:spcAft>
                <a:spcPct val="0"/>
              </a:spcAft>
            </a:pPr>
            <a:endParaRPr lang="zh-CN" altLang="zh-CN" sz="2400" b="1" kern="100">
              <a:solidFill>
                <a:srgbClr val="FF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6101501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3031" y="128788"/>
            <a:ext cx="3837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/>
              <a:t>例解</a:t>
            </a:r>
            <a:r>
              <a:rPr lang="en-US" altLang="zh-CN" sz="2400" b="1" smtClean="0"/>
              <a:t>2</a:t>
            </a:r>
            <a:r>
              <a:rPr lang="zh-CN" altLang="en-US" sz="2400" b="1" smtClean="0"/>
              <a:t>：</a:t>
            </a:r>
            <a:r>
              <a:rPr lang="en-US" altLang="zh-CN" sz="2400" b="1" smtClean="0"/>
              <a:t>2021</a:t>
            </a:r>
            <a:r>
              <a:rPr lang="zh-CN" altLang="en-US" sz="2400" b="1" smtClean="0"/>
              <a:t>年广州一模</a:t>
            </a:r>
            <a:endParaRPr lang="zh-CN" altLang="en-US" sz="2400" b="1"/>
          </a:p>
        </p:txBody>
      </p:sp>
      <p:sp>
        <p:nvSpPr>
          <p:cNvPr id="3" name="矩形 2"/>
          <p:cNvSpPr/>
          <p:nvPr/>
        </p:nvSpPr>
        <p:spPr>
          <a:xfrm>
            <a:off x="103031" y="590453"/>
            <a:ext cx="11977352" cy="3785652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smtClean="0"/>
              <a:t>23.</a:t>
            </a:r>
            <a:r>
              <a:rPr lang="zh-CN" altLang="en-US" sz="2000" b="1" smtClean="0"/>
              <a:t>阅读下面的材料，根据要求写作。</a:t>
            </a:r>
            <a:r>
              <a:rPr lang="en-US" altLang="zh-CN" sz="2000" b="1" smtClean="0"/>
              <a:t>(60</a:t>
            </a:r>
            <a:r>
              <a:rPr lang="zh-CN" altLang="en-US" sz="2000" b="1" smtClean="0"/>
              <a:t>分</a:t>
            </a:r>
            <a:r>
              <a:rPr lang="en-US" altLang="zh-CN" sz="2000" b="1" smtClean="0"/>
              <a:t>)</a:t>
            </a:r>
          </a:p>
          <a:p>
            <a:r>
              <a:rPr lang="zh-CN" altLang="en-US" sz="2000" b="1" smtClean="0"/>
              <a:t>       “嫦娥奔月”、屈原“天问”，寄托了先民们的梦想与思考。观天象，制历法，研制浑天仪，身绑“火箭”飞向天空，古代科学家孜孜探求浩渺宇宙。新中国成立以来，“飞天揽月”的探索从未间断：上世纪</a:t>
            </a:r>
            <a:r>
              <a:rPr lang="en-US" altLang="zh-CN" sz="2000" b="1" smtClean="0"/>
              <a:t>50</a:t>
            </a:r>
            <a:r>
              <a:rPr lang="zh-CN" altLang="en-US" sz="2000" b="1" smtClean="0"/>
              <a:t>年代，现代航天业艰难起步；</a:t>
            </a:r>
            <a:r>
              <a:rPr lang="en-US" altLang="zh-CN" sz="2000" b="1" smtClean="0"/>
              <a:t>70</a:t>
            </a:r>
            <a:r>
              <a:rPr lang="zh-CN" altLang="en-US" sz="2000" b="1" smtClean="0"/>
              <a:t>年代，第一颗人造地球卫星“东方红一号”飞上太空；今天，“嫦娥”系列将“玉兔”送上月球，带回珍贵的月壤，“天问一号”飞过广袤的太空，即将着陆神秘的火星</a:t>
            </a:r>
            <a:r>
              <a:rPr lang="en-US" altLang="zh-CN" sz="2000" b="1" smtClean="0"/>
              <a:t>……</a:t>
            </a:r>
            <a:r>
              <a:rPr lang="zh-CN" altLang="en-US" sz="2000" b="1" smtClean="0"/>
              <a:t>一代又一代航  天人接力奋进，协同攻坚，不断超越，铸就了中国航天精神。</a:t>
            </a:r>
          </a:p>
          <a:p>
            <a:r>
              <a:rPr lang="zh-CN" altLang="en-US" sz="2000" b="1" smtClean="0"/>
              <a:t>         以“探索从未停步，超越永无止境”为主题，从下列任务中任选一个完成写作。</a:t>
            </a:r>
          </a:p>
          <a:p>
            <a:r>
              <a:rPr lang="zh-CN" altLang="en-US" sz="2000" b="1" smtClean="0"/>
              <a:t>         ①“东方红一号”卫星发射成功后，以当时中学生的身份给学校广播站写一篇广播稿。</a:t>
            </a:r>
          </a:p>
          <a:p>
            <a:r>
              <a:rPr lang="zh-CN" altLang="en-US" sz="2000" b="1" smtClean="0"/>
              <a:t>         ②在电视台“开学第一课”节目中向全国中学生演讲，以学生代表身份写一份演讲稿。</a:t>
            </a:r>
          </a:p>
          <a:p>
            <a:r>
              <a:rPr lang="zh-CN" altLang="en-US" sz="2000" b="1" smtClean="0"/>
              <a:t>         ③“天问一号”成功着陆火星后，以学校团委名义给“天问一号”团队写一封慰问信。</a:t>
            </a:r>
          </a:p>
          <a:p>
            <a:r>
              <a:rPr lang="zh-CN" altLang="en-US" sz="2000" b="1" smtClean="0"/>
              <a:t>         要求；结合材料，选好角度，确定立意，切合身份，贴合背景；符合文体特征；不要套作，不得抄袭；不得泄露个人信息；不少于</a:t>
            </a:r>
            <a:r>
              <a:rPr lang="en-US" altLang="zh-CN" sz="2000" b="1" smtClean="0"/>
              <a:t>800</a:t>
            </a:r>
            <a:r>
              <a:rPr lang="zh-CN" altLang="en-US" sz="2000" b="1" smtClean="0"/>
              <a:t>字。</a:t>
            </a:r>
            <a:endParaRPr lang="zh-CN" altLang="en-US" sz="2000" b="1"/>
          </a:p>
        </p:txBody>
      </p:sp>
      <p:sp>
        <p:nvSpPr>
          <p:cNvPr id="4" name="文本框 3"/>
          <p:cNvSpPr txBox="1"/>
          <p:nvPr/>
        </p:nvSpPr>
        <p:spPr>
          <a:xfrm>
            <a:off x="463639" y="4971245"/>
            <a:ext cx="113849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/>
              <a:t>立德：航天精神</a:t>
            </a:r>
            <a:endParaRPr lang="en-US" altLang="zh-CN" sz="2400" b="1" smtClean="0"/>
          </a:p>
          <a:p>
            <a:r>
              <a:rPr lang="zh-CN" altLang="en-US" sz="2400" b="1" smtClean="0"/>
              <a:t>树人：①航天精神对人（航天人</a:t>
            </a:r>
            <a:r>
              <a:rPr lang="en-US" altLang="zh-CN" sz="2400" b="1" smtClean="0"/>
              <a:t>/</a:t>
            </a:r>
            <a:r>
              <a:rPr lang="zh-CN" altLang="en-US" sz="2400" b="1" smtClean="0"/>
              <a:t>其他领域）的普适意义；②航天精神对新时代青年的意义。</a:t>
            </a:r>
            <a:endParaRPr lang="zh-CN" altLang="en-US" sz="2400" b="1"/>
          </a:p>
        </p:txBody>
      </p:sp>
    </p:spTree>
    <p:extLst>
      <p:ext uri="{BB962C8B-B14F-4D97-AF65-F5344CB8AC3E}">
        <p14:creationId xmlns:p14="http://schemas.microsoft.com/office/powerpoint/2010/main" val="2653280700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37863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/>
              <a:t>例解</a:t>
            </a:r>
            <a:r>
              <a:rPr lang="en-US" altLang="zh-CN" sz="2400" b="1" smtClean="0"/>
              <a:t>2</a:t>
            </a:r>
            <a:r>
              <a:rPr lang="zh-CN" altLang="en-US" sz="2400" b="1" smtClean="0"/>
              <a:t>：</a:t>
            </a:r>
            <a:r>
              <a:rPr lang="en-US" altLang="zh-CN" sz="2400" b="1" smtClean="0"/>
              <a:t>2021</a:t>
            </a:r>
            <a:r>
              <a:rPr lang="zh-CN" altLang="en-US" sz="2400" b="1" smtClean="0"/>
              <a:t>年广州一模</a:t>
            </a:r>
            <a:endParaRPr lang="zh-CN" altLang="en-US" sz="2400" b="1"/>
          </a:p>
        </p:txBody>
      </p:sp>
      <p:sp>
        <p:nvSpPr>
          <p:cNvPr id="5" name="矩形 4"/>
          <p:cNvSpPr/>
          <p:nvPr/>
        </p:nvSpPr>
        <p:spPr>
          <a:xfrm>
            <a:off x="0" y="574413"/>
            <a:ext cx="1219200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承“探索”精神，再启“超越”篇章</a:t>
            </a:r>
            <a:endParaRPr lang="en-US" altLang="zh-CN" sz="2400" b="1" kern="100" smtClean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spcAft>
                <a:spcPct val="0"/>
              </a:spcAft>
            </a:pPr>
            <a:r>
              <a:rPr lang="zh-CN" altLang="en-US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黄健珊</a:t>
            </a:r>
            <a:endParaRPr lang="zh-CN" altLang="zh-CN" sz="2400" b="1" kern="100" smtClean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spcAft>
                <a:spcPct val="0"/>
              </a:spcAft>
            </a:pPr>
            <a:r>
              <a:rPr lang="zh-CN" altLang="en-US" sz="2400" b="1" kern="100" smtClean="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电视机前的各位学子：</a:t>
            </a:r>
            <a:endParaRPr lang="en-US" altLang="zh-CN" sz="2400" b="1" kern="100" smtClean="0">
              <a:solidFill>
                <a:srgbClr val="FF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spcAft>
                <a:spcPct val="0"/>
              </a:spcAft>
            </a:pPr>
            <a:r>
              <a:rPr lang="zh-CN" altLang="en-US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        大家好！非常荣幸今天能作为学生代表，在“开学第一课”节目中做一番演讲。好的开始是成功的一半，上好开学第一课对我们以后的学习能带来不凡的意义。今天这一“课”我想跟大家谈谈航天精神，希望它能为我们未来的学习以及人生定位来带一点启发。我演讲的题目是</a:t>
            </a:r>
            <a:r>
              <a:rPr lang="en-US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《</a:t>
            </a:r>
            <a:r>
              <a:rPr lang="zh-CN" altLang="en-US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承“探索”精神，再启“超越”篇章</a:t>
            </a:r>
            <a:r>
              <a:rPr lang="en-US" altLang="zh-CN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》</a:t>
            </a:r>
            <a:r>
              <a:rPr lang="zh-CN" altLang="en-US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。</a:t>
            </a:r>
          </a:p>
          <a:p>
            <a:pPr>
              <a:spcAft>
                <a:spcPct val="0"/>
              </a:spcAft>
            </a:pPr>
            <a:r>
              <a:rPr lang="zh-CN" altLang="en-US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         回首过往，中国的航天事业筚路蓝缕，却从未止步探索。中国人对太空的憧憬从古老的“嫦娥奔月”的故事便可见端倪，然而屈原“天问”问了千年，古代科学家孜孜不倦，观天象、制历法、研制浑天仪，身绑“火箭”飞向天空，仍无法把憧憬变为现实，这是为何？宇宙探索艰难！但是，困难并未让我们却步，新中国成立以来，“飞天揽月”的探索从未间断。没有制造经验，没有良好的研究环境，在饥荒时期没有足够的粮食果腹，但中国航天人硬是把“东方红”送上了天空，把“玉兔”送上了月球，不久以后，“天问一号”还将登陆火星。正是中国航天人竭力奋斗、不断探索，才能跨越一个又一个的障碍，开创并发展了中国的航天事业。</a:t>
            </a:r>
            <a:r>
              <a:rPr lang="en-US" altLang="zh-CN" sz="2400" b="1" kern="100" smtClean="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【</a:t>
            </a:r>
            <a:r>
              <a:rPr lang="zh-CN" altLang="en-US" sz="2400" b="1" kern="100" smtClean="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谈“立德”的体现</a:t>
            </a:r>
            <a:r>
              <a:rPr lang="en-US" altLang="zh-CN" sz="2400" b="1" kern="100" smtClean="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+</a:t>
            </a:r>
            <a:r>
              <a:rPr lang="zh-CN" altLang="en-US" sz="2400" b="1" kern="100" smtClean="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航天精神对航天人的意义</a:t>
            </a:r>
            <a:r>
              <a:rPr lang="en-US" altLang="zh-CN" sz="2400" b="1" kern="100" smtClean="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】</a:t>
            </a:r>
            <a:r>
              <a:rPr lang="zh-CN" altLang="en-US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同学们，我们学习同样困难挑战不断，但倘若有了这种航天精神，何愁学业不成？</a:t>
            </a:r>
            <a:r>
              <a:rPr lang="en-US" altLang="zh-CN" sz="2400" b="1" kern="100" smtClean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【</a:t>
            </a:r>
            <a:r>
              <a:rPr lang="zh-CN" altLang="en-US" sz="2400" b="1" kern="100" smtClean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结合学生的实际，从“学生”角度写“树人”</a:t>
            </a:r>
            <a:r>
              <a:rPr lang="en-US" altLang="zh-CN" sz="2400" b="1" kern="100" smtClean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993059613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37091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/>
              <a:t>例解</a:t>
            </a:r>
            <a:r>
              <a:rPr lang="en-US" altLang="zh-CN" sz="2400" b="1" smtClean="0"/>
              <a:t>2</a:t>
            </a:r>
            <a:r>
              <a:rPr lang="zh-CN" altLang="en-US" sz="2400" b="1" smtClean="0"/>
              <a:t>：</a:t>
            </a:r>
            <a:r>
              <a:rPr lang="en-US" altLang="zh-CN" sz="2400" b="1" smtClean="0"/>
              <a:t>2021</a:t>
            </a:r>
            <a:r>
              <a:rPr lang="zh-CN" altLang="en-US" sz="2400" b="1" smtClean="0"/>
              <a:t>年广州一模</a:t>
            </a:r>
            <a:endParaRPr lang="zh-CN" altLang="en-US" sz="2400" b="1"/>
          </a:p>
        </p:txBody>
      </p:sp>
      <p:sp>
        <p:nvSpPr>
          <p:cNvPr id="5" name="矩形 4"/>
          <p:cNvSpPr/>
          <p:nvPr/>
        </p:nvSpPr>
        <p:spPr>
          <a:xfrm>
            <a:off x="90152" y="461665"/>
            <a:ext cx="1195159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/>
            <a:r>
              <a:rPr lang="zh-CN" altLang="en-US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     审视当下，硕果累累，而航天人仍不停超越。当年，毛主席一句“苏联和美国把人造卫星抛上了天，我们也要搞人造卫星”让人振奋，“航天之父”钱学森一句“外国人能搞，中国人为什么不能搞？”震耳发聩。于是“东方红一号”成功升空，“神州五号”载人飞船成功回收，“北斗”精准定位，中国航天人在中国航天史上树立了一座又一座的丰碑。但是，他们并未止步，他们并未满足，一代又一代航天人秉承超越无限的精神，于是又有了“玉兔”的登月，“天问”的访星。</a:t>
            </a:r>
            <a:r>
              <a:rPr lang="en-US" altLang="zh-CN" sz="2400" b="1" kern="100" smtClean="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【</a:t>
            </a:r>
            <a:r>
              <a:rPr lang="zh-CN" altLang="en-US" sz="2400" b="1" kern="100" smtClean="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谈“立德”的体现</a:t>
            </a:r>
            <a:r>
              <a:rPr lang="en-US" altLang="zh-CN" sz="2400" b="1" kern="100" smtClean="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+</a:t>
            </a:r>
            <a:r>
              <a:rPr lang="zh-CN" altLang="en-US" sz="2400" b="1" kern="100" smtClean="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航天精神对航天人的意义</a:t>
            </a:r>
            <a:r>
              <a:rPr lang="en-US" altLang="zh-CN" sz="2400" b="1" kern="100" smtClean="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】</a:t>
            </a:r>
            <a:r>
              <a:rPr lang="zh-CN" altLang="en-US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同学们，航天是奔向遥远的事业，只有敢于超越，把目光投向宇宙的更深渊，才能踏足更灿烂的星途。如同航天事业一样，我们的学习一样学无止境，逆水行舟则不进反退。因此我们必须学习航天人无止境的超越精神，不为一次的优秀成绩而满足，把一切过往皆看做序章，才能攀上学习的更高峰。</a:t>
            </a:r>
            <a:r>
              <a:rPr lang="en-US" altLang="zh-CN" sz="2400" b="1" kern="100" smtClean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【</a:t>
            </a:r>
            <a:r>
              <a:rPr lang="zh-CN" altLang="en-US" sz="2400" b="1" kern="100" smtClean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结合学生的实际，从“学生”角度写“树人”</a:t>
            </a:r>
            <a:r>
              <a:rPr lang="en-US" altLang="zh-CN" sz="2400" b="1" kern="100" smtClean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】</a:t>
            </a:r>
            <a:endParaRPr lang="zh-CN" altLang="en-US" sz="2400" b="1" kern="100" smtClean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indent="266700" algn="just"/>
            <a:r>
              <a:rPr lang="zh-CN" altLang="en-US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     亲爱的同学们，展望未来，我国的航天事业必将有更灿烂的星途，因为中国航天人还在探索，还在超越，</a:t>
            </a:r>
            <a:r>
              <a:rPr lang="zh-CN" altLang="en-US" sz="2400" b="1" kern="100" smtClean="0">
                <a:solidFill>
                  <a:srgbClr val="00B0F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而我们这一代学子，未来必然会有人从他们手中接过星际航天的接力棒，为中国航天事业接续奋斗</a:t>
            </a:r>
            <a:r>
              <a:rPr lang="zh-CN" altLang="en-US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。</a:t>
            </a:r>
            <a:r>
              <a:rPr lang="zh-CN" altLang="en-US" sz="2400" b="1" kern="100" smtClean="0">
                <a:solidFill>
                  <a:srgbClr val="00B0F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无论我们未来的事业是在天上还是在大地</a:t>
            </a:r>
            <a:r>
              <a:rPr lang="zh-CN" altLang="en-US" sz="2400" b="1" kern="100" smtClean="0">
                <a:latin typeface="Calibri" panose="020f0502020204030204" pitchFamily="34" charset="0"/>
                <a:cs typeface="Arial" panose="020b0604020202020204" pitchFamily="34" charset="0"/>
              </a:rPr>
              <a:t>，中国航天人永远是我们的榜样。绚丽的青春、光明的人生，应该秉持不停探索、永远超越的航天精神上路。只有学好这“开学第一课”，我们才能在以后的学习生涯中走得更好，</a:t>
            </a:r>
            <a:endParaRPr lang="zh-CN" altLang="en-US" sz="2400" b="1" kern="10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6417513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115</Paragraphs>
  <Slides>21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baseType="lpstr" size="30">
      <vt:lpstr>Arial</vt:lpstr>
      <vt:lpstr>Calibri Light</vt:lpstr>
      <vt:lpstr>Calibri</vt:lpstr>
      <vt:lpstr>宋体</vt:lpstr>
      <vt:lpstr>楷体</vt:lpstr>
      <vt:lpstr>Times New Roman</vt:lpstr>
      <vt:lpstr>华文楷体</vt:lpstr>
      <vt:lpstr>-apple-system</vt:lpstr>
      <vt:lpstr>Office 主题</vt:lpstr>
      <vt:lpstr>有一种作文升格叫“从个人到家国”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2021-05-07T16:09:30.238</cp:lastPrinted>
  <dcterms:created xsi:type="dcterms:W3CDTF">2021-05-07T16:09:30Z</dcterms:created>
  <dcterms:modified xsi:type="dcterms:W3CDTF">2021-05-07T08:09:30Z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