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notesMasterIdLst>
    <p:notesMasterId r:id="rId3"/>
  </p:notesMasterIdLst>
  <p:sldIdLst>
    <p:sldId id="307" r:id="rId4"/>
    <p:sldId id="278" r:id="rId5"/>
    <p:sldId id="279" r:id="rId6"/>
    <p:sldId id="266" r:id="rId7"/>
    <p:sldId id="260" r:id="rId8"/>
    <p:sldId id="337" r:id="rId9"/>
    <p:sldId id="406" r:id="rId10"/>
    <p:sldId id="293" r:id="rId11"/>
    <p:sldId id="259" r:id="rId12"/>
    <p:sldId id="407" r:id="rId13"/>
    <p:sldId id="290" r:id="rId14"/>
    <p:sldId id="444" r:id="rId15"/>
    <p:sldId id="361" r:id="rId16"/>
    <p:sldId id="420" r:id="rId17"/>
    <p:sldId id="440" r:id="rId18"/>
    <p:sldId id="441" r:id="rId19"/>
    <p:sldId id="442" r:id="rId20"/>
    <p:sldId id="443" r:id="rId21"/>
    <p:sldId id="323" r:id="rId22"/>
    <p:sldId id="324" r:id="rId23"/>
    <p:sldId id="397" r:id="rId24"/>
    <p:sldId id="280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贺 凡" initials="贺" lastIdx="0" clrIdx="0">
    <p:extLst>
      <p:ext uri="{19B8F6BF-5375-455C-9EA6-DF929625EA0E}">
        <p15:presenceInfo xmlns:p15="http://schemas.microsoft.com/office/powerpoint/2012/main" userId="4aa56ec1f2548ec3" providerId="Windows Live"/>
      </p:ext>
    </p:extLst>
  </p:cmAuthor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71"/>
  </p:normalViewPr>
  <p:slideViewPr>
    <p:cSldViewPr snapToGrid="0">
      <p:cViewPr varScale="1">
        <p:scale>
          <a:sx n="71" d="100"/>
          <a:sy n="71" d="100"/>
        </p:scale>
        <p:origin x="60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notesMaster" Target="notesMasters/notesMaster1.xml" /><Relationship Id="rId30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DAA03B0-3645-4451-9D1E-59E2048DBF0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C58D2EC-BCD6-4C57-9B0E-B75E493D6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2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77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5825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0369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5811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0742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8794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09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6157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30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5561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816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581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7366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5303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34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16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712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83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49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4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42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91596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181200" y="180000"/>
            <a:ext cx="11829600" cy="64980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523183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17414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302547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8840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6004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6698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80657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9139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154073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53162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31271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63AE1F0-D05C-CB4E-A60C-91F309895BC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91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.jpeg" /><Relationship Id="rId4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Freeform 5"/>
          <p:cNvSpPr/>
          <p:nvPr/>
        </p:nvSpPr>
        <p:spPr bwMode="auto">
          <a:xfrm rot="10800000">
            <a:off x="186426" y="1737666"/>
            <a:ext cx="5143838" cy="254268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/>
        </p:nvSpPr>
        <p:spPr>
          <a:xfrm>
            <a:off x="331328" y="2747397"/>
            <a:ext cx="4854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6.2</a:t>
            </a:r>
            <a:r>
              <a:rPr lang="zh-CN" altLang="en-US" sz="28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   再别康桥</a:t>
            </a:r>
          </a:p>
        </p:txBody>
      </p:sp>
      <p:sp>
        <p:nvSpPr>
          <p:cNvPr id="16" name="TextBox 2089"/>
          <p:cNvSpPr txBox="1"/>
          <p:nvPr/>
        </p:nvSpPr>
        <p:spPr>
          <a:xfrm>
            <a:off x="410887" y="1965089"/>
            <a:ext cx="3780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部编版高中语文选择性必修下册</a:t>
            </a:r>
          </a:p>
        </p:txBody>
      </p:sp>
    </p:spTree>
    <p:extLst>
      <p:ext uri="{BB962C8B-B14F-4D97-AF65-F5344CB8AC3E}">
        <p14:creationId xmlns:p14="http://schemas.microsoft.com/office/powerpoint/2010/main" val="96472809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xmlns="" id="{7AEC7AC1-B9DC-4179-8633-F39E7622A5B6}"/>
              </a:ext>
            </a:extLst>
          </p:cNvPr>
          <p:cNvSpPr txBox="1"/>
          <p:nvPr/>
        </p:nvSpPr>
        <p:spPr>
          <a:xfrm>
            <a:off x="983432" y="344684"/>
            <a:ext cx="277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解释词语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55">
            <a:extLst>
              <a:ext uri="{FF2B5EF4-FFF2-40B4-BE49-F238E27FC236}">
                <a16:creationId xmlns:a16="http://schemas.microsoft.com/office/drawing/2014/main" xmlns="" id="{BAA281A2-C19B-0B41-A6E8-AE2C490D26C2}"/>
              </a:ext>
            </a:extLst>
          </p:cNvPr>
          <p:cNvSpPr/>
          <p:nvPr/>
        </p:nvSpPr>
        <p:spPr>
          <a:xfrm>
            <a:off x="1383153" y="1141530"/>
            <a:ext cx="11291728" cy="389250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①招摇：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故意张大声势，引人注意。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②漫溯：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很随意地逆流而上，随心地向着水中某个目标前进。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③斑斓：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灿烂多彩，多用于书面语。</a:t>
            </a:r>
          </a:p>
        </p:txBody>
      </p:sp>
    </p:spTree>
    <p:extLst>
      <p:ext uri="{BB962C8B-B14F-4D97-AF65-F5344CB8AC3E}">
        <p14:creationId xmlns:p14="http://schemas.microsoft.com/office/powerpoint/2010/main" val="2982563455"/>
      </p:ext>
    </p:extLst>
  </p:cSld>
  <p:clrMapOvr>
    <a:masterClrMapping/>
  </p:clrMapOvr>
  <p:transition spd="med" advClick="0">
    <p:pull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品读研析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2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639133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品读鉴赏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1383153" y="1141530"/>
            <a:ext cx="11291728" cy="389250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给诗歌标划停顿和重读</a:t>
            </a:r>
          </a:p>
          <a:p>
            <a:pPr lvl="4">
              <a:lnSpc>
                <a:spcPct val="150000"/>
              </a:lnSpc>
            </a:pP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示例：</a:t>
            </a:r>
          </a:p>
          <a:p>
            <a:pPr lvl="4">
              <a:lnSpc>
                <a:spcPct val="150000"/>
              </a:lnSpc>
            </a:pP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轻轻的</a:t>
            </a: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我走了，</a:t>
            </a:r>
          </a:p>
          <a:p>
            <a:pPr lvl="4">
              <a:lnSpc>
                <a:spcPct val="150000"/>
              </a:lnSpc>
            </a:pP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正如</a:t>
            </a: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我轻轻的</a:t>
            </a: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来；</a:t>
            </a:r>
          </a:p>
          <a:p>
            <a:pPr lvl="4">
              <a:lnSpc>
                <a:spcPct val="150000"/>
              </a:lnSpc>
            </a:pP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我轻轻的</a:t>
            </a: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招手，</a:t>
            </a:r>
          </a:p>
          <a:p>
            <a:pPr lvl="4">
              <a:lnSpc>
                <a:spcPct val="150000"/>
              </a:lnSpc>
            </a:pP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作别</a:t>
            </a: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西天的</a:t>
            </a: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云彩。</a:t>
            </a:r>
          </a:p>
        </p:txBody>
      </p:sp>
    </p:spTree>
    <p:extLst>
      <p:ext uri="{BB962C8B-B14F-4D97-AF65-F5344CB8AC3E}">
        <p14:creationId xmlns:p14="http://schemas.microsoft.com/office/powerpoint/2010/main" val="2725880581"/>
      </p:ext>
    </p:extLst>
  </p:cSld>
  <p:clrMapOvr>
    <a:masterClrMapping/>
  </p:clrMapOvr>
  <p:transition spd="med" advClick="0">
    <p:pull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概览全文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73079" y="806736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72040" y="379222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54105" y="379222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654105" y="1265593"/>
            <a:ext cx="11291728" cy="4051100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把握诗歌的线索，概括行文的脉络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诗歌以作别康桥时的情感起伏为线索，先着眼现实，写分别的离愁；然后避实就虚，开始寻梦，描写金柳、青荇、清潭、星辉、夏虫等意象；最后，再次照应现实，再写离愁。</a:t>
            </a:r>
          </a:p>
        </p:txBody>
      </p:sp>
    </p:spTree>
    <p:extLst>
      <p:ext uri="{BB962C8B-B14F-4D97-AF65-F5344CB8AC3E}">
        <p14:creationId xmlns:p14="http://schemas.microsoft.com/office/powerpoint/2010/main" val="1451322944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34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ea typeface="印品黑体" panose="00000500000000000000" pitchFamily="2" charset="-122"/>
              </a:rPr>
              <a:t> ·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深入品读，体会诗美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654105" y="1265593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诗的开头为什么连用三个“轻轻的”？有何作用？与最后一节的“悄悄的”可以互换吗？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96796FD-2D8D-FC47-8D72-0B8947CC394F}"/>
              </a:ext>
            </a:extLst>
          </p:cNvPr>
          <p:cNvSpPr txBox="1"/>
          <p:nvPr/>
        </p:nvSpPr>
        <p:spPr>
          <a:xfrm>
            <a:off x="520729" y="2115884"/>
            <a:ext cx="10972800" cy="3587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　前两问：诗的开头有意连用三个“轻轻的”，反复强调动作之轻，写出了诗人不愿惊动康桥，奠定了全诗的感情基调，突出地表现了诗人对康桥的爱和依依惜别的情感；同时，营造了一种宁静和谐的意境。这也正是康桥给诗人留下的最美丽的印象。</a:t>
            </a:r>
          </a:p>
          <a:p>
            <a:pPr algn="just">
              <a:lnSpc>
                <a:spcPct val="150000"/>
              </a:lnSpc>
            </a:pP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问：不可以互换。“轻轻”放在第一节，为全文定下轻灵、潇洒的调子，为下文抒写自己对母校“彩虹似的梦”做铺垫；而“悄悄”放在结尾一节，与上节中的“沉默”相呼应。开头“轻轻”重在表达来时心情的欢欣愉悦，结尾“悄悄”重在表达离去时情感的黯然神伤。</a:t>
            </a:r>
          </a:p>
        </p:txBody>
      </p:sp>
    </p:spTree>
    <p:extLst>
      <p:ext uri="{BB962C8B-B14F-4D97-AF65-F5344CB8AC3E}">
        <p14:creationId xmlns:p14="http://schemas.microsoft.com/office/powerpoint/2010/main" val="324224229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34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ea typeface="印品黑体" panose="00000500000000000000" pitchFamily="2" charset="-122"/>
              </a:rPr>
              <a:t> ·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深入品读，体会诗美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654105" y="1265593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分别找出诗中含有色彩的词语和动作性很强的词语，并分析各自的好处。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96796FD-2D8D-FC47-8D72-0B8947CC394F}"/>
              </a:ext>
            </a:extLst>
          </p:cNvPr>
          <p:cNvSpPr txBox="1"/>
          <p:nvPr/>
        </p:nvSpPr>
        <p:spPr>
          <a:xfrm>
            <a:off x="520729" y="2115884"/>
            <a:ext cx="10972800" cy="3079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　全诗选用了“云彩”“金柳”“夕阳”“波光”“艳影”“青荇”“彩虹”“青草”等词语，给读者视觉上的色彩想象，同时也表达了诗人对康桥的一片深情。全诗共七节，几乎每一节都包含一幅可以画得出的画面。如向西天的云彩轻轻招手作别，河畔的金柳倒映在康河里摇曳多姿，康河水底的水草在招摇着，似乎有话对诗人说等。</a:t>
            </a:r>
          </a:p>
          <a:p>
            <a:pPr algn="just">
              <a:lnSpc>
                <a:spcPct val="150000"/>
              </a:lnSpc>
            </a:pP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诗人通过动作性很强的词语，如“招手”“荡漾”“招摇”“揉碎”“漫溯”“挥一挥”等，使每一小节诗都富有流动的画面美，给人以立体感。</a:t>
            </a:r>
          </a:p>
        </p:txBody>
      </p:sp>
    </p:spTree>
    <p:extLst>
      <p:ext uri="{BB962C8B-B14F-4D97-AF65-F5344CB8AC3E}">
        <p14:creationId xmlns:p14="http://schemas.microsoft.com/office/powerpoint/2010/main" val="182476637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34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ea typeface="印品黑体" panose="00000500000000000000" pitchFamily="2" charset="-122"/>
              </a:rPr>
              <a:t> ·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深入品读，体会诗美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654105" y="1265593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那榆荫下的一潭，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不是清泉，是天上虹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揉碎在浮藻间，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沉淀着彩虹似的梦”，试对这几句诗进行赏析。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96796FD-2D8D-FC47-8D72-0B8947CC394F}"/>
              </a:ext>
            </a:extLst>
          </p:cNvPr>
          <p:cNvSpPr txBox="1"/>
          <p:nvPr/>
        </p:nvSpPr>
        <p:spPr>
          <a:xfrm>
            <a:off x="520729" y="2115884"/>
            <a:ext cx="10972800" cy="2571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　运用虚实结合的手法，写母校榆荫下的清潭。“揉碎”实写了“天上虹”倒映在清潭里，霞光被浮藻分散，五彩斑斓的样子，写出了潭水的清澈静美。由潭水引发了“沉淀着彩虹似的梦”的联想，“沉淀”说明了诗人对康桥的记忆之深，“彩虹似的梦”极言往事的美好。此处由康河的美景联想到在母校留下的美好回忆，这个“彩虹似的梦”也引出了下文“寻梦”的内容，承上启下，过渡自然。</a:t>
            </a:r>
          </a:p>
        </p:txBody>
      </p:sp>
    </p:spTree>
    <p:extLst>
      <p:ext uri="{BB962C8B-B14F-4D97-AF65-F5344CB8AC3E}">
        <p14:creationId xmlns:p14="http://schemas.microsoft.com/office/powerpoint/2010/main" val="159379431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34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ea typeface="印品黑体" panose="00000500000000000000" pitchFamily="2" charset="-122"/>
              </a:rPr>
              <a:t> ·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深入品读，体会诗美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654105" y="1265593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如何解读“但我不能放歌，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悄悄是别离的笙箫；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夏虫也为我沉默，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沉默是今晚的康桥！”这几行诗？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96796FD-2D8D-FC47-8D72-0B8947CC394F}"/>
              </a:ext>
            </a:extLst>
          </p:cNvPr>
          <p:cNvSpPr txBox="1"/>
          <p:nvPr/>
        </p:nvSpPr>
        <p:spPr>
          <a:xfrm>
            <a:off x="520729" y="2115884"/>
            <a:ext cx="10972800" cy="3079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　这几行诗是</a:t>
            </a: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再别康桥</a:t>
            </a: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诗的高潮所在。承上一节“寻梦”的奇想，诗人在此思路急转，由梦境回到现实。“放歌”是不可能的，美好的时光已经过去，“我”现在只能悄悄地只身离去。别离的笙箫响起来了，夏虫也为“我”的离别而沉默不语。离情别绪越来越浓。“悄悄是别离的笙箫”一句匠心独运，将“悄悄”比作“别离的笙箫”，化静为动，化虚为实，化无形为有形，化无声为有声，具有很好的审美效果。“沉默是今晚的康桥”一句也有类似的效果。</a:t>
            </a:r>
          </a:p>
        </p:txBody>
      </p:sp>
    </p:spTree>
    <p:extLst>
      <p:ext uri="{BB962C8B-B14F-4D97-AF65-F5344CB8AC3E}">
        <p14:creationId xmlns:p14="http://schemas.microsoft.com/office/powerpoint/2010/main" val="3389223072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34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ea typeface="印品黑体" panose="00000500000000000000" pitchFamily="2" charset="-122"/>
              </a:rPr>
              <a:t> ·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深入品读，体会诗美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654105" y="1265593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第一节和最后一节，语意相似，节奏相同，这样写有什么作用？请简要赏析。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96796FD-2D8D-FC47-8D72-0B8947CC394F}"/>
              </a:ext>
            </a:extLst>
          </p:cNvPr>
          <p:cNvSpPr txBox="1"/>
          <p:nvPr/>
        </p:nvSpPr>
        <p:spPr>
          <a:xfrm>
            <a:off x="520729" y="2115884"/>
            <a:ext cx="10972800" cy="2063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　结构上：首尾呼应，结构严谨，并且造成了全诗回环往复的韵律美。</a:t>
            </a:r>
          </a:p>
          <a:p>
            <a:pPr algn="just">
              <a:lnSpc>
                <a:spcPct val="150000"/>
              </a:lnSpc>
            </a:pP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内容上：诗人无限的情思，由一个“轻轻的招手”这样的动作牵动出来，并以“挥一挥衣袖”这样的动作结束，貌似复唱，实际上情感已得到深化，烘托了伤别的氛围，构成了主题的回旋。</a:t>
            </a:r>
          </a:p>
        </p:txBody>
      </p:sp>
    </p:spTree>
    <p:extLst>
      <p:ext uri="{BB962C8B-B14F-4D97-AF65-F5344CB8AC3E}">
        <p14:creationId xmlns:p14="http://schemas.microsoft.com/office/powerpoint/2010/main" val="2225634589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拓展思考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3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424887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415772" cy="713452"/>
            <a:chOff x="563751" y="1817221"/>
            <a:chExt cx="1415772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1CBB1E5-5E59-46EB-AAF3-04475ED69AEC}"/>
              </a:ext>
            </a:extLst>
          </p:cNvPr>
          <p:cNvSpPr txBox="1"/>
          <p:nvPr/>
        </p:nvSpPr>
        <p:spPr>
          <a:xfrm>
            <a:off x="1264709" y="2108579"/>
            <a:ext cx="9881085" cy="1812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了解新月派诗歌，了解徐志摩身世以及写作时代背景。</a:t>
            </a: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通过赏析诗歌语言，感受诗歌意象，鉴赏诗歌的“三美”艺术。</a:t>
            </a: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感受作者对于康桥的感情，理解诗人感情的深沉和表面的平静。</a:t>
            </a:r>
          </a:p>
        </p:txBody>
      </p:sp>
    </p:spTree>
    <p:extLst>
      <p:ext uri="{BB962C8B-B14F-4D97-AF65-F5344CB8AC3E}">
        <p14:creationId xmlns:p14="http://schemas.microsoft.com/office/powerpoint/2010/main" val="2048457397"/>
      </p:ext>
    </p:extLst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拓展思考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6E76F9-1735-4FF3-918F-AF1FF27AD312}"/>
              </a:ext>
            </a:extLst>
          </p:cNvPr>
          <p:cNvSpPr txBox="1"/>
          <p:nvPr/>
        </p:nvSpPr>
        <p:spPr>
          <a:xfrm>
            <a:off x="605614" y="2536733"/>
            <a:ext cx="11013183" cy="1308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这首诗体现了“新月派”提倡的“三美”的诗歌创作主张，即音乐美、建筑美和绘画美。试结合诗歌内容分析。</a:t>
            </a:r>
          </a:p>
        </p:txBody>
      </p:sp>
    </p:spTree>
    <p:extLst>
      <p:ext uri="{BB962C8B-B14F-4D97-AF65-F5344CB8AC3E}">
        <p14:creationId xmlns:p14="http://schemas.microsoft.com/office/powerpoint/2010/main" val="386881440"/>
      </p:ext>
    </p:extLst>
  </p:cSld>
  <p:clrMapOvr>
    <a:masterClrMapping/>
  </p:clrMapOvr>
  <p:transition spd="med" advClick="0">
    <p:pull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拓展思考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6E76F9-1735-4FF3-918F-AF1FF27AD312}"/>
              </a:ext>
            </a:extLst>
          </p:cNvPr>
          <p:cNvSpPr txBox="1"/>
          <p:nvPr/>
        </p:nvSpPr>
        <p:spPr>
          <a:xfrm>
            <a:off x="605614" y="1728494"/>
            <a:ext cx="11391002" cy="2346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音乐美，表现为这首诗的章节统一，韵脚严整，节奏鲜明，旋律和谐，每行基本由二至三个音步构成，读来朗朗上口，悦耳动听；建筑美，表现为诗节和诗行的排列组合上，四行一节，每一节诗行的排列两两错落有致，每行的字数基本为六七个字，间或八个字，于参差变化中见整齐；绘画美，表现为诗人注意诗的画面感，用词讲究色彩运用和搭配，如“云彩”“金柳”“艳影”“青荇”“彩虹”“斑斓”等词语充满色彩感，诗的每一节几乎都可看作一幅色彩鲜明、丰富的图画。</a:t>
            </a:r>
          </a:p>
        </p:txBody>
      </p:sp>
    </p:spTree>
    <p:extLst>
      <p:ext uri="{BB962C8B-B14F-4D97-AF65-F5344CB8AC3E}">
        <p14:creationId xmlns:p14="http://schemas.microsoft.com/office/powerpoint/2010/main" val="2004665344"/>
      </p:ext>
    </p:extLst>
  </p:cSld>
  <p:clrMapOvr>
    <a:masterClrMapping/>
  </p:clrMapOvr>
  <p:transition spd="med" advClick="0">
    <p:pull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182616" y="3585482"/>
            <a:ext cx="4789006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05313" y="42612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en-US" altLang="zh-CN" sz="6000">
              <a:solidFill>
                <a:srgbClr val="F0ECE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59CFE887-66B3-45B4-93D6-4029D61F3A6F}"/>
              </a:ext>
            </a:extLst>
          </p:cNvPr>
          <p:cNvSpPr/>
          <p:nvPr/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pic>
        <p:nvPicPr>
          <p:cNvPr id="10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1379200" y="11163300"/>
            <a:ext cx="4572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3695778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预读先学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577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1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30489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5CA6277-DE31-4479-8A5B-25ECDAFE78FC}"/>
              </a:ext>
            </a:extLst>
          </p:cNvPr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板块一       文本常识积累</a:t>
            </a:r>
          </a:p>
        </p:txBody>
      </p:sp>
    </p:spTree>
    <p:extLst>
      <p:ext uri="{BB962C8B-B14F-4D97-AF65-F5344CB8AC3E}">
        <p14:creationId xmlns:p14="http://schemas.microsoft.com/office/powerpoint/2010/main" val="2211058572"/>
      </p:ext>
    </p:extLst>
  </p:cSld>
  <p:clrMapOvr>
    <a:masterClrMapping/>
  </p:clrMapOvr>
  <p:transition spd="med" advClick="0">
    <p:pull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45A875F-60C3-43B0-BDAC-0122159E1E6A}"/>
              </a:ext>
            </a:extLst>
          </p:cNvPr>
          <p:cNvSpPr txBox="1"/>
          <p:nvPr/>
        </p:nvSpPr>
        <p:spPr>
          <a:xfrm>
            <a:off x="1208798" y="1745301"/>
            <a:ext cx="6613030" cy="336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徐志摩</a:t>
            </a:r>
            <a:r>
              <a:rPr lang="en-US" altLang="zh-CN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(1897—1931)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，浙江海宁人。著名诗人、散文家，“新月派”代表作家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1918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年赴美留学，获文学硕士学位。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1921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年转入英国剑桥大学皇家学院深造，受到英国十九世纪浪漫主义诗歌影响，开始创作新诗。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1922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年回国，次年参与发起成立“新月社”，与闻一多、朱湘等倡导“格律诗”写作，成为“新月派”的代表诗人之一。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1931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年因飞机失事遇难。诗集有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志摩的诗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翡冷翠的一夜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猛虎集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，死后，由陈梦家编辑出版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云游集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C3BA792-857B-452D-A7B3-0C676B763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931" y="2066190"/>
            <a:ext cx="2671646" cy="27256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6510473"/>
      </p:ext>
    </p:extLst>
  </p:cSld>
  <p:clrMapOvr>
    <a:masterClrMapping/>
  </p:clrMapOvr>
  <p:transition spd="med" advClick="0">
    <p:pull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创作背景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45A875F-60C3-43B0-BDAC-0122159E1E6A}"/>
              </a:ext>
            </a:extLst>
          </p:cNvPr>
          <p:cNvSpPr txBox="1"/>
          <p:nvPr/>
        </p:nvSpPr>
        <p:spPr>
          <a:xfrm>
            <a:off x="698471" y="1953049"/>
            <a:ext cx="7276119" cy="2951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诗歌写于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世纪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代。当时，徐志摩先生远渡重洋，从美国到英国研究文学。在伦敦剑桥大学，他以一个特别生的资格，随意选科听课，度过了一年多真正悠闲自在的日子。在风景秀丽的康河两岸，他仰卧在星星黄花的葱绿草坪上，或看书，或看天上的行云。有时到碧波荡漾的康河里划船。他完全陶醉在大自然的怀抱里，临到他要离开伦敦的前夕，在一个美丽的黄昏，他在康桥上漫步，流连忘返，写下了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再别康桥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这首诗。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09FC4CA-3FE3-4219-84D1-F7F8707F0D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495" y="2200749"/>
            <a:ext cx="3073046" cy="23047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9663984"/>
      </p:ext>
    </p:extLst>
  </p:cSld>
  <p:clrMapOvr>
    <a:masterClrMapping/>
  </p:clrMapOvr>
  <p:transition spd="med" advClick="0">
    <p:pull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30361" y="345634"/>
            <a:ext cx="3504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文本常识积累 </a:t>
            </a:r>
            <a:r>
              <a:rPr lang="en-US" altLang="zh-CN">
                <a:solidFill>
                  <a:srgbClr val="4C4C4C"/>
                </a:solidFill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了解新月派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45A875F-60C3-43B0-BDAC-0122159E1E6A}"/>
              </a:ext>
            </a:extLst>
          </p:cNvPr>
          <p:cNvSpPr txBox="1"/>
          <p:nvPr/>
        </p:nvSpPr>
        <p:spPr>
          <a:xfrm>
            <a:off x="794568" y="1620504"/>
            <a:ext cx="10698961" cy="3397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新月派是中国现代新诗史上一个重要的诗歌流派，受泰戈尔</a:t>
            </a:r>
            <a:r>
              <a:rPr lang="en-US" altLang="zh-CN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新月集</a:t>
            </a:r>
            <a:r>
              <a:rPr lang="en-US" altLang="zh-CN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影响。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该诗派大体上以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1927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年为界，分为前后两个时期。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前期自</a:t>
            </a:r>
            <a:r>
              <a:rPr lang="en-US" altLang="zh-CN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1926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年春始，主要成员有闻一多、徐志摩、朱湘、饶孟侃、孙大雨等。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1927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年春，胡适、徐志摩、闻一多、梁实秋等人创办新月书店，次年又创办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新月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月刊，新月派的主要活动转移到上海，这是后期新月派。新加入成员有陈梦家、方玮德、卞之琳等。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倡新格律诗，主张“理性节制情感”的美学原则与诗的形式格律化；后期新月派提出了“健康”“尊严”的原则，坚持超功利的、自我表现的、贵族化的“纯诗”的立场，讲求“本质的醇正、技巧的周密和格律的谨严”。</a:t>
            </a:r>
          </a:p>
        </p:txBody>
      </p:sp>
    </p:spTree>
    <p:extLst>
      <p:ext uri="{BB962C8B-B14F-4D97-AF65-F5344CB8AC3E}">
        <p14:creationId xmlns:p14="http://schemas.microsoft.com/office/powerpoint/2010/main" val="4108753407"/>
      </p:ext>
    </p:extLst>
  </p:cSld>
  <p:clrMapOvr>
    <a:masterClrMapping/>
  </p:clrMapOvr>
  <p:transition spd="med" advClick="0">
    <p:pull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8BC6FB9-CB3A-4AE5-80E5-DF776C96D2CA}"/>
              </a:ext>
            </a:extLst>
          </p:cNvPr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板块二       语言知识强化</a:t>
            </a:r>
          </a:p>
        </p:txBody>
      </p:sp>
    </p:spTree>
    <p:extLst>
      <p:ext uri="{BB962C8B-B14F-4D97-AF65-F5344CB8AC3E}">
        <p14:creationId xmlns:p14="http://schemas.microsoft.com/office/powerpoint/2010/main" val="783444150"/>
      </p:ext>
    </p:extLst>
  </p:cSld>
  <p:clrMapOvr>
    <a:masterClrMapping/>
  </p:clrMapOvr>
  <p:transition spd="med" advClick="0">
    <p:pull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xmlns="" id="{7AEC7AC1-B9DC-4179-8633-F39E7622A5B6}"/>
              </a:ext>
            </a:extLst>
          </p:cNvPr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读准字音</a:t>
            </a:r>
            <a:endParaRPr lang="zh-CN" altLang="en-US" sz="1400">
              <a:solidFill>
                <a:srgbClr val="4C4C4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55">
            <a:extLst>
              <a:ext uri="{FF2B5EF4-FFF2-40B4-BE49-F238E27FC236}">
                <a16:creationId xmlns:a16="http://schemas.microsoft.com/office/drawing/2014/main" xmlns="" id="{BBD2457C-A8A8-D74E-9C82-296185F03604}"/>
              </a:ext>
            </a:extLst>
          </p:cNvPr>
          <p:cNvSpPr/>
          <p:nvPr/>
        </p:nvSpPr>
        <p:spPr>
          <a:xfrm>
            <a:off x="1383153" y="1141530"/>
            <a:ext cx="11291728" cy="389250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荇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xìnɡ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长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篙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ɡāo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漫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溯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sù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浮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藻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zǎo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笙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箫（</a:t>
            </a:r>
            <a:r>
              <a:rPr lang="en-US" altLang="zh-CN" sz="24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shēnɡ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43285395"/>
      </p:ext>
    </p:extLst>
  </p:cSld>
  <p:clrMapOvr>
    <a:masterClrMapping/>
  </p:clrMapOvr>
  <p:transition spd="med" advClick="0">
    <p:pull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ngyZ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4MmSM0WweooAwAAhgwAACcAAAB1bml2ZXJzYWwvZmxhc2hfcHVibGlzaGluZ19zZXR0aW5ncy54bWzVV91u2jAUvucpLE+9LKEdXTsUqKYCGmoLqLCtvapMbIhVx85iG0qv9jR7sD3JjmOgoHZd+oO0ISHi8/Od/xMTHt8mAk1ZprmSdbxXrmDEZKQol5M6/jJs7x5hpA2RlAglWR1LhdFxoxSmdiS4jgfMGBDVCGCkrqWmjmNj0loQzGazMtdp5rhKWAP4uhypJEgzppk0LAtSQebwY+Yp03iBUAAAvomSC7VGqYRQ6JHOFbWCIU7Bc8ldUES0BdExDrzYiEQ3k0xZSU+UUBnKJqM6flfJP0sZD9XkCZMuJ7oBREc2NUIpd14QMeB3DMWMT2Jw97CK0YxTE9fxftWhgHTwECXH9qETh3KiIAfSLOATZgglhvijt2fYrdFLgifRuSQJj4bAQS7+Om4Orz9f9VsXZ53u6fWw1zsbdvreiVwn2MQJg01DITikbBaxlZ2QGEOiGPwGnTERmoXBOmkpNlZywzl3RiMlIPe5FrRRMmK0SxK2Vo3BDZdtkNzDaAyBiHkdf8o4ERhxQwSPVsrajrThJq96e10SARa0J0PnA3xv3mcnikmm2bpbS452OY8a35QVFM2VRYLfMGQUgvhtAk8xQ+vFQeNMJTkV2scgLThYnHI2Y/Q4z+kC8E+GrsBEYkETejUVzHgL3y2/QyM2VhngMjKFzgY61x6//CzglGh9D0qWPu4MzjrN1nWn22xd7rgACZ0SGT0THArOktRsBZ/MkVRmqQfpiIjVLC8K5TTnFYmt/PIyaJ5Y4cv81sVYg95iSbZj5TmF+asHhc3GZJoPohuuHBpGkENJPCYwIlgXXFpWFDAiEikp5ohEsNa0G+spV1YDxQ+wh9Yv99DrIy7z0wRWG1jMKMsKQVb29t9XDz4cHn2slYNfP37uPqm0WPh9QZw5v/FPnlz5q7X/cBuGgdvSjy9tk9l/c2f3L1pfi+S127ocFippa1AIrldEqndaROrCv2T6ay+YQi7AUpr4IYO1JHjCDaNv2WIvaJNXvdt9j22nTbYY82tG478J2Z9W18SNe2EYPHpxdZyES55AItxKXN12GwfVCtw0H2WVSoC2+d+hUfoNUEsDBBQAAgAIAKeDJkjdIlMWuAIAAFUKAAAhAAAAdW5pdmVyc2FsL2ZsYXNoX3NraW5fc2V0dGluZ3MueG1slVbbbuIwEH3fr0DsO+leu5VcpJZSqVJ3W22rvjvJkFg4dmRP6PL3ayd2YwOBwKgSnjlnPJ4bJXrNxPzTZEIyyaV6AUQmCm01Xjdh+fU0bRClmGVSIAicCakqyqfzz5f3VkjSIk+x5AaU4fy4snKCs6IZ9Nd8u7cyhuLuOE7IZFVTsX2UhZylNFsXSjYiN7T79jNEK7c1KM7E2iAvri4Xy8shJGcaHxCqKKblLyvjKLUCrcGG9HNp5SSL0xS4v+mi/Yzk9Fcdf/0ObcM0w5Z288XKEK2mBcRJPh6dKYzxfjYB4R/aun+1MgjldAvqLOeybupzeqRWsrAJjTnHi/jB4ZLmZvwM4e7CykmCfZC96GQVXHq+31kJQO5rOPfEjquS/NnmdWch2KKnHOaoGiCJP3U2Xcr3pwbNfMB8Rbk2gFDVg55N0M+00d5NrOtxf+GdiTz05TQ95E3ypoJFF3DgLtb3+MXitt0VodMPXRChgo1TBiH2yh75x+R1Dxkoe+QLZzk8Cb7dj2DX1JF8kW+pK+fx/BsrCGqOubP6k7famx7t6OogVKfwmErmMNc2nFdWga0bSVpdF1KyFxMRdMMKikyK3xaXbtvHaJLsGFyvHe4sggw5HGq4NkazpsN0tee4H501bsjuZ6F/XHeeoNni11OKSLOyMj9LejpxPDMmJjHT5DDD7kkDB/UgVjLgtHcPkSqq1qBepeRjrxESQY91L7vhGoKTJMgBSQ5nmTgnh9IvmioFtTRVY6B9lmNlByxZUXLzh28M3iHfYQxYOyqWxp+g7KMvA4VrAqAqK33XdofOUjUcGYcN+OEPFO2Th95GtOnSoYa7wUdYYdhyTjOqJ92u6Hsl3iGB/gD+zYQVOd6xjGh7pKluXxZNvl/DfSzRYvbrzDZfuMnas+ulyLGx72fQKO2/k/8BUEsDBBQAAgAIAKeDJkgsT7aL/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/cUWB09ppTsEDnxlGMFKZB2hs+ZJZRYEobBnmV31swFQUSnkuQ87cMM8uEnuNW/Ob3uti/Pzy4+3fQ7nfP+WTc4UepEq5w4WjUUg0PK6ZQt7MTEWpJm4DfoDIkwLI6WRfNlQyVXnPNjNFACUl9qYTQET8U0wR81JwIjbong6WLWEj1i9oQLiMHr7taH0uIHYIg3zYg2bNnQfMb4LKbNb8oJiqbKIcFvGbIKQUQuh38ZQ8vpRkOt8lIqiLHICE4ZGnM2YfSozNIM+CdD12Aid6AJm68QzAYL3x2/RwM2VBq4jIxhq4Kcm8CvPwtcEGMeoGTu41bv/KzVvjm7aLWvtnyAhI6JTJ8JhxKyvLAb4ZMpksrO9SAdKXGGlUWhnJZzVWKrv7wMhudOhDK/djGW0BssyWasPKcwf/WgstmMjMuD6A9XiYYjyKEkgQkTKRx3Lh2rCkyJREqKKSIpNCrjj/WYK2dAEg5wQJuXexj0EZflaAQ3B1jUlOlKyJ3dvbf7794fHH5o1KNfP35ur1WatfCuIN5c6OHHa5v4opE/7oZx5Hvn023YavevunD3sv21SqYu2lf9SkVq9yrhOlVWdT5VWXUZro3u0pVRyQVoM6NwbKDRCJ5zy+hrbpoXFH79/Ru2xSsVfoNRrN2+/28QYbR4bq28r+LoyQdgDeSrj+lm7TdQSwMEFAACAAgAp4MmSD1kiNCZAQAAHwYAAB8AAAB1bml2ZXJzYWwvaHRtbF9za2luX3NldHRpbmdzLmpzjZTLbsIwEEX3fEXkbitEn5TuqgJSJRaVyq7qwglDiHDsyHZSKOLfm0l4OM6kxbOJb47v2GN5dr2gHCxiwXOwq76r+XtzXmmAmtU5XDd10aGnqDMjkgXMkxREIoF5SHFcepL3Z4IyZrIyDbcfaGscP6bwz5IL4+IZYaEJzVCLCwL8JrQNtfjnJPacc9Vncgod5tYq2Y+UtCBtXyqd8ophV8MphntED1YF6Bp9GGEQ6JJH0DC9m2J0kWfHNhepNONyO1Ox6oc8Wsda5XJR09NquPRqm4Eur3xdA4PR8HUydAGRGPtmIfUTT54wuslMgzFwyPs4wSBhwUMQju+gGn+gDeP2gTy6SExij/TLDYZLZzyGVpXaWygLWnpdylnY2MPt3GI0CMG3oC+xUlmeXXCBmVYxVqSFtmt+QoXii0TGNTceYJAcbhZtu6p3Puj9GIM1npDyntCKen5pV+/wQUOAttGWjnmNl3dG2QlKlEQORWhUtyroPmL9PoLzz4Bxa3m0Ssv2UDbHsgxcr0HPlRLl7r/+26efq7f/BVBLAwQUAAIACACngyZ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ngyZI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ngyZ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ngyZIEQ5x/AERAABjOQAAFwAAAHVuaXZlcnNhbC91bml2ZXJzYWwucG5n7dt5WFLZ3wBwSrOopiadsnIrtZx3plxyyg2hLM1+ubW4ZCqaZmMu6KCmrFo6TbllzqiNC1njUiaMY+4CZQuZJuVGiYqGioKCqAgCF16aead837/fP+F5uDwH7vme7/3w3HPP949zw8vj+Ffrd64HgUBfnXA9dhoE0gCDQKvx67RU31gXEMZVH6uQp487gYjd+tOqhualI+5HQKDanA3ykDWqNjjW9RwSBNKO//ReNRJulAQC2UpOHDtyNilodphaHXZlB02YEnxr3Sod8L3xq8ZbNHVvG6enfrNt27Yt+zW3bjvlurspPT3jv5xcIw06b5kHl71f7xNxeo8yFf96CilsLS7p6uIUL8cJuiCkJ7fDqEhOt7iL110qTp4cwYYfXObU0aHnHTGSWNFkEWJEgZq8c0n+08btwSmrtP45NDlpsIup3cpqjQolxFrBeXf/eKn8e8x8eunbi59PKgy9iwqWI/XARjhJ2eGv1220fALS+Ofwg41XoJcSskBQytf+PLl98tdyZtPqp//+umgZy1wrMjT1TMoxG1qYSQ7/HNJVK0Y2OjnpYlpo+iWY5ZMnNalKcerv/zl4sWSL1r9ppoZrQcbelMb6ggP2BK+IcOyq65em6rTKjaBVmhorkvsl7Yeg2hhN2uf4bz+kXD6bteIMy+Dbb5vXzw57rxgt7PDBhy5aK4wsT7hOhAUGWn/uFX/o7k5vk5UjFZrGE53QV7zTPqeza4dX1sPcVSviuGmftjvny/jSq+SrKpf+V6AVcfaCS6rfjgRuDVlxlWfvXw5bcZWr8tLOegz0H/zc6/AljYenDh5YgZhywonz3eMrvs5fxr69qr9q544VWk9Md/+Wl5DwRk2jplHTqGnUNGoaNY2aRk2jplHTqGnUNGoaNY2aRk2jplHTqGnUNGoaNY2aRk2jplHTqGnUNGoaNY2aRk2jplHTqGnUNGoaNc3/A01ntfAkXNrDnZwMF40+vdbPI1EpqIU3NnS+ryMRhRHZ8oTfPZug14VOFlr93Sk2UKuCE8tJUhwSW/XbBQHS7iuUuikIaQluZA3F8TkONObw02T+ATkdKpvhXofJxz44PyWakQwRjjEW8Z2lkbRO4YW/8xlFbYSIh5CX0HHiW3lz9vRq8p7qhKKTDtdLkAHcdkkxUMmuC8HuUPgGJU/cWx2iP4QaQusXS6zgskGGjyiyG8s4y+6EK+Z1Y2T9JFyCKAuBYS8xGFSF6Jz4IGeh2b0B+I2EmeioxSuWOQT7pV5OeUzjbNIA8lApVfSgv4eTUJQbisle9KOIahA1ibMLXp600sO/bwtnXYdego5YhasS7HvRg8SKacU6Y/FFArxSJpQ/iMnjc04zeM2OT9cIL8JBBf7BoqYc4IKvWQyJIuXOgj8WyxT8K1RZOtM7uE/AAEcA3z0RCezEnEOdMzH2QQkz32/iFuJlTBYFELQElrzN5twboIjJguiv2qRNLe7YqOEYTOlPp8xGTA5xqb3Iho5XSVHXMdmBOeVL/uhvOyv/usIF/xExNgbf0FGRQCtM7TzoRVogkZcG+0t35ejIwhZPawTz2USO5BWiFv4zjq/hSGPugZwc4P3x0GMdj4U0Ltu7rshDm/dauPg8KmA2cN5vKPHOWFzbyw6lRNlyE0o8lpnHrfU54kf3BvDpw0ndLmGZzN+uW517mMef1uVtxs1dyyqzgiYW5WJhx2dD3IiJjvmDC3OYh65NGeDxBxXpFMqSTPrTkL6NVjftMLCckM25SMO5dQzVwlh2Iyxb3xO0C5PSA885SYcnoRV31poGzdbIdiA6C9Gn4WZ3eIhLHxaT3LTzkyHjdgaIsTsjx0vcGEoS7XwJJKdavhVtosl9jpcKnx0tKSZ5rnn5/Edm6Eh4GIt+ikAqrqAdcDJ2pBzNFgW67fK02g8Jo0OX+JR8g0ja76mzWlwyF0nPMwcSO56WCxDdbIIM2DHtB+CxHzI6i9cmERvvJB8Od25vIjXnevle7l1X5eGWE5CSsfTTTTayW9w83ayX+yeuHZKV5n6qlh/SO9t7QnLIhG01K7ObhOYvSjYlmwu4B8du0aZCC4Bzo0l2QRuLqan2gqZJwVE/Zd2eO23VsAy+bKGPmd1TW9hM2biMRchv0WELKfvs/0SahPSi39DYDyw++uuu69xnKMWUnjeNsjbWnlT+MnHUXSJpBXbGtxkgtDwiR3+nnrrSuxw8H//KbrwcGwUUMuIh4Y8sNFARayOkSZf0M1+sjfcw7WNmNmBZTmucsIhnxYjLji/YAgxBlF8WUehONSvD4aVnqitYeZaO4aLVEOCGNxutzRUP4HvaiYIT7y+Ov6VbiWsLTfeh98/I60MFjyxjFVpBqOnyQwjr+azOIosK8lz7hgx6JIPSUHAE5mPaJuO3Vk+TpgG+v8P4AuGjc7SH6Yz03e2EA/65lriWUwC6N+eE44tQAY6QUMx7jsXgOxZng7auE7WdfZ51S++dJfByYprWB7gdvevBrzSq49Hq9piYhOdjsqdtzOnJ+zjbwJuNoEOStQFkaBTaYCpmUFEAJE+qlBmXR/tgp/i3kLVncFEoqOdyM11IyZnLU+aTXfV5uwJOmnYto7UbyFlhbW+qBiqpkwryhumMp6iGQFrLSPcZqss3mWwfs8nQmr2abHElqwmy+sJQjHQoS0fqX530XpR3rYf5jlu7H9Bn6xXw4lSpVMrR2vltMfKp4zB/R9Ti1JJxe0WODvhDPQlL+yV1RGvTclxlQmo4wKDjFQtmJBpMIcwh+CtVk1Q9ilfT6ANb7vAsRb0ZiYeJ0FTJCwsfNpRLZcA5PAo3USTYg0/si86TlYt9G0m00+hi3ExSZn2OFBikNQADKAOqP8GQJgVaWFJAikQwaQL0vpdsxzmZTj529ywypRE4gv8qL02zR3oAns1IMCQ1k/RE7bJuBwHkzgGi53ae0rk9YaewXpB8cdRWdUdMIeFITjEhC1kfdy+A1MvTRdGUSoWYip9vbhyuMF/dzzEgiRKuQrD6eDnbCCHAF6dYfDh54PE45WU0DVrx7rQZXyRji1+m17ijibIHKQ/rBxfeI9YcBUZsDZnZvoCioUM6BOjPAeBOr27s4elExoETrrtqLBYmkgI5wkER6k9e+inTgMq1cE6pr5ZH6F0KdX8Jvlw0fYPXNOgIkLeAe3UY9mXKXoJisa8DkAKP8CONLJxsaam3ejFBBbh1/XRcjL8ncUn1r186O4vAyBtc3yco2aGXWVvXm9weCP1Rn7Vlswwy6W5kzaHNIWxxnXcNeU9vpl2kOT5t5CeV1qUeNQ5x2zSgJNONvuZgMiGH4M9Uj7mq1FD5D/fdzcRsLo7Mj7mZJgVYiqVGz8BAz1xLItHz2t2rZdCYXuatyWJ8BduGAx1AWDvCDUIee5r2Adls272bi/ZqVt5MC2TpNrOb9svuDXFACOn23D9nmswkAwZ05KFd2hLIJYKhHoFxYXQ750f2f3AljwZIcfNwX0plrpdZCxu7yGt8wIwu0vb0zKQthmBgz2xvBOE39AxhyzlxfMANYXOh0vC8wTUh8I1INj3rwutN2eIiqu3teL64UPKdNhf5Bzv09hwV8XGIvWt5Oy0rVWPjL5okh6ArO4JHF7WW7MAjCRMY1D0YZTqx+Hm2jrzFvQTCEJu4seytcVSPXyupFWeubtEVCYQ+91EO3RSZ68ulZtYWcCirnh6dlyYiD1AqCEjpofvRCDNtsN56JHmwwlKcfDpH6JNWAMcli1pZQIxIImRX4oD5AmoAWfIxw2PnZtsIN/irAU/l9Y5Aw9Dc2EA6J3BQ2Pw+JJiiEp99zVNFJhx4rEi8H9fehnMqHok5izd3o5Zdaev/ETAD7bdb6+aTP8Romo03Ysu+fclMHzADTyu+t3z5TQggs3pJK/1O+7WLPXQv2Noz6ntNqHTqfg0VKhm95j0cnqPBDw2Hrs2elcO2dwN+BtrgXl2uVftIIp6D04dQeFazzYsBpfdTEbiFIjQ8nRV/um26PrFXbJrZCK5Rxt+3Y2EcSlyj0Bs87JcNedN2d9CwIlV6VJsSzShU6zuijAR+vS47Qr9GOfX+jLPTB1facdMu2yNYdpZNolb7D4bcBrR+vJE1Ozk2gMTZPNZs0cW+2VdoSqR6ZaTxrMZ4TGTHk4iNkKS50bterjop0bDhH9ticqp5zJGYx4abQq96NcIJLl1AHZtoXAalS96VFxmHALMuIuXWVSKfh6iTA5LSn1sItQIRYTz+puu3Omgcef/RlkUwM1GGVM2uKL13RHB7RT1cKWVUf7qbq+kw5RBpg4PWp9WID17yzEg+GLcRt1RHmJV9nB9nq+Y4NyUxzd3Il2SwF9wZ1CiWPxsb5QxzRBCrWLEW12L5ETXiSgePv9iQcKGVF0b2QPEO8WCpVR4omo01A4i2DzGk2gCYhNWOODyBqheCgncwobSwXmFVo0EWqEr2iF0fTU1o4672qyEpy6PYuApE7U6a+G3wTvT+DReNDYr28zpBgr8nNeqsbFPimue7CfjuVQ8FR/w2p+IBHrzaE7o8vuQLiKVSmYBKRQnIYs329DXtv9jn3jKJ6GZ0E5n7gBYDPO8vV78lKWZqYZyteoISnz2xUlDSyklMTqxsXKxvyA6E/awblBTCOlyVc35pTRyjyGGSU1THoMonLDydn8CUy3SLYjlD4H50jKQadlZsVmgaMGnqbFoMN52RJcA4kUPR+eRJh6BsXY2CiFHVWloQ0U4hPRUDcR1cLIzSqpCT2uZf707dpT1wpMYT3FAiIbGILs7GR0wDImP/0B15jPO1yJyO86N25RnQizhZqcDGtqXByBqn3XbNqkVD99hCn6e1/Wi0i4l5/lOH61kC2XbtUn9dcEHyPbzr3UDeDcBKteSN5BQibOwnGJIytFDYqeiKbdO30OLTn9TRoei3YrMZmT8GblTwaJjBbsmhy4aQdAN7Z8sTfmvrVTeb1DBNpPNWJDg5l3i/c1NGaKkbnIct/5TZK5t3b7BxNfRcw+simcO5uBkDtBafdphshuXzpspZ5jtaF4E3WLkFebGnVgEJ+DmRrwH5tOKsp0zrFSgBAR4GTpcK3FlNcg5M+YGZhWHP9yt+/cMO7tAac0aQARFFtm8ZQSc/0vUW182hhzeJJtgFgB0/SaSaqIQ7MVyGxE5MiKI355ykvslV7gtYevGTrq+mp1DzDfm1H75zvscoVVrEkoeLhDSjjLQNmWmeMGDxsudMzsH+KqN3+UFJvdIHx0dEokCCieMmXmeQwMCClpHKs4qdYhFibyLrQkc4xdRTku14E5GV0UKtgJdC3RzCJBA6KSDzepeCX72lzPzKLWOIwKBJmpEtNseXDJv/Bu/ajzWcJhcYP9NU1TLEgScPLAb0ZWlXpoE3dvTWPuR7O9rHY7qd+SWPA4z/wm4a8sRLe0t00jdDJcHejXE9rV057Imk/ymoYFrcq6/LKSZhjBvzQwttJyHXS/TWmbX4NehzHxDXddt9fRKBfOX90heOTfg0m1o8dyJn3R/JH3eOaTagdVmF/lNMKTYG9NgNFSMp5ZzkYTF1LlKguGuOuevxOit1RV3bpKdhfOTR/9oCd0YrBXR1ZbF57KpV/3DmA/1LtDufux3TsLGxKW06ifkICY/5Es8jeLRhsyEUMzVaOjq603fHuS9ldsC9VCZUMlNH/7/b5s5rNGL/lLJgOYaOV1evXzHu73pV5lX4GJMyRbJ4+ErZj9kftWkhhnVW5v/mGquv0a/BJpjlelGFYqoS641vLdHAFmvM2tpnfymEOTF3/9lfKNfNvndxz4fc39xBqtcJZ49jRKfgq/8NUEsDBBQAAgAIAKeDJkhjUB02SwAAAGoAAAAbAAAAdW5pdmVyc2FsL3VuaXZlcnNhbC5wbmcueG1ss7GvyM1RKEstKs7Mz7NVMtQzULK34+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+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"/>
  <p:tag name="ISPRING_PRESENTATION_TITLE" val="HG0007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SLIDES" val="1"/>
  <p:tag name="ISPRING_ULTRA_SCORM_COURSE_ID" val="6711571B-384C-4F8B-828C-E071D9F183B8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60</Paragraphs>
  <Slides>22</Slides>
  <Notes>22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0">
      <vt:lpstr>Arial</vt:lpstr>
      <vt:lpstr>Calibri Light</vt:lpstr>
      <vt:lpstr>Calibri</vt:lpstr>
      <vt:lpstr>印品黑体</vt:lpstr>
      <vt:lpstr>微软雅黑</vt:lpstr>
      <vt:lpstr>Wingdings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2021-04-20T18:06:41.983</cp:lastPrinted>
  <dcterms:created xsi:type="dcterms:W3CDTF">2021-04-20T18:06:41Z</dcterms:created>
  <dcterms:modified xsi:type="dcterms:W3CDTF">2021-05-18T05:54:01Z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